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2" r:id="rId9"/>
    <p:sldId id="263" r:id="rId10"/>
    <p:sldId id="264" r:id="rId11"/>
    <p:sldId id="265" r:id="rId12"/>
    <p:sldId id="266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30D8"/>
    <a:srgbClr val="9F31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8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9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05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Registru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2a9728e68433932c/Documente/Registru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Foaie1!$B$1</c:f>
              <c:strCache>
                <c:ptCount val="1"/>
                <c:pt idx="0">
                  <c:v>Venituri totale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numRef>
              <c:f>Foaie1!$A$2:$A$5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Foaie1!$B$2:$B$5</c:f>
              <c:numCache>
                <c:formatCode>#,##0</c:formatCode>
                <c:ptCount val="4"/>
                <c:pt idx="0">
                  <c:v>1480329</c:v>
                </c:pt>
                <c:pt idx="1">
                  <c:v>1612954</c:v>
                </c:pt>
                <c:pt idx="2">
                  <c:v>1853293</c:v>
                </c:pt>
                <c:pt idx="3">
                  <c:v>1641786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B9-4607-95D6-982F6F8EAC22}"/>
            </c:ext>
          </c:extLst>
        </c:ser>
        <c:ser>
          <c:idx val="1"/>
          <c:order val="1"/>
          <c:tx>
            <c:strRef>
              <c:f>Foaie1!$C$1</c:f>
              <c:strCache>
                <c:ptCount val="1"/>
                <c:pt idx="0">
                  <c:v>Cheltuieli totale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numRef>
              <c:f>Foaie1!$A$2:$A$5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Foaie1!$C$2:$C$5</c:f>
              <c:numCache>
                <c:formatCode>#,##0</c:formatCode>
                <c:ptCount val="4"/>
                <c:pt idx="0">
                  <c:v>1427426</c:v>
                </c:pt>
                <c:pt idx="1">
                  <c:v>1549774</c:v>
                </c:pt>
                <c:pt idx="2">
                  <c:v>1820269</c:v>
                </c:pt>
                <c:pt idx="3">
                  <c:v>1581626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B9-4607-95D6-982F6F8EAC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803940352"/>
        <c:axId val="803949952"/>
      </c:barChart>
      <c:catAx>
        <c:axId val="803940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o-RO"/>
          </a:p>
        </c:txPr>
        <c:crossAx val="803949952"/>
        <c:crosses val="autoZero"/>
        <c:auto val="1"/>
        <c:lblAlgn val="ctr"/>
        <c:lblOffset val="100"/>
        <c:noMultiLvlLbl val="0"/>
      </c:catAx>
      <c:valAx>
        <c:axId val="803949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o-RO"/>
          </a:p>
        </c:txPr>
        <c:crossAx val="803940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o-R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o-R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Foaie2!$A$2</c:f>
              <c:strCache>
                <c:ptCount val="1"/>
                <c:pt idx="0">
                  <c:v>2020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o-R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Foaie2!$B$1</c:f>
              <c:strCache>
                <c:ptCount val="1"/>
                <c:pt idx="0">
                  <c:v>Profit brut (lei)</c:v>
                </c:pt>
              </c:strCache>
            </c:strRef>
          </c:cat>
          <c:val>
            <c:numRef>
              <c:f>Foaie2!$B$2</c:f>
              <c:numCache>
                <c:formatCode>#,##0</c:formatCode>
                <c:ptCount val="1"/>
                <c:pt idx="0">
                  <c:v>52903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04-444F-8AC8-44B09338172D}"/>
            </c:ext>
          </c:extLst>
        </c:ser>
        <c:ser>
          <c:idx val="1"/>
          <c:order val="1"/>
          <c:tx>
            <c:strRef>
              <c:f>Foaie2!$A$3</c:f>
              <c:strCache>
                <c:ptCount val="1"/>
                <c:pt idx="0">
                  <c:v>2021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o-R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Foaie2!$B$1</c:f>
              <c:strCache>
                <c:ptCount val="1"/>
                <c:pt idx="0">
                  <c:v>Profit brut (lei)</c:v>
                </c:pt>
              </c:strCache>
            </c:strRef>
          </c:cat>
          <c:val>
            <c:numRef>
              <c:f>Foaie2!$B$3</c:f>
              <c:numCache>
                <c:formatCode>#,##0</c:formatCode>
                <c:ptCount val="1"/>
                <c:pt idx="0">
                  <c:v>63180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04-444F-8AC8-44B09338172D}"/>
            </c:ext>
          </c:extLst>
        </c:ser>
        <c:ser>
          <c:idx val="2"/>
          <c:order val="2"/>
          <c:tx>
            <c:strRef>
              <c:f>Foaie2!$A$4</c:f>
              <c:strCache>
                <c:ptCount val="1"/>
                <c:pt idx="0">
                  <c:v>2022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o-R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Foaie2!$B$1</c:f>
              <c:strCache>
                <c:ptCount val="1"/>
                <c:pt idx="0">
                  <c:v>Profit brut (lei)</c:v>
                </c:pt>
              </c:strCache>
            </c:strRef>
          </c:cat>
          <c:val>
            <c:numRef>
              <c:f>Foaie2!$B$4</c:f>
              <c:numCache>
                <c:formatCode>#,##0</c:formatCode>
                <c:ptCount val="1"/>
                <c:pt idx="0">
                  <c:v>33024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B04-444F-8AC8-44B09338172D}"/>
            </c:ext>
          </c:extLst>
        </c:ser>
        <c:ser>
          <c:idx val="3"/>
          <c:order val="3"/>
          <c:tx>
            <c:strRef>
              <c:f>Foaie2!$A$5</c:f>
              <c:strCache>
                <c:ptCount val="1"/>
                <c:pt idx="0">
                  <c:v>2023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o-R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Foaie2!$B$1</c:f>
              <c:strCache>
                <c:ptCount val="1"/>
                <c:pt idx="0">
                  <c:v>Profit brut (lei)</c:v>
                </c:pt>
              </c:strCache>
            </c:strRef>
          </c:cat>
          <c:val>
            <c:numRef>
              <c:f>Foaie2!$B$5</c:f>
              <c:numCache>
                <c:formatCode>#,##0</c:formatCode>
                <c:ptCount val="1"/>
                <c:pt idx="0">
                  <c:v>60160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B04-444F-8AC8-44B09338172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794323424"/>
        <c:axId val="1794323904"/>
      </c:barChart>
      <c:catAx>
        <c:axId val="1794323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o-RO"/>
          </a:p>
        </c:txPr>
        <c:crossAx val="1794323904"/>
        <c:crosses val="autoZero"/>
        <c:auto val="1"/>
        <c:lblAlgn val="ctr"/>
        <c:lblOffset val="100"/>
        <c:noMultiLvlLbl val="0"/>
      </c:catAx>
      <c:valAx>
        <c:axId val="1794323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o-RO"/>
          </a:p>
        </c:txPr>
        <c:crossAx val="1794323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o-R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o-R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570229272811486"/>
          <c:y val="2.2626833401588203E-2"/>
          <c:w val="0.84955096237970251"/>
          <c:h val="0.76932842265988066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Foaie1!$B$1</c:f>
              <c:strCache>
                <c:ptCount val="1"/>
                <c:pt idx="0">
                  <c:v>2020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Foaie1!$A$2</c:f>
              <c:strCache>
                <c:ptCount val="1"/>
                <c:pt idx="0">
                  <c:v>Total angajați</c:v>
                </c:pt>
              </c:strCache>
            </c:strRef>
          </c:cat>
          <c:val>
            <c:numRef>
              <c:f>Foaie1!$B$2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A8-4026-B7DB-03926A69A952}"/>
            </c:ext>
          </c:extLst>
        </c:ser>
        <c:ser>
          <c:idx val="1"/>
          <c:order val="1"/>
          <c:tx>
            <c:strRef>
              <c:f>Foaie1!$C$1</c:f>
              <c:strCache>
                <c:ptCount val="1"/>
                <c:pt idx="0">
                  <c:v>2021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Foaie1!$A$2</c:f>
              <c:strCache>
                <c:ptCount val="1"/>
                <c:pt idx="0">
                  <c:v>Total angajați</c:v>
                </c:pt>
              </c:strCache>
            </c:strRef>
          </c:cat>
          <c:val>
            <c:numRef>
              <c:f>Foaie1!$C$2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A8-4026-B7DB-03926A69A952}"/>
            </c:ext>
          </c:extLst>
        </c:ser>
        <c:ser>
          <c:idx val="2"/>
          <c:order val="2"/>
          <c:tx>
            <c:strRef>
              <c:f>Foaie1!$D$1</c:f>
              <c:strCache>
                <c:ptCount val="1"/>
                <c:pt idx="0">
                  <c:v>2022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Foaie1!$A$2</c:f>
              <c:strCache>
                <c:ptCount val="1"/>
                <c:pt idx="0">
                  <c:v>Total angajați</c:v>
                </c:pt>
              </c:strCache>
            </c:strRef>
          </c:cat>
          <c:val>
            <c:numRef>
              <c:f>Foaie1!$D$2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0A8-4026-B7DB-03926A69A952}"/>
            </c:ext>
          </c:extLst>
        </c:ser>
        <c:ser>
          <c:idx val="3"/>
          <c:order val="3"/>
          <c:tx>
            <c:strRef>
              <c:f>Foaie1!$E$1</c:f>
              <c:strCache>
                <c:ptCount val="1"/>
                <c:pt idx="0">
                  <c:v>2023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Foaie1!$A$2</c:f>
              <c:strCache>
                <c:ptCount val="1"/>
                <c:pt idx="0">
                  <c:v>Total angajați</c:v>
                </c:pt>
              </c:strCache>
            </c:strRef>
          </c:cat>
          <c:val>
            <c:numRef>
              <c:f>Foaie1!$E$2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0A8-4026-B7DB-03926A69A9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2376880"/>
        <c:axId val="92372080"/>
        <c:axId val="313763280"/>
      </c:bar3DChart>
      <c:catAx>
        <c:axId val="92376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92372080"/>
        <c:crosses val="autoZero"/>
        <c:auto val="1"/>
        <c:lblAlgn val="ctr"/>
        <c:lblOffset val="100"/>
        <c:noMultiLvlLbl val="0"/>
      </c:catAx>
      <c:valAx>
        <c:axId val="92372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92376880"/>
        <c:crosses val="autoZero"/>
        <c:crossBetween val="between"/>
      </c:valAx>
      <c:serAx>
        <c:axId val="31376328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92372080"/>
        <c:crosses val="autoZero"/>
      </c:serAx>
      <c:dTable>
        <c:showHorzBorder val="1"/>
        <c:showVertBorder val="1"/>
        <c:showOutline val="1"/>
        <c:showKeys val="1"/>
        <c:spPr>
          <a:noFill/>
          <a:ln w="9525">
            <a:solidFill>
              <a:schemeClr val="lt1">
                <a:lumMod val="95000"/>
                <a:alpha val="54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ro-R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858FEB5-E8C6-3A80-493D-10CAD46A12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48C581-C775-98C2-8A72-CD05A2CA63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894724-09D4-4F07-9DDA-0BDFDA992456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BBA7D3-DC7D-9A8E-6060-596812F9E5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96B5FF-CA0B-B91F-D0C8-5360C7A04B5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62FCD-D8A9-45DB-A117-7E517482F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0966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E0B70-0B2D-4454-9C0D-63442C140F78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9ADCB-FF44-4D11-94CD-9544E5DFB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65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976A059-0727-59BF-99E8-577EE0A776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B65C056-B1A7-7FF8-5965-B3650A744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8737-127D-4908-932B-731DE6930369}" type="datetime1">
              <a:rPr lang="en-US" smtClean="0"/>
              <a:t>6/2/2025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43454174-9D12-C596-18E0-9C3B2A953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C4464E70-28DA-BB7E-E872-926FCA585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E5057F-7482-41AE-BBDB-C83C2F3461D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107A79B4-F12F-0B57-BE23-C003FE3F0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012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5A113-4075-8F72-7862-87499373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B85D07-1D31-8F87-D767-AAC820751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B13C3-5CD5-C3AA-CDCE-CCECAFFED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0CA8-5CE1-4958-B669-D933AA49FA40}" type="datetime1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2768F2-FD99-3CF5-F7F2-46FDE2F9B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3EC49622-4FE3-B449-2292-88184B047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012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D4378C-BCD6-D0EC-73F4-F426025DBA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BA115D-71AF-967D-2312-B5BDEFE0E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8CDB7-E1FC-7FF0-47F9-FF05A8DAC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163A-39AB-4876-8208-83F43F159039}" type="datetime1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2E43B-2C2F-5E9B-ACCD-6AEA1DA50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44211ED7-BD8A-629D-8203-8375D7B6B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87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FEDC8-C1D4-96B9-6790-5B9DC0A23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B7742-A5DF-8640-884B-5925C8857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3D6A2-5C7B-D0C9-3B9D-D25E4A280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9DCC1-85F1-475E-9B24-A4E3F71BBD89}" type="datetime1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4B767-0001-682F-BB9E-30E86F99D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CD16685D-6EFA-6621-5A4B-4BD1CC76F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2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07548-9A0C-3301-B536-7456420E1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8811CA-5E37-D2CF-D424-D1AC6FBAB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2E129-0D49-9C8B-5FA2-1686D5838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89982-FAA6-4525-A1E7-2F7673A24390}" type="datetime1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C0534-7709-E1AB-3F86-5C5551444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3C340-5C0A-05DE-38D1-F5101A965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E5057F-7482-41AE-BBDB-C83C2F346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17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612FB-8D31-A6BF-B26A-54F2E57F6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9BBD1-0C18-604B-75C7-619BE6A2D2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E8E06B-2B4A-F0CB-ECE2-D91FD1E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CB85DF-D2C7-EDF7-CAE1-90A424B74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B7FA-7B94-4F91-BABC-9D716D9D537E}" type="datetime1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0B35ED-B1AD-C7A3-789D-D56E84CC3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F60C7F7F-C143-ADD7-651F-32FEE87D2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9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CFDBC-A612-A3C7-16CF-DB4228831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BA53AE-EB85-9424-6870-715378B9B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8B861F-D83D-874A-8F0E-9BE8ADBCB8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3CD26E-130E-3EFD-1E58-D0A076C9EC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D80009-3EE4-D16F-CCB1-73CA63D328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E75DF4-258D-AB76-230B-8ABE0E21D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AAAC3-BDBB-47BF-BA5C-45EFB7F81241}" type="datetime1">
              <a:rPr lang="en-US" smtClean="0"/>
              <a:t>6/2/2025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D679FF-8C9F-A02B-BF83-EEDA27910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A698A86C-2570-E5A2-0B29-BBD245951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89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1054B-64E0-23D2-6B48-69B7EDFBB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E744E3-8DA2-E6D6-2A16-DE06AFA8A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3E560-4FCD-4798-9AF2-642BCAC1830E}" type="datetime1">
              <a:rPr lang="en-US" smtClean="0"/>
              <a:t>6/2/2025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C89B19-AB7A-A19A-30D2-AEDBCAA04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06698D-5F79-0980-9B76-3D5865985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153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9050C9-6840-84E5-D463-1BB9420EE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1CC0-1E6D-4B25-A2AE-33306CF856E6}" type="datetime1">
              <a:rPr lang="en-US" smtClean="0"/>
              <a:t>6/2/2025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BA4735-8AB6-87BE-D400-DE9A5D449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7E5D0F-ABFC-3AB6-B29E-7372DFF5EA3A}"/>
              </a:ext>
            </a:extLst>
          </p:cNvPr>
          <p:cNvSpPr txBox="1">
            <a:spLocks/>
          </p:cNvSpPr>
          <p:nvPr userDrawn="1"/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8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42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D85EC-E506-22F4-346F-7974EAC2F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AA53F-C0C5-EA92-EF29-52B56CEE8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2D2632-BED3-5DD1-0D92-845D5CA5B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33BAEC-429D-7A50-4D81-A1BF2ECC0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42552-A208-4103-BBAD-2B95A95E1FEC}" type="datetime1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16B86E-B8A1-4F80-E1FB-62FB54584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B84E180B-01F9-F756-B76F-DBCB1FEBB953}"/>
              </a:ext>
            </a:extLst>
          </p:cNvPr>
          <p:cNvSpPr txBox="1">
            <a:spLocks/>
          </p:cNvSpPr>
          <p:nvPr userDrawn="1"/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8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498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7A099-1061-09E4-DC3E-DEBACB3D5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A513E4-8368-44F8-EA23-5FE27B6FA6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ABFFC8-2261-76FE-8474-2FCFEDC97D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B83C56-760D-2584-1EE9-9E92C5F9D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E08EA-84C3-4938-9F36-6CC12B53B25F}" type="datetime1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E642CD-FFF3-B465-F5E9-7EA5EEE2C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C4EA6F1-DE73-3AD0-FFED-F8CA89127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379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6000" b="-7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AA504E-AD37-2053-5C5B-AE2A89118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422"/>
            <a:ext cx="10515600" cy="8622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9BFCC0-702E-A0E6-7AC8-E887DEE53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9B09F-5F50-DEE3-1E0B-39D8F06684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58DAF-AFE5-4394-A263-6FDE350004BD}" type="datetime1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88452-2736-5F09-F17B-38FEE2A213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3F761627-0927-EAE4-3C8C-120709F0514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3846" y="365125"/>
            <a:ext cx="1139954" cy="463297"/>
          </a:xfrm>
          <a:prstGeom prst="rect">
            <a:avLst/>
          </a:prstGeom>
        </p:spPr>
      </p:pic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7653F00A-FF5A-1AFA-0B55-634828FAD7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29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26994-1CA3-A39D-4FDE-D835BC5851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1320" y="2669698"/>
            <a:ext cx="9144000" cy="1518603"/>
          </a:xfrm>
        </p:spPr>
        <p:txBody>
          <a:bodyPr>
            <a:normAutofit/>
          </a:bodyPr>
          <a:lstStyle/>
          <a:p>
            <a:pPr algn="ctr"/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STUDIU APLICATIV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CALCULULUI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IMPOZITULUI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MICROÎNTREPRINDERI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 DECONCAVA SRL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2F05B2-EF03-DBB5-4446-A81ABE597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4640" y="5204678"/>
            <a:ext cx="4795520" cy="888682"/>
          </a:xfrm>
        </p:spPr>
        <p:txBody>
          <a:bodyPr>
            <a:normAutofit/>
          </a:bodyPr>
          <a:lstStyle/>
          <a:p>
            <a:pPr algn="l"/>
            <a:r>
              <a:rPr lang="ro-RO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ÎNDRUMĂTOR ȘTIINȚIFIC</a:t>
            </a:r>
          </a:p>
          <a:p>
            <a:pPr algn="l"/>
            <a:r>
              <a:rPr lang="ro-RO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ro-RO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EC. </a:t>
            </a:r>
            <a:r>
              <a:rPr lang="ro-RO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PLEȘA IOANA LAVINIA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setăText 3">
            <a:extLst>
              <a:ext uri="{FF2B5EF4-FFF2-40B4-BE49-F238E27FC236}">
                <a16:creationId xmlns:a16="http://schemas.microsoft.com/office/drawing/2014/main" id="{9C2FCA20-6E7A-1F25-C917-DD4EF692B1D1}"/>
              </a:ext>
            </a:extLst>
          </p:cNvPr>
          <p:cNvSpPr txBox="1"/>
          <p:nvPr/>
        </p:nvSpPr>
        <p:spPr>
          <a:xfrm>
            <a:off x="3251200" y="314960"/>
            <a:ext cx="5984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UNIVERSITATEA TEHNICĂ DIN CLUJ-NAPOCA</a:t>
            </a:r>
          </a:p>
          <a:p>
            <a:pPr algn="ctr"/>
            <a:r>
              <a:rPr lang="ro-R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CENTRU UNIVERSITAR NORD DIN BAIA MARE</a:t>
            </a:r>
          </a:p>
          <a:p>
            <a:pPr algn="ctr"/>
            <a:r>
              <a:rPr lang="ro-R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FACULTATEA DE ȘTIINȚE</a:t>
            </a:r>
          </a:p>
          <a:p>
            <a:pPr algn="ctr"/>
            <a:r>
              <a:rPr lang="ro-R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SPECIALIZAREA ECONOMIA FIRMEI</a:t>
            </a:r>
          </a:p>
        </p:txBody>
      </p:sp>
      <p:sp>
        <p:nvSpPr>
          <p:cNvPr id="5" name="CasetăText 4">
            <a:extLst>
              <a:ext uri="{FF2B5EF4-FFF2-40B4-BE49-F238E27FC236}">
                <a16:creationId xmlns:a16="http://schemas.microsoft.com/office/drawing/2014/main" id="{1C2B9903-F6F2-5C25-277A-1A3A1AF904A9}"/>
              </a:ext>
            </a:extLst>
          </p:cNvPr>
          <p:cNvSpPr txBox="1"/>
          <p:nvPr/>
        </p:nvSpPr>
        <p:spPr>
          <a:xfrm>
            <a:off x="8646160" y="5325853"/>
            <a:ext cx="3413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ABSOLVENT</a:t>
            </a:r>
          </a:p>
          <a:p>
            <a:pPr algn="r"/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IUGA MARIA-ANCUȚA</a:t>
            </a:r>
          </a:p>
        </p:txBody>
      </p:sp>
      <p:pic>
        <p:nvPicPr>
          <p:cNvPr id="6" name="Imagine 5">
            <a:extLst>
              <a:ext uri="{FF2B5EF4-FFF2-40B4-BE49-F238E27FC236}">
                <a16:creationId xmlns:a16="http://schemas.microsoft.com/office/drawing/2014/main" id="{1826E2B6-1EE6-AE1A-855A-DB2BAAAF42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85013" cy="2091109"/>
          </a:xfrm>
          <a:prstGeom prst="rect">
            <a:avLst/>
          </a:prstGeom>
        </p:spPr>
      </p:pic>
      <p:sp>
        <p:nvSpPr>
          <p:cNvPr id="7" name="CasetăText 6">
            <a:extLst>
              <a:ext uri="{FF2B5EF4-FFF2-40B4-BE49-F238E27FC236}">
                <a16:creationId xmlns:a16="http://schemas.microsoft.com/office/drawing/2014/main" id="{E75A7AF1-B33E-FB84-194A-FCABEB5E9D62}"/>
              </a:ext>
            </a:extLst>
          </p:cNvPr>
          <p:cNvSpPr txBox="1"/>
          <p:nvPr/>
        </p:nvSpPr>
        <p:spPr>
          <a:xfrm>
            <a:off x="4643120" y="6228824"/>
            <a:ext cx="3119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3211116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0DA21AFE-E277-2B18-A97B-E264CA6C3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4920" y="231726"/>
            <a:ext cx="6446520" cy="862266"/>
          </a:xfrm>
        </p:spPr>
        <p:txBody>
          <a:bodyPr>
            <a:normAutofit/>
          </a:bodyPr>
          <a:lstStyle/>
          <a:p>
            <a:pPr algn="just"/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CALCULUL IMPOZITULUI TRIMESTRIAL </a:t>
            </a:r>
          </a:p>
        </p:txBody>
      </p:sp>
      <p:graphicFrame>
        <p:nvGraphicFramePr>
          <p:cNvPr id="6" name="Substituent conținut 5">
            <a:extLst>
              <a:ext uri="{FF2B5EF4-FFF2-40B4-BE49-F238E27FC236}">
                <a16:creationId xmlns:a16="http://schemas.microsoft.com/office/drawing/2014/main" id="{F3E7FFDF-B2E5-97FC-F99F-2F9A1095E7E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04970482"/>
              </p:ext>
            </p:extLst>
          </p:nvPr>
        </p:nvGraphicFramePr>
        <p:xfrm>
          <a:off x="663303" y="1409065"/>
          <a:ext cx="5181600" cy="27057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7748">
                  <a:extLst>
                    <a:ext uri="{9D8B030D-6E8A-4147-A177-3AD203B41FA5}">
                      <a16:colId xmlns:a16="http://schemas.microsoft.com/office/drawing/2014/main" val="3686322678"/>
                    </a:ext>
                  </a:extLst>
                </a:gridCol>
                <a:gridCol w="825841">
                  <a:extLst>
                    <a:ext uri="{9D8B030D-6E8A-4147-A177-3AD203B41FA5}">
                      <a16:colId xmlns:a16="http://schemas.microsoft.com/office/drawing/2014/main" val="2423265388"/>
                    </a:ext>
                  </a:extLst>
                </a:gridCol>
                <a:gridCol w="813611">
                  <a:extLst>
                    <a:ext uri="{9D8B030D-6E8A-4147-A177-3AD203B41FA5}">
                      <a16:colId xmlns:a16="http://schemas.microsoft.com/office/drawing/2014/main" val="4030060296"/>
                    </a:ext>
                  </a:extLst>
                </a:gridCol>
                <a:gridCol w="859620">
                  <a:extLst>
                    <a:ext uri="{9D8B030D-6E8A-4147-A177-3AD203B41FA5}">
                      <a16:colId xmlns:a16="http://schemas.microsoft.com/office/drawing/2014/main" val="2820744803"/>
                    </a:ext>
                  </a:extLst>
                </a:gridCol>
                <a:gridCol w="843313">
                  <a:extLst>
                    <a:ext uri="{9D8B030D-6E8A-4147-A177-3AD203B41FA5}">
                      <a16:colId xmlns:a16="http://schemas.microsoft.com/office/drawing/2014/main" val="2030803952"/>
                    </a:ext>
                  </a:extLst>
                </a:gridCol>
                <a:gridCol w="851467">
                  <a:extLst>
                    <a:ext uri="{9D8B030D-6E8A-4147-A177-3AD203B41FA5}">
                      <a16:colId xmlns:a16="http://schemas.microsoft.com/office/drawing/2014/main" val="2275282185"/>
                    </a:ext>
                  </a:extLst>
                </a:gridCol>
              </a:tblGrid>
              <a:tr h="7246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Trimestru </a:t>
                      </a:r>
                      <a:endParaRPr lang="ro-RO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Venituri (lei)</a:t>
                      </a:r>
                      <a:endParaRPr lang="ro-RO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Venituri neimpozabile (lei)</a:t>
                      </a:r>
                      <a:endParaRPr lang="ro-RO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Venituri impozabile (lei)</a:t>
                      </a:r>
                      <a:endParaRPr lang="ro-RO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Cotă (%)</a:t>
                      </a:r>
                      <a:endParaRPr lang="ro-RO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Impozit (lei)</a:t>
                      </a:r>
                      <a:endParaRPr lang="ro-RO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9602"/>
                  </a:ext>
                </a:extLst>
              </a:tr>
              <a:tr h="2649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Trimestrul I</a:t>
                      </a:r>
                      <a:endParaRPr lang="ro-RO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331.848</a:t>
                      </a:r>
                      <a:endParaRPr lang="ro-RO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o-RO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331.848</a:t>
                      </a:r>
                      <a:endParaRPr lang="ro-RO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ro-RO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3.319</a:t>
                      </a:r>
                      <a:endParaRPr lang="ro-RO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54712"/>
                  </a:ext>
                </a:extLst>
              </a:tr>
              <a:tr h="2743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Trimestrul II</a:t>
                      </a:r>
                      <a:endParaRPr lang="ro-RO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613.137</a:t>
                      </a:r>
                      <a:endParaRPr lang="ro-RO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o-RO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613.137</a:t>
                      </a:r>
                      <a:endParaRPr lang="ro-RO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ro-RO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6.131</a:t>
                      </a:r>
                      <a:endParaRPr lang="ro-RO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826379"/>
                  </a:ext>
                </a:extLst>
              </a:tr>
              <a:tr h="2649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Trimestrul III</a:t>
                      </a:r>
                      <a:endParaRPr lang="ro-RO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613.137</a:t>
                      </a:r>
                      <a:endParaRPr lang="ro-RO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o-RO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613.137</a:t>
                      </a:r>
                      <a:endParaRPr lang="ro-RO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ro-RO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6.131</a:t>
                      </a:r>
                      <a:endParaRPr lang="ro-RO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537949"/>
                  </a:ext>
                </a:extLst>
              </a:tr>
              <a:tr h="2743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Trimestrul  IV</a:t>
                      </a:r>
                      <a:endParaRPr lang="ro-RO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295.171</a:t>
                      </a:r>
                      <a:endParaRPr lang="ro-RO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o-RO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295.171</a:t>
                      </a:r>
                      <a:endParaRPr lang="ro-RO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ro-RO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2.952</a:t>
                      </a:r>
                      <a:endParaRPr lang="ro-RO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391561"/>
                  </a:ext>
                </a:extLst>
              </a:tr>
              <a:tr h="34487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2022</a:t>
                      </a:r>
                      <a:endParaRPr lang="ro-RO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1.853.293</a:t>
                      </a:r>
                      <a:endParaRPr lang="ro-RO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o-RO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1.853.293</a:t>
                      </a:r>
                      <a:endParaRPr lang="ro-RO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ro-RO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18.533</a:t>
                      </a:r>
                      <a:endParaRPr lang="ro-RO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9" marR="6289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370554"/>
                  </a:ext>
                </a:extLst>
              </a:tr>
            </a:tbl>
          </a:graphicData>
        </a:graphic>
      </p:graphicFrame>
      <p:graphicFrame>
        <p:nvGraphicFramePr>
          <p:cNvPr id="7" name="Substituent conținut 6">
            <a:extLst>
              <a:ext uri="{FF2B5EF4-FFF2-40B4-BE49-F238E27FC236}">
                <a16:creationId xmlns:a16="http://schemas.microsoft.com/office/drawing/2014/main" id="{205CA883-8E0E-7D09-A54C-5C5FCDC04D2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28096330"/>
              </p:ext>
            </p:extLst>
          </p:nvPr>
        </p:nvGraphicFramePr>
        <p:xfrm>
          <a:off x="6444344" y="3602643"/>
          <a:ext cx="4909456" cy="26858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1219">
                  <a:extLst>
                    <a:ext uri="{9D8B030D-6E8A-4147-A177-3AD203B41FA5}">
                      <a16:colId xmlns:a16="http://schemas.microsoft.com/office/drawing/2014/main" val="492199920"/>
                    </a:ext>
                  </a:extLst>
                </a:gridCol>
                <a:gridCol w="821123">
                  <a:extLst>
                    <a:ext uri="{9D8B030D-6E8A-4147-A177-3AD203B41FA5}">
                      <a16:colId xmlns:a16="http://schemas.microsoft.com/office/drawing/2014/main" val="3653809306"/>
                    </a:ext>
                  </a:extLst>
                </a:gridCol>
                <a:gridCol w="843005">
                  <a:extLst>
                    <a:ext uri="{9D8B030D-6E8A-4147-A177-3AD203B41FA5}">
                      <a16:colId xmlns:a16="http://schemas.microsoft.com/office/drawing/2014/main" val="3513740347"/>
                    </a:ext>
                  </a:extLst>
                </a:gridCol>
                <a:gridCol w="866053">
                  <a:extLst>
                    <a:ext uri="{9D8B030D-6E8A-4147-A177-3AD203B41FA5}">
                      <a16:colId xmlns:a16="http://schemas.microsoft.com/office/drawing/2014/main" val="3371676041"/>
                    </a:ext>
                  </a:extLst>
                </a:gridCol>
                <a:gridCol w="571245">
                  <a:extLst>
                    <a:ext uri="{9D8B030D-6E8A-4147-A177-3AD203B41FA5}">
                      <a16:colId xmlns:a16="http://schemas.microsoft.com/office/drawing/2014/main" val="4259933894"/>
                    </a:ext>
                  </a:extLst>
                </a:gridCol>
                <a:gridCol w="756811">
                  <a:extLst>
                    <a:ext uri="{9D8B030D-6E8A-4147-A177-3AD203B41FA5}">
                      <a16:colId xmlns:a16="http://schemas.microsoft.com/office/drawing/2014/main" val="2787267234"/>
                    </a:ext>
                  </a:extLst>
                </a:gridCol>
              </a:tblGrid>
              <a:tr h="7790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Trimestru</a:t>
                      </a:r>
                      <a:endParaRPr lang="ro-RO" sz="14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Venituri (lei)</a:t>
                      </a:r>
                      <a:endParaRPr lang="ro-RO" sz="14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Venituri neimpozabile (lei)</a:t>
                      </a:r>
                      <a:endParaRPr lang="ro-RO" sz="14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Venituri impozabile (lei)</a:t>
                      </a:r>
                      <a:endParaRPr lang="ro-RO" sz="14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Cotă (%)</a:t>
                      </a:r>
                      <a:endParaRPr lang="ro-RO" sz="14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Impozit (lei)</a:t>
                      </a:r>
                      <a:endParaRPr lang="ro-RO" sz="14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611548"/>
                  </a:ext>
                </a:extLst>
              </a:tr>
              <a:tr h="3464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Trimestrul I</a:t>
                      </a:r>
                      <a:endParaRPr lang="ro-RO" sz="14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323.122</a:t>
                      </a:r>
                      <a:endParaRPr lang="ro-RO" sz="14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o-RO" sz="14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323.122</a:t>
                      </a:r>
                      <a:endParaRPr lang="ro-RO" sz="14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ro-RO" sz="14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3.231</a:t>
                      </a:r>
                      <a:endParaRPr lang="ro-RO" sz="14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507923"/>
                  </a:ext>
                </a:extLst>
              </a:tr>
              <a:tr h="35936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Trimestrul II</a:t>
                      </a:r>
                      <a:endParaRPr lang="ro-RO" sz="14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381.932</a:t>
                      </a:r>
                      <a:endParaRPr lang="ro-RO" sz="14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o-RO" sz="14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381.932</a:t>
                      </a:r>
                      <a:endParaRPr lang="ro-RO" sz="14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ro-RO" sz="14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3.819</a:t>
                      </a:r>
                      <a:endParaRPr lang="ro-RO" sz="14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10979"/>
                  </a:ext>
                </a:extLst>
              </a:tr>
              <a:tr h="4761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Trimestrul III</a:t>
                      </a:r>
                      <a:endParaRPr lang="ro-RO" sz="14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422.000</a:t>
                      </a:r>
                      <a:endParaRPr lang="ro-RO" sz="14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o-RO" sz="14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422.000</a:t>
                      </a:r>
                      <a:endParaRPr lang="ro-RO" sz="14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ro-RO" sz="14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4.220</a:t>
                      </a:r>
                      <a:endParaRPr lang="ro-RO" sz="14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743356"/>
                  </a:ext>
                </a:extLst>
              </a:tr>
              <a:tr h="35936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Trimestrul IV</a:t>
                      </a:r>
                      <a:endParaRPr lang="ro-RO" sz="14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514.732</a:t>
                      </a:r>
                      <a:endParaRPr lang="ro-RO" sz="14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o-RO" sz="14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514.732</a:t>
                      </a:r>
                      <a:endParaRPr lang="ro-RO" sz="14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ro-RO" sz="14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5.148</a:t>
                      </a:r>
                      <a:endParaRPr lang="ro-RO" sz="14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665899"/>
                  </a:ext>
                </a:extLst>
              </a:tr>
              <a:tr h="3148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2023</a:t>
                      </a:r>
                      <a:endParaRPr lang="ro-RO" sz="14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1.641.786</a:t>
                      </a:r>
                      <a:endParaRPr lang="ro-RO" sz="14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o-RO" sz="14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1.641.786</a:t>
                      </a:r>
                      <a:endParaRPr lang="ro-RO" sz="14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ro-RO" sz="14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16.418</a:t>
                      </a:r>
                      <a:endParaRPr lang="ro-RO" sz="14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769011"/>
                  </a:ext>
                </a:extLst>
              </a:tr>
            </a:tbl>
          </a:graphicData>
        </a:graphic>
      </p:graphicFrame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694BE117-C681-0A04-2FF9-DF76F6AF9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CasetăText 7">
            <a:extLst>
              <a:ext uri="{FF2B5EF4-FFF2-40B4-BE49-F238E27FC236}">
                <a16:creationId xmlns:a16="http://schemas.microsoft.com/office/drawing/2014/main" id="{95BE2C7F-67AE-46CA-E05D-BE33427C964B}"/>
              </a:ext>
            </a:extLst>
          </p:cNvPr>
          <p:cNvSpPr txBox="1"/>
          <p:nvPr/>
        </p:nvSpPr>
        <p:spPr>
          <a:xfrm>
            <a:off x="6278880" y="1288000"/>
            <a:ext cx="524981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Aceste tabele ilustrează veniturile înregistrate și impozitul aferent unei microîntreprinderi în perioada 2022–2023, structurate pe trimestre. Toate veniturile au fost impozabile, iar impozitul a fost calculat aplicând cota de 1%, conform prevederilor fiscale valabile în acea perioadă.</a:t>
            </a:r>
          </a:p>
        </p:txBody>
      </p:sp>
      <p:sp>
        <p:nvSpPr>
          <p:cNvPr id="9" name="CasetăText 8">
            <a:extLst>
              <a:ext uri="{FF2B5EF4-FFF2-40B4-BE49-F238E27FC236}">
                <a16:creationId xmlns:a16="http://schemas.microsoft.com/office/drawing/2014/main" id="{74BDA8DD-7B17-2914-796A-5C965E927316}"/>
              </a:ext>
            </a:extLst>
          </p:cNvPr>
          <p:cNvSpPr txBox="1"/>
          <p:nvPr/>
        </p:nvSpPr>
        <p:spPr>
          <a:xfrm>
            <a:off x="528320" y="4399280"/>
            <a:ext cx="55676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Deși veniturile totale din 2023 au fost inferioare celor din 2022, a doua jumătate a anului indică o tendință pozitivă, sugerând o eficientizare a activității și o adaptare sporită la condițiile economice.</a:t>
            </a:r>
          </a:p>
        </p:txBody>
      </p:sp>
    </p:spTree>
    <p:extLst>
      <p:ext uri="{BB962C8B-B14F-4D97-AF65-F5344CB8AC3E}">
        <p14:creationId xmlns:p14="http://schemas.microsoft.com/office/powerpoint/2010/main" val="4194177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C109BDF-2EBA-9656-8D53-4D287190B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4902"/>
            <a:ext cx="10515600" cy="862266"/>
          </a:xfrm>
        </p:spPr>
        <p:txBody>
          <a:bodyPr>
            <a:normAutofit/>
          </a:bodyPr>
          <a:lstStyle/>
          <a:p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SITUAȚIA IMPOZITULUI PE ÎNTREAGA PERIOADĂ ANALIZATĂ</a:t>
            </a:r>
          </a:p>
        </p:txBody>
      </p:sp>
      <p:graphicFrame>
        <p:nvGraphicFramePr>
          <p:cNvPr id="6" name="Substituent conținut 5">
            <a:extLst>
              <a:ext uri="{FF2B5EF4-FFF2-40B4-BE49-F238E27FC236}">
                <a16:creationId xmlns:a16="http://schemas.microsoft.com/office/drawing/2014/main" id="{95896E3F-232A-51CF-9B13-374CF22D65A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14229859"/>
              </p:ext>
            </p:extLst>
          </p:nvPr>
        </p:nvGraphicFramePr>
        <p:xfrm>
          <a:off x="497840" y="2021839"/>
          <a:ext cx="5252720" cy="2814321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18300000" algn="bl" rotWithShape="0">
                    <a:schemeClr val="tx1">
                      <a:alpha val="40000"/>
                    </a:schemeClr>
                  </a:outerShdw>
                </a:effectLst>
              </a:tblPr>
              <a:tblGrid>
                <a:gridCol w="687965">
                  <a:extLst>
                    <a:ext uri="{9D8B030D-6E8A-4147-A177-3AD203B41FA5}">
                      <a16:colId xmlns:a16="http://schemas.microsoft.com/office/drawing/2014/main" val="4264544632"/>
                    </a:ext>
                  </a:extLst>
                </a:gridCol>
                <a:gridCol w="1598035">
                  <a:extLst>
                    <a:ext uri="{9D8B030D-6E8A-4147-A177-3AD203B41FA5}">
                      <a16:colId xmlns:a16="http://schemas.microsoft.com/office/drawing/2014/main" val="3673616641"/>
                    </a:ext>
                  </a:extLst>
                </a:gridCol>
                <a:gridCol w="1412240">
                  <a:extLst>
                    <a:ext uri="{9D8B030D-6E8A-4147-A177-3AD203B41FA5}">
                      <a16:colId xmlns:a16="http://schemas.microsoft.com/office/drawing/2014/main" val="1558526712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866030863"/>
                    </a:ext>
                  </a:extLst>
                </a:gridCol>
              </a:tblGrid>
              <a:tr h="7703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b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Anul</a:t>
                      </a:r>
                      <a:endParaRPr lang="ro-RO" sz="14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08" marR="637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b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Venituri impozabile (lei)</a:t>
                      </a:r>
                      <a:endParaRPr lang="ro-RO" sz="14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08" marR="637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b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Cotă aplicabilă (%)</a:t>
                      </a:r>
                      <a:endParaRPr lang="ro-RO" sz="14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08" marR="637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b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Impozitul anual (lei)</a:t>
                      </a:r>
                      <a:endParaRPr lang="ro-RO" sz="14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08" marR="637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736460"/>
                  </a:ext>
                </a:extLst>
              </a:tr>
              <a:tr h="4144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63708" marR="637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1.480.329</a:t>
                      </a:r>
                    </a:p>
                  </a:txBody>
                  <a:tcPr marL="63708" marR="637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1%</a:t>
                      </a:r>
                    </a:p>
                  </a:txBody>
                  <a:tcPr marL="63708" marR="637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14.803</a:t>
                      </a:r>
                    </a:p>
                  </a:txBody>
                  <a:tcPr marL="63708" marR="637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251521"/>
                  </a:ext>
                </a:extLst>
              </a:tr>
              <a:tr h="40025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63708" marR="637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1.612.954</a:t>
                      </a:r>
                    </a:p>
                  </a:txBody>
                  <a:tcPr marL="63708" marR="637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1%</a:t>
                      </a:r>
                    </a:p>
                  </a:txBody>
                  <a:tcPr marL="63708" marR="637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16.129</a:t>
                      </a:r>
                    </a:p>
                  </a:txBody>
                  <a:tcPr marL="63708" marR="637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081770"/>
                  </a:ext>
                </a:extLst>
              </a:tr>
              <a:tr h="4144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708" marR="637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1.853.293</a:t>
                      </a:r>
                    </a:p>
                  </a:txBody>
                  <a:tcPr marL="63708" marR="637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1%</a:t>
                      </a:r>
                    </a:p>
                  </a:txBody>
                  <a:tcPr marL="63708" marR="637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18.533</a:t>
                      </a:r>
                    </a:p>
                  </a:txBody>
                  <a:tcPr marL="63708" marR="637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668439"/>
                  </a:ext>
                </a:extLst>
              </a:tr>
              <a:tr h="40025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708" marR="637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1.641.786</a:t>
                      </a:r>
                    </a:p>
                  </a:txBody>
                  <a:tcPr marL="63708" marR="637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1%</a:t>
                      </a:r>
                    </a:p>
                  </a:txBody>
                  <a:tcPr marL="63708" marR="637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16.418</a:t>
                      </a:r>
                    </a:p>
                  </a:txBody>
                  <a:tcPr marL="63708" marR="637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1096396"/>
                  </a:ext>
                </a:extLst>
              </a:tr>
              <a:tr h="4144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63708" marR="637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6.588.362</a:t>
                      </a:r>
                    </a:p>
                  </a:txBody>
                  <a:tcPr marL="63708" marR="637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1%</a:t>
                      </a:r>
                    </a:p>
                  </a:txBody>
                  <a:tcPr marL="63708" marR="637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65.883</a:t>
                      </a:r>
                    </a:p>
                  </a:txBody>
                  <a:tcPr marL="63708" marR="637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078812"/>
                  </a:ext>
                </a:extLst>
              </a:tr>
            </a:tbl>
          </a:graphicData>
        </a:graphic>
      </p:graphicFrame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758A63B8-535D-F4B2-C9BB-45E0BA1DF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7280" y="1677734"/>
            <a:ext cx="5638800" cy="355466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Tabelul acesta evidențiază evoluția veniturilor impozabile și a impozitului aferent în perioada 2020–2023, în cazul unei microîntreprinderi care a aplicat cota unică de impozitare de 1%, conform legislației fiscale în vigoare.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Pe parcursul celor patru ani analizați, veniturile impozabile cumulate ale microîntreprinderii au însumat 6.588.362 lei, iar valoarea totală a impozitului achitat a fost de 65.883 lei.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A931A18F-9737-D3A2-1DAB-803026A3C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CasetăText 6">
            <a:extLst>
              <a:ext uri="{FF2B5EF4-FFF2-40B4-BE49-F238E27FC236}">
                <a16:creationId xmlns:a16="http://schemas.microsoft.com/office/drawing/2014/main" id="{3BED5133-BAF8-FCF8-639C-FCE618A4B9FE}"/>
              </a:ext>
            </a:extLst>
          </p:cNvPr>
          <p:cNvSpPr txBox="1"/>
          <p:nvPr/>
        </p:nvSpPr>
        <p:spPr>
          <a:xfrm>
            <a:off x="375920" y="5313680"/>
            <a:ext cx="1144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Aceste rezultate reflectă o stabilitate fiscală relativ constantă a entității, evidențiind o capacitate bună de conformare la regimul de impozitare aplicabil microîntreprinderilor.</a:t>
            </a:r>
          </a:p>
        </p:txBody>
      </p:sp>
    </p:spTree>
    <p:extLst>
      <p:ext uri="{BB962C8B-B14F-4D97-AF65-F5344CB8AC3E}">
        <p14:creationId xmlns:p14="http://schemas.microsoft.com/office/powerpoint/2010/main" val="315506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C26B70CA-F792-FC14-A645-13EC5E195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CALENDAR DE DECLARARE ȘI PLATĂ A IMPOZITULUI</a:t>
            </a:r>
          </a:p>
        </p:txBody>
      </p:sp>
      <p:graphicFrame>
        <p:nvGraphicFramePr>
          <p:cNvPr id="6" name="Substituent conținut 5">
            <a:extLst>
              <a:ext uri="{FF2B5EF4-FFF2-40B4-BE49-F238E27FC236}">
                <a16:creationId xmlns:a16="http://schemas.microsoft.com/office/drawing/2014/main" id="{FA527D12-5DAB-8B8E-BD7D-22CADAD7F44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7493033"/>
              </p:ext>
            </p:extLst>
          </p:nvPr>
        </p:nvGraphicFramePr>
        <p:xfrm>
          <a:off x="6543040" y="2358592"/>
          <a:ext cx="5308599" cy="3329853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63500" dist="165100" dir="17940000" algn="tl" rotWithShape="0">
                    <a:schemeClr val="tx1">
                      <a:alpha val="40000"/>
                    </a:schemeClr>
                  </a:outerShdw>
                </a:effectLst>
              </a:tblPr>
              <a:tblGrid>
                <a:gridCol w="1171406">
                  <a:extLst>
                    <a:ext uri="{9D8B030D-6E8A-4147-A177-3AD203B41FA5}">
                      <a16:colId xmlns:a16="http://schemas.microsoft.com/office/drawing/2014/main" val="2549458710"/>
                    </a:ext>
                  </a:extLst>
                </a:gridCol>
                <a:gridCol w="1482598">
                  <a:extLst>
                    <a:ext uri="{9D8B030D-6E8A-4147-A177-3AD203B41FA5}">
                      <a16:colId xmlns:a16="http://schemas.microsoft.com/office/drawing/2014/main" val="427843607"/>
                    </a:ext>
                  </a:extLst>
                </a:gridCol>
                <a:gridCol w="1452425">
                  <a:extLst>
                    <a:ext uri="{9D8B030D-6E8A-4147-A177-3AD203B41FA5}">
                      <a16:colId xmlns:a16="http://schemas.microsoft.com/office/drawing/2014/main" val="3701027970"/>
                    </a:ext>
                  </a:extLst>
                </a:gridCol>
                <a:gridCol w="1202170">
                  <a:extLst>
                    <a:ext uri="{9D8B030D-6E8A-4147-A177-3AD203B41FA5}">
                      <a16:colId xmlns:a16="http://schemas.microsoft.com/office/drawing/2014/main" val="1094005392"/>
                    </a:ext>
                  </a:extLst>
                </a:gridCol>
              </a:tblGrid>
              <a:tr h="6983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b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Trimestrul</a:t>
                      </a:r>
                      <a:endParaRPr lang="ro-RO" sz="14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66" marR="623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b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Perioada</a:t>
                      </a:r>
                      <a:endParaRPr lang="ro-RO" sz="14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66" marR="623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b="1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Termen de declarare</a:t>
                      </a:r>
                      <a:endParaRPr lang="ro-RO" sz="14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66" marR="623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b="1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Formular utilizat</a:t>
                      </a:r>
                      <a:endParaRPr lang="ro-RO" sz="14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66" marR="623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257858"/>
                  </a:ext>
                </a:extLst>
              </a:tr>
              <a:tr h="58247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Trimestrul I</a:t>
                      </a:r>
                    </a:p>
                  </a:txBody>
                  <a:tcPr marL="62366" marR="623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Ianuarie - Martie </a:t>
                      </a:r>
                    </a:p>
                  </a:txBody>
                  <a:tcPr marL="62366" marR="623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25 aprilie 2023</a:t>
                      </a:r>
                    </a:p>
                  </a:txBody>
                  <a:tcPr marL="62366" marR="623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Declarația 100</a:t>
                      </a:r>
                    </a:p>
                  </a:txBody>
                  <a:tcPr marL="62366" marR="623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638829"/>
                  </a:ext>
                </a:extLst>
              </a:tr>
              <a:tr h="6060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Trimestrul II</a:t>
                      </a:r>
                    </a:p>
                  </a:txBody>
                  <a:tcPr marL="62366" marR="623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Aprilie - Iunie</a:t>
                      </a:r>
                    </a:p>
                  </a:txBody>
                  <a:tcPr marL="62366" marR="623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25 iulie 2023</a:t>
                      </a:r>
                    </a:p>
                  </a:txBody>
                  <a:tcPr marL="62366" marR="623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Declarația 100</a:t>
                      </a:r>
                    </a:p>
                  </a:txBody>
                  <a:tcPr marL="62366" marR="623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370765"/>
                  </a:ext>
                </a:extLst>
              </a:tr>
              <a:tr h="7215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Trimestrul III</a:t>
                      </a:r>
                    </a:p>
                  </a:txBody>
                  <a:tcPr marL="62366" marR="623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Iulie - Septembrie</a:t>
                      </a:r>
                    </a:p>
                  </a:txBody>
                  <a:tcPr marL="62366" marR="623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25 octombrie 2023</a:t>
                      </a:r>
                    </a:p>
                  </a:txBody>
                  <a:tcPr marL="62366" marR="623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Declarația 100</a:t>
                      </a:r>
                    </a:p>
                  </a:txBody>
                  <a:tcPr marL="62366" marR="623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289647"/>
                  </a:ext>
                </a:extLst>
              </a:tr>
              <a:tr h="7215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Trimestrul IV</a:t>
                      </a:r>
                    </a:p>
                  </a:txBody>
                  <a:tcPr marL="62366" marR="623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Octombrie - Decembrie</a:t>
                      </a:r>
                    </a:p>
                  </a:txBody>
                  <a:tcPr marL="62366" marR="623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25 ianuarie 2024</a:t>
                      </a:r>
                    </a:p>
                  </a:txBody>
                  <a:tcPr marL="62366" marR="623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Declarația 100</a:t>
                      </a:r>
                    </a:p>
                  </a:txBody>
                  <a:tcPr marL="62366" marR="623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514565"/>
                  </a:ext>
                </a:extLst>
              </a:tr>
            </a:tbl>
          </a:graphicData>
        </a:graphic>
      </p:graphicFrame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2FBB96ED-AEA4-9B04-C928-EF61BBDF8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CasetăText 6">
            <a:extLst>
              <a:ext uri="{FF2B5EF4-FFF2-40B4-BE49-F238E27FC236}">
                <a16:creationId xmlns:a16="http://schemas.microsoft.com/office/drawing/2014/main" id="{63BFEBDB-65BC-4A83-2843-6CC7B5C31FA8}"/>
              </a:ext>
            </a:extLst>
          </p:cNvPr>
          <p:cNvSpPr txBox="1"/>
          <p:nvPr/>
        </p:nvSpPr>
        <p:spPr>
          <a:xfrm>
            <a:off x="701040" y="2130692"/>
            <a:ext cx="53085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Tabelul alăturat pune în evidență succesiunea termenelor de declarare și plată aferente anului fiscal 2023, în contextul utilizării Declarației 100 de către microîntreprinderi. </a:t>
            </a:r>
          </a:p>
          <a:p>
            <a:pPr algn="just"/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Datele sunt organizate pe trimestre și oferă o prezentare clară a perioadelor de raportare, precum și a termenelor limită până la care formularul trebuie transmis către autoritățile fiscale. </a:t>
            </a:r>
          </a:p>
          <a:p>
            <a:pPr algn="just"/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Această structurare facilitează înțelegerea obligațiilor fiscale periodice ale contribuabilului.</a:t>
            </a:r>
          </a:p>
        </p:txBody>
      </p:sp>
    </p:spTree>
    <p:extLst>
      <p:ext uri="{BB962C8B-B14F-4D97-AF65-F5344CB8AC3E}">
        <p14:creationId xmlns:p14="http://schemas.microsoft.com/office/powerpoint/2010/main" val="1412913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68E2C1A9-2E4A-8915-E5E1-1D3EE6A9B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CONCLUZII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C51D19B4-F75C-9789-9B6C-8AD3B31392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307320" cy="435133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În urma analizei detaliate a indicatorilor financiari și a dinamicii economice a societății, se poate concluziona că intervalul 2020–2023 a constituit o perioadă marcată de transformări semnificative, atât la nivel strategic, cât și operațional. </a:t>
            </a:r>
          </a:p>
          <a:p>
            <a:pPr algn="just">
              <a:lnSpc>
                <a:spcPct val="100000"/>
              </a:lnSpc>
            </a:pPr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Această etapă a fost definită de adaptări constante la condițiile de piață și de inițiative susținute de îmbunătățire a performanței.</a:t>
            </a:r>
          </a:p>
          <a:p>
            <a:pPr algn="just">
              <a:lnSpc>
                <a:spcPct val="100000"/>
              </a:lnSpc>
            </a:pPr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Societatea a evidențiat o capacitate notabilă de adaptare la condițiile economice aflate în continuă schimbare, fapt confirmat de redresarea semnificativă înregistrată în anul 2023. </a:t>
            </a:r>
          </a:p>
          <a:p>
            <a:pPr algn="just">
              <a:lnSpc>
                <a:spcPct val="100000"/>
              </a:lnSpc>
            </a:pPr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Această evoluție pozitivă sugerează existența unui management eficient și a unor mecanisme operaționale solide, capabile să susțină reziliența organizațională și să răspundă prompt provocărilor pieței.</a:t>
            </a:r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BFFAEC06-5DAD-A5EE-DA4A-8E797060A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085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ubstituent conținut 5">
            <a:extLst>
              <a:ext uri="{FF2B5EF4-FFF2-40B4-BE49-F238E27FC236}">
                <a16:creationId xmlns:a16="http://schemas.microsoft.com/office/drawing/2014/main" id="{B7A23072-9735-D750-6100-08743D7504B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alphaModFix amt="82000"/>
          </a:blip>
          <a:srcRect b="3584"/>
          <a:stretch/>
        </p:blipFill>
        <p:spPr>
          <a:xfrm>
            <a:off x="0" y="914400"/>
            <a:ext cx="12192000" cy="5246914"/>
          </a:xfrm>
          <a:prstGeom prst="rect">
            <a:avLst/>
          </a:prstGeom>
        </p:spPr>
      </p:pic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6C7DFA6E-6B1C-67C0-9620-8BBC37E4D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618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3A089-89BD-3474-63FA-0AC6C91C8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929" y="0"/>
            <a:ext cx="10515600" cy="862266"/>
          </a:xfrm>
        </p:spPr>
        <p:txBody>
          <a:bodyPr>
            <a:normAutofit/>
          </a:bodyPr>
          <a:lstStyle/>
          <a:p>
            <a:pPr algn="ctr"/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Cuprins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EA67F-C5CB-8067-14B5-CEADF7368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708" y="862266"/>
            <a:ext cx="10902042" cy="59957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o-R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INTRODUCERE</a:t>
            </a:r>
          </a:p>
          <a:p>
            <a:pPr marL="0" indent="0">
              <a:buNone/>
            </a:pPr>
            <a:r>
              <a:rPr lang="ro-R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Considerente generale privind persoanele juridice care aplică regimul de impozitare pe veniturile microîntreprinderilor</a:t>
            </a:r>
          </a:p>
          <a:p>
            <a:pPr marL="0" indent="0">
              <a:buNone/>
            </a:pPr>
            <a:r>
              <a:rPr lang="ro-R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 Noțiuni generale</a:t>
            </a:r>
          </a:p>
          <a:p>
            <a:pPr marL="0" indent="0">
              <a:buNone/>
            </a:pPr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1.2 Cotele de impozitare</a:t>
            </a:r>
          </a:p>
          <a:p>
            <a:pPr marL="0" indent="0">
              <a:buNone/>
            </a:pPr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1.3 Baza de impozitare</a:t>
            </a:r>
          </a:p>
          <a:p>
            <a:pPr marL="0" indent="0">
              <a:buNone/>
            </a:pPr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1.4 Ieșirea din sistemul de impunere pe veniturile microîntreprinderilor</a:t>
            </a:r>
          </a:p>
          <a:p>
            <a:pPr marL="0" indent="0">
              <a:buNone/>
            </a:pPr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1.5 Obligații declarative și de plată</a:t>
            </a:r>
          </a:p>
          <a:p>
            <a:pPr marL="0" indent="0">
              <a:buNone/>
            </a:pPr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1.6 Bonificații pentru creșterea capitalurilor pozitive</a:t>
            </a:r>
          </a:p>
          <a:p>
            <a:pPr marL="0" indent="0">
              <a:buNone/>
            </a:pPr>
            <a:r>
              <a:rPr lang="ro-R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Studiu de caz privind calculul impozitului și completarea declarației la SC DECONCAVA SRL</a:t>
            </a:r>
          </a:p>
          <a:p>
            <a:pPr marL="0" indent="0">
              <a:buNone/>
            </a:pPr>
            <a:r>
              <a:rPr lang="ro-R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 Descrierea societății</a:t>
            </a:r>
          </a:p>
          <a:p>
            <a:pPr marL="0" indent="0">
              <a:buNone/>
            </a:pPr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2.2 Evoluția veniturilor și cheltuielilor la SC DECONCAVA SRL</a:t>
            </a:r>
          </a:p>
          <a:p>
            <a:pPr marL="0" indent="0">
              <a:buNone/>
            </a:pPr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2.3 Calculul impozitului pe venitul microîntreprinderilor</a:t>
            </a:r>
          </a:p>
          <a:p>
            <a:pPr marL="0" indent="0">
              <a:buNone/>
            </a:pPr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2.4 Declararea și plata impozitului pe venitul microîntreprinderilor</a:t>
            </a:r>
          </a:p>
          <a:p>
            <a:pPr marL="0" indent="0">
              <a:buNone/>
            </a:pPr>
            <a:r>
              <a:rPr lang="ro-R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CONCLUZII</a:t>
            </a:r>
          </a:p>
          <a:p>
            <a:pPr marL="0" indent="0">
              <a:buNone/>
            </a:pPr>
            <a:r>
              <a:rPr lang="ro-R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BIBLIOGRAFIE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FCF717-4B06-2D6C-9A1D-65B9FF3D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069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853AD99-FEA1-8B05-841E-BD5AD2500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Prezentarea societății SC DECONCAVA SRL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374DF9-4FA5-4455-3BCE-2D5D974542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SC DECONCAVA SRL își desfășoară activitatea principală în domeniul prelucrării lemnului, achiziționat atât prin intermediul Regiei Naționale a Pădurilor (ROMSILVA), cât și de la alți furnizori de semifabricate. Produsul final rezultat din acest proces este reprezentat de </a:t>
            </a:r>
            <a:r>
              <a:rPr kumimoji="0" lang="ro-RO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peleți</a:t>
            </a:r>
            <a:r>
              <a:rPr kumimoji="0" lang="ro-RO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care sunt livrați către compania SAMSUNG.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Un alt client important al firmei este SC PLIMOB SA, recunoscută la nivel mondial pentru producția de scaune.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Pe lângă activitatea de bază, firma desfășoară și servicii de transport rutier de mărfuri, asigurând în special livrarea </a:t>
            </a:r>
            <a:r>
              <a:rPr kumimoji="0" lang="ro-RO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peleților</a:t>
            </a:r>
            <a:r>
              <a:rPr kumimoji="0" lang="ro-RO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către partenerii SAMSUNG și PLIMOB, iar la întoarcere, utilizează capacitatea de transport pentru a aduce materiale de construcții.</a:t>
            </a:r>
            <a:endParaRPr lang="ro-RO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91327D-D14C-4AAD-D45A-46A6D42A8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51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C073BB5-1E80-C3BC-10B8-50C20922E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968"/>
            <a:ext cx="5257800" cy="1947227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o-RO" sz="2400" b="1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EVOLUȚIA VENITURILOR ȘI CHELTUIELILOR LA SC DECONCAVA SRL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C39F866-996F-B1D7-A03F-B158FE2BFD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2111" y="2505075"/>
            <a:ext cx="5449977" cy="364514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ro-RO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	 Pe baza datelor prezentate în tabelul alăturat, se poate evidenția evoluția veniturilor și cheltuielilor totale ale societății SC DECONCAVA SRL în intervalul 2020–2023.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o-RO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	 În această perioadă, profitul a cunoscut variații de la un an la altul, dar s-a menținut, per ansamblu, pe o traiectorie ascendentă.</a:t>
            </a:r>
          </a:p>
        </p:txBody>
      </p:sp>
      <p:graphicFrame>
        <p:nvGraphicFramePr>
          <p:cNvPr id="11" name="Substituent conținut 10">
            <a:extLst>
              <a:ext uri="{FF2B5EF4-FFF2-40B4-BE49-F238E27FC236}">
                <a16:creationId xmlns:a16="http://schemas.microsoft.com/office/drawing/2014/main" id="{B9F0B76D-C7BF-77EB-D37B-CD4D8C34D687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66210645"/>
              </p:ext>
            </p:extLst>
          </p:nvPr>
        </p:nvGraphicFramePr>
        <p:xfrm>
          <a:off x="6769327" y="934720"/>
          <a:ext cx="4995952" cy="52155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7909">
                  <a:extLst>
                    <a:ext uri="{9D8B030D-6E8A-4147-A177-3AD203B41FA5}">
                      <a16:colId xmlns:a16="http://schemas.microsoft.com/office/drawing/2014/main" val="976741396"/>
                    </a:ext>
                  </a:extLst>
                </a:gridCol>
                <a:gridCol w="711550">
                  <a:extLst>
                    <a:ext uri="{9D8B030D-6E8A-4147-A177-3AD203B41FA5}">
                      <a16:colId xmlns:a16="http://schemas.microsoft.com/office/drawing/2014/main" val="3395780944"/>
                    </a:ext>
                  </a:extLst>
                </a:gridCol>
                <a:gridCol w="779473">
                  <a:extLst>
                    <a:ext uri="{9D8B030D-6E8A-4147-A177-3AD203B41FA5}">
                      <a16:colId xmlns:a16="http://schemas.microsoft.com/office/drawing/2014/main" val="444220458"/>
                    </a:ext>
                  </a:extLst>
                </a:gridCol>
                <a:gridCol w="883510">
                  <a:extLst>
                    <a:ext uri="{9D8B030D-6E8A-4147-A177-3AD203B41FA5}">
                      <a16:colId xmlns:a16="http://schemas.microsoft.com/office/drawing/2014/main" val="1285817181"/>
                    </a:ext>
                  </a:extLst>
                </a:gridCol>
                <a:gridCol w="883510">
                  <a:extLst>
                    <a:ext uri="{9D8B030D-6E8A-4147-A177-3AD203B41FA5}">
                      <a16:colId xmlns:a16="http://schemas.microsoft.com/office/drawing/2014/main" val="255869433"/>
                    </a:ext>
                  </a:extLst>
                </a:gridCol>
              </a:tblGrid>
              <a:tr h="244475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Indicatori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Valori absolute (lei)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5711287"/>
                  </a:ext>
                </a:extLst>
              </a:tr>
              <a:tr h="266700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extLst>
                  <a:ext uri="{0D108BD9-81ED-4DB2-BD59-A6C34878D82A}">
                    <a16:rowId xmlns:a16="http://schemas.microsoft.com/office/drawing/2014/main" val="2546826030"/>
                  </a:ext>
                </a:extLst>
              </a:tr>
              <a:tr h="3575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Venituri totale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1.480.329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1.612.954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1.853.293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1.641.786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extLst>
                  <a:ext uri="{0D108BD9-81ED-4DB2-BD59-A6C34878D82A}">
                    <a16:rowId xmlns:a16="http://schemas.microsoft.com/office/drawing/2014/main" val="2666490442"/>
                  </a:ext>
                </a:extLst>
              </a:tr>
              <a:tr h="23949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Venituri financiare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extLst>
                  <a:ext uri="{0D108BD9-81ED-4DB2-BD59-A6C34878D82A}">
                    <a16:rowId xmlns:a16="http://schemas.microsoft.com/office/drawing/2014/main" val="4014003880"/>
                  </a:ext>
                </a:extLst>
              </a:tr>
              <a:tr h="3575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Venituri din exploatare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1.480.329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1.612.953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1.853.293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1.641.786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extLst>
                  <a:ext uri="{0D108BD9-81ED-4DB2-BD59-A6C34878D82A}">
                    <a16:rowId xmlns:a16="http://schemas.microsoft.com/office/drawing/2014/main" val="4178339103"/>
                  </a:ext>
                </a:extLst>
              </a:tr>
              <a:tr h="38001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Cheltuieli totale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1.427.426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1.549.774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1.820.269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1.581.626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extLst>
                  <a:ext uri="{0D108BD9-81ED-4DB2-BD59-A6C34878D82A}">
                    <a16:rowId xmlns:a16="http://schemas.microsoft.com/office/drawing/2014/main" val="124623235"/>
                  </a:ext>
                </a:extLst>
              </a:tr>
              <a:tr h="4435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Cheltuieli cu materii prime și materiale consumabile 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138.168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195.851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283.643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228.876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extLst>
                  <a:ext uri="{0D108BD9-81ED-4DB2-BD59-A6C34878D82A}">
                    <a16:rowId xmlns:a16="http://schemas.microsoft.com/office/drawing/2014/main" val="454015322"/>
                  </a:ext>
                </a:extLst>
              </a:tr>
              <a:tr h="3575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Alte cheltuieli materiale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27.568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9.913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12.756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2.243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extLst>
                  <a:ext uri="{0D108BD9-81ED-4DB2-BD59-A6C34878D82A}">
                    <a16:rowId xmlns:a16="http://schemas.microsoft.com/office/drawing/2014/main" val="818473865"/>
                  </a:ext>
                </a:extLst>
              </a:tr>
              <a:tr h="3575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Cheltuieli cu utilitățile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23.065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44.071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33.933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30.320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extLst>
                  <a:ext uri="{0D108BD9-81ED-4DB2-BD59-A6C34878D82A}">
                    <a16:rowId xmlns:a16="http://schemas.microsoft.com/office/drawing/2014/main" val="3065974054"/>
                  </a:ext>
                </a:extLst>
              </a:tr>
              <a:tr h="3575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Cheltuieli cu mărfurile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905.325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932.428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1.019.271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1.068.938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extLst>
                  <a:ext uri="{0D108BD9-81ED-4DB2-BD59-A6C34878D82A}">
                    <a16:rowId xmlns:a16="http://schemas.microsoft.com/office/drawing/2014/main" val="1482004515"/>
                  </a:ext>
                </a:extLst>
              </a:tr>
              <a:tr h="3575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Cheltuieli cu personalul 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265.913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260.645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294.502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203.288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extLst>
                  <a:ext uri="{0D108BD9-81ED-4DB2-BD59-A6C34878D82A}">
                    <a16:rowId xmlns:a16="http://schemas.microsoft.com/office/drawing/2014/main" val="4226563312"/>
                  </a:ext>
                </a:extLst>
              </a:tr>
              <a:tr h="42310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Ajustări privind imobilizările  corporale și cele  necorporale 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1.244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14.031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19.195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10.164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extLst>
                  <a:ext uri="{0D108BD9-81ED-4DB2-BD59-A6C34878D82A}">
                    <a16:rowId xmlns:a16="http://schemas.microsoft.com/office/drawing/2014/main" val="2980810081"/>
                  </a:ext>
                </a:extLst>
              </a:tr>
              <a:tr h="3575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Alte cheltuieli de exploatare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62.253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89.216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156.536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37.489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extLst>
                  <a:ext uri="{0D108BD9-81ED-4DB2-BD59-A6C34878D82A}">
                    <a16:rowId xmlns:a16="http://schemas.microsoft.com/office/drawing/2014/main" val="265311264"/>
                  </a:ext>
                </a:extLst>
              </a:tr>
              <a:tr h="3575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Cheltuieli financiare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extLst>
                  <a:ext uri="{0D108BD9-81ED-4DB2-BD59-A6C34878D82A}">
                    <a16:rowId xmlns:a16="http://schemas.microsoft.com/office/drawing/2014/main" val="1571789301"/>
                  </a:ext>
                </a:extLst>
              </a:tr>
              <a:tr h="3575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Reduceri comerciale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-3.890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-3.595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-433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900" kern="100" noProof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-308</a:t>
                      </a:r>
                      <a:endParaRPr lang="ro-RO" sz="900" kern="100" noProof="1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31" marR="41331" marT="0" marB="0" anchor="ctr"/>
                </a:tc>
                <a:extLst>
                  <a:ext uri="{0D108BD9-81ED-4DB2-BD59-A6C34878D82A}">
                    <a16:rowId xmlns:a16="http://schemas.microsoft.com/office/drawing/2014/main" val="43808215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F41C76-624D-0489-9425-CCC830788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o-RO" sz="1400" b="0" noProof="1"/>
              <a:t>Page</a:t>
            </a:r>
            <a:r>
              <a:rPr lang="ro-RO" noProof="1"/>
              <a:t> </a:t>
            </a:r>
            <a:fld id="{BBE5057F-7482-41AE-BBDB-C83C2F3461DE}" type="slidenum">
              <a:rPr lang="ro-RO" noProof="1" smtClean="0"/>
              <a:pPr/>
              <a:t>4</a:t>
            </a:fld>
            <a:endParaRPr lang="ro-RO" noProof="1"/>
          </a:p>
        </p:txBody>
      </p:sp>
    </p:spTree>
    <p:extLst>
      <p:ext uri="{BB962C8B-B14F-4D97-AF65-F5344CB8AC3E}">
        <p14:creationId xmlns:p14="http://schemas.microsoft.com/office/powerpoint/2010/main" val="1357033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080E45D-9BAA-2D9C-530B-5B6819A765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8000" y="1092200"/>
            <a:ext cx="4632960" cy="496316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</a:pPr>
            <a:r>
              <a:rPr lang="ro-RO" sz="18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o-RO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Examinarea valorilor absolute ale veniturilor și cheltuielilor realizate de SC DECONCAVA SRL în intervalul 2020–2023 indică o activitate economică relativ stabilă, caracterizată de un trend general ascendent, urmat de o perioadă de consolidare în ultimul an al perioadei analizate.</a:t>
            </a:r>
          </a:p>
          <a:p>
            <a:pPr algn="just">
              <a:lnSpc>
                <a:spcPct val="100000"/>
              </a:lnSpc>
            </a:pPr>
            <a:r>
              <a:rPr lang="ro-RO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	Atât veniturile, cât și cheltuielile totale au înregistrat o creștere constantă în perioada 2020–2022, însă în anul 2023 s-a observat o diminuare. Această scădere poate fi asociată cu o posibilă reducere a cererii pe piață, influențe economice externe sau ajustări strategice implementate la nivelul societății.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606A02-9EEB-404B-CA6B-40A9355C3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o-RO" sz="1400" b="0" noProof="1"/>
              <a:t>Page</a:t>
            </a:r>
            <a:r>
              <a:rPr lang="ro-RO" noProof="1"/>
              <a:t> </a:t>
            </a:r>
            <a:fld id="{BBE5057F-7482-41AE-BBDB-C83C2F3461DE}" type="slidenum">
              <a:rPr lang="ro-RO" noProof="1" smtClean="0"/>
              <a:pPr/>
              <a:t>5</a:t>
            </a:fld>
            <a:endParaRPr lang="ro-RO" noProof="1"/>
          </a:p>
        </p:txBody>
      </p:sp>
      <p:graphicFrame>
        <p:nvGraphicFramePr>
          <p:cNvPr id="2" name="Substituent imagine 1">
            <a:extLst>
              <a:ext uri="{FF2B5EF4-FFF2-40B4-BE49-F238E27FC236}">
                <a16:creationId xmlns:a16="http://schemas.microsoft.com/office/drawing/2014/main" id="{05A32641-44C4-6970-5D5F-D06E22914A10}"/>
              </a:ext>
            </a:extLst>
          </p:cNvPr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1126307697"/>
              </p:ext>
            </p:extLst>
          </p:nvPr>
        </p:nvGraphicFramePr>
        <p:xfrm>
          <a:off x="5493386" y="975361"/>
          <a:ext cx="5862002" cy="4531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setăText 2">
            <a:extLst>
              <a:ext uri="{FF2B5EF4-FFF2-40B4-BE49-F238E27FC236}">
                <a16:creationId xmlns:a16="http://schemas.microsoft.com/office/drawing/2014/main" id="{3B41B6D2-0136-3B72-1F59-036E8BD54D75}"/>
              </a:ext>
            </a:extLst>
          </p:cNvPr>
          <p:cNvSpPr txBox="1"/>
          <p:nvPr/>
        </p:nvSpPr>
        <p:spPr>
          <a:xfrm>
            <a:off x="5493386" y="5544085"/>
            <a:ext cx="6322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i="1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Figura 1: </a:t>
            </a:r>
            <a:r>
              <a:rPr lang="ro-RO" b="1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Evoluția veniturilor și cheltuielilor la SC DECONCAVA SRL</a:t>
            </a:r>
            <a:endParaRPr lang="ro-RO" b="1" i="1" noProof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021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stituent conținut 6">
            <a:extLst>
              <a:ext uri="{FF2B5EF4-FFF2-40B4-BE49-F238E27FC236}">
                <a16:creationId xmlns:a16="http://schemas.microsoft.com/office/drawing/2014/main" id="{CDC286E8-ABA4-C876-8E89-517CA0F551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7120" y="1227929"/>
            <a:ext cx="5181600" cy="4686935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o-RO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Graficul prezentat evidențiază evoluția profitului brut al întreprinderii pe parcursul anilor 2020–2023. 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o-RO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În 2020, societatea a înregistrat un nivel satisfăcător al profitului brut, în jur de 53.000 lei. Anul 2021 a adus o creștere semnificativă a performanței economice, cu un profit de aproximativ 63.000 lei. 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o-RO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În 2022, însă, s-a constatat o scădere pronunțată a profitului, până la circa 33.000 lei, posibil ca urmare a reducerii cererii sau a majorării costurilor operaționale. 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o-RO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Totuși, în anul 2023, compania a demonstrat o capacitate de redresare financiară, atingând un profit brut de 60.000 lei. Evoluția graficului denotă, pe termen mediu, o tendință pozitivă și o adaptabilitate crescută la condițiile economice fluctuante.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003DA3-758C-699E-8D1C-8EA216910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8" name="Substituent conținut 7">
            <a:extLst>
              <a:ext uri="{FF2B5EF4-FFF2-40B4-BE49-F238E27FC236}">
                <a16:creationId xmlns:a16="http://schemas.microsoft.com/office/drawing/2014/main" id="{ED6565FC-6F04-86AC-DE45-5872FBFCF62F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76958700"/>
              </p:ext>
            </p:extLst>
          </p:nvPr>
        </p:nvGraphicFramePr>
        <p:xfrm>
          <a:off x="706120" y="1253331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asetăText 8">
            <a:extLst>
              <a:ext uri="{FF2B5EF4-FFF2-40B4-BE49-F238E27FC236}">
                <a16:creationId xmlns:a16="http://schemas.microsoft.com/office/drawing/2014/main" id="{C27E1B70-A64F-0BC8-7994-59EBD5669BB8}"/>
              </a:ext>
            </a:extLst>
          </p:cNvPr>
          <p:cNvSpPr txBox="1"/>
          <p:nvPr/>
        </p:nvSpPr>
        <p:spPr>
          <a:xfrm>
            <a:off x="838200" y="5710019"/>
            <a:ext cx="4765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Figura 2: </a:t>
            </a: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Evoluția profitului brut la SC DECONCAVA SRL</a:t>
            </a:r>
            <a:endParaRPr lang="ro-RO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847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stituent conținut 5">
            <a:extLst>
              <a:ext uri="{FF2B5EF4-FFF2-40B4-BE49-F238E27FC236}">
                <a16:creationId xmlns:a16="http://schemas.microsoft.com/office/drawing/2014/main" id="{BEF23D04-F4C8-2DD3-3B20-7752D5A4F1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6600" y="1253331"/>
            <a:ext cx="5181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o-RO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Conform graficului prezentat, numărul total de angajați ai societății s-a menținut relativ constant în perioada 2020–2022, înregistrând o ușoară creștere de la 10 la 12 salariați în anul 2022. </a:t>
            </a:r>
          </a:p>
          <a:p>
            <a:pPr marL="0" indent="0" algn="just">
              <a:buNone/>
            </a:pPr>
            <a:r>
              <a:rPr lang="ro-RO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În toți acești ani, personalul a fost angajat exclusiv cu normă întreagă, neexistând contracte de muncă cu timp parțial. În anul 2023, însă, se observă o reducere semnificativă a personalului, numărul angajaților scăzând la cinci, menținându-se totodată regimul contractual de normă întreagă. </a:t>
            </a:r>
          </a:p>
          <a:p>
            <a:pPr marL="0" indent="0" algn="just">
              <a:buNone/>
            </a:pPr>
            <a:r>
              <a:rPr lang="ro-RO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Această diminuare a efectivului de personal poate fi explicată prin măsuri de optimizare a resurselor umane sau ca reacție la dificultăți economice întâmpinate de companie.</a:t>
            </a:r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2939E238-0F06-EBE6-5E32-38434CBEA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9" name="Substituent conținut 8">
            <a:extLst>
              <a:ext uri="{FF2B5EF4-FFF2-40B4-BE49-F238E27FC236}">
                <a16:creationId xmlns:a16="http://schemas.microsoft.com/office/drawing/2014/main" id="{620D345A-E4CA-058D-41AE-ACFC9422765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25580563"/>
              </p:ext>
            </p:extLst>
          </p:nvPr>
        </p:nvGraphicFramePr>
        <p:xfrm>
          <a:off x="6487160" y="1253331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CasetăText 10">
            <a:extLst>
              <a:ext uri="{FF2B5EF4-FFF2-40B4-BE49-F238E27FC236}">
                <a16:creationId xmlns:a16="http://schemas.microsoft.com/office/drawing/2014/main" id="{ADF9515C-6122-121C-EE32-994DBF364E20}"/>
              </a:ext>
            </a:extLst>
          </p:cNvPr>
          <p:cNvSpPr txBox="1"/>
          <p:nvPr/>
        </p:nvSpPr>
        <p:spPr>
          <a:xfrm>
            <a:off x="6487160" y="5710019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Figura 3: </a:t>
            </a: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Evoluția numărului de angajați la SC DECONCAVA SRL</a:t>
            </a:r>
            <a:endParaRPr lang="ro-RO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135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6D5DE0A-2B37-2E4F-495D-6D9FF8DD4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3520"/>
            <a:ext cx="5725160" cy="1818640"/>
          </a:xfrm>
        </p:spPr>
        <p:txBody>
          <a:bodyPr>
            <a:normAutofit/>
          </a:bodyPr>
          <a:lstStyle/>
          <a:p>
            <a:pPr algn="ctr"/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EVOLUȚIA CHELTUIELILOR/VENITURI LA SC DECONBCAVA SRL</a:t>
            </a:r>
          </a:p>
        </p:txBody>
      </p:sp>
      <p:graphicFrame>
        <p:nvGraphicFramePr>
          <p:cNvPr id="6" name="Substituent conținut 5">
            <a:extLst>
              <a:ext uri="{FF2B5EF4-FFF2-40B4-BE49-F238E27FC236}">
                <a16:creationId xmlns:a16="http://schemas.microsoft.com/office/drawing/2014/main" id="{1BF6F8C3-FF32-05B0-F45F-AFC7F647219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23992497"/>
              </p:ext>
            </p:extLst>
          </p:nvPr>
        </p:nvGraphicFramePr>
        <p:xfrm>
          <a:off x="506550" y="2536543"/>
          <a:ext cx="5269411" cy="2484673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25400" dir="16200000" rotWithShape="0">
                    <a:prstClr val="black">
                      <a:alpha val="40000"/>
                    </a:prstClr>
                  </a:outerShdw>
                  <a:reflection blurRad="152400" stA="45000" endPos="9000" dist="50800" dir="5400000" sy="-100000" algn="bl" rotWithShape="0"/>
                </a:effectLst>
              </a:tblPr>
              <a:tblGrid>
                <a:gridCol w="968828">
                  <a:extLst>
                    <a:ext uri="{9D8B030D-6E8A-4147-A177-3AD203B41FA5}">
                      <a16:colId xmlns:a16="http://schemas.microsoft.com/office/drawing/2014/main" val="35838032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096193311"/>
                    </a:ext>
                  </a:extLst>
                </a:gridCol>
                <a:gridCol w="1273629">
                  <a:extLst>
                    <a:ext uri="{9D8B030D-6E8A-4147-A177-3AD203B41FA5}">
                      <a16:colId xmlns:a16="http://schemas.microsoft.com/office/drawing/2014/main" val="2821365470"/>
                    </a:ext>
                  </a:extLst>
                </a:gridCol>
                <a:gridCol w="1655354">
                  <a:extLst>
                    <a:ext uri="{9D8B030D-6E8A-4147-A177-3AD203B41FA5}">
                      <a16:colId xmlns:a16="http://schemas.microsoft.com/office/drawing/2014/main" val="2163577304"/>
                    </a:ext>
                  </a:extLst>
                </a:gridCol>
              </a:tblGrid>
              <a:tr h="8649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b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An</a:t>
                      </a:r>
                      <a:endParaRPr lang="ro-RO" sz="14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b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Cheltuieli totale</a:t>
                      </a:r>
                      <a:endParaRPr lang="ro-RO" sz="14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b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Venituri totale</a:t>
                      </a:r>
                      <a:endParaRPr lang="ro-RO" sz="14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b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Cheltuieli/Venituri</a:t>
                      </a:r>
                      <a:endParaRPr lang="ro-RO" sz="14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158695"/>
                  </a:ext>
                </a:extLst>
              </a:tr>
              <a:tr h="4049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72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1.427.426</a:t>
                      </a:r>
                    </a:p>
                  </a:txBody>
                  <a:tcPr marL="72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1.480.329</a:t>
                      </a:r>
                    </a:p>
                  </a:txBody>
                  <a:tcPr marL="72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0,964</a:t>
                      </a:r>
                    </a:p>
                  </a:txBody>
                  <a:tcPr marL="72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350935"/>
                  </a:ext>
                </a:extLst>
              </a:tr>
              <a:tr h="4049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72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1.549.774</a:t>
                      </a:r>
                    </a:p>
                  </a:txBody>
                  <a:tcPr marL="72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1.612.954</a:t>
                      </a:r>
                    </a:p>
                  </a:txBody>
                  <a:tcPr marL="72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0,960</a:t>
                      </a:r>
                    </a:p>
                  </a:txBody>
                  <a:tcPr marL="72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638429"/>
                  </a:ext>
                </a:extLst>
              </a:tr>
              <a:tr h="4049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72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1.820.269</a:t>
                      </a:r>
                    </a:p>
                  </a:txBody>
                  <a:tcPr marL="72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1.853.293</a:t>
                      </a:r>
                    </a:p>
                  </a:txBody>
                  <a:tcPr marL="72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0,982</a:t>
                      </a:r>
                    </a:p>
                  </a:txBody>
                  <a:tcPr marL="72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4790934"/>
                  </a:ext>
                </a:extLst>
              </a:tr>
              <a:tr h="4049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72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1.581.626</a:t>
                      </a:r>
                    </a:p>
                  </a:txBody>
                  <a:tcPr marL="72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1.641.786</a:t>
                      </a:r>
                    </a:p>
                  </a:txBody>
                  <a:tcPr marL="72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4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0,963</a:t>
                      </a:r>
                    </a:p>
                  </a:txBody>
                  <a:tcPr marL="72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525411"/>
                  </a:ext>
                </a:extLst>
              </a:tr>
            </a:tbl>
          </a:graphicData>
        </a:graphic>
      </p:graphicFrame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1AF43541-D795-CE62-D1CE-2AA89E49E0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3850" y="2536543"/>
            <a:ext cx="5181600" cy="317690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SC DECONCAVA SRL a evidențiat, în intervalul 2020–2023, o gestionare eficientă a raportului cheltuieli/venituri, menținând în mod constant valorile acestuia sub pragul de 1.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Acest aspect reflectă o capacitate ridicată de control al costurilor și o activitate economică profitabilă pe întreaga perioadă analizată.</a:t>
            </a:r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B49F8C0D-2E4B-93E1-B972-BB9B06A3A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75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ubstituent conținut 5">
            <a:extLst>
              <a:ext uri="{FF2B5EF4-FFF2-40B4-BE49-F238E27FC236}">
                <a16:creationId xmlns:a16="http://schemas.microsoft.com/office/drawing/2014/main" id="{16FE1F31-7677-499E-3EC5-9C50EBCBE8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2782424"/>
              </p:ext>
            </p:extLst>
          </p:nvPr>
        </p:nvGraphicFramePr>
        <p:xfrm>
          <a:off x="213360" y="3734336"/>
          <a:ext cx="6126480" cy="22854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2769">
                  <a:extLst>
                    <a:ext uri="{9D8B030D-6E8A-4147-A177-3AD203B41FA5}">
                      <a16:colId xmlns:a16="http://schemas.microsoft.com/office/drawing/2014/main" val="2082127353"/>
                    </a:ext>
                  </a:extLst>
                </a:gridCol>
                <a:gridCol w="1066531">
                  <a:extLst>
                    <a:ext uri="{9D8B030D-6E8A-4147-A177-3AD203B41FA5}">
                      <a16:colId xmlns:a16="http://schemas.microsoft.com/office/drawing/2014/main" val="3058541555"/>
                    </a:ext>
                  </a:extLst>
                </a:gridCol>
                <a:gridCol w="1144606">
                  <a:extLst>
                    <a:ext uri="{9D8B030D-6E8A-4147-A177-3AD203B41FA5}">
                      <a16:colId xmlns:a16="http://schemas.microsoft.com/office/drawing/2014/main" val="2611758943"/>
                    </a:ext>
                  </a:extLst>
                </a:gridCol>
                <a:gridCol w="1072532">
                  <a:extLst>
                    <a:ext uri="{9D8B030D-6E8A-4147-A177-3AD203B41FA5}">
                      <a16:colId xmlns:a16="http://schemas.microsoft.com/office/drawing/2014/main" val="4080516544"/>
                    </a:ext>
                  </a:extLst>
                </a:gridCol>
                <a:gridCol w="1060042">
                  <a:extLst>
                    <a:ext uri="{9D8B030D-6E8A-4147-A177-3AD203B41FA5}">
                      <a16:colId xmlns:a16="http://schemas.microsoft.com/office/drawing/2014/main" val="3981983440"/>
                    </a:ext>
                  </a:extLst>
                </a:gridCol>
              </a:tblGrid>
              <a:tr h="59258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Indicator (lei)</a:t>
                      </a:r>
                      <a:endParaRPr lang="ro-RO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chemeClr val="accent3">
                            <a:lumMod val="0"/>
                            <a:lumOff val="100000"/>
                          </a:schemeClr>
                        </a:gs>
                        <a:gs pos="35000">
                          <a:schemeClr val="accent3">
                            <a:lumMod val="0"/>
                            <a:lumOff val="100000"/>
                          </a:schemeClr>
                        </a:gs>
                        <a:gs pos="100000">
                          <a:schemeClr val="accent3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o-RO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chemeClr val="accent3">
                            <a:lumMod val="0"/>
                            <a:lumOff val="100000"/>
                          </a:schemeClr>
                        </a:gs>
                        <a:gs pos="35000">
                          <a:schemeClr val="accent3">
                            <a:lumMod val="0"/>
                            <a:lumOff val="100000"/>
                          </a:schemeClr>
                        </a:gs>
                        <a:gs pos="100000">
                          <a:schemeClr val="accent3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o-RO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chemeClr val="accent3">
                            <a:lumMod val="0"/>
                            <a:lumOff val="100000"/>
                          </a:schemeClr>
                        </a:gs>
                        <a:gs pos="35000">
                          <a:schemeClr val="accent3">
                            <a:lumMod val="0"/>
                            <a:lumOff val="100000"/>
                          </a:schemeClr>
                        </a:gs>
                        <a:gs pos="100000">
                          <a:schemeClr val="accent3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o-RO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chemeClr val="accent3">
                            <a:lumMod val="0"/>
                            <a:lumOff val="100000"/>
                          </a:schemeClr>
                        </a:gs>
                        <a:gs pos="35000">
                          <a:schemeClr val="accent3">
                            <a:lumMod val="0"/>
                            <a:lumOff val="100000"/>
                          </a:schemeClr>
                        </a:gs>
                        <a:gs pos="100000">
                          <a:schemeClr val="accent3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o-RO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chemeClr val="accent3">
                            <a:lumMod val="0"/>
                            <a:lumOff val="100000"/>
                          </a:schemeClr>
                        </a:gs>
                        <a:gs pos="35000">
                          <a:schemeClr val="accent3">
                            <a:lumMod val="0"/>
                            <a:lumOff val="100000"/>
                          </a:schemeClr>
                        </a:gs>
                        <a:gs pos="100000">
                          <a:schemeClr val="accent3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26440381"/>
                  </a:ext>
                </a:extLst>
              </a:tr>
              <a:tr h="5834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Venituri totale</a:t>
                      </a:r>
                      <a:endParaRPr lang="ro-RO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chemeClr val="accent3">
                            <a:lumMod val="0"/>
                            <a:lumOff val="100000"/>
                          </a:schemeClr>
                        </a:gs>
                        <a:gs pos="35000">
                          <a:schemeClr val="accent3">
                            <a:lumMod val="0"/>
                            <a:lumOff val="100000"/>
                          </a:schemeClr>
                        </a:gs>
                        <a:gs pos="100000">
                          <a:schemeClr val="accent3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1.480.329</a:t>
                      </a:r>
                      <a:endParaRPr lang="ro-RO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chemeClr val="accent3">
                            <a:lumMod val="0"/>
                            <a:lumOff val="100000"/>
                          </a:schemeClr>
                        </a:gs>
                        <a:gs pos="35000">
                          <a:schemeClr val="accent3">
                            <a:lumMod val="0"/>
                            <a:lumOff val="100000"/>
                          </a:schemeClr>
                        </a:gs>
                        <a:gs pos="100000">
                          <a:schemeClr val="accent3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1.612.954</a:t>
                      </a:r>
                      <a:endParaRPr lang="ro-RO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chemeClr val="accent3">
                            <a:lumMod val="0"/>
                            <a:lumOff val="100000"/>
                          </a:schemeClr>
                        </a:gs>
                        <a:gs pos="35000">
                          <a:schemeClr val="accent3">
                            <a:lumMod val="0"/>
                            <a:lumOff val="100000"/>
                          </a:schemeClr>
                        </a:gs>
                        <a:gs pos="100000">
                          <a:schemeClr val="accent3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1.853.293</a:t>
                      </a:r>
                      <a:endParaRPr lang="ro-RO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chemeClr val="accent3">
                            <a:lumMod val="0"/>
                            <a:lumOff val="100000"/>
                          </a:schemeClr>
                        </a:gs>
                        <a:gs pos="35000">
                          <a:schemeClr val="accent3">
                            <a:lumMod val="0"/>
                            <a:lumOff val="100000"/>
                          </a:schemeClr>
                        </a:gs>
                        <a:gs pos="100000">
                          <a:schemeClr val="accent3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1.641.786</a:t>
                      </a:r>
                      <a:endParaRPr lang="ro-RO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chemeClr val="accent3">
                            <a:lumMod val="0"/>
                            <a:lumOff val="100000"/>
                          </a:schemeClr>
                        </a:gs>
                        <a:gs pos="35000">
                          <a:schemeClr val="accent3">
                            <a:lumMod val="0"/>
                            <a:lumOff val="100000"/>
                          </a:schemeClr>
                        </a:gs>
                        <a:gs pos="100000">
                          <a:schemeClr val="accent3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516957498"/>
                  </a:ext>
                </a:extLst>
              </a:tr>
              <a:tr h="554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Venituri neimpozabile</a:t>
                      </a:r>
                      <a:endParaRPr lang="ro-RO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chemeClr val="accent3">
                            <a:lumMod val="0"/>
                            <a:lumOff val="100000"/>
                          </a:schemeClr>
                        </a:gs>
                        <a:gs pos="35000">
                          <a:schemeClr val="accent3">
                            <a:lumMod val="0"/>
                            <a:lumOff val="100000"/>
                          </a:schemeClr>
                        </a:gs>
                        <a:gs pos="100000">
                          <a:schemeClr val="accent3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o-RO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chemeClr val="accent3">
                            <a:lumMod val="0"/>
                            <a:lumOff val="100000"/>
                          </a:schemeClr>
                        </a:gs>
                        <a:gs pos="35000">
                          <a:schemeClr val="accent3">
                            <a:lumMod val="0"/>
                            <a:lumOff val="100000"/>
                          </a:schemeClr>
                        </a:gs>
                        <a:gs pos="100000">
                          <a:schemeClr val="accent3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o-RO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chemeClr val="accent3">
                            <a:lumMod val="0"/>
                            <a:lumOff val="100000"/>
                          </a:schemeClr>
                        </a:gs>
                        <a:gs pos="35000">
                          <a:schemeClr val="accent3">
                            <a:lumMod val="0"/>
                            <a:lumOff val="100000"/>
                          </a:schemeClr>
                        </a:gs>
                        <a:gs pos="100000">
                          <a:schemeClr val="accent3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o-RO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chemeClr val="accent3">
                            <a:lumMod val="0"/>
                            <a:lumOff val="100000"/>
                          </a:schemeClr>
                        </a:gs>
                        <a:gs pos="35000">
                          <a:schemeClr val="accent3">
                            <a:lumMod val="0"/>
                            <a:lumOff val="100000"/>
                          </a:schemeClr>
                        </a:gs>
                        <a:gs pos="100000">
                          <a:schemeClr val="accent3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o-RO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chemeClr val="accent3">
                            <a:lumMod val="0"/>
                            <a:lumOff val="100000"/>
                          </a:schemeClr>
                        </a:gs>
                        <a:gs pos="35000">
                          <a:schemeClr val="accent3">
                            <a:lumMod val="0"/>
                            <a:lumOff val="100000"/>
                          </a:schemeClr>
                        </a:gs>
                        <a:gs pos="100000">
                          <a:schemeClr val="accent3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060895120"/>
                  </a:ext>
                </a:extLst>
              </a:tr>
              <a:tr h="554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Venituri impozabile</a:t>
                      </a:r>
                      <a:endParaRPr lang="ro-RO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chemeClr val="accent3">
                            <a:lumMod val="0"/>
                            <a:lumOff val="100000"/>
                          </a:schemeClr>
                        </a:gs>
                        <a:gs pos="35000">
                          <a:schemeClr val="accent3">
                            <a:lumMod val="0"/>
                            <a:lumOff val="100000"/>
                          </a:schemeClr>
                        </a:gs>
                        <a:gs pos="100000">
                          <a:schemeClr val="accent3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1.480.329</a:t>
                      </a:r>
                      <a:endParaRPr lang="ro-RO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chemeClr val="accent3">
                            <a:lumMod val="0"/>
                            <a:lumOff val="100000"/>
                          </a:schemeClr>
                        </a:gs>
                        <a:gs pos="35000">
                          <a:schemeClr val="accent3">
                            <a:lumMod val="0"/>
                            <a:lumOff val="100000"/>
                          </a:schemeClr>
                        </a:gs>
                        <a:gs pos="100000">
                          <a:schemeClr val="accent3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1.612.954</a:t>
                      </a:r>
                      <a:endParaRPr lang="ro-RO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chemeClr val="accent3">
                            <a:lumMod val="0"/>
                            <a:lumOff val="100000"/>
                          </a:schemeClr>
                        </a:gs>
                        <a:gs pos="35000">
                          <a:schemeClr val="accent3">
                            <a:lumMod val="0"/>
                            <a:lumOff val="100000"/>
                          </a:schemeClr>
                        </a:gs>
                        <a:gs pos="100000">
                          <a:schemeClr val="accent3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1.853.293</a:t>
                      </a:r>
                      <a:endParaRPr lang="ro-RO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chemeClr val="accent3">
                            <a:lumMod val="0"/>
                            <a:lumOff val="100000"/>
                          </a:schemeClr>
                        </a:gs>
                        <a:gs pos="35000">
                          <a:schemeClr val="accent3">
                            <a:lumMod val="0"/>
                            <a:lumOff val="100000"/>
                          </a:schemeClr>
                        </a:gs>
                        <a:gs pos="100000">
                          <a:schemeClr val="accent3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1.641.786</a:t>
                      </a:r>
                      <a:endParaRPr lang="ro-RO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chemeClr val="accent3">
                            <a:lumMod val="0"/>
                            <a:lumOff val="100000"/>
                          </a:schemeClr>
                        </a:gs>
                        <a:gs pos="35000">
                          <a:schemeClr val="accent3">
                            <a:lumMod val="0"/>
                            <a:lumOff val="100000"/>
                          </a:schemeClr>
                        </a:gs>
                        <a:gs pos="100000">
                          <a:schemeClr val="accent3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05821871"/>
                  </a:ext>
                </a:extLst>
              </a:tr>
            </a:tbl>
          </a:graphicData>
        </a:graphic>
      </p:graphicFrame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ED40831D-31B5-6495-21DB-880713D70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40820" y="6323693"/>
            <a:ext cx="1202094" cy="365125"/>
          </a:xfrm>
        </p:spPr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CasetăText 6">
            <a:extLst>
              <a:ext uri="{FF2B5EF4-FFF2-40B4-BE49-F238E27FC236}">
                <a16:creationId xmlns:a16="http://schemas.microsoft.com/office/drawing/2014/main" id="{2FB54953-8C4A-9396-BCD9-91BA0CC98770}"/>
              </a:ext>
            </a:extLst>
          </p:cNvPr>
          <p:cNvSpPr txBox="1"/>
          <p:nvPr/>
        </p:nvSpPr>
        <p:spPr>
          <a:xfrm>
            <a:off x="762000" y="494806"/>
            <a:ext cx="7091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ANALIZA VENITURILOR IMPOZABILE ȘI NEIMPOZABILE ȘI COTA DE IMPOZITARE APLICABILĂ LA SC DECONCAVA SRL</a:t>
            </a:r>
          </a:p>
        </p:txBody>
      </p:sp>
      <p:sp>
        <p:nvSpPr>
          <p:cNvPr id="8" name="CasetăText 7">
            <a:extLst>
              <a:ext uri="{FF2B5EF4-FFF2-40B4-BE49-F238E27FC236}">
                <a16:creationId xmlns:a16="http://schemas.microsoft.com/office/drawing/2014/main" id="{167FE490-8580-E427-BA03-D365B538BE0B}"/>
              </a:ext>
            </a:extLst>
          </p:cNvPr>
          <p:cNvSpPr txBox="1"/>
          <p:nvPr/>
        </p:nvSpPr>
        <p:spPr>
          <a:xfrm>
            <a:off x="335280" y="2145079"/>
            <a:ext cx="6004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Pe parcursul întregii perioade analizate, toate veniturile înregistrate au fost impozabile, ceea ce indică absența unor scutiri fiscale sau a surselor de venit exceptate de la impozitare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10" name="Tabel 9">
            <a:extLst>
              <a:ext uri="{FF2B5EF4-FFF2-40B4-BE49-F238E27FC236}">
                <a16:creationId xmlns:a16="http://schemas.microsoft.com/office/drawing/2014/main" id="{E240AE63-EE13-3D3A-C0EB-158801DC5F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377204"/>
              </p:ext>
            </p:extLst>
          </p:nvPr>
        </p:nvGraphicFramePr>
        <p:xfrm>
          <a:off x="6583680" y="2145079"/>
          <a:ext cx="5273039" cy="1512611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12700" dir="5400000" algn="ctr" rotWithShape="0">
                    <a:srgbClr val="000000">
                      <a:alpha val="43137"/>
                    </a:srgbClr>
                  </a:outerShdw>
                </a:effectLst>
                <a:tableStyleId>{5C22544A-7EE6-4342-B048-85BDC9FD1C3A}</a:tableStyleId>
              </a:tblPr>
              <a:tblGrid>
                <a:gridCol w="1292996">
                  <a:extLst>
                    <a:ext uri="{9D8B030D-6E8A-4147-A177-3AD203B41FA5}">
                      <a16:colId xmlns:a16="http://schemas.microsoft.com/office/drawing/2014/main" val="3317898922"/>
                    </a:ext>
                  </a:extLst>
                </a:gridCol>
                <a:gridCol w="1041652">
                  <a:extLst>
                    <a:ext uri="{9D8B030D-6E8A-4147-A177-3AD203B41FA5}">
                      <a16:colId xmlns:a16="http://schemas.microsoft.com/office/drawing/2014/main" val="3788576935"/>
                    </a:ext>
                  </a:extLst>
                </a:gridCol>
                <a:gridCol w="943835">
                  <a:extLst>
                    <a:ext uri="{9D8B030D-6E8A-4147-A177-3AD203B41FA5}">
                      <a16:colId xmlns:a16="http://schemas.microsoft.com/office/drawing/2014/main" val="769137641"/>
                    </a:ext>
                  </a:extLst>
                </a:gridCol>
                <a:gridCol w="984646">
                  <a:extLst>
                    <a:ext uri="{9D8B030D-6E8A-4147-A177-3AD203B41FA5}">
                      <a16:colId xmlns:a16="http://schemas.microsoft.com/office/drawing/2014/main" val="62238367"/>
                    </a:ext>
                  </a:extLst>
                </a:gridCol>
                <a:gridCol w="1009910">
                  <a:extLst>
                    <a:ext uri="{9D8B030D-6E8A-4147-A177-3AD203B41FA5}">
                      <a16:colId xmlns:a16="http://schemas.microsoft.com/office/drawing/2014/main" val="2181259027"/>
                    </a:ext>
                  </a:extLst>
                </a:gridCol>
              </a:tblGrid>
              <a:tr h="354046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buNone/>
                      </a:pPr>
                      <a:r>
                        <a:rPr lang="ro-RO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Indicator</a:t>
                      </a:r>
                      <a:endParaRPr lang="ro-RO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gradFill flip="none" rotWithShape="1"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buNone/>
                      </a:pPr>
                      <a:r>
                        <a:rPr lang="ro-RO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o-RO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gradFill flip="none" rotWithShape="1"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buNone/>
                      </a:pPr>
                      <a:r>
                        <a:rPr lang="ro-RO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o-RO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gradFill flip="none" rotWithShape="1"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buNone/>
                      </a:pPr>
                      <a:r>
                        <a:rPr lang="ro-RO" sz="12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o-RO" sz="12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gradFill flip="none" rotWithShape="1"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o-RO" sz="12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gradFill flip="none" rotWithShape="1"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48476546"/>
                  </a:ext>
                </a:extLst>
              </a:tr>
              <a:tr h="566057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buNone/>
                      </a:pPr>
                      <a:r>
                        <a:rPr lang="ro-RO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Număr  angajați</a:t>
                      </a:r>
                      <a:endParaRPr lang="ro-RO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gradFill flip="none" rotWithShape="1"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buNone/>
                      </a:pPr>
                      <a:r>
                        <a:rPr lang="ro-RO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o-RO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gradFill flip="none" rotWithShape="1"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buNone/>
                      </a:pPr>
                      <a:r>
                        <a:rPr lang="ro-RO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o-RO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gradFill flip="none" rotWithShape="1"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buNone/>
                      </a:pPr>
                      <a:r>
                        <a:rPr lang="ro-RO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o-RO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gradFill flip="none" rotWithShape="1"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o-RO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gradFill flip="none" rotWithShape="1"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68056809"/>
                  </a:ext>
                </a:extLst>
              </a:tr>
              <a:tr h="592508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Bef>
                          <a:spcPts val="1800"/>
                        </a:spcBef>
                        <a:buNone/>
                      </a:pPr>
                      <a:r>
                        <a:rPr lang="ro-RO" sz="12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Cota aplicabilă</a:t>
                      </a:r>
                      <a:endParaRPr lang="ro-RO" sz="12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gradFill flip="none" rotWithShape="1"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buNone/>
                      </a:pPr>
                      <a:r>
                        <a:rPr lang="ro-RO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ro-RO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gradFill flip="none" rotWithShape="1"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buNone/>
                      </a:pPr>
                      <a:r>
                        <a:rPr lang="ro-RO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ro-RO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gradFill flip="none" rotWithShape="1"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buNone/>
                      </a:pPr>
                      <a:r>
                        <a:rPr lang="ro-RO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ro-RO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gradFill flip="none" rotWithShape="1"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400"/>
                        </a:spcAft>
                        <a:buNone/>
                      </a:pPr>
                      <a:r>
                        <a:rPr lang="ro-RO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ro-RO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gradFill flip="none" rotWithShape="1"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504709426"/>
                  </a:ext>
                </a:extLst>
              </a:tr>
            </a:tbl>
          </a:graphicData>
        </a:graphic>
      </p:graphicFrame>
      <p:sp>
        <p:nvSpPr>
          <p:cNvPr id="11" name="CasetăText 10">
            <a:extLst>
              <a:ext uri="{FF2B5EF4-FFF2-40B4-BE49-F238E27FC236}">
                <a16:creationId xmlns:a16="http://schemas.microsoft.com/office/drawing/2014/main" id="{1E7C4BD8-58D3-0C41-6A53-105690C9C136}"/>
              </a:ext>
            </a:extLst>
          </p:cNvPr>
          <p:cNvSpPr txBox="1"/>
          <p:nvPr/>
        </p:nvSpPr>
        <p:spPr>
          <a:xfrm>
            <a:off x="7045232" y="4229554"/>
            <a:ext cx="48114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În perioada 2020–2023, societatea a aplicat constant cota de impozitare de 1%, întrucât a respectat criteriile legale pentru regimul fiscal al microîntreprinderilor.</a:t>
            </a:r>
          </a:p>
        </p:txBody>
      </p:sp>
    </p:spTree>
    <p:extLst>
      <p:ext uri="{BB962C8B-B14F-4D97-AF65-F5344CB8AC3E}">
        <p14:creationId xmlns:p14="http://schemas.microsoft.com/office/powerpoint/2010/main" val="628202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1605</Words>
  <Application>Microsoft Office PowerPoint</Application>
  <PresentationFormat>Ecran lat</PresentationFormat>
  <Paragraphs>325</Paragraphs>
  <Slides>14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5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14</vt:i4>
      </vt:variant>
    </vt:vector>
  </HeadingPairs>
  <TitlesOfParts>
    <vt:vector size="20" baseType="lpstr">
      <vt:lpstr>Aptos</vt:lpstr>
      <vt:lpstr>Arial</vt:lpstr>
      <vt:lpstr>Calibri</vt:lpstr>
      <vt:lpstr>Calibri Light</vt:lpstr>
      <vt:lpstr>Times New Roman</vt:lpstr>
      <vt:lpstr>Office Theme</vt:lpstr>
      <vt:lpstr>STUDIU APLICATIV AL CALCULULUI IMPOZITULUI PE MICROÎNTREPRINDERI LA SC DECONCAVA SRL</vt:lpstr>
      <vt:lpstr>Cuprins</vt:lpstr>
      <vt:lpstr>Prezentarea societății SC DECONCAVA SRL</vt:lpstr>
      <vt:lpstr>EVOLUȚIA VENITURILOR ȘI CHELTUIELILOR LA SC DECONCAVA SRL</vt:lpstr>
      <vt:lpstr>Prezentare PowerPoint</vt:lpstr>
      <vt:lpstr>Prezentare PowerPoint</vt:lpstr>
      <vt:lpstr>Prezentare PowerPoint</vt:lpstr>
      <vt:lpstr>EVOLUȚIA CHELTUIELILOR/VENITURI LA SC DECONBCAVA SRL</vt:lpstr>
      <vt:lpstr>Prezentare PowerPoint</vt:lpstr>
      <vt:lpstr>CALCULUL IMPOZITULUI TRIMESTRIAL </vt:lpstr>
      <vt:lpstr>SITUAȚIA IMPOZITULUI PE ÎNTREAGA PERIOADĂ ANALIZATĂ</vt:lpstr>
      <vt:lpstr>CALENDAR DE DECLARARE ȘI PLATĂ A IMPOZITULUI</vt:lpstr>
      <vt:lpstr>CONCLUZII</vt:lpstr>
      <vt:lpstr>Prezentare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XGEN</dc:title>
  <dc:creator>Ionut Balanean</dc:creator>
  <cp:lastModifiedBy>Ancuta Iuga</cp:lastModifiedBy>
  <cp:revision>17</cp:revision>
  <dcterms:created xsi:type="dcterms:W3CDTF">2022-11-16T09:30:41Z</dcterms:created>
  <dcterms:modified xsi:type="dcterms:W3CDTF">2025-06-02T20:26:09Z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b58b62f-6f94-46bd-8089-18e64b0a9abb_Enabled">
    <vt:lpwstr>true</vt:lpwstr>
  </property>
  <property fmtid="{D5CDD505-2E9C-101B-9397-08002B2CF9AE}" pid="3" name="MSIP_Label_5b58b62f-6f94-46bd-8089-18e64b0a9abb_SetDate">
    <vt:lpwstr>2023-10-27T07:10:01Z</vt:lpwstr>
  </property>
  <property fmtid="{D5CDD505-2E9C-101B-9397-08002B2CF9AE}" pid="4" name="MSIP_Label_5b58b62f-6f94-46bd-8089-18e64b0a9abb_Method">
    <vt:lpwstr>Standard</vt:lpwstr>
  </property>
  <property fmtid="{D5CDD505-2E9C-101B-9397-08002B2CF9AE}" pid="5" name="MSIP_Label_5b58b62f-6f94-46bd-8089-18e64b0a9abb_Name">
    <vt:lpwstr>defa4170-0d19-0005-0004-bc88714345d2</vt:lpwstr>
  </property>
  <property fmtid="{D5CDD505-2E9C-101B-9397-08002B2CF9AE}" pid="6" name="MSIP_Label_5b58b62f-6f94-46bd-8089-18e64b0a9abb_SiteId">
    <vt:lpwstr>a6eb79fa-c4a9-4cce-818d-b85274d15305</vt:lpwstr>
  </property>
  <property fmtid="{D5CDD505-2E9C-101B-9397-08002B2CF9AE}" pid="7" name="MSIP_Label_5b58b62f-6f94-46bd-8089-18e64b0a9abb_ActionId">
    <vt:lpwstr>2cd14b58-11e0-4307-8785-27378c20c99b</vt:lpwstr>
  </property>
  <property fmtid="{D5CDD505-2E9C-101B-9397-08002B2CF9AE}" pid="8" name="MSIP_Label_5b58b62f-6f94-46bd-8089-18e64b0a9abb_ContentBits">
    <vt:lpwstr>0</vt:lpwstr>
  </property>
</Properties>
</file>