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6.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7.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31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8" autoAdjust="0"/>
    <p:restoredTop sz="94660"/>
  </p:normalViewPr>
  <p:slideViewPr>
    <p:cSldViewPr snapToGrid="0">
      <p:cViewPr varScale="1">
        <p:scale>
          <a:sx n="70" d="100"/>
          <a:sy n="70" d="100"/>
        </p:scale>
        <p:origin x="500" y="52"/>
      </p:cViewPr>
      <p:guideLst/>
    </p:cSldViewPr>
  </p:slideViewPr>
  <p:notesTextViewPr>
    <p:cViewPr>
      <p:scale>
        <a:sx n="1" d="1"/>
        <a:sy n="1" d="1"/>
      </p:scale>
      <p:origin x="0" y="0"/>
    </p:cViewPr>
  </p:notesTextViewPr>
  <p:notesViewPr>
    <p:cSldViewPr snapToGrid="0">
      <p:cViewPr varScale="1">
        <p:scale>
          <a:sx n="84" d="100"/>
          <a:sy n="84" d="100"/>
        </p:scale>
        <p:origin x="305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embeddings/oleObject5.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2.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3.bin"/></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1.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4.bin"/></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package" Target="../embeddings/Microsoft_Excel_Worksheet2.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clustered"/>
        <c:varyColors val="0"/>
        <c:ser>
          <c:idx val="0"/>
          <c:order val="0"/>
          <c:tx>
            <c:strRef>
              <c:f>'[Diagrama din Microsoft Word]Foaie2'!$A$2</c:f>
              <c:strCache>
                <c:ptCount val="1"/>
                <c:pt idx="0">
                  <c:v>Datorii</c:v>
                </c:pt>
              </c:strCache>
            </c:strRef>
          </c:tx>
          <c:spPr>
            <a:solidFill>
              <a:srgbClr val="C00000"/>
            </a:solidFill>
            <a:ln w="9525" cap="flat" cmpd="sng" algn="ctr">
              <a:solidFill>
                <a:schemeClr val="accent5">
                  <a:shade val="95000"/>
                </a:schemeClr>
              </a:solidFill>
              <a:round/>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o-R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'[Diagrama din Microsoft Word]Foaie2'!$B$1:$G$1</c:f>
              <c:numCache>
                <c:formatCode>General</c:formatCode>
                <c:ptCount val="6"/>
                <c:pt idx="0">
                  <c:v>2018</c:v>
                </c:pt>
                <c:pt idx="1">
                  <c:v>2019</c:v>
                </c:pt>
                <c:pt idx="2">
                  <c:v>2020</c:v>
                </c:pt>
                <c:pt idx="3">
                  <c:v>2021</c:v>
                </c:pt>
                <c:pt idx="4">
                  <c:v>2022</c:v>
                </c:pt>
                <c:pt idx="5">
                  <c:v>2023</c:v>
                </c:pt>
              </c:numCache>
            </c:numRef>
          </c:cat>
          <c:val>
            <c:numRef>
              <c:f>'[Diagrama din Microsoft Word]Foaie2'!$B$2:$G$2</c:f>
              <c:numCache>
                <c:formatCode>General</c:formatCode>
                <c:ptCount val="6"/>
                <c:pt idx="0">
                  <c:v>1262838</c:v>
                </c:pt>
                <c:pt idx="1">
                  <c:v>1159908</c:v>
                </c:pt>
                <c:pt idx="2">
                  <c:v>1983619</c:v>
                </c:pt>
                <c:pt idx="3">
                  <c:v>3603409</c:v>
                </c:pt>
                <c:pt idx="4">
                  <c:v>4012210</c:v>
                </c:pt>
                <c:pt idx="5">
                  <c:v>3753096</c:v>
                </c:pt>
              </c:numCache>
            </c:numRef>
          </c:val>
          <c:extLst>
            <c:ext xmlns:c16="http://schemas.microsoft.com/office/drawing/2014/chart" uri="{C3380CC4-5D6E-409C-BE32-E72D297353CC}">
              <c16:uniqueId val="{00000000-7165-429A-9BD5-90F7BCF99979}"/>
            </c:ext>
          </c:extLst>
        </c:ser>
        <c:dLbls>
          <c:dLblPos val="outEnd"/>
          <c:showLegendKey val="0"/>
          <c:showVal val="1"/>
          <c:showCatName val="0"/>
          <c:showSerName val="0"/>
          <c:showPercent val="0"/>
          <c:showBubbleSize val="0"/>
        </c:dLbls>
        <c:gapWidth val="100"/>
        <c:overlap val="-24"/>
        <c:axId val="1171287919"/>
        <c:axId val="1171289359"/>
      </c:barChart>
      <c:catAx>
        <c:axId val="1171287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o-RO"/>
          </a:p>
        </c:txPr>
        <c:crossAx val="1171289359"/>
        <c:crosses val="autoZero"/>
        <c:auto val="1"/>
        <c:lblAlgn val="ctr"/>
        <c:lblOffset val="100"/>
        <c:noMultiLvlLbl val="0"/>
      </c:catAx>
      <c:valAx>
        <c:axId val="1171289359"/>
        <c:scaling>
          <c:orientation val="minMax"/>
        </c:scaling>
        <c:delete val="0"/>
        <c:axPos val="l"/>
        <c:majorGridlines>
          <c:spPr>
            <a:ln w="9525" cap="flat" cmpd="sng" algn="ctr">
              <a:solidFill>
                <a:schemeClr val="tx1">
                  <a:lumMod val="15000"/>
                  <a:lumOff val="85000"/>
                </a:schemeClr>
              </a:solidFill>
              <a:round/>
            </a:ln>
            <a:effectLst>
              <a:outerShdw blurRad="50800" dist="38100" dir="2700000" algn="tl" rotWithShape="0">
                <a:prstClr val="black">
                  <a:alpha val="40000"/>
                </a:prstClr>
              </a:outerShdw>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o-RO"/>
          </a:p>
        </c:txPr>
        <c:crossAx val="1171287919"/>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Times New Roman" panose="02020603050405020304" pitchFamily="18" charset="0"/>
          <a:cs typeface="Times New Roman" panose="02020603050405020304" pitchFamily="18" charset="0"/>
        </a:defRPr>
      </a:pPr>
      <a:endParaRPr lang="ro-RO"/>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'[Diagrama din Microsoft Word]Foaie12'!$A$2</c:f>
              <c:strCache>
                <c:ptCount val="1"/>
                <c:pt idx="0">
                  <c:v>Evoluția numărului mediu de angajați</c:v>
                </c:pt>
              </c:strCache>
            </c:strRef>
          </c:tx>
          <c:spPr>
            <a:solidFill>
              <a:schemeClr val="accent3">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o-R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'[Diagrama din Microsoft Word]Foaie12'!$B$1:$G$1</c:f>
              <c:numCache>
                <c:formatCode>General</c:formatCode>
                <c:ptCount val="6"/>
                <c:pt idx="0">
                  <c:v>2018</c:v>
                </c:pt>
                <c:pt idx="1">
                  <c:v>2019</c:v>
                </c:pt>
                <c:pt idx="2">
                  <c:v>2020</c:v>
                </c:pt>
                <c:pt idx="3">
                  <c:v>2021</c:v>
                </c:pt>
                <c:pt idx="4">
                  <c:v>2022</c:v>
                </c:pt>
                <c:pt idx="5">
                  <c:v>2023</c:v>
                </c:pt>
              </c:numCache>
            </c:numRef>
          </c:cat>
          <c:val>
            <c:numRef>
              <c:f>'[Diagrama din Microsoft Word]Foaie12'!$B$2:$G$2</c:f>
              <c:numCache>
                <c:formatCode>General</c:formatCode>
                <c:ptCount val="6"/>
                <c:pt idx="0">
                  <c:v>9</c:v>
                </c:pt>
                <c:pt idx="1">
                  <c:v>9</c:v>
                </c:pt>
                <c:pt idx="2">
                  <c:v>5</c:v>
                </c:pt>
                <c:pt idx="3">
                  <c:v>5</c:v>
                </c:pt>
                <c:pt idx="4">
                  <c:v>6</c:v>
                </c:pt>
                <c:pt idx="5">
                  <c:v>4</c:v>
                </c:pt>
              </c:numCache>
            </c:numRef>
          </c:val>
          <c:extLst>
            <c:ext xmlns:c16="http://schemas.microsoft.com/office/drawing/2014/chart" uri="{C3380CC4-5D6E-409C-BE32-E72D297353CC}">
              <c16:uniqueId val="{00000000-F1F2-4F21-865C-EA8F8DE7BA83}"/>
            </c:ext>
          </c:extLst>
        </c:ser>
        <c:dLbls>
          <c:showLegendKey val="0"/>
          <c:showVal val="0"/>
          <c:showCatName val="0"/>
          <c:showSerName val="0"/>
          <c:showPercent val="0"/>
          <c:showBubbleSize val="0"/>
        </c:dLbls>
        <c:gapWidth val="219"/>
        <c:overlap val="-27"/>
        <c:axId val="722093487"/>
        <c:axId val="722095887"/>
      </c:barChart>
      <c:catAx>
        <c:axId val="722093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722095887"/>
        <c:crosses val="autoZero"/>
        <c:auto val="1"/>
        <c:lblAlgn val="ctr"/>
        <c:lblOffset val="100"/>
        <c:noMultiLvlLbl val="0"/>
      </c:catAx>
      <c:valAx>
        <c:axId val="7220958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722093487"/>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a:outerShdw blurRad="50800" dist="38100" algn="l" rotWithShape="0">
        <a:prstClr val="black">
          <a:alpha val="40000"/>
        </a:prstClr>
      </a:outerShdw>
    </a:effectLst>
  </c:spPr>
  <c:txPr>
    <a:bodyPr/>
    <a:lstStyle/>
    <a:p>
      <a:pPr>
        <a:defRPr sz="1200">
          <a:latin typeface="Times New Roman" panose="02020603050405020304" pitchFamily="18" charset="0"/>
          <a:cs typeface="Times New Roman" panose="02020603050405020304" pitchFamily="18" charset="0"/>
        </a:defRPr>
      </a:pPr>
      <a:endParaRPr lang="ro-RO"/>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Foaie3!$A$2</c:f>
              <c:strCache>
                <c:ptCount val="1"/>
                <c:pt idx="0">
                  <c:v>Cifra de afaceri</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o-RO"/>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Foaie3!$B$1:$G$1</c:f>
              <c:numCache>
                <c:formatCode>General</c:formatCode>
                <c:ptCount val="6"/>
                <c:pt idx="0">
                  <c:v>2018</c:v>
                </c:pt>
                <c:pt idx="1">
                  <c:v>2019</c:v>
                </c:pt>
                <c:pt idx="2">
                  <c:v>2020</c:v>
                </c:pt>
                <c:pt idx="3">
                  <c:v>2021</c:v>
                </c:pt>
                <c:pt idx="4">
                  <c:v>2022</c:v>
                </c:pt>
                <c:pt idx="5">
                  <c:v>2023</c:v>
                </c:pt>
              </c:numCache>
            </c:numRef>
          </c:cat>
          <c:val>
            <c:numRef>
              <c:f>Foaie3!$B$2:$G$2</c:f>
              <c:numCache>
                <c:formatCode>General</c:formatCode>
                <c:ptCount val="6"/>
                <c:pt idx="0">
                  <c:v>7335207</c:v>
                </c:pt>
                <c:pt idx="1">
                  <c:v>6261437</c:v>
                </c:pt>
                <c:pt idx="2">
                  <c:v>9416633</c:v>
                </c:pt>
                <c:pt idx="3">
                  <c:v>8740719</c:v>
                </c:pt>
                <c:pt idx="4">
                  <c:v>9978105</c:v>
                </c:pt>
                <c:pt idx="5">
                  <c:v>11296648</c:v>
                </c:pt>
              </c:numCache>
            </c:numRef>
          </c:val>
          <c:extLst>
            <c:ext xmlns:c16="http://schemas.microsoft.com/office/drawing/2014/chart" uri="{C3380CC4-5D6E-409C-BE32-E72D297353CC}">
              <c16:uniqueId val="{00000000-DAB1-4B40-8FAA-0C26647A5996}"/>
            </c:ext>
          </c:extLst>
        </c:ser>
        <c:dLbls>
          <c:showLegendKey val="0"/>
          <c:showVal val="0"/>
          <c:showCatName val="0"/>
          <c:showSerName val="0"/>
          <c:showPercent val="0"/>
          <c:showBubbleSize val="0"/>
        </c:dLbls>
        <c:gapWidth val="355"/>
        <c:overlap val="-70"/>
        <c:axId val="1395798479"/>
        <c:axId val="1395796079"/>
      </c:barChart>
      <c:catAx>
        <c:axId val="13957984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1395796079"/>
        <c:crosses val="autoZero"/>
        <c:auto val="1"/>
        <c:lblAlgn val="ctr"/>
        <c:lblOffset val="100"/>
        <c:noMultiLvlLbl val="0"/>
      </c:catAx>
      <c:valAx>
        <c:axId val="1395796079"/>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13957984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o-R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a:glow rad="63500">
        <a:srgbClr val="E97132">
          <a:satMod val="175000"/>
          <a:alpha val="40000"/>
        </a:srgbClr>
      </a:glow>
      <a:outerShdw blurRad="50800" dist="38100" dir="2700000" algn="tl" rotWithShape="0">
        <a:prstClr val="black">
          <a:alpha val="40000"/>
        </a:prstClr>
      </a:outerShdw>
    </a:effectLst>
  </c:spPr>
  <c:txPr>
    <a:bodyPr/>
    <a:lstStyle/>
    <a:p>
      <a:pPr>
        <a:defRPr/>
      </a:pPr>
      <a:endParaRPr lang="ro-RO"/>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'[Diagrama din Microsoft Word]Foaie4'!$A$2</c:f>
              <c:strCache>
                <c:ptCount val="1"/>
                <c:pt idx="0">
                  <c:v>Active imobilizate</c:v>
                </c:pt>
              </c:strCache>
            </c:strRef>
          </c:tx>
          <c:spPr>
            <a:solidFill>
              <a:schemeClr val="accent1"/>
            </a:solidFill>
            <a:ln>
              <a:noFill/>
            </a:ln>
            <a:effectLst>
              <a:glow rad="63500">
                <a:schemeClr val="accent4">
                  <a:satMod val="175000"/>
                  <a:alpha val="40000"/>
                </a:schemeClr>
              </a:glow>
              <a:outerShdw blurRad="50800" dist="38100" algn="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o-R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'[Diagrama din Microsoft Word]Foaie4'!$B$1:$G$1</c:f>
              <c:numCache>
                <c:formatCode>General</c:formatCode>
                <c:ptCount val="6"/>
                <c:pt idx="0">
                  <c:v>2018</c:v>
                </c:pt>
                <c:pt idx="1">
                  <c:v>2019</c:v>
                </c:pt>
                <c:pt idx="2">
                  <c:v>2020</c:v>
                </c:pt>
                <c:pt idx="3">
                  <c:v>2021</c:v>
                </c:pt>
                <c:pt idx="4">
                  <c:v>2022</c:v>
                </c:pt>
                <c:pt idx="5">
                  <c:v>2023</c:v>
                </c:pt>
              </c:numCache>
            </c:numRef>
          </c:cat>
          <c:val>
            <c:numRef>
              <c:f>'[Diagrama din Microsoft Word]Foaie4'!$B$2:$G$2</c:f>
              <c:numCache>
                <c:formatCode>General</c:formatCode>
                <c:ptCount val="6"/>
                <c:pt idx="0">
                  <c:v>6065</c:v>
                </c:pt>
                <c:pt idx="1">
                  <c:v>6768</c:v>
                </c:pt>
                <c:pt idx="2">
                  <c:v>63231</c:v>
                </c:pt>
                <c:pt idx="3">
                  <c:v>1423706</c:v>
                </c:pt>
                <c:pt idx="4">
                  <c:v>1447263</c:v>
                </c:pt>
                <c:pt idx="5">
                  <c:v>1436604</c:v>
                </c:pt>
              </c:numCache>
            </c:numRef>
          </c:val>
          <c:extLst>
            <c:ext xmlns:c16="http://schemas.microsoft.com/office/drawing/2014/chart" uri="{C3380CC4-5D6E-409C-BE32-E72D297353CC}">
              <c16:uniqueId val="{00000000-08DC-4D3A-830A-1DA5917633C0}"/>
            </c:ext>
          </c:extLst>
        </c:ser>
        <c:dLbls>
          <c:showLegendKey val="0"/>
          <c:showVal val="1"/>
          <c:showCatName val="0"/>
          <c:showSerName val="0"/>
          <c:showPercent val="0"/>
          <c:showBubbleSize val="0"/>
        </c:dLbls>
        <c:gapWidth val="150"/>
        <c:axId val="1395793199"/>
        <c:axId val="1395797519"/>
      </c:barChart>
      <c:catAx>
        <c:axId val="13957931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1395797519"/>
        <c:crosses val="autoZero"/>
        <c:auto val="1"/>
        <c:lblAlgn val="ctr"/>
        <c:lblOffset val="100"/>
        <c:noMultiLvlLbl val="0"/>
      </c:catAx>
      <c:valAx>
        <c:axId val="13957975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1395793199"/>
        <c:crosses val="autoZero"/>
        <c:crossBetween val="between"/>
      </c:valAx>
      <c:spPr>
        <a:noFill/>
        <a:ln>
          <a:noFill/>
        </a:ln>
        <a:effectLst/>
      </c:spPr>
    </c:plotArea>
    <c:plotVisOnly val="1"/>
    <c:dispBlanksAs val="gap"/>
    <c:showDLblsOverMax val="0"/>
  </c:chart>
  <c:spPr>
    <a:noFill/>
    <a:ln>
      <a:noFill/>
    </a:ln>
    <a:effectLst>
      <a:glow rad="63500">
        <a:schemeClr val="accent4">
          <a:satMod val="175000"/>
          <a:alpha val="40000"/>
        </a:schemeClr>
      </a:glow>
    </a:effectLst>
  </c:spPr>
  <c:txPr>
    <a:bodyPr/>
    <a:lstStyle/>
    <a:p>
      <a:pPr>
        <a:defRPr sz="1200">
          <a:latin typeface="Times New Roman" panose="02020603050405020304" pitchFamily="18" charset="0"/>
          <a:cs typeface="Times New Roman" panose="02020603050405020304" pitchFamily="18" charset="0"/>
        </a:defRPr>
      </a:pPr>
      <a:endParaRPr lang="ro-RO"/>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151552376577776E-2"/>
          <c:y val="2.5821592001677159E-2"/>
          <c:w val="0.92971362739634777"/>
          <c:h val="0.90211244569106985"/>
        </c:manualLayout>
      </c:layout>
      <c:barChart>
        <c:barDir val="col"/>
        <c:grouping val="clustered"/>
        <c:varyColors val="0"/>
        <c:ser>
          <c:idx val="0"/>
          <c:order val="0"/>
          <c:tx>
            <c:strRef>
              <c:f>Foaie7!$A$2</c:f>
              <c:strCache>
                <c:ptCount val="1"/>
                <c:pt idx="0">
                  <c:v>Viteza de rotație a stocurilor</c:v>
                </c:pt>
              </c:strCache>
            </c:strRef>
          </c:tx>
          <c:spPr>
            <a:solidFill>
              <a:schemeClr val="accent6"/>
            </a:solidFill>
            <a:ln>
              <a:noFill/>
            </a:ln>
            <a:effectLst>
              <a:innerShdw blurRad="114300">
                <a:prstClr val="black"/>
              </a:innerShdw>
            </a:effectLst>
          </c:spPr>
          <c:invertIfNegative val="0"/>
          <c:dLbls>
            <c:numFmt formatCode="#,##0.00" sourceLinked="0"/>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o-R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Foaie7!$B$1:$G$1</c:f>
              <c:numCache>
                <c:formatCode>General</c:formatCode>
                <c:ptCount val="6"/>
                <c:pt idx="0">
                  <c:v>2018</c:v>
                </c:pt>
                <c:pt idx="1">
                  <c:v>2019</c:v>
                </c:pt>
                <c:pt idx="2">
                  <c:v>2020</c:v>
                </c:pt>
                <c:pt idx="3">
                  <c:v>2021</c:v>
                </c:pt>
                <c:pt idx="4">
                  <c:v>2022</c:v>
                </c:pt>
                <c:pt idx="5">
                  <c:v>2023</c:v>
                </c:pt>
              </c:numCache>
            </c:numRef>
          </c:cat>
          <c:val>
            <c:numRef>
              <c:f>Foaie7!$B$2:$G$2</c:f>
              <c:numCache>
                <c:formatCode>General</c:formatCode>
                <c:ptCount val="6"/>
                <c:pt idx="0">
                  <c:v>79.180000000000007</c:v>
                </c:pt>
                <c:pt idx="1">
                  <c:v>34.33</c:v>
                </c:pt>
                <c:pt idx="2">
                  <c:v>22.65</c:v>
                </c:pt>
                <c:pt idx="3">
                  <c:v>6.93</c:v>
                </c:pt>
                <c:pt idx="4">
                  <c:v>6.51</c:v>
                </c:pt>
                <c:pt idx="5">
                  <c:v>7.04</c:v>
                </c:pt>
              </c:numCache>
            </c:numRef>
          </c:val>
          <c:extLst>
            <c:ext xmlns:c16="http://schemas.microsoft.com/office/drawing/2014/chart" uri="{C3380CC4-5D6E-409C-BE32-E72D297353CC}">
              <c16:uniqueId val="{00000000-199B-40A0-BE87-759C37636F45}"/>
            </c:ext>
          </c:extLst>
        </c:ser>
        <c:dLbls>
          <c:showLegendKey val="0"/>
          <c:showVal val="1"/>
          <c:showCatName val="0"/>
          <c:showSerName val="0"/>
          <c:showPercent val="0"/>
          <c:showBubbleSize val="0"/>
        </c:dLbls>
        <c:gapWidth val="219"/>
        <c:overlap val="-27"/>
        <c:axId val="1750222400"/>
        <c:axId val="1750218080"/>
      </c:barChart>
      <c:catAx>
        <c:axId val="175022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1750218080"/>
        <c:crosses val="autoZero"/>
        <c:auto val="1"/>
        <c:lblAlgn val="ctr"/>
        <c:lblOffset val="100"/>
        <c:noMultiLvlLbl val="0"/>
      </c:catAx>
      <c:valAx>
        <c:axId val="1750218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1750222400"/>
        <c:crosses val="autoZero"/>
        <c:crossBetween val="between"/>
      </c:valAx>
      <c:spPr>
        <a:noFill/>
        <a:ln>
          <a:noFill/>
        </a:ln>
        <a:effectLst/>
      </c:spPr>
    </c:plotArea>
    <c:plotVisOnly val="1"/>
    <c:dispBlanksAs val="gap"/>
    <c:showDLblsOverMax val="0"/>
  </c:chart>
  <c:spPr>
    <a:noFill/>
    <a:ln>
      <a:solidFill>
        <a:srgbClr val="00B050"/>
      </a:solidFill>
    </a:ln>
    <a:effectLst/>
  </c:spPr>
  <c:txPr>
    <a:bodyPr/>
    <a:lstStyle/>
    <a:p>
      <a:pPr>
        <a:defRPr sz="1200">
          <a:latin typeface="Times New Roman" panose="02020603050405020304" pitchFamily="18" charset="0"/>
          <a:cs typeface="Times New Roman" panose="02020603050405020304" pitchFamily="18" charset="0"/>
        </a:defRPr>
      </a:pPr>
      <a:endParaRPr lang="ro-RO"/>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0897527669181207E-2"/>
          <c:y val="5.0586529489417012E-2"/>
          <c:w val="0.88413743736578387"/>
          <c:h val="0.8753041487970894"/>
        </c:manualLayout>
      </c:layout>
      <c:barChart>
        <c:barDir val="col"/>
        <c:grouping val="clustered"/>
        <c:varyColors val="0"/>
        <c:ser>
          <c:idx val="0"/>
          <c:order val="0"/>
          <c:tx>
            <c:strRef>
              <c:f>Foaie8!$A$2</c:f>
              <c:strCache>
                <c:ptCount val="1"/>
                <c:pt idx="0">
                  <c:v>Randamentul activelor totale</c:v>
                </c:pt>
              </c:strCache>
            </c:strRef>
          </c:tx>
          <c:spPr>
            <a:solidFill>
              <a:srgbClr val="0E2841">
                <a:lumMod val="50000"/>
                <a:lumOff val="50000"/>
              </a:srgbClr>
            </a:solidFill>
            <a:ln>
              <a:noFill/>
            </a:ln>
            <a:effectLst/>
          </c:spPr>
          <c:invertIfNegative val="0"/>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ysClr val="windowText" lastClr="000000"/>
                    </a:solidFill>
                    <a:latin typeface="+mn-lt"/>
                    <a:ea typeface="+mn-ea"/>
                    <a:cs typeface="+mn-cs"/>
                  </a:defRPr>
                </a:pPr>
                <a:endParaRPr lang="ro-RO"/>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Foaie8!$B$1:$G$1</c:f>
              <c:numCache>
                <c:formatCode>General</c:formatCode>
                <c:ptCount val="6"/>
                <c:pt idx="0">
                  <c:v>2018</c:v>
                </c:pt>
                <c:pt idx="1">
                  <c:v>2019</c:v>
                </c:pt>
                <c:pt idx="2">
                  <c:v>2020</c:v>
                </c:pt>
                <c:pt idx="3">
                  <c:v>2021</c:v>
                </c:pt>
                <c:pt idx="4">
                  <c:v>2022</c:v>
                </c:pt>
                <c:pt idx="5">
                  <c:v>2023</c:v>
                </c:pt>
              </c:numCache>
            </c:numRef>
          </c:cat>
          <c:val>
            <c:numRef>
              <c:f>Foaie8!$B$2:$G$2</c:f>
              <c:numCache>
                <c:formatCode>0%</c:formatCode>
                <c:ptCount val="6"/>
                <c:pt idx="0">
                  <c:v>0.17</c:v>
                </c:pt>
                <c:pt idx="1">
                  <c:v>0.09</c:v>
                </c:pt>
                <c:pt idx="2">
                  <c:v>0.3</c:v>
                </c:pt>
                <c:pt idx="3">
                  <c:v>0.2</c:v>
                </c:pt>
                <c:pt idx="4">
                  <c:v>0.08</c:v>
                </c:pt>
                <c:pt idx="5">
                  <c:v>0.09</c:v>
                </c:pt>
              </c:numCache>
            </c:numRef>
          </c:val>
          <c:extLst>
            <c:ext xmlns:c16="http://schemas.microsoft.com/office/drawing/2014/chart" uri="{C3380CC4-5D6E-409C-BE32-E72D297353CC}">
              <c16:uniqueId val="{00000000-4F63-4CCA-8FB1-A0D315A09418}"/>
            </c:ext>
          </c:extLst>
        </c:ser>
        <c:dLbls>
          <c:showLegendKey val="0"/>
          <c:showVal val="0"/>
          <c:showCatName val="0"/>
          <c:showSerName val="0"/>
          <c:showPercent val="0"/>
          <c:showBubbleSize val="0"/>
        </c:dLbls>
        <c:gapWidth val="219"/>
        <c:overlap val="-27"/>
        <c:axId val="1816996672"/>
        <c:axId val="1817000032"/>
      </c:barChart>
      <c:catAx>
        <c:axId val="1816996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o-RO"/>
          </a:p>
        </c:txPr>
        <c:crossAx val="1817000032"/>
        <c:crosses val="autoZero"/>
        <c:auto val="1"/>
        <c:lblAlgn val="ctr"/>
        <c:lblOffset val="100"/>
        <c:noMultiLvlLbl val="0"/>
      </c:catAx>
      <c:valAx>
        <c:axId val="18170000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ro-RO"/>
          </a:p>
        </c:txPr>
        <c:crossAx val="1816996672"/>
        <c:crosses val="autoZero"/>
        <c:crossBetween val="between"/>
      </c:valAx>
      <c:spPr>
        <a:noFill/>
        <a:ln>
          <a:noFill/>
        </a:ln>
        <a:effectLst>
          <a:outerShdw blurRad="50800" dist="38100" dir="16200000" rotWithShape="0">
            <a:prstClr val="black">
              <a:alpha val="40000"/>
            </a:prstClr>
          </a:outerShdw>
        </a:effectLst>
      </c:spPr>
    </c:plotArea>
    <c:plotVisOnly val="1"/>
    <c:dispBlanksAs val="gap"/>
    <c:showDLblsOverMax val="0"/>
  </c:chart>
  <c:spPr>
    <a:solidFill>
      <a:sysClr val="window" lastClr="FFFFFF"/>
    </a:solidFill>
    <a:ln w="19050" cap="flat" cmpd="sng" algn="ctr">
      <a:solidFill>
        <a:srgbClr val="0F9ED5"/>
      </a:solidFill>
      <a:prstDash val="solid"/>
      <a:miter lim="800000"/>
    </a:ln>
    <a:effectLst/>
  </c:spPr>
  <c:txPr>
    <a:bodyPr/>
    <a:lstStyle/>
    <a:p>
      <a:pPr>
        <a:defRPr>
          <a:solidFill>
            <a:sysClr val="windowText" lastClr="000000"/>
          </a:solidFill>
          <a:latin typeface="+mn-lt"/>
          <a:ea typeface="+mn-ea"/>
          <a:cs typeface="+mn-cs"/>
        </a:defRPr>
      </a:pPr>
      <a:endParaRPr lang="ro-RO"/>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Foaie9!$A$2</c:f>
              <c:strCache>
                <c:ptCount val="1"/>
                <c:pt idx="0">
                  <c:v>Cota de piață</c:v>
                </c:pt>
              </c:strCache>
            </c:strRef>
          </c:tx>
          <c:dPt>
            <c:idx val="0"/>
            <c:bubble3D val="0"/>
            <c:spPr>
              <a:solidFill>
                <a:srgbClr val="156082">
                  <a:lumMod val="60000"/>
                  <a:lumOff val="40000"/>
                </a:srgb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4798-4039-BEDE-66907798FB68}"/>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4798-4039-BEDE-66907798FB68}"/>
              </c:ext>
            </c:extLst>
          </c:dPt>
          <c:dPt>
            <c:idx val="2"/>
            <c:bubble3D val="0"/>
            <c:spPr>
              <a:solidFill>
                <a:srgbClr val="A02B93">
                  <a:lumMod val="60000"/>
                  <a:lumOff val="40000"/>
                </a:srgb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4798-4039-BEDE-66907798FB68}"/>
              </c:ext>
            </c:extLst>
          </c:dPt>
          <c:dPt>
            <c:idx val="3"/>
            <c:bubble3D val="0"/>
            <c:spPr>
              <a:solidFill>
                <a:srgbClr val="FFFF0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4798-4039-BEDE-66907798FB68}"/>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200" b="1" i="0" u="none" strike="noStrike" kern="1200" baseline="0">
                    <a:solidFill>
                      <a:schemeClr val="lt1"/>
                    </a:solidFill>
                    <a:latin typeface="Times New Roman" panose="02020603050405020304" pitchFamily="18" charset="0"/>
                    <a:ea typeface="+mn-ea"/>
                    <a:cs typeface="Times New Roman" panose="02020603050405020304" pitchFamily="18" charset="0"/>
                  </a:defRPr>
                </a:pPr>
                <a:endParaRPr lang="ro-RO"/>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Foaie9!$B$1:$E$1</c:f>
              <c:strCache>
                <c:ptCount val="4"/>
                <c:pt idx="0">
                  <c:v>One it</c:v>
                </c:pt>
                <c:pt idx="1">
                  <c:v>Alex it</c:v>
                </c:pt>
                <c:pt idx="2">
                  <c:v>SelecStoft</c:v>
                </c:pt>
                <c:pt idx="3">
                  <c:v>MultiNet</c:v>
                </c:pt>
              </c:strCache>
            </c:strRef>
          </c:cat>
          <c:val>
            <c:numRef>
              <c:f>Foaie9!$B$2:$E$2</c:f>
              <c:numCache>
                <c:formatCode>0.00%</c:formatCode>
                <c:ptCount val="4"/>
                <c:pt idx="0">
                  <c:v>0.49340000000000001</c:v>
                </c:pt>
                <c:pt idx="1">
                  <c:v>2.5399999999999999E-2</c:v>
                </c:pt>
                <c:pt idx="2">
                  <c:v>0.18099999999999999</c:v>
                </c:pt>
                <c:pt idx="3">
                  <c:v>0.30099999999999999</c:v>
                </c:pt>
              </c:numCache>
            </c:numRef>
          </c:val>
          <c:extLst>
            <c:ext xmlns:c16="http://schemas.microsoft.com/office/drawing/2014/chart" uri="{C3380CC4-5D6E-409C-BE32-E72D297353CC}">
              <c16:uniqueId val="{00000008-4798-4039-BEDE-66907798FB68}"/>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200" b="0" i="0" u="none" strike="noStrike" kern="1200" baseline="0">
              <a:solidFill>
                <a:schemeClr val="dk1">
                  <a:lumMod val="75000"/>
                  <a:lumOff val="25000"/>
                </a:schemeClr>
              </a:solidFill>
              <a:latin typeface="Times New Roman" panose="02020603050405020304" pitchFamily="18" charset="0"/>
              <a:ea typeface="+mn-ea"/>
              <a:cs typeface="Times New Roman" panose="02020603050405020304" pitchFamily="18" charset="0"/>
            </a:defRPr>
          </a:pPr>
          <a:endParaRPr lang="ro-RO"/>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200">
          <a:latin typeface="Times New Roman" panose="02020603050405020304" pitchFamily="18" charset="0"/>
          <a:cs typeface="Times New Roman" panose="02020603050405020304" pitchFamily="18" charset="0"/>
        </a:defRPr>
      </a:pPr>
      <a:endParaRPr lang="ro-RO"/>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Foaie10!$A$2</c:f>
              <c:strCache>
                <c:ptCount val="1"/>
                <c:pt idx="0">
                  <c:v>Creanțe</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o-R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Foaie10!$B$1:$G$1</c:f>
              <c:numCache>
                <c:formatCode>General</c:formatCode>
                <c:ptCount val="6"/>
                <c:pt idx="0">
                  <c:v>2018</c:v>
                </c:pt>
                <c:pt idx="1">
                  <c:v>2019</c:v>
                </c:pt>
                <c:pt idx="2">
                  <c:v>2020</c:v>
                </c:pt>
                <c:pt idx="3">
                  <c:v>2021</c:v>
                </c:pt>
                <c:pt idx="4">
                  <c:v>2022</c:v>
                </c:pt>
                <c:pt idx="5">
                  <c:v>2023</c:v>
                </c:pt>
              </c:numCache>
            </c:numRef>
          </c:cat>
          <c:val>
            <c:numRef>
              <c:f>Foaie10!$B$2:$G$2</c:f>
              <c:numCache>
                <c:formatCode>General</c:formatCode>
                <c:ptCount val="6"/>
                <c:pt idx="0">
                  <c:v>1001794</c:v>
                </c:pt>
                <c:pt idx="1">
                  <c:v>955020</c:v>
                </c:pt>
                <c:pt idx="2">
                  <c:v>1247355</c:v>
                </c:pt>
                <c:pt idx="3">
                  <c:v>1457369</c:v>
                </c:pt>
                <c:pt idx="4">
                  <c:v>1258432</c:v>
                </c:pt>
                <c:pt idx="5">
                  <c:v>1285360</c:v>
                </c:pt>
              </c:numCache>
            </c:numRef>
          </c:val>
          <c:extLst>
            <c:ext xmlns:c16="http://schemas.microsoft.com/office/drawing/2014/chart" uri="{C3380CC4-5D6E-409C-BE32-E72D297353CC}">
              <c16:uniqueId val="{00000000-67B1-4ADE-9FBB-B0EF4EBEFF25}"/>
            </c:ext>
          </c:extLst>
        </c:ser>
        <c:dLbls>
          <c:dLblPos val="inEnd"/>
          <c:showLegendKey val="0"/>
          <c:showVal val="1"/>
          <c:showCatName val="0"/>
          <c:showSerName val="0"/>
          <c:showPercent val="0"/>
          <c:showBubbleSize val="0"/>
        </c:dLbls>
        <c:gapWidth val="219"/>
        <c:overlap val="-27"/>
        <c:axId val="1817010112"/>
        <c:axId val="1817010592"/>
      </c:barChart>
      <c:catAx>
        <c:axId val="1817010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1817010592"/>
        <c:crosses val="autoZero"/>
        <c:auto val="1"/>
        <c:lblAlgn val="ctr"/>
        <c:lblOffset val="100"/>
        <c:noMultiLvlLbl val="0"/>
      </c:catAx>
      <c:valAx>
        <c:axId val="1817010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1817010112"/>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a:scene3d>
      <a:camera prst="orthographicFront"/>
      <a:lightRig rig="threePt" dir="t"/>
    </a:scene3d>
    <a:sp3d prstMaterial="matte">
      <a:bevelT w="127000" h="63500"/>
    </a:sp3d>
  </c:spPr>
  <c:txPr>
    <a:bodyPr/>
    <a:lstStyle/>
    <a:p>
      <a:pPr>
        <a:defRPr sz="1200">
          <a:latin typeface="Times New Roman" panose="02020603050405020304" pitchFamily="18" charset="0"/>
          <a:cs typeface="Times New Roman" panose="02020603050405020304" pitchFamily="18" charset="0"/>
        </a:defRPr>
      </a:pPr>
      <a:endParaRPr lang="ro-RO"/>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Foaie2!$B$1</c:f>
              <c:strCache>
                <c:ptCount val="1"/>
                <c:pt idx="0">
                  <c:v>2023</c:v>
                </c:pt>
              </c:strCache>
            </c:strRef>
          </c:tx>
          <c:spPr>
            <a:effectLst>
              <a:glow rad="63500">
                <a:schemeClr val="accent5">
                  <a:satMod val="175000"/>
                  <a:alpha val="40000"/>
                </a:schemeClr>
              </a:glow>
            </a:effectLst>
            <a:scene3d>
              <a:camera prst="orthographicFront"/>
              <a:lightRig rig="threePt" dir="t"/>
            </a:scene3d>
            <a:sp3d>
              <a:bevelT prst="angle"/>
            </a:sp3d>
          </c:spPr>
          <c:dPt>
            <c:idx val="0"/>
            <c:bubble3D val="0"/>
            <c:spPr>
              <a:solidFill>
                <a:srgbClr val="FFCCFF"/>
              </a:solidFill>
              <a:ln w="19050">
                <a:solidFill>
                  <a:schemeClr val="lt1"/>
                </a:solidFill>
              </a:ln>
              <a:effectLst/>
              <a:scene3d>
                <a:camera prst="orthographicFront"/>
                <a:lightRig rig="threePt" dir="t"/>
              </a:scene3d>
              <a:sp3d>
                <a:bevelT prst="angle"/>
              </a:sp3d>
            </c:spPr>
            <c:extLst>
              <c:ext xmlns:c16="http://schemas.microsoft.com/office/drawing/2014/chart" uri="{C3380CC4-5D6E-409C-BE32-E72D297353CC}">
                <c16:uniqueId val="{00000001-482E-44AB-8A0D-C3870F37A392}"/>
              </c:ext>
            </c:extLst>
          </c:dPt>
          <c:dPt>
            <c:idx val="1"/>
            <c:bubble3D val="0"/>
            <c:spPr>
              <a:solidFill>
                <a:srgbClr val="FFFF00"/>
              </a:solidFill>
              <a:ln w="19050">
                <a:solidFill>
                  <a:schemeClr val="lt1"/>
                </a:solidFill>
              </a:ln>
              <a:effectLst/>
              <a:scene3d>
                <a:camera prst="orthographicFront"/>
                <a:lightRig rig="threePt" dir="t"/>
              </a:scene3d>
              <a:sp3d>
                <a:bevelT prst="relaxedInset"/>
              </a:sp3d>
            </c:spPr>
            <c:extLst>
              <c:ext xmlns:c16="http://schemas.microsoft.com/office/drawing/2014/chart" uri="{C3380CC4-5D6E-409C-BE32-E72D297353CC}">
                <c16:uniqueId val="{00000003-482E-44AB-8A0D-C3870F37A392}"/>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o-RO"/>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Foaie2!$A$2:$A$3</c:f>
              <c:strCache>
                <c:ptCount val="2"/>
                <c:pt idx="0">
                  <c:v>Recenzii pozitive</c:v>
                </c:pt>
                <c:pt idx="1">
                  <c:v>Recenzii negative</c:v>
                </c:pt>
              </c:strCache>
            </c:strRef>
          </c:cat>
          <c:val>
            <c:numRef>
              <c:f>Foaie2!$B$2:$B$3</c:f>
              <c:numCache>
                <c:formatCode>General</c:formatCode>
                <c:ptCount val="2"/>
                <c:pt idx="0">
                  <c:v>194</c:v>
                </c:pt>
                <c:pt idx="1">
                  <c:v>12</c:v>
                </c:pt>
              </c:numCache>
            </c:numRef>
          </c:val>
          <c:extLst>
            <c:ext xmlns:c16="http://schemas.microsoft.com/office/drawing/2014/chart" uri="{C3380CC4-5D6E-409C-BE32-E72D297353CC}">
              <c16:uniqueId val="{00000004-482E-44AB-8A0D-C3870F37A392}"/>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legend>
    <c:plotVisOnly val="1"/>
    <c:dispBlanksAs val="gap"/>
    <c:showDLblsOverMax val="0"/>
  </c:chart>
  <c:spPr>
    <a:noFill/>
    <a:ln>
      <a:noFill/>
    </a:ln>
    <a:effectLst/>
  </c:spPr>
  <c:txPr>
    <a:bodyPr/>
    <a:lstStyle/>
    <a:p>
      <a:pPr>
        <a:defRPr/>
      </a:pPr>
      <a:endParaRPr lang="ro-R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Foaie1!$A$2</c:f>
              <c:strCache>
                <c:ptCount val="1"/>
                <c:pt idx="0">
                  <c:v>Nivelul productivității</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ro-R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Foaie1!$B$1:$G$1</c:f>
              <c:numCache>
                <c:formatCode>General</c:formatCode>
                <c:ptCount val="6"/>
                <c:pt idx="0">
                  <c:v>2018</c:v>
                </c:pt>
                <c:pt idx="1">
                  <c:v>2019</c:v>
                </c:pt>
                <c:pt idx="2">
                  <c:v>2020</c:v>
                </c:pt>
                <c:pt idx="3">
                  <c:v>2021</c:v>
                </c:pt>
                <c:pt idx="4">
                  <c:v>2022</c:v>
                </c:pt>
                <c:pt idx="5">
                  <c:v>2023</c:v>
                </c:pt>
              </c:numCache>
            </c:numRef>
          </c:cat>
          <c:val>
            <c:numRef>
              <c:f>Foaie1!$B$2:$G$2</c:f>
              <c:numCache>
                <c:formatCode>General</c:formatCode>
                <c:ptCount val="6"/>
                <c:pt idx="0">
                  <c:v>815023</c:v>
                </c:pt>
                <c:pt idx="1">
                  <c:v>695715.22</c:v>
                </c:pt>
                <c:pt idx="2">
                  <c:v>1883326.6</c:v>
                </c:pt>
                <c:pt idx="3">
                  <c:v>1748143.8</c:v>
                </c:pt>
                <c:pt idx="4">
                  <c:v>1663017.5</c:v>
                </c:pt>
                <c:pt idx="5">
                  <c:v>2824162</c:v>
                </c:pt>
              </c:numCache>
            </c:numRef>
          </c:val>
          <c:extLst>
            <c:ext xmlns:c16="http://schemas.microsoft.com/office/drawing/2014/chart" uri="{C3380CC4-5D6E-409C-BE32-E72D297353CC}">
              <c16:uniqueId val="{00000000-C25F-4586-940F-5699CF6792BD}"/>
            </c:ext>
          </c:extLst>
        </c:ser>
        <c:dLbls>
          <c:showLegendKey val="0"/>
          <c:showVal val="0"/>
          <c:showCatName val="0"/>
          <c:showSerName val="0"/>
          <c:showPercent val="0"/>
          <c:showBubbleSize val="0"/>
        </c:dLbls>
        <c:gapWidth val="219"/>
        <c:overlap val="-27"/>
        <c:axId val="99662384"/>
        <c:axId val="99677264"/>
      </c:barChart>
      <c:catAx>
        <c:axId val="99662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99677264"/>
        <c:crosses val="autoZero"/>
        <c:auto val="1"/>
        <c:lblAlgn val="ctr"/>
        <c:lblOffset val="100"/>
        <c:noMultiLvlLbl val="0"/>
      </c:catAx>
      <c:valAx>
        <c:axId val="996772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crossAx val="9966238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a:scene3d>
      <a:camera prst="orthographicFront"/>
      <a:lightRig rig="threePt" dir="t"/>
    </a:scene3d>
    <a:sp3d prstMaterial="matte">
      <a:bevelT w="127000" h="63500"/>
    </a:sp3d>
  </c:spPr>
  <c:txPr>
    <a:bodyPr/>
    <a:lstStyle/>
    <a:p>
      <a:pPr>
        <a:defRPr sz="1200">
          <a:latin typeface="Times New Roman" panose="02020603050405020304" pitchFamily="18" charset="0"/>
          <a:cs typeface="Times New Roman" panose="02020603050405020304" pitchFamily="18" charset="0"/>
        </a:defRPr>
      </a:pPr>
      <a:endParaRPr lang="ro-RO"/>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10.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3.xml.rels><?xml version="1.0" encoding="UTF-8" standalone="yes"?>
<Relationships xmlns="http://schemas.openxmlformats.org/package/2006/relationships"><Relationship Id="rId1" Type="http://schemas.openxmlformats.org/officeDocument/2006/relationships/image" Target="../media/image7.png"/></Relationships>
</file>

<file path=ppt/diagrams/_rels/drawing3.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5D42F1-6144-472F-A738-61FE906A72A4}" type="doc">
      <dgm:prSet loTypeId="urn:microsoft.com/office/officeart/2005/8/layout/cycle6" loCatId="cycle" qsTypeId="urn:microsoft.com/office/officeart/2005/8/quickstyle/3d3" qsCatId="3D" csTypeId="urn:microsoft.com/office/officeart/2005/8/colors/colorful1" csCatId="colorful" phldr="1"/>
      <dgm:spPr/>
      <dgm:t>
        <a:bodyPr/>
        <a:lstStyle/>
        <a:p>
          <a:endParaRPr lang="ro-RO"/>
        </a:p>
      </dgm:t>
    </dgm:pt>
    <dgm:pt modelId="{AA5FBABA-258D-45CF-B58C-75852820ED96}">
      <dgm:prSet phldrT="[Text]" custT="1"/>
      <dgm:spPr/>
      <dgm:t>
        <a:bodyPr/>
        <a:lstStyle/>
        <a:p>
          <a:r>
            <a:rPr lang="en-US" sz="1800" dirty="0"/>
            <a:t>I</a:t>
          </a:r>
          <a:r>
            <a:rPr lang="ro-RO" sz="1800" dirty="0" err="1"/>
            <a:t>magine</a:t>
          </a:r>
          <a:r>
            <a:rPr lang="ro-RO" sz="1800" dirty="0"/>
            <a:t> clară asupra stării interne a organizației</a:t>
          </a:r>
        </a:p>
      </dgm:t>
    </dgm:pt>
    <dgm:pt modelId="{86BF98F3-ABD7-4543-9E09-1DFA3084A908}" type="parTrans" cxnId="{A35E2CDC-2119-46C1-B7E4-E3A3E1724962}">
      <dgm:prSet/>
      <dgm:spPr/>
      <dgm:t>
        <a:bodyPr/>
        <a:lstStyle/>
        <a:p>
          <a:endParaRPr lang="ro-RO"/>
        </a:p>
      </dgm:t>
    </dgm:pt>
    <dgm:pt modelId="{81C345D0-48EF-4ECE-9F90-DFD860E2DCF8}" type="sibTrans" cxnId="{A35E2CDC-2119-46C1-B7E4-E3A3E1724962}">
      <dgm:prSet/>
      <dgm:spPr/>
      <dgm:t>
        <a:bodyPr/>
        <a:lstStyle/>
        <a:p>
          <a:endParaRPr lang="ro-RO"/>
        </a:p>
      </dgm:t>
    </dgm:pt>
    <dgm:pt modelId="{98A0A406-5F77-4384-A7A2-0F5D6CD19798}">
      <dgm:prSet phldrT="[Text]"/>
      <dgm:spPr/>
      <dgm:t>
        <a:bodyPr/>
        <a:lstStyle/>
        <a:p>
          <a:r>
            <a:rPr lang="ro-RO" dirty="0"/>
            <a:t>O</a:t>
          </a:r>
          <a:r>
            <a:rPr lang="pt-BR" dirty="0"/>
            <a:t> analiză a mediului extern</a:t>
          </a:r>
          <a:endParaRPr lang="ro-RO" dirty="0"/>
        </a:p>
      </dgm:t>
    </dgm:pt>
    <dgm:pt modelId="{C923828E-2499-463A-BEE6-654953CB856E}" type="parTrans" cxnId="{64254712-A093-4428-81F0-3E0F036F0D3E}">
      <dgm:prSet/>
      <dgm:spPr/>
      <dgm:t>
        <a:bodyPr/>
        <a:lstStyle/>
        <a:p>
          <a:endParaRPr lang="ro-RO"/>
        </a:p>
      </dgm:t>
    </dgm:pt>
    <dgm:pt modelId="{A7742DC9-A6FE-47CC-8B77-129F1A63209B}" type="sibTrans" cxnId="{64254712-A093-4428-81F0-3E0F036F0D3E}">
      <dgm:prSet/>
      <dgm:spPr/>
      <dgm:t>
        <a:bodyPr/>
        <a:lstStyle/>
        <a:p>
          <a:endParaRPr lang="ro-RO"/>
        </a:p>
      </dgm:t>
    </dgm:pt>
    <dgm:pt modelId="{3A04F626-4380-4AE8-83A0-00CFC71A4C91}">
      <dgm:prSet phldrT="[Text]"/>
      <dgm:spPr/>
      <dgm:t>
        <a:bodyPr/>
        <a:lstStyle/>
        <a:p>
          <a:r>
            <a:rPr lang="ro-RO" dirty="0"/>
            <a:t>SWOT</a:t>
          </a:r>
        </a:p>
      </dgm:t>
    </dgm:pt>
    <dgm:pt modelId="{A9E574F4-3902-4648-B6A2-CDBD874066D2}" type="parTrans" cxnId="{85D5DF3F-9D9E-4E70-A515-4052D276B912}">
      <dgm:prSet/>
      <dgm:spPr/>
      <dgm:t>
        <a:bodyPr/>
        <a:lstStyle/>
        <a:p>
          <a:endParaRPr lang="ro-RO"/>
        </a:p>
      </dgm:t>
    </dgm:pt>
    <dgm:pt modelId="{24F275AA-902D-498E-9A8C-B8273AC7AB74}" type="sibTrans" cxnId="{85D5DF3F-9D9E-4E70-A515-4052D276B912}">
      <dgm:prSet/>
      <dgm:spPr/>
      <dgm:t>
        <a:bodyPr/>
        <a:lstStyle/>
        <a:p>
          <a:endParaRPr lang="ro-RO"/>
        </a:p>
      </dgm:t>
    </dgm:pt>
    <dgm:pt modelId="{C2253C46-6CC5-4618-A7F1-BFB3EB64BD74}">
      <dgm:prSet phldrT="[Text]"/>
      <dgm:spPr/>
      <dgm:t>
        <a:bodyPr/>
        <a:lstStyle/>
        <a:p>
          <a:r>
            <a:rPr lang="en-US" dirty="0"/>
            <a:t>A</a:t>
          </a:r>
          <a:r>
            <a:rPr lang="ro-RO" dirty="0" err="1"/>
            <a:t>naliza</a:t>
          </a:r>
          <a:r>
            <a:rPr lang="ro-RO" dirty="0"/>
            <a:t> PEST </a:t>
          </a:r>
        </a:p>
      </dgm:t>
    </dgm:pt>
    <dgm:pt modelId="{966A0CE0-F029-4C44-943E-CDBB6B2B5A4C}" type="parTrans" cxnId="{2B4592E3-8FA0-4DC3-B4FF-2D035D15E21B}">
      <dgm:prSet/>
      <dgm:spPr/>
      <dgm:t>
        <a:bodyPr/>
        <a:lstStyle/>
        <a:p>
          <a:endParaRPr lang="ro-RO"/>
        </a:p>
      </dgm:t>
    </dgm:pt>
    <dgm:pt modelId="{2BB9AB7C-7C81-4C8E-83BB-C3FF660269F6}" type="sibTrans" cxnId="{2B4592E3-8FA0-4DC3-B4FF-2D035D15E21B}">
      <dgm:prSet/>
      <dgm:spPr/>
      <dgm:t>
        <a:bodyPr/>
        <a:lstStyle/>
        <a:p>
          <a:endParaRPr lang="ro-RO"/>
        </a:p>
      </dgm:t>
    </dgm:pt>
    <dgm:pt modelId="{188C5A94-820B-4434-A3AB-037F896ED9E4}">
      <dgm:prSet phldrT="[Text]" custT="1"/>
      <dgm:spPr/>
      <dgm:t>
        <a:bodyPr/>
        <a:lstStyle/>
        <a:p>
          <a:pPr>
            <a:buNone/>
          </a:pPr>
          <a:r>
            <a:rPr lang="en-US" sz="1800" dirty="0"/>
            <a:t>S</a:t>
          </a:r>
          <a:r>
            <a:rPr lang="ro-RO" sz="1800" dirty="0" err="1"/>
            <a:t>tudiul</a:t>
          </a:r>
          <a:r>
            <a:rPr lang="ro-RO" sz="1800" dirty="0"/>
            <a:t> indicatorilor </a:t>
          </a:r>
          <a:r>
            <a:rPr lang="ro-RO" sz="1800" dirty="0" err="1"/>
            <a:t>economico</a:t>
          </a:r>
          <a:r>
            <a:rPr lang="ro-RO" sz="1800" dirty="0"/>
            <a:t>-financiari</a:t>
          </a:r>
        </a:p>
      </dgm:t>
    </dgm:pt>
    <dgm:pt modelId="{533BD2E1-B2FA-4C40-A9D8-272943D50509}" type="parTrans" cxnId="{826DCE60-6BC0-48E9-A6E2-5AA1570BAD21}">
      <dgm:prSet/>
      <dgm:spPr/>
      <dgm:t>
        <a:bodyPr/>
        <a:lstStyle/>
        <a:p>
          <a:endParaRPr lang="ro-RO"/>
        </a:p>
      </dgm:t>
    </dgm:pt>
    <dgm:pt modelId="{FA68BCB7-477B-48F2-9F8A-555AEBC5E66C}" type="sibTrans" cxnId="{826DCE60-6BC0-48E9-A6E2-5AA1570BAD21}">
      <dgm:prSet/>
      <dgm:spPr/>
      <dgm:t>
        <a:bodyPr/>
        <a:lstStyle/>
        <a:p>
          <a:endParaRPr lang="ro-RO"/>
        </a:p>
      </dgm:t>
    </dgm:pt>
    <dgm:pt modelId="{2544C606-C1FC-4507-A5AF-9697E7E06030}" type="pres">
      <dgm:prSet presAssocID="{825D42F1-6144-472F-A738-61FE906A72A4}" presName="cycle" presStyleCnt="0">
        <dgm:presLayoutVars>
          <dgm:dir/>
          <dgm:resizeHandles val="exact"/>
        </dgm:presLayoutVars>
      </dgm:prSet>
      <dgm:spPr/>
    </dgm:pt>
    <dgm:pt modelId="{0D7BF473-2617-4103-B37C-0B9DAD9C9734}" type="pres">
      <dgm:prSet presAssocID="{AA5FBABA-258D-45CF-B58C-75852820ED96}" presName="node" presStyleLbl="node1" presStyleIdx="0" presStyleCnt="5">
        <dgm:presLayoutVars>
          <dgm:bulletEnabled val="1"/>
        </dgm:presLayoutVars>
      </dgm:prSet>
      <dgm:spPr/>
    </dgm:pt>
    <dgm:pt modelId="{13A4D65D-9820-4151-908C-F57FD903C1DC}" type="pres">
      <dgm:prSet presAssocID="{AA5FBABA-258D-45CF-B58C-75852820ED96}" presName="spNode" presStyleCnt="0"/>
      <dgm:spPr/>
    </dgm:pt>
    <dgm:pt modelId="{FD593DB1-AF3D-4421-BB84-11433BE8411C}" type="pres">
      <dgm:prSet presAssocID="{81C345D0-48EF-4ECE-9F90-DFD860E2DCF8}" presName="sibTrans" presStyleLbl="sibTrans1D1" presStyleIdx="0" presStyleCnt="5"/>
      <dgm:spPr/>
    </dgm:pt>
    <dgm:pt modelId="{DA9C4363-6289-4CB3-B9B0-A04D9A8132E2}" type="pres">
      <dgm:prSet presAssocID="{98A0A406-5F77-4384-A7A2-0F5D6CD19798}" presName="node" presStyleLbl="node1" presStyleIdx="1" presStyleCnt="5">
        <dgm:presLayoutVars>
          <dgm:bulletEnabled val="1"/>
        </dgm:presLayoutVars>
      </dgm:prSet>
      <dgm:spPr/>
    </dgm:pt>
    <dgm:pt modelId="{056A7A49-12C6-4D5E-9311-162F81BBAC72}" type="pres">
      <dgm:prSet presAssocID="{98A0A406-5F77-4384-A7A2-0F5D6CD19798}" presName="spNode" presStyleCnt="0"/>
      <dgm:spPr/>
    </dgm:pt>
    <dgm:pt modelId="{95DF7F50-4C5F-460F-8904-939A6212F038}" type="pres">
      <dgm:prSet presAssocID="{A7742DC9-A6FE-47CC-8B77-129F1A63209B}" presName="sibTrans" presStyleLbl="sibTrans1D1" presStyleIdx="1" presStyleCnt="5"/>
      <dgm:spPr/>
    </dgm:pt>
    <dgm:pt modelId="{0F8F620F-74D8-47FB-B94B-4DC9B0A313C2}" type="pres">
      <dgm:prSet presAssocID="{3A04F626-4380-4AE8-83A0-00CFC71A4C91}" presName="node" presStyleLbl="node1" presStyleIdx="2" presStyleCnt="5">
        <dgm:presLayoutVars>
          <dgm:bulletEnabled val="1"/>
        </dgm:presLayoutVars>
      </dgm:prSet>
      <dgm:spPr/>
    </dgm:pt>
    <dgm:pt modelId="{CC588AF4-48DE-4552-92B9-6C61A2F1A00B}" type="pres">
      <dgm:prSet presAssocID="{3A04F626-4380-4AE8-83A0-00CFC71A4C91}" presName="spNode" presStyleCnt="0"/>
      <dgm:spPr/>
    </dgm:pt>
    <dgm:pt modelId="{2AF8D0E9-1C16-4532-A7AD-C1D5ECF731F6}" type="pres">
      <dgm:prSet presAssocID="{24F275AA-902D-498E-9A8C-B8273AC7AB74}" presName="sibTrans" presStyleLbl="sibTrans1D1" presStyleIdx="2" presStyleCnt="5"/>
      <dgm:spPr/>
    </dgm:pt>
    <dgm:pt modelId="{DA965EE5-82FC-4F45-9835-2FE3B9D75EEC}" type="pres">
      <dgm:prSet presAssocID="{C2253C46-6CC5-4618-A7F1-BFB3EB64BD74}" presName="node" presStyleLbl="node1" presStyleIdx="3" presStyleCnt="5">
        <dgm:presLayoutVars>
          <dgm:bulletEnabled val="1"/>
        </dgm:presLayoutVars>
      </dgm:prSet>
      <dgm:spPr/>
    </dgm:pt>
    <dgm:pt modelId="{822F8097-BEE1-4B85-9D3F-22D888B3EBEF}" type="pres">
      <dgm:prSet presAssocID="{C2253C46-6CC5-4618-A7F1-BFB3EB64BD74}" presName="spNode" presStyleCnt="0"/>
      <dgm:spPr/>
    </dgm:pt>
    <dgm:pt modelId="{B788B8C5-BB1B-4CB5-B743-DB10D8120CCD}" type="pres">
      <dgm:prSet presAssocID="{2BB9AB7C-7C81-4C8E-83BB-C3FF660269F6}" presName="sibTrans" presStyleLbl="sibTrans1D1" presStyleIdx="3" presStyleCnt="5"/>
      <dgm:spPr/>
    </dgm:pt>
    <dgm:pt modelId="{6AF96A10-B656-42A2-B01B-7A46E52FEFBB}" type="pres">
      <dgm:prSet presAssocID="{188C5A94-820B-4434-A3AB-037F896ED9E4}" presName="node" presStyleLbl="node1" presStyleIdx="4" presStyleCnt="5">
        <dgm:presLayoutVars>
          <dgm:bulletEnabled val="1"/>
        </dgm:presLayoutVars>
      </dgm:prSet>
      <dgm:spPr/>
    </dgm:pt>
    <dgm:pt modelId="{71CC8718-4665-4838-AF29-80AAD28615E5}" type="pres">
      <dgm:prSet presAssocID="{188C5A94-820B-4434-A3AB-037F896ED9E4}" presName="spNode" presStyleCnt="0"/>
      <dgm:spPr/>
    </dgm:pt>
    <dgm:pt modelId="{B0647381-D8D8-4B95-8E88-6E95B1800038}" type="pres">
      <dgm:prSet presAssocID="{FA68BCB7-477B-48F2-9F8A-555AEBC5E66C}" presName="sibTrans" presStyleLbl="sibTrans1D1" presStyleIdx="4" presStyleCnt="5"/>
      <dgm:spPr/>
    </dgm:pt>
  </dgm:ptLst>
  <dgm:cxnLst>
    <dgm:cxn modelId="{76212103-EA71-4219-B231-0D60BF1B7D2F}" type="presOf" srcId="{81C345D0-48EF-4ECE-9F90-DFD860E2DCF8}" destId="{FD593DB1-AF3D-4421-BB84-11433BE8411C}" srcOrd="0" destOrd="0" presId="urn:microsoft.com/office/officeart/2005/8/layout/cycle6"/>
    <dgm:cxn modelId="{81C8C910-3157-4FCF-8091-92F81934CBC6}" type="presOf" srcId="{188C5A94-820B-4434-A3AB-037F896ED9E4}" destId="{6AF96A10-B656-42A2-B01B-7A46E52FEFBB}" srcOrd="0" destOrd="0" presId="urn:microsoft.com/office/officeart/2005/8/layout/cycle6"/>
    <dgm:cxn modelId="{64254712-A093-4428-81F0-3E0F036F0D3E}" srcId="{825D42F1-6144-472F-A738-61FE906A72A4}" destId="{98A0A406-5F77-4384-A7A2-0F5D6CD19798}" srcOrd="1" destOrd="0" parTransId="{C923828E-2499-463A-BEE6-654953CB856E}" sibTransId="{A7742DC9-A6FE-47CC-8B77-129F1A63209B}"/>
    <dgm:cxn modelId="{4EE88521-90A4-4F64-9D5D-CABA982BB6E0}" type="presOf" srcId="{A7742DC9-A6FE-47CC-8B77-129F1A63209B}" destId="{95DF7F50-4C5F-460F-8904-939A6212F038}" srcOrd="0" destOrd="0" presId="urn:microsoft.com/office/officeart/2005/8/layout/cycle6"/>
    <dgm:cxn modelId="{85D5DF3F-9D9E-4E70-A515-4052D276B912}" srcId="{825D42F1-6144-472F-A738-61FE906A72A4}" destId="{3A04F626-4380-4AE8-83A0-00CFC71A4C91}" srcOrd="2" destOrd="0" parTransId="{A9E574F4-3902-4648-B6A2-CDBD874066D2}" sibTransId="{24F275AA-902D-498E-9A8C-B8273AC7AB74}"/>
    <dgm:cxn modelId="{826DCE60-6BC0-48E9-A6E2-5AA1570BAD21}" srcId="{825D42F1-6144-472F-A738-61FE906A72A4}" destId="{188C5A94-820B-4434-A3AB-037F896ED9E4}" srcOrd="4" destOrd="0" parTransId="{533BD2E1-B2FA-4C40-A9D8-272943D50509}" sibTransId="{FA68BCB7-477B-48F2-9F8A-555AEBC5E66C}"/>
    <dgm:cxn modelId="{9361FE42-FAB2-4815-8AFC-60F158D9F013}" type="presOf" srcId="{C2253C46-6CC5-4618-A7F1-BFB3EB64BD74}" destId="{DA965EE5-82FC-4F45-9835-2FE3B9D75EEC}" srcOrd="0" destOrd="0" presId="urn:microsoft.com/office/officeart/2005/8/layout/cycle6"/>
    <dgm:cxn modelId="{B27E7E77-92C0-43AF-9527-5128A95EA0F3}" type="presOf" srcId="{825D42F1-6144-472F-A738-61FE906A72A4}" destId="{2544C606-C1FC-4507-A5AF-9697E7E06030}" srcOrd="0" destOrd="0" presId="urn:microsoft.com/office/officeart/2005/8/layout/cycle6"/>
    <dgm:cxn modelId="{13BA0F7A-BA77-4C51-B821-D474254A5EA5}" type="presOf" srcId="{24F275AA-902D-498E-9A8C-B8273AC7AB74}" destId="{2AF8D0E9-1C16-4532-A7AD-C1D5ECF731F6}" srcOrd="0" destOrd="0" presId="urn:microsoft.com/office/officeart/2005/8/layout/cycle6"/>
    <dgm:cxn modelId="{1B7BAA86-B50F-4614-AF04-E517703EE5FA}" type="presOf" srcId="{3A04F626-4380-4AE8-83A0-00CFC71A4C91}" destId="{0F8F620F-74D8-47FB-B94B-4DC9B0A313C2}" srcOrd="0" destOrd="0" presId="urn:microsoft.com/office/officeart/2005/8/layout/cycle6"/>
    <dgm:cxn modelId="{BFE5DAB2-E750-49B0-8BE8-287D6EA30762}" type="presOf" srcId="{2BB9AB7C-7C81-4C8E-83BB-C3FF660269F6}" destId="{B788B8C5-BB1B-4CB5-B743-DB10D8120CCD}" srcOrd="0" destOrd="0" presId="urn:microsoft.com/office/officeart/2005/8/layout/cycle6"/>
    <dgm:cxn modelId="{1A256ECF-7B64-45BB-BA19-68D7BB3FA427}" type="presOf" srcId="{FA68BCB7-477B-48F2-9F8A-555AEBC5E66C}" destId="{B0647381-D8D8-4B95-8E88-6E95B1800038}" srcOrd="0" destOrd="0" presId="urn:microsoft.com/office/officeart/2005/8/layout/cycle6"/>
    <dgm:cxn modelId="{A35E2CDC-2119-46C1-B7E4-E3A3E1724962}" srcId="{825D42F1-6144-472F-A738-61FE906A72A4}" destId="{AA5FBABA-258D-45CF-B58C-75852820ED96}" srcOrd="0" destOrd="0" parTransId="{86BF98F3-ABD7-4543-9E09-1DFA3084A908}" sibTransId="{81C345D0-48EF-4ECE-9F90-DFD860E2DCF8}"/>
    <dgm:cxn modelId="{950A73DE-1E1F-46FD-9B34-2C5E6A542895}" type="presOf" srcId="{98A0A406-5F77-4384-A7A2-0F5D6CD19798}" destId="{DA9C4363-6289-4CB3-B9B0-A04D9A8132E2}" srcOrd="0" destOrd="0" presId="urn:microsoft.com/office/officeart/2005/8/layout/cycle6"/>
    <dgm:cxn modelId="{2B4592E3-8FA0-4DC3-B4FF-2D035D15E21B}" srcId="{825D42F1-6144-472F-A738-61FE906A72A4}" destId="{C2253C46-6CC5-4618-A7F1-BFB3EB64BD74}" srcOrd="3" destOrd="0" parTransId="{966A0CE0-F029-4C44-943E-CDBB6B2B5A4C}" sibTransId="{2BB9AB7C-7C81-4C8E-83BB-C3FF660269F6}"/>
    <dgm:cxn modelId="{9CF923F2-7EE2-4FA9-9061-5F06939AD980}" type="presOf" srcId="{AA5FBABA-258D-45CF-B58C-75852820ED96}" destId="{0D7BF473-2617-4103-B37C-0B9DAD9C9734}" srcOrd="0" destOrd="0" presId="urn:microsoft.com/office/officeart/2005/8/layout/cycle6"/>
    <dgm:cxn modelId="{E2CE8219-41D3-42B7-93C8-4B274FF7FC43}" type="presParOf" srcId="{2544C606-C1FC-4507-A5AF-9697E7E06030}" destId="{0D7BF473-2617-4103-B37C-0B9DAD9C9734}" srcOrd="0" destOrd="0" presId="urn:microsoft.com/office/officeart/2005/8/layout/cycle6"/>
    <dgm:cxn modelId="{073FDF47-D1B6-4A65-B1E5-E27B76CDF475}" type="presParOf" srcId="{2544C606-C1FC-4507-A5AF-9697E7E06030}" destId="{13A4D65D-9820-4151-908C-F57FD903C1DC}" srcOrd="1" destOrd="0" presId="urn:microsoft.com/office/officeart/2005/8/layout/cycle6"/>
    <dgm:cxn modelId="{7EE659F1-C2EC-4434-9901-ED6C5036FF5D}" type="presParOf" srcId="{2544C606-C1FC-4507-A5AF-9697E7E06030}" destId="{FD593DB1-AF3D-4421-BB84-11433BE8411C}" srcOrd="2" destOrd="0" presId="urn:microsoft.com/office/officeart/2005/8/layout/cycle6"/>
    <dgm:cxn modelId="{0F1BE909-DEFD-4B60-AA5E-34A8612EE3F8}" type="presParOf" srcId="{2544C606-C1FC-4507-A5AF-9697E7E06030}" destId="{DA9C4363-6289-4CB3-B9B0-A04D9A8132E2}" srcOrd="3" destOrd="0" presId="urn:microsoft.com/office/officeart/2005/8/layout/cycle6"/>
    <dgm:cxn modelId="{CE05E118-3F86-4F01-926C-E43ABD6E9768}" type="presParOf" srcId="{2544C606-C1FC-4507-A5AF-9697E7E06030}" destId="{056A7A49-12C6-4D5E-9311-162F81BBAC72}" srcOrd="4" destOrd="0" presId="urn:microsoft.com/office/officeart/2005/8/layout/cycle6"/>
    <dgm:cxn modelId="{4C5AF65F-E795-43DC-80CC-83773259BBF0}" type="presParOf" srcId="{2544C606-C1FC-4507-A5AF-9697E7E06030}" destId="{95DF7F50-4C5F-460F-8904-939A6212F038}" srcOrd="5" destOrd="0" presId="urn:microsoft.com/office/officeart/2005/8/layout/cycle6"/>
    <dgm:cxn modelId="{97E0E9C6-56CA-4DB9-8117-63A612C70025}" type="presParOf" srcId="{2544C606-C1FC-4507-A5AF-9697E7E06030}" destId="{0F8F620F-74D8-47FB-B94B-4DC9B0A313C2}" srcOrd="6" destOrd="0" presId="urn:microsoft.com/office/officeart/2005/8/layout/cycle6"/>
    <dgm:cxn modelId="{8FB4D4E6-65F7-4051-8B55-3CD2F5DB01CD}" type="presParOf" srcId="{2544C606-C1FC-4507-A5AF-9697E7E06030}" destId="{CC588AF4-48DE-4552-92B9-6C61A2F1A00B}" srcOrd="7" destOrd="0" presId="urn:microsoft.com/office/officeart/2005/8/layout/cycle6"/>
    <dgm:cxn modelId="{1BDC6CA5-1EC8-4A27-A5AC-CA71C01C6441}" type="presParOf" srcId="{2544C606-C1FC-4507-A5AF-9697E7E06030}" destId="{2AF8D0E9-1C16-4532-A7AD-C1D5ECF731F6}" srcOrd="8" destOrd="0" presId="urn:microsoft.com/office/officeart/2005/8/layout/cycle6"/>
    <dgm:cxn modelId="{F4E8A1FB-E94A-4C83-A466-D40269AAE9C9}" type="presParOf" srcId="{2544C606-C1FC-4507-A5AF-9697E7E06030}" destId="{DA965EE5-82FC-4F45-9835-2FE3B9D75EEC}" srcOrd="9" destOrd="0" presId="urn:microsoft.com/office/officeart/2005/8/layout/cycle6"/>
    <dgm:cxn modelId="{50DC7A3F-1B98-4247-879C-EFE45810303D}" type="presParOf" srcId="{2544C606-C1FC-4507-A5AF-9697E7E06030}" destId="{822F8097-BEE1-4B85-9D3F-22D888B3EBEF}" srcOrd="10" destOrd="0" presId="urn:microsoft.com/office/officeart/2005/8/layout/cycle6"/>
    <dgm:cxn modelId="{AE424DA4-D774-4B57-B040-3F7E344784CA}" type="presParOf" srcId="{2544C606-C1FC-4507-A5AF-9697E7E06030}" destId="{B788B8C5-BB1B-4CB5-B743-DB10D8120CCD}" srcOrd="11" destOrd="0" presId="urn:microsoft.com/office/officeart/2005/8/layout/cycle6"/>
    <dgm:cxn modelId="{9C64A7AC-8DD2-448A-AE12-436B14D4105E}" type="presParOf" srcId="{2544C606-C1FC-4507-A5AF-9697E7E06030}" destId="{6AF96A10-B656-42A2-B01B-7A46E52FEFBB}" srcOrd="12" destOrd="0" presId="urn:microsoft.com/office/officeart/2005/8/layout/cycle6"/>
    <dgm:cxn modelId="{E296B7C6-677C-4886-A236-28319C048363}" type="presParOf" srcId="{2544C606-C1FC-4507-A5AF-9697E7E06030}" destId="{71CC8718-4665-4838-AF29-80AAD28615E5}" srcOrd="13" destOrd="0" presId="urn:microsoft.com/office/officeart/2005/8/layout/cycle6"/>
    <dgm:cxn modelId="{47572D8E-8312-46E8-8DD0-5C94AB652F25}" type="presParOf" srcId="{2544C606-C1FC-4507-A5AF-9697E7E06030}" destId="{B0647381-D8D8-4B95-8E88-6E95B1800038}" srcOrd="14" destOrd="0" presId="urn:microsoft.com/office/officeart/2005/8/layout/cycle6"/>
  </dgm:cxnLst>
  <dgm:bg/>
  <dgm:whole>
    <a:ln w="57150"/>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81B038-C80E-4281-9867-3A92ED8C0F73}" type="doc">
      <dgm:prSet loTypeId="urn:microsoft.com/office/officeart/2005/8/layout/hList6" loCatId="list" qsTypeId="urn:microsoft.com/office/officeart/2005/8/quickstyle/simple3" qsCatId="simple" csTypeId="urn:microsoft.com/office/officeart/2005/8/colors/colorful2" csCatId="colorful" phldr="1"/>
      <dgm:spPr/>
      <dgm:t>
        <a:bodyPr/>
        <a:lstStyle/>
        <a:p>
          <a:endParaRPr lang="ro-RO"/>
        </a:p>
      </dgm:t>
    </dgm:pt>
    <dgm:pt modelId="{9F1CDBD8-3F87-4F28-8AE7-CB5A67F1F6FA}">
      <dgm:prSet phldrT="[Text]"/>
      <dgm:spPr/>
      <dgm:t>
        <a:bodyPr/>
        <a:lstStyle/>
        <a:p>
          <a:r>
            <a:rPr lang="it-IT" dirty="0"/>
            <a:t>Analizarea mediului intern al firmei </a:t>
          </a:r>
          <a:endParaRPr lang="ro-RO" dirty="0"/>
        </a:p>
      </dgm:t>
    </dgm:pt>
    <dgm:pt modelId="{2F72B704-82A4-42DA-8699-860A6AE98938}" type="parTrans" cxnId="{29F11F90-C734-4E52-869D-6BBD57F095DE}">
      <dgm:prSet/>
      <dgm:spPr/>
      <dgm:t>
        <a:bodyPr/>
        <a:lstStyle/>
        <a:p>
          <a:endParaRPr lang="ro-RO"/>
        </a:p>
      </dgm:t>
    </dgm:pt>
    <dgm:pt modelId="{C793B116-744D-4F9A-BD14-36ABC09C8C08}" type="sibTrans" cxnId="{29F11F90-C734-4E52-869D-6BBD57F095DE}">
      <dgm:prSet/>
      <dgm:spPr/>
      <dgm:t>
        <a:bodyPr/>
        <a:lstStyle/>
        <a:p>
          <a:endParaRPr lang="ro-RO"/>
        </a:p>
      </dgm:t>
    </dgm:pt>
    <dgm:pt modelId="{00A6F670-5DAE-4795-9ADB-0D2163892680}">
      <dgm:prSet phldrT="[Text]"/>
      <dgm:spPr/>
      <dgm:t>
        <a:bodyPr/>
        <a:lstStyle/>
        <a:p>
          <a:r>
            <a:rPr lang="ro-RO" dirty="0"/>
            <a:t>Identificarea resurselor, competențelor și proceselor cheie care influențează performanța organizațională.</a:t>
          </a:r>
        </a:p>
      </dgm:t>
    </dgm:pt>
    <dgm:pt modelId="{2CB4EF68-397A-4CB8-B396-F0C263C02B9F}" type="parTrans" cxnId="{4B6C1CF2-4194-4C6A-85D7-F9FDA47B9207}">
      <dgm:prSet/>
      <dgm:spPr/>
      <dgm:t>
        <a:bodyPr/>
        <a:lstStyle/>
        <a:p>
          <a:endParaRPr lang="ro-RO"/>
        </a:p>
      </dgm:t>
    </dgm:pt>
    <dgm:pt modelId="{CD0FF1ED-3430-40BB-A044-ECB99AA4DA00}" type="sibTrans" cxnId="{4B6C1CF2-4194-4C6A-85D7-F9FDA47B9207}">
      <dgm:prSet/>
      <dgm:spPr/>
      <dgm:t>
        <a:bodyPr/>
        <a:lstStyle/>
        <a:p>
          <a:endParaRPr lang="ro-RO"/>
        </a:p>
      </dgm:t>
    </dgm:pt>
    <dgm:pt modelId="{676704CA-B764-4C6F-B226-B0302D10966C}">
      <dgm:prSet phldrT="[Text]"/>
      <dgm:spPr/>
      <dgm:t>
        <a:bodyPr/>
        <a:lstStyle/>
        <a:p>
          <a:r>
            <a:rPr lang="ro-RO" dirty="0"/>
            <a:t>Identifică oportunitățile și amenințările din piața IT, inclusiv tendințele tehnologice și concurența.</a:t>
          </a:r>
        </a:p>
      </dgm:t>
    </dgm:pt>
    <dgm:pt modelId="{14F8FD46-61A3-4F1C-8D88-79822713CE18}" type="parTrans" cxnId="{EBE319A3-123C-4274-9DD4-BF2225054AAF}">
      <dgm:prSet/>
      <dgm:spPr/>
      <dgm:t>
        <a:bodyPr/>
        <a:lstStyle/>
        <a:p>
          <a:endParaRPr lang="ro-RO"/>
        </a:p>
      </dgm:t>
    </dgm:pt>
    <dgm:pt modelId="{8E560219-3D08-43E2-BDFB-10ABA75956A8}" type="sibTrans" cxnId="{EBE319A3-123C-4274-9DD4-BF2225054AAF}">
      <dgm:prSet/>
      <dgm:spPr/>
      <dgm:t>
        <a:bodyPr/>
        <a:lstStyle/>
        <a:p>
          <a:endParaRPr lang="ro-RO"/>
        </a:p>
      </dgm:t>
    </dgm:pt>
    <dgm:pt modelId="{C3ED397C-BEE3-4868-8C02-5AF230F76D47}">
      <dgm:prSet phldrT="[Text]"/>
      <dgm:spPr/>
      <dgm:t>
        <a:bodyPr/>
        <a:lstStyle/>
        <a:p>
          <a:r>
            <a:rPr lang="ro-RO" dirty="0"/>
            <a:t>Aplicarea analizei SWOT </a:t>
          </a:r>
        </a:p>
      </dgm:t>
    </dgm:pt>
    <dgm:pt modelId="{0A5FFE64-FD78-4936-92B9-14A7307F6FBB}" type="parTrans" cxnId="{6D9CFA98-FD0A-45AF-BD28-DC277E005DB6}">
      <dgm:prSet/>
      <dgm:spPr/>
      <dgm:t>
        <a:bodyPr/>
        <a:lstStyle/>
        <a:p>
          <a:endParaRPr lang="ro-RO"/>
        </a:p>
      </dgm:t>
    </dgm:pt>
    <dgm:pt modelId="{E243AE49-4ACF-47A4-8232-E0FE0851863C}" type="sibTrans" cxnId="{6D9CFA98-FD0A-45AF-BD28-DC277E005DB6}">
      <dgm:prSet/>
      <dgm:spPr/>
      <dgm:t>
        <a:bodyPr/>
        <a:lstStyle/>
        <a:p>
          <a:endParaRPr lang="ro-RO"/>
        </a:p>
      </dgm:t>
    </dgm:pt>
    <dgm:pt modelId="{030BFA6D-7E6E-4EB6-BA38-23E98359D394}">
      <dgm:prSet phldrT="[Text]"/>
      <dgm:spPr/>
      <dgm:t>
        <a:bodyPr/>
        <a:lstStyle/>
        <a:p>
          <a:r>
            <a:rPr lang="ro-RO" dirty="0"/>
            <a:t>Evidențierea  punctele forte și slabe ale firmei în raport cu mediul extern.</a:t>
          </a:r>
        </a:p>
      </dgm:t>
    </dgm:pt>
    <dgm:pt modelId="{5C18BF6A-1878-4FEF-ADB2-0B06B044BC0C}" type="parTrans" cxnId="{415FA87F-2A53-4191-B12F-2B4A179F2822}">
      <dgm:prSet/>
      <dgm:spPr/>
      <dgm:t>
        <a:bodyPr/>
        <a:lstStyle/>
        <a:p>
          <a:endParaRPr lang="ro-RO"/>
        </a:p>
      </dgm:t>
    </dgm:pt>
    <dgm:pt modelId="{86DE5A31-576B-4180-93C8-CE82D226EDB7}" type="sibTrans" cxnId="{415FA87F-2A53-4191-B12F-2B4A179F2822}">
      <dgm:prSet/>
      <dgm:spPr/>
      <dgm:t>
        <a:bodyPr/>
        <a:lstStyle/>
        <a:p>
          <a:endParaRPr lang="ro-RO"/>
        </a:p>
      </dgm:t>
    </dgm:pt>
    <dgm:pt modelId="{D329CFE2-E844-4277-8A3F-CC0344065B5D}">
      <dgm:prSet phldrT="[Text]"/>
      <dgm:spPr/>
      <dgm:t>
        <a:bodyPr/>
        <a:lstStyle/>
        <a:p>
          <a:r>
            <a:rPr lang="ro-RO" dirty="0"/>
            <a:t>Evaluarea mediului extern </a:t>
          </a:r>
        </a:p>
      </dgm:t>
    </dgm:pt>
    <dgm:pt modelId="{07B0276F-EC71-41E2-B96B-6600D0E81D03}" type="sibTrans" cxnId="{749057B7-0AF3-4C9F-B773-E49F9BF63875}">
      <dgm:prSet/>
      <dgm:spPr/>
      <dgm:t>
        <a:bodyPr/>
        <a:lstStyle/>
        <a:p>
          <a:endParaRPr lang="ro-RO"/>
        </a:p>
      </dgm:t>
    </dgm:pt>
    <dgm:pt modelId="{3B5D4F40-1AED-4926-8A95-D87CE3B08964}" type="parTrans" cxnId="{749057B7-0AF3-4C9F-B773-E49F9BF63875}">
      <dgm:prSet/>
      <dgm:spPr/>
      <dgm:t>
        <a:bodyPr/>
        <a:lstStyle/>
        <a:p>
          <a:endParaRPr lang="ro-RO"/>
        </a:p>
      </dgm:t>
    </dgm:pt>
    <dgm:pt modelId="{A2CE9F2D-1B33-47FC-ACCB-CA5DC257CDA7}">
      <dgm:prSet phldrT="[Text]"/>
      <dgm:spPr/>
      <dgm:t>
        <a:bodyPr/>
        <a:lstStyle/>
        <a:p>
          <a:r>
            <a:rPr lang="ro-RO" dirty="0"/>
            <a:t>Realizarea analizei financiare </a:t>
          </a:r>
        </a:p>
      </dgm:t>
    </dgm:pt>
    <dgm:pt modelId="{9A1B84EB-0D39-4785-8586-29AD3CE3D739}" type="parTrans" cxnId="{F2165770-3260-4B06-856C-601ED0B8EEA6}">
      <dgm:prSet/>
      <dgm:spPr/>
      <dgm:t>
        <a:bodyPr/>
        <a:lstStyle/>
        <a:p>
          <a:endParaRPr lang="ro-RO"/>
        </a:p>
      </dgm:t>
    </dgm:pt>
    <dgm:pt modelId="{BD90905F-60C7-4B8C-9888-D896C3A65426}" type="sibTrans" cxnId="{F2165770-3260-4B06-856C-601ED0B8EEA6}">
      <dgm:prSet/>
      <dgm:spPr/>
      <dgm:t>
        <a:bodyPr/>
        <a:lstStyle/>
        <a:p>
          <a:endParaRPr lang="ro-RO"/>
        </a:p>
      </dgm:t>
    </dgm:pt>
    <dgm:pt modelId="{2E6EB5A1-C3D6-42D6-BA68-45B378A1E8EE}">
      <dgm:prSet phldrT="[Text]"/>
      <dgm:spPr/>
      <dgm:t>
        <a:bodyPr/>
        <a:lstStyle/>
        <a:p>
          <a:r>
            <a:rPr lang="ro-RO" dirty="0"/>
            <a:t>Formularea de recomandări strategice </a:t>
          </a:r>
        </a:p>
      </dgm:t>
    </dgm:pt>
    <dgm:pt modelId="{42E5BB50-63E1-42CB-AC56-1E283C720497}" type="parTrans" cxnId="{4B51744B-28AD-47F2-B291-6233D5832045}">
      <dgm:prSet/>
      <dgm:spPr/>
      <dgm:t>
        <a:bodyPr/>
        <a:lstStyle/>
        <a:p>
          <a:endParaRPr lang="ro-RO"/>
        </a:p>
      </dgm:t>
    </dgm:pt>
    <dgm:pt modelId="{D0F9FE19-97CB-40C2-9B19-4F4FBB1957E9}" type="sibTrans" cxnId="{4B51744B-28AD-47F2-B291-6233D5832045}">
      <dgm:prSet/>
      <dgm:spPr/>
      <dgm:t>
        <a:bodyPr/>
        <a:lstStyle/>
        <a:p>
          <a:endParaRPr lang="ro-RO"/>
        </a:p>
      </dgm:t>
    </dgm:pt>
    <dgm:pt modelId="{EA33DC5A-CEB6-473D-A495-6189556A3C3B}">
      <dgm:prSet/>
      <dgm:spPr/>
      <dgm:t>
        <a:bodyPr/>
        <a:lstStyle/>
        <a:p>
          <a:r>
            <a:rPr lang="ro-RO" dirty="0"/>
            <a:t>Studierea indicatorilor de rentabilitate, lichiditate și solvabilitate pentru a evalua sănătatea economică a firmei.</a:t>
          </a:r>
        </a:p>
      </dgm:t>
    </dgm:pt>
    <dgm:pt modelId="{937C6C2B-AEC8-4DB8-81E6-0692116A41CC}" type="parTrans" cxnId="{5516D2CA-A18D-4306-85E9-70554FF3613C}">
      <dgm:prSet/>
      <dgm:spPr/>
      <dgm:t>
        <a:bodyPr/>
        <a:lstStyle/>
        <a:p>
          <a:endParaRPr lang="ro-RO"/>
        </a:p>
      </dgm:t>
    </dgm:pt>
    <dgm:pt modelId="{5DE7EC05-9B15-4A56-BDEA-4C366B0E3F16}" type="sibTrans" cxnId="{5516D2CA-A18D-4306-85E9-70554FF3613C}">
      <dgm:prSet/>
      <dgm:spPr/>
      <dgm:t>
        <a:bodyPr/>
        <a:lstStyle/>
        <a:p>
          <a:endParaRPr lang="ro-RO"/>
        </a:p>
      </dgm:t>
    </dgm:pt>
    <dgm:pt modelId="{3281BEB3-36B4-425E-B419-07EF2CE48D97}">
      <dgm:prSet/>
      <dgm:spPr/>
      <dgm:t>
        <a:bodyPr/>
        <a:lstStyle/>
        <a:p>
          <a:r>
            <a:rPr lang="ro-RO" dirty="0"/>
            <a:t>Contribuie la îmbunătățirea performanței, creșterea competitivității și dezvoltarea durabilă a firmei în domeniul IT.</a:t>
          </a:r>
        </a:p>
      </dgm:t>
    </dgm:pt>
    <dgm:pt modelId="{38B0E480-49E8-43B1-AC30-3FF24DD7CB84}" type="parTrans" cxnId="{D33354CA-808F-4140-BEC8-FEE1224AB47F}">
      <dgm:prSet/>
      <dgm:spPr/>
      <dgm:t>
        <a:bodyPr/>
        <a:lstStyle/>
        <a:p>
          <a:endParaRPr lang="ro-RO"/>
        </a:p>
      </dgm:t>
    </dgm:pt>
    <dgm:pt modelId="{F1841791-0691-41C6-9466-406B70951781}" type="sibTrans" cxnId="{D33354CA-808F-4140-BEC8-FEE1224AB47F}">
      <dgm:prSet/>
      <dgm:spPr/>
      <dgm:t>
        <a:bodyPr/>
        <a:lstStyle/>
        <a:p>
          <a:endParaRPr lang="ro-RO"/>
        </a:p>
      </dgm:t>
    </dgm:pt>
    <dgm:pt modelId="{7948B64C-DC4B-44C8-A203-6F521426E13C}" type="pres">
      <dgm:prSet presAssocID="{3081B038-C80E-4281-9867-3A92ED8C0F73}" presName="Name0" presStyleCnt="0">
        <dgm:presLayoutVars>
          <dgm:dir/>
          <dgm:resizeHandles val="exact"/>
        </dgm:presLayoutVars>
      </dgm:prSet>
      <dgm:spPr/>
    </dgm:pt>
    <dgm:pt modelId="{2032B25D-77B9-4FFD-965B-C53AA7D7F140}" type="pres">
      <dgm:prSet presAssocID="{9F1CDBD8-3F87-4F28-8AE7-CB5A67F1F6FA}" presName="node" presStyleLbl="node1" presStyleIdx="0" presStyleCnt="5">
        <dgm:presLayoutVars>
          <dgm:bulletEnabled val="1"/>
        </dgm:presLayoutVars>
      </dgm:prSet>
      <dgm:spPr/>
    </dgm:pt>
    <dgm:pt modelId="{2943F65D-BFA2-42DD-B57A-5800E8924746}" type="pres">
      <dgm:prSet presAssocID="{C793B116-744D-4F9A-BD14-36ABC09C8C08}" presName="sibTrans" presStyleCnt="0"/>
      <dgm:spPr/>
    </dgm:pt>
    <dgm:pt modelId="{243C9E77-EB4A-4F81-AAFD-7772D8B14291}" type="pres">
      <dgm:prSet presAssocID="{D329CFE2-E844-4277-8A3F-CC0344065B5D}" presName="node" presStyleLbl="node1" presStyleIdx="1" presStyleCnt="5">
        <dgm:presLayoutVars>
          <dgm:bulletEnabled val="1"/>
        </dgm:presLayoutVars>
      </dgm:prSet>
      <dgm:spPr/>
    </dgm:pt>
    <dgm:pt modelId="{88DE4789-26BE-44AF-B0AF-E5C296209195}" type="pres">
      <dgm:prSet presAssocID="{07B0276F-EC71-41E2-B96B-6600D0E81D03}" presName="sibTrans" presStyleCnt="0"/>
      <dgm:spPr/>
    </dgm:pt>
    <dgm:pt modelId="{DB518DEF-79CE-46C5-8B5C-396F786F3268}" type="pres">
      <dgm:prSet presAssocID="{C3ED397C-BEE3-4868-8C02-5AF230F76D47}" presName="node" presStyleLbl="node1" presStyleIdx="2" presStyleCnt="5">
        <dgm:presLayoutVars>
          <dgm:bulletEnabled val="1"/>
        </dgm:presLayoutVars>
      </dgm:prSet>
      <dgm:spPr/>
    </dgm:pt>
    <dgm:pt modelId="{44B86921-0262-4D5A-AA38-CB1640292840}" type="pres">
      <dgm:prSet presAssocID="{E243AE49-4ACF-47A4-8232-E0FE0851863C}" presName="sibTrans" presStyleCnt="0"/>
      <dgm:spPr/>
    </dgm:pt>
    <dgm:pt modelId="{B363263A-8F71-4F6C-B88D-54B96AEB1B99}" type="pres">
      <dgm:prSet presAssocID="{A2CE9F2D-1B33-47FC-ACCB-CA5DC257CDA7}" presName="node" presStyleLbl="node1" presStyleIdx="3" presStyleCnt="5">
        <dgm:presLayoutVars>
          <dgm:bulletEnabled val="1"/>
        </dgm:presLayoutVars>
      </dgm:prSet>
      <dgm:spPr/>
    </dgm:pt>
    <dgm:pt modelId="{9D8C6CB4-3F3C-4C44-BED8-A873C3BA2500}" type="pres">
      <dgm:prSet presAssocID="{BD90905F-60C7-4B8C-9888-D896C3A65426}" presName="sibTrans" presStyleCnt="0"/>
      <dgm:spPr/>
    </dgm:pt>
    <dgm:pt modelId="{61097F50-C45A-425B-A7F1-9A87381438FA}" type="pres">
      <dgm:prSet presAssocID="{2E6EB5A1-C3D6-42D6-BA68-45B378A1E8EE}" presName="node" presStyleLbl="node1" presStyleIdx="4" presStyleCnt="5">
        <dgm:presLayoutVars>
          <dgm:bulletEnabled val="1"/>
        </dgm:presLayoutVars>
      </dgm:prSet>
      <dgm:spPr/>
    </dgm:pt>
  </dgm:ptLst>
  <dgm:cxnLst>
    <dgm:cxn modelId="{E830E413-08B8-4FB4-A8CC-20AEA5E81278}" type="presOf" srcId="{EA33DC5A-CEB6-473D-A495-6189556A3C3B}" destId="{B363263A-8F71-4F6C-B88D-54B96AEB1B99}" srcOrd="0" destOrd="1" presId="urn:microsoft.com/office/officeart/2005/8/layout/hList6"/>
    <dgm:cxn modelId="{2995E231-9C62-4491-BEF8-C2DC107F91C5}" type="presOf" srcId="{9F1CDBD8-3F87-4F28-8AE7-CB5A67F1F6FA}" destId="{2032B25D-77B9-4FFD-965B-C53AA7D7F140}" srcOrd="0" destOrd="0" presId="urn:microsoft.com/office/officeart/2005/8/layout/hList6"/>
    <dgm:cxn modelId="{9823E549-DCC9-42AA-BD50-49AFA22AC09B}" type="presOf" srcId="{D329CFE2-E844-4277-8A3F-CC0344065B5D}" destId="{243C9E77-EB4A-4F81-AAFD-7772D8B14291}" srcOrd="0" destOrd="0" presId="urn:microsoft.com/office/officeart/2005/8/layout/hList6"/>
    <dgm:cxn modelId="{4B51744B-28AD-47F2-B291-6233D5832045}" srcId="{3081B038-C80E-4281-9867-3A92ED8C0F73}" destId="{2E6EB5A1-C3D6-42D6-BA68-45B378A1E8EE}" srcOrd="4" destOrd="0" parTransId="{42E5BB50-63E1-42CB-AC56-1E283C720497}" sibTransId="{D0F9FE19-97CB-40C2-9B19-4F4FBB1957E9}"/>
    <dgm:cxn modelId="{F2165770-3260-4B06-856C-601ED0B8EEA6}" srcId="{3081B038-C80E-4281-9867-3A92ED8C0F73}" destId="{A2CE9F2D-1B33-47FC-ACCB-CA5DC257CDA7}" srcOrd="3" destOrd="0" parTransId="{9A1B84EB-0D39-4785-8586-29AD3CE3D739}" sibTransId="{BD90905F-60C7-4B8C-9888-D896C3A65426}"/>
    <dgm:cxn modelId="{D042B970-8BE5-4750-AFBB-9CE8AE501B54}" type="presOf" srcId="{2E6EB5A1-C3D6-42D6-BA68-45B378A1E8EE}" destId="{61097F50-C45A-425B-A7F1-9A87381438FA}" srcOrd="0" destOrd="0" presId="urn:microsoft.com/office/officeart/2005/8/layout/hList6"/>
    <dgm:cxn modelId="{ACB01953-E2FA-440F-874C-2351DF90DE17}" type="presOf" srcId="{3281BEB3-36B4-425E-B419-07EF2CE48D97}" destId="{61097F50-C45A-425B-A7F1-9A87381438FA}" srcOrd="0" destOrd="1" presId="urn:microsoft.com/office/officeart/2005/8/layout/hList6"/>
    <dgm:cxn modelId="{415FA87F-2A53-4191-B12F-2B4A179F2822}" srcId="{C3ED397C-BEE3-4868-8C02-5AF230F76D47}" destId="{030BFA6D-7E6E-4EB6-BA38-23E98359D394}" srcOrd="0" destOrd="0" parTransId="{5C18BF6A-1878-4FEF-ADB2-0B06B044BC0C}" sibTransId="{86DE5A31-576B-4180-93C8-CE82D226EDB7}"/>
    <dgm:cxn modelId="{29F11F90-C734-4E52-869D-6BBD57F095DE}" srcId="{3081B038-C80E-4281-9867-3A92ED8C0F73}" destId="{9F1CDBD8-3F87-4F28-8AE7-CB5A67F1F6FA}" srcOrd="0" destOrd="0" parTransId="{2F72B704-82A4-42DA-8699-860A6AE98938}" sibTransId="{C793B116-744D-4F9A-BD14-36ABC09C8C08}"/>
    <dgm:cxn modelId="{02CEA997-036F-4028-BE8F-14A953E42841}" type="presOf" srcId="{676704CA-B764-4C6F-B226-B0302D10966C}" destId="{243C9E77-EB4A-4F81-AAFD-7772D8B14291}" srcOrd="0" destOrd="1" presId="urn:microsoft.com/office/officeart/2005/8/layout/hList6"/>
    <dgm:cxn modelId="{28E0FB97-C4E0-46AD-81D1-926A629557F8}" type="presOf" srcId="{A2CE9F2D-1B33-47FC-ACCB-CA5DC257CDA7}" destId="{B363263A-8F71-4F6C-B88D-54B96AEB1B99}" srcOrd="0" destOrd="0" presId="urn:microsoft.com/office/officeart/2005/8/layout/hList6"/>
    <dgm:cxn modelId="{6D9CFA98-FD0A-45AF-BD28-DC277E005DB6}" srcId="{3081B038-C80E-4281-9867-3A92ED8C0F73}" destId="{C3ED397C-BEE3-4868-8C02-5AF230F76D47}" srcOrd="2" destOrd="0" parTransId="{0A5FFE64-FD78-4936-92B9-14A7307F6FBB}" sibTransId="{E243AE49-4ACF-47A4-8232-E0FE0851863C}"/>
    <dgm:cxn modelId="{EBE319A3-123C-4274-9DD4-BF2225054AAF}" srcId="{D329CFE2-E844-4277-8A3F-CC0344065B5D}" destId="{676704CA-B764-4C6F-B226-B0302D10966C}" srcOrd="0" destOrd="0" parTransId="{14F8FD46-61A3-4F1C-8D88-79822713CE18}" sibTransId="{8E560219-3D08-43E2-BDFB-10ABA75956A8}"/>
    <dgm:cxn modelId="{EDCA3CA8-8061-4004-9CA3-5FFCED27434E}" type="presOf" srcId="{C3ED397C-BEE3-4868-8C02-5AF230F76D47}" destId="{DB518DEF-79CE-46C5-8B5C-396F786F3268}" srcOrd="0" destOrd="0" presId="urn:microsoft.com/office/officeart/2005/8/layout/hList6"/>
    <dgm:cxn modelId="{749057B7-0AF3-4C9F-B773-E49F9BF63875}" srcId="{3081B038-C80E-4281-9867-3A92ED8C0F73}" destId="{D329CFE2-E844-4277-8A3F-CC0344065B5D}" srcOrd="1" destOrd="0" parTransId="{3B5D4F40-1AED-4926-8A95-D87CE3B08964}" sibTransId="{07B0276F-EC71-41E2-B96B-6600D0E81D03}"/>
    <dgm:cxn modelId="{7B8D2CC7-E541-4CB6-81DD-FE7A04DB3615}" type="presOf" srcId="{3081B038-C80E-4281-9867-3A92ED8C0F73}" destId="{7948B64C-DC4B-44C8-A203-6F521426E13C}" srcOrd="0" destOrd="0" presId="urn:microsoft.com/office/officeart/2005/8/layout/hList6"/>
    <dgm:cxn modelId="{D33354CA-808F-4140-BEC8-FEE1224AB47F}" srcId="{2E6EB5A1-C3D6-42D6-BA68-45B378A1E8EE}" destId="{3281BEB3-36B4-425E-B419-07EF2CE48D97}" srcOrd="0" destOrd="0" parTransId="{38B0E480-49E8-43B1-AC30-3FF24DD7CB84}" sibTransId="{F1841791-0691-41C6-9466-406B70951781}"/>
    <dgm:cxn modelId="{5516D2CA-A18D-4306-85E9-70554FF3613C}" srcId="{A2CE9F2D-1B33-47FC-ACCB-CA5DC257CDA7}" destId="{EA33DC5A-CEB6-473D-A495-6189556A3C3B}" srcOrd="0" destOrd="0" parTransId="{937C6C2B-AEC8-4DB8-81E6-0692116A41CC}" sibTransId="{5DE7EC05-9B15-4A56-BDEA-4C366B0E3F16}"/>
    <dgm:cxn modelId="{EB2464E8-186A-4027-B6D2-F8467E80ECE6}" type="presOf" srcId="{00A6F670-5DAE-4795-9ADB-0D2163892680}" destId="{2032B25D-77B9-4FFD-965B-C53AA7D7F140}" srcOrd="0" destOrd="1" presId="urn:microsoft.com/office/officeart/2005/8/layout/hList6"/>
    <dgm:cxn modelId="{7DA52DEF-2FDB-47DD-A958-CF2CEC1DB5B5}" type="presOf" srcId="{030BFA6D-7E6E-4EB6-BA38-23E98359D394}" destId="{DB518DEF-79CE-46C5-8B5C-396F786F3268}" srcOrd="0" destOrd="1" presId="urn:microsoft.com/office/officeart/2005/8/layout/hList6"/>
    <dgm:cxn modelId="{4B6C1CF2-4194-4C6A-85D7-F9FDA47B9207}" srcId="{9F1CDBD8-3F87-4F28-8AE7-CB5A67F1F6FA}" destId="{00A6F670-5DAE-4795-9ADB-0D2163892680}" srcOrd="0" destOrd="0" parTransId="{2CB4EF68-397A-4CB8-B396-F0C263C02B9F}" sibTransId="{CD0FF1ED-3430-40BB-A044-ECB99AA4DA00}"/>
    <dgm:cxn modelId="{86106742-49CB-41EC-895D-D9CBF29D387D}" type="presParOf" srcId="{7948B64C-DC4B-44C8-A203-6F521426E13C}" destId="{2032B25D-77B9-4FFD-965B-C53AA7D7F140}" srcOrd="0" destOrd="0" presId="urn:microsoft.com/office/officeart/2005/8/layout/hList6"/>
    <dgm:cxn modelId="{659791B3-E794-450E-887D-4D3FE06F18C8}" type="presParOf" srcId="{7948B64C-DC4B-44C8-A203-6F521426E13C}" destId="{2943F65D-BFA2-42DD-B57A-5800E8924746}" srcOrd="1" destOrd="0" presId="urn:microsoft.com/office/officeart/2005/8/layout/hList6"/>
    <dgm:cxn modelId="{7CE945D6-395F-4C71-B1F2-D051A4718C34}" type="presParOf" srcId="{7948B64C-DC4B-44C8-A203-6F521426E13C}" destId="{243C9E77-EB4A-4F81-AAFD-7772D8B14291}" srcOrd="2" destOrd="0" presId="urn:microsoft.com/office/officeart/2005/8/layout/hList6"/>
    <dgm:cxn modelId="{71F8E316-86A2-46D1-9BD0-8ACA9AFC94B4}" type="presParOf" srcId="{7948B64C-DC4B-44C8-A203-6F521426E13C}" destId="{88DE4789-26BE-44AF-B0AF-E5C296209195}" srcOrd="3" destOrd="0" presId="urn:microsoft.com/office/officeart/2005/8/layout/hList6"/>
    <dgm:cxn modelId="{B2EE52AE-EF66-4BB2-B4BC-233D89650EAB}" type="presParOf" srcId="{7948B64C-DC4B-44C8-A203-6F521426E13C}" destId="{DB518DEF-79CE-46C5-8B5C-396F786F3268}" srcOrd="4" destOrd="0" presId="urn:microsoft.com/office/officeart/2005/8/layout/hList6"/>
    <dgm:cxn modelId="{2FA27B24-E540-4588-94A3-971F6624DFA6}" type="presParOf" srcId="{7948B64C-DC4B-44C8-A203-6F521426E13C}" destId="{44B86921-0262-4D5A-AA38-CB1640292840}" srcOrd="5" destOrd="0" presId="urn:microsoft.com/office/officeart/2005/8/layout/hList6"/>
    <dgm:cxn modelId="{FD4B4944-F796-46F8-B95D-66E601C87CF0}" type="presParOf" srcId="{7948B64C-DC4B-44C8-A203-6F521426E13C}" destId="{B363263A-8F71-4F6C-B88D-54B96AEB1B99}" srcOrd="6" destOrd="0" presId="urn:microsoft.com/office/officeart/2005/8/layout/hList6"/>
    <dgm:cxn modelId="{7E60EFA6-BCD4-41A1-A9E4-8812D480840E}" type="presParOf" srcId="{7948B64C-DC4B-44C8-A203-6F521426E13C}" destId="{9D8C6CB4-3F3C-4C44-BED8-A873C3BA2500}" srcOrd="7" destOrd="0" presId="urn:microsoft.com/office/officeart/2005/8/layout/hList6"/>
    <dgm:cxn modelId="{DA9F444E-8FDE-45F0-9888-5589D9AAAFB2}" type="presParOf" srcId="{7948B64C-DC4B-44C8-A203-6F521426E13C}" destId="{61097F50-C45A-425B-A7F1-9A87381438FA}" srcOrd="8"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195E8F-25AC-429F-8F01-A4BCC30C405D}" type="doc">
      <dgm:prSet loTypeId="urn:microsoft.com/office/officeart/2009/3/layout/FramedTextPicture" loCatId="picture" qsTypeId="urn:microsoft.com/office/officeart/2005/8/quickstyle/simple1" qsCatId="simple" csTypeId="urn:microsoft.com/office/officeart/2005/8/colors/accent1_2" csCatId="accent1" phldr="1"/>
      <dgm:spPr/>
      <dgm:t>
        <a:bodyPr/>
        <a:lstStyle/>
        <a:p>
          <a:endParaRPr lang="ro-RO"/>
        </a:p>
      </dgm:t>
    </dgm:pt>
    <dgm:pt modelId="{A677EF13-6AD7-41A7-94BB-E0C82B34ACF0}">
      <dgm:prSet phldrT="[Text]"/>
      <dgm:spPr/>
      <dgm:t>
        <a:bodyPr/>
        <a:lstStyle/>
        <a:p>
          <a:r>
            <a:rPr lang="ro-RO" dirty="0"/>
            <a:t>Evoluția profitului net în perioada 2018-2023 reflectă o tendință oscilantă, marcată de creșteri și scăderi semnificative. Aceste fluctuații indică vulnerabilitatea companiei la factori interni sau externi, necesitând strategii de consolidare și gestionare a riscurilor pentru a asigura o creștere sustenabilă pe termen lung.</a:t>
          </a:r>
        </a:p>
      </dgm:t>
    </dgm:pt>
    <dgm:pt modelId="{1DCCFF21-3384-4E7A-A98C-BEEB8C628C11}" type="parTrans" cxnId="{DCB5877D-3425-4847-8D84-ACCB776FC835}">
      <dgm:prSet/>
      <dgm:spPr/>
      <dgm:t>
        <a:bodyPr/>
        <a:lstStyle/>
        <a:p>
          <a:endParaRPr lang="ro-RO"/>
        </a:p>
      </dgm:t>
    </dgm:pt>
    <dgm:pt modelId="{153E90DC-08E8-4B55-9BF0-443C5D693B77}" type="sibTrans" cxnId="{DCB5877D-3425-4847-8D84-ACCB776FC835}">
      <dgm:prSet/>
      <dgm:spPr/>
      <dgm:t>
        <a:bodyPr/>
        <a:lstStyle/>
        <a:p>
          <a:endParaRPr lang="ro-RO"/>
        </a:p>
      </dgm:t>
    </dgm:pt>
    <dgm:pt modelId="{F2E96417-8112-43D7-BDE7-9E69C57BE922}" type="pres">
      <dgm:prSet presAssocID="{51195E8F-25AC-429F-8F01-A4BCC30C405D}" presName="Name0" presStyleCnt="0">
        <dgm:presLayoutVars>
          <dgm:chMax/>
          <dgm:chPref/>
          <dgm:dir/>
        </dgm:presLayoutVars>
      </dgm:prSet>
      <dgm:spPr/>
    </dgm:pt>
    <dgm:pt modelId="{BAEBADCD-05EB-4917-AE58-F54DE8EFEEBE}" type="pres">
      <dgm:prSet presAssocID="{A677EF13-6AD7-41A7-94BB-E0C82B34ACF0}" presName="composite" presStyleCnt="0">
        <dgm:presLayoutVars>
          <dgm:chMax/>
          <dgm:chPref/>
        </dgm:presLayoutVars>
      </dgm:prSet>
      <dgm:spPr/>
    </dgm:pt>
    <dgm:pt modelId="{C10DB690-C0B8-4FF7-8C3D-C0A4CDC2CB51}" type="pres">
      <dgm:prSet presAssocID="{A677EF13-6AD7-41A7-94BB-E0C82B34ACF0}" presName="Image" presStyleLbl="bgImgPlace1" presStyleIdx="0" presStyleCnt="1" custScaleX="321620" custScaleY="294139" custLinFactNeighborX="-62686" custLinFactNeighborY="8446"/>
      <dgm:spPr>
        <a:blipFill rotWithShape="1">
          <a:blip xmlns:r="http://schemas.openxmlformats.org/officeDocument/2006/relationships" r:embed="rId1"/>
          <a:srcRect/>
          <a:stretch>
            <a:fillRect t="-4000" b="-4000"/>
          </a:stretch>
        </a:blipFill>
      </dgm:spPr>
    </dgm:pt>
    <dgm:pt modelId="{9ECF04F3-9712-4A7B-AC22-52739688D8BD}" type="pres">
      <dgm:prSet presAssocID="{A677EF13-6AD7-41A7-94BB-E0C82B34ACF0}" presName="ParentText" presStyleLbl="revTx" presStyleIdx="0" presStyleCnt="1" custScaleX="113393" custScaleY="150980" custLinFactNeighborX="50308" custLinFactNeighborY="-13035">
        <dgm:presLayoutVars>
          <dgm:chMax val="0"/>
          <dgm:chPref val="0"/>
          <dgm:bulletEnabled val="1"/>
        </dgm:presLayoutVars>
      </dgm:prSet>
      <dgm:spPr/>
    </dgm:pt>
    <dgm:pt modelId="{F2413891-3872-44E2-8674-A25C7E9E15EF}" type="pres">
      <dgm:prSet presAssocID="{A677EF13-6AD7-41A7-94BB-E0C82B34ACF0}" presName="tlFrame" presStyleLbl="node1" presStyleIdx="0" presStyleCnt="4" custLinFactX="78854" custLinFactNeighborX="100000" custLinFactNeighborY="-70116">
        <dgm:style>
          <a:lnRef idx="2">
            <a:schemeClr val="accent6">
              <a:shade val="15000"/>
            </a:schemeClr>
          </a:lnRef>
          <a:fillRef idx="1">
            <a:schemeClr val="accent6"/>
          </a:fillRef>
          <a:effectRef idx="0">
            <a:schemeClr val="accent6"/>
          </a:effectRef>
          <a:fontRef idx="minor">
            <a:schemeClr val="lt1"/>
          </a:fontRef>
        </dgm:style>
      </dgm:prSet>
      <dgm:spPr/>
    </dgm:pt>
    <dgm:pt modelId="{7D2E7FB3-FFBE-42C9-A00C-569BBC4C10EF}" type="pres">
      <dgm:prSet presAssocID="{A677EF13-6AD7-41A7-94BB-E0C82B34ACF0}" presName="trFrame" presStyleLbl="node1" presStyleIdx="1" presStyleCnt="4" custLinFactX="100000" custLinFactNeighborX="131109" custLinFactNeighborY="-58679">
        <dgm:style>
          <a:lnRef idx="2">
            <a:schemeClr val="accent6">
              <a:shade val="15000"/>
            </a:schemeClr>
          </a:lnRef>
          <a:fillRef idx="1">
            <a:schemeClr val="accent6"/>
          </a:fillRef>
          <a:effectRef idx="0">
            <a:schemeClr val="accent6"/>
          </a:effectRef>
          <a:fontRef idx="minor">
            <a:schemeClr val="lt1"/>
          </a:fontRef>
        </dgm:style>
      </dgm:prSet>
      <dgm:spPr/>
    </dgm:pt>
    <dgm:pt modelId="{1F6A600B-048A-4895-BD9E-4F5553BECEFB}" type="pres">
      <dgm:prSet presAssocID="{A677EF13-6AD7-41A7-94BB-E0C82B34ACF0}" presName="blFrame" presStyleLbl="node1" presStyleIdx="2" presStyleCnt="4" custLinFactX="94165" custLinFactNeighborX="100000" custLinFactNeighborY="-6617">
        <dgm:style>
          <a:lnRef idx="2">
            <a:schemeClr val="accent6">
              <a:shade val="15000"/>
            </a:schemeClr>
          </a:lnRef>
          <a:fillRef idx="1">
            <a:schemeClr val="accent6"/>
          </a:fillRef>
          <a:effectRef idx="0">
            <a:schemeClr val="accent6"/>
          </a:effectRef>
          <a:fontRef idx="minor">
            <a:schemeClr val="lt1"/>
          </a:fontRef>
        </dgm:style>
      </dgm:prSet>
      <dgm:spPr/>
    </dgm:pt>
    <dgm:pt modelId="{8A79A5E2-BB68-4A8C-8E67-F2F113DA5B75}" type="pres">
      <dgm:prSet presAssocID="{A677EF13-6AD7-41A7-94BB-E0C82B34ACF0}" presName="brFrame" presStyleLbl="node1" presStyleIdx="3" presStyleCnt="4" custLinFactX="100000" custLinFactNeighborX="129782" custLinFactNeighborY="1103">
        <dgm:style>
          <a:lnRef idx="2">
            <a:schemeClr val="accent6">
              <a:shade val="15000"/>
            </a:schemeClr>
          </a:lnRef>
          <a:fillRef idx="1">
            <a:schemeClr val="accent6"/>
          </a:fillRef>
          <a:effectRef idx="0">
            <a:schemeClr val="accent6"/>
          </a:effectRef>
          <a:fontRef idx="minor">
            <a:schemeClr val="lt1"/>
          </a:fontRef>
        </dgm:style>
      </dgm:prSet>
      <dgm:spPr/>
    </dgm:pt>
  </dgm:ptLst>
  <dgm:cxnLst>
    <dgm:cxn modelId="{974E7304-5FA5-40E6-A944-B0A86286E487}" type="presOf" srcId="{A677EF13-6AD7-41A7-94BB-E0C82B34ACF0}" destId="{9ECF04F3-9712-4A7B-AC22-52739688D8BD}" srcOrd="0" destOrd="0" presId="urn:microsoft.com/office/officeart/2009/3/layout/FramedTextPicture"/>
    <dgm:cxn modelId="{DCB5877D-3425-4847-8D84-ACCB776FC835}" srcId="{51195E8F-25AC-429F-8F01-A4BCC30C405D}" destId="{A677EF13-6AD7-41A7-94BB-E0C82B34ACF0}" srcOrd="0" destOrd="0" parTransId="{1DCCFF21-3384-4E7A-A98C-BEEB8C628C11}" sibTransId="{153E90DC-08E8-4B55-9BF0-443C5D693B77}"/>
    <dgm:cxn modelId="{ABA0309C-F16F-47B3-B895-314E094B3687}" type="presOf" srcId="{51195E8F-25AC-429F-8F01-A4BCC30C405D}" destId="{F2E96417-8112-43D7-BDE7-9E69C57BE922}" srcOrd="0" destOrd="0" presId="urn:microsoft.com/office/officeart/2009/3/layout/FramedTextPicture"/>
    <dgm:cxn modelId="{F5CE0D72-CE69-487A-B262-8FDB588A8B20}" type="presParOf" srcId="{F2E96417-8112-43D7-BDE7-9E69C57BE922}" destId="{BAEBADCD-05EB-4917-AE58-F54DE8EFEEBE}" srcOrd="0" destOrd="0" presId="urn:microsoft.com/office/officeart/2009/3/layout/FramedTextPicture"/>
    <dgm:cxn modelId="{90E5C760-E6BE-4F92-A7E7-47B965DEB14E}" type="presParOf" srcId="{BAEBADCD-05EB-4917-AE58-F54DE8EFEEBE}" destId="{C10DB690-C0B8-4FF7-8C3D-C0A4CDC2CB51}" srcOrd="0" destOrd="0" presId="urn:microsoft.com/office/officeart/2009/3/layout/FramedTextPicture"/>
    <dgm:cxn modelId="{628EDC1E-8597-464F-A1F2-0A4BABDC6184}" type="presParOf" srcId="{BAEBADCD-05EB-4917-AE58-F54DE8EFEEBE}" destId="{9ECF04F3-9712-4A7B-AC22-52739688D8BD}" srcOrd="1" destOrd="0" presId="urn:microsoft.com/office/officeart/2009/3/layout/FramedTextPicture"/>
    <dgm:cxn modelId="{6A11C89C-0931-4324-9769-71DDBD778851}" type="presParOf" srcId="{BAEBADCD-05EB-4917-AE58-F54DE8EFEEBE}" destId="{F2413891-3872-44E2-8674-A25C7E9E15EF}" srcOrd="2" destOrd="0" presId="urn:microsoft.com/office/officeart/2009/3/layout/FramedTextPicture"/>
    <dgm:cxn modelId="{025E1548-3707-46BD-8E13-9C9A990E76B3}" type="presParOf" srcId="{BAEBADCD-05EB-4917-AE58-F54DE8EFEEBE}" destId="{7D2E7FB3-FFBE-42C9-A00C-569BBC4C10EF}" srcOrd="3" destOrd="0" presId="urn:microsoft.com/office/officeart/2009/3/layout/FramedTextPicture"/>
    <dgm:cxn modelId="{E3767065-4084-46AA-86D0-3B8D6ABA1C30}" type="presParOf" srcId="{BAEBADCD-05EB-4917-AE58-F54DE8EFEEBE}" destId="{1F6A600B-048A-4895-BD9E-4F5553BECEFB}" srcOrd="4" destOrd="0" presId="urn:microsoft.com/office/officeart/2009/3/layout/FramedTextPicture"/>
    <dgm:cxn modelId="{2A4ECA6D-AB1D-415D-B8FD-1E58680DB689}" type="presParOf" srcId="{BAEBADCD-05EB-4917-AE58-F54DE8EFEEBE}" destId="{8A79A5E2-BB68-4A8C-8E67-F2F113DA5B75}" srcOrd="5" destOrd="0" presId="urn:microsoft.com/office/officeart/2009/3/layout/FramedTextPi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50B65C-92C4-47DD-9CDE-8A4832DFF986}" type="doc">
      <dgm:prSet loTypeId="urn:microsoft.com/office/officeart/2005/8/layout/list1" loCatId="list" qsTypeId="urn:microsoft.com/office/officeart/2005/8/quickstyle/simple5" qsCatId="simple" csTypeId="urn:microsoft.com/office/officeart/2005/8/colors/accent2_1" csCatId="accent2" phldr="1"/>
      <dgm:spPr/>
      <dgm:t>
        <a:bodyPr/>
        <a:lstStyle/>
        <a:p>
          <a:endParaRPr lang="ro-RO"/>
        </a:p>
      </dgm:t>
    </dgm:pt>
    <dgm:pt modelId="{0A13BA93-980F-4863-BB13-8E5870D82C47}">
      <dgm:prSet custT="1"/>
      <dgm:spPr/>
      <dgm:t>
        <a:bodyPr/>
        <a:lstStyle/>
        <a:p>
          <a:r>
            <a:rPr lang="ro-RO" sz="1500" b="1" dirty="0">
              <a:latin typeface="Times New Roman" panose="02020603050405020304" pitchFamily="18" charset="0"/>
              <a:cs typeface="Times New Roman" panose="02020603050405020304" pitchFamily="18" charset="0"/>
            </a:rPr>
            <a:t>2.1. </a:t>
          </a:r>
          <a:r>
            <a:rPr lang="en-GB" sz="1500" b="1" dirty="0" err="1">
              <a:latin typeface="Times New Roman" panose="02020603050405020304" pitchFamily="18" charset="0"/>
              <a:cs typeface="Times New Roman" panose="02020603050405020304" pitchFamily="18" charset="0"/>
            </a:rPr>
            <a:t>Factorii</a:t>
          </a:r>
          <a:r>
            <a:rPr lang="en-GB" sz="1500" b="1" dirty="0">
              <a:latin typeface="Times New Roman" panose="02020603050405020304" pitchFamily="18" charset="0"/>
              <a:cs typeface="Times New Roman" panose="02020603050405020304" pitchFamily="18" charset="0"/>
            </a:rPr>
            <a:t> economici</a:t>
          </a:r>
          <a:endParaRPr lang="ro-RO" sz="1500" b="1" dirty="0">
            <a:latin typeface="Times New Roman" panose="02020603050405020304" pitchFamily="18" charset="0"/>
            <a:cs typeface="Times New Roman" panose="02020603050405020304" pitchFamily="18" charset="0"/>
          </a:endParaRPr>
        </a:p>
      </dgm:t>
    </dgm:pt>
    <dgm:pt modelId="{0FBA2485-B568-4518-9166-C4592173F13A}" type="parTrans" cxnId="{FF24E2EA-1AA8-4D5B-9DE5-AE27EB4D84B1}">
      <dgm:prSet/>
      <dgm:spPr/>
      <dgm:t>
        <a:bodyPr/>
        <a:lstStyle/>
        <a:p>
          <a:endParaRPr lang="ro-RO"/>
        </a:p>
      </dgm:t>
    </dgm:pt>
    <dgm:pt modelId="{7C36C1E7-6857-42D8-80DE-080D7DBD1C71}" type="sibTrans" cxnId="{FF24E2EA-1AA8-4D5B-9DE5-AE27EB4D84B1}">
      <dgm:prSet/>
      <dgm:spPr/>
      <dgm:t>
        <a:bodyPr/>
        <a:lstStyle/>
        <a:p>
          <a:endParaRPr lang="ro-RO"/>
        </a:p>
      </dgm:t>
    </dgm:pt>
    <dgm:pt modelId="{C926E94C-6069-4858-AE98-4AE91F4FA1B6}">
      <dgm:prSet custT="1"/>
      <dgm:spPr/>
      <dgm:t>
        <a:bodyPr/>
        <a:lstStyle/>
        <a:p>
          <a:r>
            <a:rPr lang="en-GB" sz="1500" dirty="0" err="1">
              <a:latin typeface="Times New Roman" panose="02020603050405020304" pitchFamily="18" charset="0"/>
              <a:cs typeface="Times New Roman" panose="02020603050405020304" pitchFamily="18" charset="0"/>
            </a:rPr>
            <a:t>Acești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factori</a:t>
          </a:r>
          <a:r>
            <a:rPr lang="en-GB" sz="1500" dirty="0">
              <a:latin typeface="Times New Roman" panose="02020603050405020304" pitchFamily="18" charset="0"/>
              <a:cs typeface="Times New Roman" panose="02020603050405020304" pitchFamily="18" charset="0"/>
            </a:rPr>
            <a:t> pot </a:t>
          </a:r>
          <a:r>
            <a:rPr lang="en-GB" sz="1500" dirty="0" err="1">
              <a:latin typeface="Times New Roman" panose="02020603050405020304" pitchFamily="18" charset="0"/>
              <a:cs typeface="Times New Roman" panose="02020603050405020304" pitchFamily="18" charset="0"/>
            </a:rPr>
            <a:t>influența</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performanța</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deciziile</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strategice</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și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perspectivele</a:t>
          </a:r>
          <a:r>
            <a:rPr lang="en-GB" sz="1500" dirty="0">
              <a:latin typeface="Times New Roman" panose="02020603050405020304" pitchFamily="18" charset="0"/>
              <a:cs typeface="Times New Roman" panose="02020603050405020304" pitchFamily="18" charset="0"/>
            </a:rPr>
            <a:t> de </a:t>
          </a:r>
          <a:r>
            <a:rPr lang="en-GB" sz="1500" dirty="0" err="1">
              <a:latin typeface="Times New Roman" panose="02020603050405020304" pitchFamily="18" charset="0"/>
              <a:cs typeface="Times New Roman" panose="02020603050405020304" pitchFamily="18" charset="0"/>
            </a:rPr>
            <a:t>creștere</a:t>
          </a:r>
          <a:r>
            <a:rPr lang="en-GB" sz="1500" dirty="0">
              <a:latin typeface="Times New Roman" panose="02020603050405020304" pitchFamily="18" charset="0"/>
              <a:cs typeface="Times New Roman" panose="02020603050405020304" pitchFamily="18" charset="0"/>
            </a:rPr>
            <a:t> ale </a:t>
          </a:r>
          <a:r>
            <a:rPr lang="en-GB" sz="1500" dirty="0" err="1">
              <a:latin typeface="Times New Roman" panose="02020603050405020304" pitchFamily="18" charset="0"/>
              <a:cs typeface="Times New Roman" panose="02020603050405020304" pitchFamily="18" charset="0"/>
            </a:rPr>
            <a:t>companiei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Creșterea</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economică</a:t>
          </a:r>
          <a:r>
            <a:rPr lang="en-GB" sz="1500" dirty="0">
              <a:latin typeface="Times New Roman" panose="02020603050405020304" pitchFamily="18" charset="0"/>
              <a:cs typeface="Times New Roman" panose="02020603050405020304" pitchFamily="18" charset="0"/>
            </a:rPr>
            <a:t> a </a:t>
          </a:r>
          <a:r>
            <a:rPr lang="en-GB" sz="1500" dirty="0" err="1">
              <a:latin typeface="Times New Roman" panose="02020603050405020304" pitchFamily="18" charset="0"/>
              <a:cs typeface="Times New Roman" panose="02020603050405020304" pitchFamily="18" charset="0"/>
            </a:rPr>
            <a:t>României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și</a:t>
          </a:r>
          <a:r>
            <a:rPr lang="en-GB" sz="1500" dirty="0">
              <a:latin typeface="Times New Roman" panose="02020603050405020304" pitchFamily="18" charset="0"/>
              <a:cs typeface="Times New Roman" panose="02020603050405020304" pitchFamily="18" charset="0"/>
            </a:rPr>
            <a:t> a </a:t>
          </a:r>
          <a:r>
            <a:rPr lang="en-GB" sz="1500" dirty="0" err="1">
              <a:latin typeface="Times New Roman" panose="02020603050405020304" pitchFamily="18" charset="0"/>
              <a:cs typeface="Times New Roman" panose="02020603050405020304" pitchFamily="18" charset="0"/>
            </a:rPr>
            <a:t>județului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Maramureș</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influențează</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pozitiv</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companiile</a:t>
          </a:r>
          <a:r>
            <a:rPr lang="en-GB" sz="1500" dirty="0">
              <a:latin typeface="Times New Roman" panose="02020603050405020304" pitchFamily="18" charset="0"/>
              <a:cs typeface="Times New Roman" panose="02020603050405020304" pitchFamily="18" charset="0"/>
            </a:rPr>
            <a:t> din IT, </a:t>
          </a:r>
          <a:r>
            <a:rPr lang="en-GB" sz="1500" dirty="0" err="1">
              <a:latin typeface="Times New Roman" panose="02020603050405020304" pitchFamily="18" charset="0"/>
              <a:cs typeface="Times New Roman" panose="02020603050405020304" pitchFamily="18" charset="0"/>
            </a:rPr>
            <a:t>inclusiv</a:t>
          </a:r>
          <a:r>
            <a:rPr lang="en-GB" sz="1500" dirty="0">
              <a:latin typeface="Times New Roman" panose="02020603050405020304" pitchFamily="18" charset="0"/>
              <a:cs typeface="Times New Roman" panose="02020603050405020304" pitchFamily="18" charset="0"/>
            </a:rPr>
            <a:t> One IT</a:t>
          </a:r>
          <a:r>
            <a:rPr lang="en-GB" sz="500" dirty="0">
              <a:latin typeface="Times New Roman" panose="02020603050405020304" pitchFamily="18" charset="0"/>
              <a:cs typeface="Times New Roman" panose="02020603050405020304" pitchFamily="18" charset="0"/>
            </a:rPr>
            <a:t>. </a:t>
          </a:r>
          <a:endParaRPr lang="ro-RO" sz="500" dirty="0">
            <a:latin typeface="Times New Roman" panose="02020603050405020304" pitchFamily="18" charset="0"/>
            <a:cs typeface="Times New Roman" panose="02020603050405020304" pitchFamily="18" charset="0"/>
          </a:endParaRPr>
        </a:p>
      </dgm:t>
    </dgm:pt>
    <dgm:pt modelId="{131C7A2F-5553-48C9-BEBF-68D739DEA7B2}" type="parTrans" cxnId="{296151BD-532A-47DE-8EDE-107DDB146FF7}">
      <dgm:prSet/>
      <dgm:spPr/>
      <dgm:t>
        <a:bodyPr/>
        <a:lstStyle/>
        <a:p>
          <a:endParaRPr lang="ro-RO"/>
        </a:p>
      </dgm:t>
    </dgm:pt>
    <dgm:pt modelId="{9291DA1D-0DC4-4F63-B970-E603ADF096A2}" type="sibTrans" cxnId="{296151BD-532A-47DE-8EDE-107DDB146FF7}">
      <dgm:prSet/>
      <dgm:spPr/>
      <dgm:t>
        <a:bodyPr/>
        <a:lstStyle/>
        <a:p>
          <a:endParaRPr lang="ro-RO"/>
        </a:p>
      </dgm:t>
    </dgm:pt>
    <dgm:pt modelId="{A6851837-C0E7-467E-B9E4-8BFAA9ED0415}">
      <dgm:prSet custT="1"/>
      <dgm:spPr/>
      <dgm:t>
        <a:bodyPr/>
        <a:lstStyle/>
        <a:p>
          <a:r>
            <a:rPr lang="ro-RO" sz="1500" b="1" dirty="0">
              <a:latin typeface="Times New Roman" panose="02020603050405020304" pitchFamily="18" charset="0"/>
              <a:cs typeface="Times New Roman" panose="02020603050405020304" pitchFamily="18" charset="0"/>
            </a:rPr>
            <a:t>2.2. </a:t>
          </a:r>
          <a:r>
            <a:rPr lang="en-GB" sz="1500" b="1" dirty="0" err="1">
              <a:latin typeface="Times New Roman" panose="02020603050405020304" pitchFamily="18" charset="0"/>
              <a:cs typeface="Times New Roman" panose="02020603050405020304" pitchFamily="18" charset="0"/>
            </a:rPr>
            <a:t>Factorii</a:t>
          </a:r>
          <a:r>
            <a:rPr lang="en-GB" sz="1500" b="1" dirty="0">
              <a:latin typeface="Times New Roman" panose="02020603050405020304" pitchFamily="18" charset="0"/>
              <a:cs typeface="Times New Roman" panose="02020603050405020304" pitchFamily="18" charset="0"/>
            </a:rPr>
            <a:t> </a:t>
          </a:r>
          <a:r>
            <a:rPr lang="en-GB" sz="1500" b="1" dirty="0" err="1">
              <a:latin typeface="Times New Roman" panose="02020603050405020304" pitchFamily="18" charset="0"/>
              <a:cs typeface="Times New Roman" panose="02020603050405020304" pitchFamily="18" charset="0"/>
            </a:rPr>
            <a:t>politici</a:t>
          </a:r>
          <a:endParaRPr lang="ro-RO" sz="1500" dirty="0">
            <a:latin typeface="Times New Roman" panose="02020603050405020304" pitchFamily="18" charset="0"/>
            <a:cs typeface="Times New Roman" panose="02020603050405020304" pitchFamily="18" charset="0"/>
          </a:endParaRPr>
        </a:p>
      </dgm:t>
    </dgm:pt>
    <dgm:pt modelId="{75380D49-FF1F-4E37-B935-85839401E417}" type="parTrans" cxnId="{2890833B-B0C3-4BD4-B617-F17B6DDECEB9}">
      <dgm:prSet/>
      <dgm:spPr/>
      <dgm:t>
        <a:bodyPr/>
        <a:lstStyle/>
        <a:p>
          <a:endParaRPr lang="ro-RO"/>
        </a:p>
      </dgm:t>
    </dgm:pt>
    <dgm:pt modelId="{74D19CEC-F6CE-4D10-99D5-662E9DB9AE80}" type="sibTrans" cxnId="{2890833B-B0C3-4BD4-B617-F17B6DDECEB9}">
      <dgm:prSet/>
      <dgm:spPr/>
      <dgm:t>
        <a:bodyPr/>
        <a:lstStyle/>
        <a:p>
          <a:endParaRPr lang="ro-RO"/>
        </a:p>
      </dgm:t>
    </dgm:pt>
    <dgm:pt modelId="{5021407B-9026-428A-8214-D1E4220F6CEE}">
      <dgm:prSet custT="1"/>
      <dgm:spPr/>
      <dgm:t>
        <a:bodyPr/>
        <a:lstStyle/>
        <a:p>
          <a:r>
            <a:rPr lang="en-GB" sz="1500" dirty="0" err="1">
              <a:latin typeface="Times New Roman" panose="02020603050405020304" pitchFamily="18" charset="0"/>
              <a:cs typeface="Times New Roman" panose="02020603050405020304" pitchFamily="18" charset="0"/>
            </a:rPr>
            <a:t>Factorii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politici</a:t>
          </a:r>
          <a:r>
            <a:rPr lang="en-GB" sz="1500" dirty="0">
              <a:latin typeface="Times New Roman" panose="02020603050405020304" pitchFamily="18" charset="0"/>
              <a:cs typeface="Times New Roman" panose="02020603050405020304" pitchFamily="18" charset="0"/>
            </a:rPr>
            <a:t> sunt </a:t>
          </a:r>
          <a:r>
            <a:rPr lang="en-GB" sz="1500" dirty="0" err="1">
              <a:latin typeface="Times New Roman" panose="02020603050405020304" pitchFamily="18" charset="0"/>
              <a:cs typeface="Times New Roman" panose="02020603050405020304" pitchFamily="18" charset="0"/>
            </a:rPr>
            <a:t>esențiali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pentru</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înțelegerea</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mediului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în</a:t>
          </a:r>
          <a:r>
            <a:rPr lang="en-GB" sz="1500" dirty="0">
              <a:latin typeface="Times New Roman" panose="02020603050405020304" pitchFamily="18" charset="0"/>
              <a:cs typeface="Times New Roman" panose="02020603050405020304" pitchFamily="18" charset="0"/>
            </a:rPr>
            <a:t> care </a:t>
          </a:r>
          <a:r>
            <a:rPr lang="en-GB" sz="1500" dirty="0" err="1">
              <a:latin typeface="Times New Roman" panose="02020603050405020304" pitchFamily="18" charset="0"/>
              <a:cs typeface="Times New Roman" panose="02020603050405020304" pitchFamily="18" charset="0"/>
            </a:rPr>
            <a:t>operează</a:t>
          </a:r>
          <a:r>
            <a:rPr lang="en-GB" sz="1500" dirty="0">
              <a:latin typeface="Times New Roman" panose="02020603050405020304" pitchFamily="18" charset="0"/>
              <a:cs typeface="Times New Roman" panose="02020603050405020304" pitchFamily="18" charset="0"/>
            </a:rPr>
            <a:t> </a:t>
          </a:r>
          <a:r>
            <a:rPr lang="en-GB" sz="1500" i="0" dirty="0">
              <a:latin typeface="Times New Roman" panose="02020603050405020304" pitchFamily="18" charset="0"/>
              <a:cs typeface="Times New Roman" panose="02020603050405020304" pitchFamily="18" charset="0"/>
            </a:rPr>
            <a:t>One-IT</a:t>
          </a:r>
          <a:r>
            <a:rPr lang="en-GB" sz="1500" dirty="0">
              <a:latin typeface="Times New Roman" panose="02020603050405020304" pitchFamily="18" charset="0"/>
              <a:cs typeface="Times New Roman" panose="02020603050405020304" pitchFamily="18" charset="0"/>
            </a:rPr>
            <a:t> din Baia Mare, o </a:t>
          </a:r>
          <a:r>
            <a:rPr lang="en-GB" sz="1500" dirty="0" err="1">
              <a:latin typeface="Times New Roman" panose="02020603050405020304" pitchFamily="18" charset="0"/>
              <a:cs typeface="Times New Roman" panose="02020603050405020304" pitchFamily="18" charset="0"/>
            </a:rPr>
            <a:t>companie</a:t>
          </a:r>
          <a:r>
            <a:rPr lang="en-GB" sz="1500" dirty="0">
              <a:latin typeface="Times New Roman" panose="02020603050405020304" pitchFamily="18" charset="0"/>
              <a:cs typeface="Times New Roman" panose="02020603050405020304" pitchFamily="18" charset="0"/>
            </a:rPr>
            <a:t> care </a:t>
          </a:r>
          <a:r>
            <a:rPr lang="en-GB" sz="1500" dirty="0" err="1">
              <a:latin typeface="Times New Roman" panose="02020603050405020304" pitchFamily="18" charset="0"/>
              <a:cs typeface="Times New Roman" panose="02020603050405020304" pitchFamily="18" charset="0"/>
            </a:rPr>
            <a:t>activează</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în</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sectorul</a:t>
          </a:r>
          <a:r>
            <a:rPr lang="en-GB" sz="1500" dirty="0">
              <a:latin typeface="Times New Roman" panose="02020603050405020304" pitchFamily="18" charset="0"/>
              <a:cs typeface="Times New Roman" panose="02020603050405020304" pitchFamily="18" charset="0"/>
            </a:rPr>
            <a:t> IT, </a:t>
          </a:r>
          <a:r>
            <a:rPr lang="en-GB" sz="1500" dirty="0" err="1">
              <a:latin typeface="Times New Roman" panose="02020603050405020304" pitchFamily="18" charset="0"/>
              <a:cs typeface="Times New Roman" panose="02020603050405020304" pitchFamily="18" charset="0"/>
            </a:rPr>
            <a:t>livrând</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echipamente</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și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servicii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pentru</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companii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și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instituții</a:t>
          </a:r>
          <a:r>
            <a:rPr lang="en-GB" sz="500" dirty="0">
              <a:latin typeface="Times New Roman" panose="02020603050405020304" pitchFamily="18" charset="0"/>
              <a:cs typeface="Times New Roman" panose="02020603050405020304" pitchFamily="18" charset="0"/>
            </a:rPr>
            <a:t>.</a:t>
          </a:r>
          <a:endParaRPr lang="ro-RO" sz="500" dirty="0">
            <a:latin typeface="Times New Roman" panose="02020603050405020304" pitchFamily="18" charset="0"/>
            <a:cs typeface="Times New Roman" panose="02020603050405020304" pitchFamily="18" charset="0"/>
          </a:endParaRPr>
        </a:p>
      </dgm:t>
    </dgm:pt>
    <dgm:pt modelId="{A5690AF6-707E-499A-9F23-C52232467EF5}" type="parTrans" cxnId="{F41314C1-95EE-48AB-B550-15FB0A140DD6}">
      <dgm:prSet/>
      <dgm:spPr/>
      <dgm:t>
        <a:bodyPr/>
        <a:lstStyle/>
        <a:p>
          <a:endParaRPr lang="ro-RO"/>
        </a:p>
      </dgm:t>
    </dgm:pt>
    <dgm:pt modelId="{2B104971-4D21-4C39-94FE-E3830FFAAE15}" type="sibTrans" cxnId="{F41314C1-95EE-48AB-B550-15FB0A140DD6}">
      <dgm:prSet/>
      <dgm:spPr/>
      <dgm:t>
        <a:bodyPr/>
        <a:lstStyle/>
        <a:p>
          <a:endParaRPr lang="ro-RO"/>
        </a:p>
      </dgm:t>
    </dgm:pt>
    <dgm:pt modelId="{13054290-9326-497F-8D78-04F101D0F69E}">
      <dgm:prSet custT="1"/>
      <dgm:spPr/>
      <dgm:t>
        <a:bodyPr/>
        <a:lstStyle/>
        <a:p>
          <a:r>
            <a:rPr lang="ro-RO" sz="1500" b="1" dirty="0">
              <a:latin typeface="Times New Roman" panose="02020603050405020304" pitchFamily="18" charset="0"/>
              <a:cs typeface="Times New Roman" panose="02020603050405020304" pitchFamily="18" charset="0"/>
            </a:rPr>
            <a:t>2.3. </a:t>
          </a:r>
          <a:r>
            <a:rPr lang="en-GB" sz="1500" b="1" dirty="0" err="1">
              <a:latin typeface="Times New Roman" panose="02020603050405020304" pitchFamily="18" charset="0"/>
              <a:cs typeface="Times New Roman" panose="02020603050405020304" pitchFamily="18" charset="0"/>
            </a:rPr>
            <a:t>Factorii</a:t>
          </a:r>
          <a:r>
            <a:rPr lang="en-GB" sz="1500" b="1" dirty="0">
              <a:latin typeface="Times New Roman" panose="02020603050405020304" pitchFamily="18" charset="0"/>
              <a:cs typeface="Times New Roman" panose="02020603050405020304" pitchFamily="18" charset="0"/>
            </a:rPr>
            <a:t> </a:t>
          </a:r>
          <a:r>
            <a:rPr lang="en-GB" sz="1500" b="1" dirty="0" err="1">
              <a:latin typeface="Times New Roman" panose="02020603050405020304" pitchFamily="18" charset="0"/>
              <a:cs typeface="Times New Roman" panose="02020603050405020304" pitchFamily="18" charset="0"/>
            </a:rPr>
            <a:t>tehnologici</a:t>
          </a:r>
          <a:endParaRPr lang="ro-RO" sz="1500" dirty="0">
            <a:latin typeface="Times New Roman" panose="02020603050405020304" pitchFamily="18" charset="0"/>
            <a:cs typeface="Times New Roman" panose="02020603050405020304" pitchFamily="18" charset="0"/>
          </a:endParaRPr>
        </a:p>
      </dgm:t>
    </dgm:pt>
    <dgm:pt modelId="{FA6EAEE4-C8A4-4B3E-BEF7-D1C9F8B0EA89}" type="parTrans" cxnId="{67F22BD2-C6E1-400C-B07E-5BC6D7DE1326}">
      <dgm:prSet/>
      <dgm:spPr/>
      <dgm:t>
        <a:bodyPr/>
        <a:lstStyle/>
        <a:p>
          <a:endParaRPr lang="ro-RO"/>
        </a:p>
      </dgm:t>
    </dgm:pt>
    <dgm:pt modelId="{D0015564-E089-4298-89DE-3BFF311BE439}" type="sibTrans" cxnId="{67F22BD2-C6E1-400C-B07E-5BC6D7DE1326}">
      <dgm:prSet/>
      <dgm:spPr/>
      <dgm:t>
        <a:bodyPr/>
        <a:lstStyle/>
        <a:p>
          <a:endParaRPr lang="ro-RO"/>
        </a:p>
      </dgm:t>
    </dgm:pt>
    <dgm:pt modelId="{67E9521D-E602-4058-8DC0-E178D830B9D4}">
      <dgm:prSet custT="1"/>
      <dgm:spPr/>
      <dgm:t>
        <a:bodyPr/>
        <a:lstStyle/>
        <a:p>
          <a:r>
            <a:rPr lang="en-GB" sz="1500" dirty="0" err="1">
              <a:latin typeface="Times New Roman" panose="02020603050405020304" pitchFamily="18" charset="0"/>
              <a:cs typeface="Times New Roman" panose="02020603050405020304" pitchFamily="18" charset="0"/>
            </a:rPr>
            <a:t>În</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cazul</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firmei</a:t>
          </a:r>
          <a:r>
            <a:rPr lang="en-GB" sz="1500" dirty="0">
              <a:latin typeface="Times New Roman" panose="02020603050405020304" pitchFamily="18" charset="0"/>
              <a:cs typeface="Times New Roman" panose="02020603050405020304" pitchFamily="18" charset="0"/>
            </a:rPr>
            <a:t> </a:t>
          </a:r>
          <a:r>
            <a:rPr lang="en-GB" sz="1500" i="1" dirty="0">
              <a:latin typeface="Times New Roman" panose="02020603050405020304" pitchFamily="18" charset="0"/>
              <a:cs typeface="Times New Roman" panose="02020603050405020304" pitchFamily="18" charset="0"/>
            </a:rPr>
            <a:t>One-IT</a:t>
          </a:r>
          <a:r>
            <a:rPr lang="en-GB" sz="1500" dirty="0">
              <a:latin typeface="Times New Roman" panose="02020603050405020304" pitchFamily="18" charset="0"/>
              <a:cs typeface="Times New Roman" panose="02020603050405020304" pitchFamily="18" charset="0"/>
            </a:rPr>
            <a:t> din Baia Mare, un </a:t>
          </a:r>
          <a:r>
            <a:rPr lang="en-GB" sz="1500" dirty="0" err="1">
              <a:latin typeface="Times New Roman" panose="02020603050405020304" pitchFamily="18" charset="0"/>
              <a:cs typeface="Times New Roman" panose="02020603050405020304" pitchFamily="18" charset="0"/>
            </a:rPr>
            <a:t>furnizor</a:t>
          </a:r>
          <a:r>
            <a:rPr lang="en-GB" sz="1500" dirty="0">
              <a:latin typeface="Times New Roman" panose="02020603050405020304" pitchFamily="18" charset="0"/>
              <a:cs typeface="Times New Roman" panose="02020603050405020304" pitchFamily="18" charset="0"/>
            </a:rPr>
            <a:t> important de </a:t>
          </a:r>
          <a:r>
            <a:rPr lang="en-GB" sz="1500" dirty="0" err="1">
              <a:latin typeface="Times New Roman" panose="02020603050405020304" pitchFamily="18" charset="0"/>
              <a:cs typeface="Times New Roman" panose="02020603050405020304" pitchFamily="18" charset="0"/>
            </a:rPr>
            <a:t>soluții</a:t>
          </a:r>
          <a:r>
            <a:rPr lang="en-GB" sz="1500" dirty="0">
              <a:latin typeface="Times New Roman" panose="02020603050405020304" pitchFamily="18" charset="0"/>
              <a:cs typeface="Times New Roman" panose="02020603050405020304" pitchFamily="18" charset="0"/>
            </a:rPr>
            <a:t> IT, </a:t>
          </a:r>
          <a:r>
            <a:rPr lang="en-GB" sz="1500" dirty="0" err="1">
              <a:latin typeface="Times New Roman" panose="02020603050405020304" pitchFamily="18" charset="0"/>
              <a:cs typeface="Times New Roman" panose="02020603050405020304" pitchFamily="18" charset="0"/>
            </a:rPr>
            <a:t>factorii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tehnologici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joacă</a:t>
          </a:r>
          <a:r>
            <a:rPr lang="en-GB" sz="1500" dirty="0">
              <a:latin typeface="Times New Roman" panose="02020603050405020304" pitchFamily="18" charset="0"/>
              <a:cs typeface="Times New Roman" panose="02020603050405020304" pitchFamily="18" charset="0"/>
            </a:rPr>
            <a:t> un </a:t>
          </a:r>
          <a:r>
            <a:rPr lang="en-GB" sz="1500" dirty="0" err="1">
              <a:latin typeface="Times New Roman" panose="02020603050405020304" pitchFamily="18" charset="0"/>
              <a:cs typeface="Times New Roman" panose="02020603050405020304" pitchFamily="18" charset="0"/>
            </a:rPr>
            <a:t>rol</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esențial</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în</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menținerea</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competitivității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și</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în</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atragerea</a:t>
          </a:r>
          <a:r>
            <a:rPr lang="en-GB" sz="1500" dirty="0">
              <a:latin typeface="Times New Roman" panose="02020603050405020304" pitchFamily="18" charset="0"/>
              <a:cs typeface="Times New Roman" panose="02020603050405020304" pitchFamily="18" charset="0"/>
            </a:rPr>
            <a:t> </a:t>
          </a:r>
          <a:r>
            <a:rPr lang="en-GB" sz="1500" dirty="0" err="1">
              <a:latin typeface="Times New Roman" panose="02020603050405020304" pitchFamily="18" charset="0"/>
              <a:cs typeface="Times New Roman" panose="02020603050405020304" pitchFamily="18" charset="0"/>
            </a:rPr>
            <a:t>clienților</a:t>
          </a:r>
          <a:r>
            <a:rPr lang="en-GB" sz="1500" dirty="0">
              <a:latin typeface="Times New Roman" panose="02020603050405020304" pitchFamily="18" charset="0"/>
              <a:cs typeface="Times New Roman" panose="02020603050405020304" pitchFamily="18" charset="0"/>
            </a:rPr>
            <a:t> din diverse </a:t>
          </a:r>
          <a:r>
            <a:rPr lang="en-GB" sz="1500" dirty="0" err="1">
              <a:latin typeface="Times New Roman" panose="02020603050405020304" pitchFamily="18" charset="0"/>
              <a:cs typeface="Times New Roman" panose="02020603050405020304" pitchFamily="18" charset="0"/>
            </a:rPr>
            <a:t>sectoare</a:t>
          </a:r>
          <a:r>
            <a:rPr lang="ro-RO" sz="1500" dirty="0">
              <a:latin typeface="Times New Roman" panose="02020603050405020304" pitchFamily="18" charset="0"/>
              <a:cs typeface="Times New Roman" panose="02020603050405020304" pitchFamily="18" charset="0"/>
            </a:rPr>
            <a:t>.</a:t>
          </a:r>
          <a:endParaRPr lang="ro-RO" sz="500" dirty="0">
            <a:latin typeface="Times New Roman" panose="02020603050405020304" pitchFamily="18" charset="0"/>
            <a:cs typeface="Times New Roman" panose="02020603050405020304" pitchFamily="18" charset="0"/>
          </a:endParaRPr>
        </a:p>
      </dgm:t>
    </dgm:pt>
    <dgm:pt modelId="{CC370795-9FB6-4E9E-AE2D-083DCF9991C8}" type="parTrans" cxnId="{EDA1949C-E3D1-4ADD-9B59-16E669DAC988}">
      <dgm:prSet/>
      <dgm:spPr/>
      <dgm:t>
        <a:bodyPr/>
        <a:lstStyle/>
        <a:p>
          <a:endParaRPr lang="ro-RO"/>
        </a:p>
      </dgm:t>
    </dgm:pt>
    <dgm:pt modelId="{C22F3227-87B8-4C56-A84C-16E2A5D0DA23}" type="sibTrans" cxnId="{EDA1949C-E3D1-4ADD-9B59-16E669DAC988}">
      <dgm:prSet/>
      <dgm:spPr/>
      <dgm:t>
        <a:bodyPr/>
        <a:lstStyle/>
        <a:p>
          <a:endParaRPr lang="ro-RO"/>
        </a:p>
      </dgm:t>
    </dgm:pt>
    <dgm:pt modelId="{CC855970-4A2F-434B-81FB-BF1AA9344070}" type="pres">
      <dgm:prSet presAssocID="{4C50B65C-92C4-47DD-9CDE-8A4832DFF986}" presName="linear" presStyleCnt="0">
        <dgm:presLayoutVars>
          <dgm:dir/>
          <dgm:animLvl val="lvl"/>
          <dgm:resizeHandles val="exact"/>
        </dgm:presLayoutVars>
      </dgm:prSet>
      <dgm:spPr/>
    </dgm:pt>
    <dgm:pt modelId="{62EB49CC-D5CA-475D-A3E5-F63DF27F0E7B}" type="pres">
      <dgm:prSet presAssocID="{0A13BA93-980F-4863-BB13-8E5870D82C47}" presName="parentLin" presStyleCnt="0"/>
      <dgm:spPr/>
    </dgm:pt>
    <dgm:pt modelId="{B9773BFA-860F-4EE9-8EA6-4433E8C4EE51}" type="pres">
      <dgm:prSet presAssocID="{0A13BA93-980F-4863-BB13-8E5870D82C47}" presName="parentLeftMargin" presStyleLbl="node1" presStyleIdx="0" presStyleCnt="6"/>
      <dgm:spPr/>
    </dgm:pt>
    <dgm:pt modelId="{0BB979A4-37B2-4865-A304-F72EE0506E80}" type="pres">
      <dgm:prSet presAssocID="{0A13BA93-980F-4863-BB13-8E5870D82C47}" presName="parentText" presStyleLbl="node1" presStyleIdx="0" presStyleCnt="6">
        <dgm:presLayoutVars>
          <dgm:chMax val="0"/>
          <dgm:bulletEnabled val="1"/>
        </dgm:presLayoutVars>
      </dgm:prSet>
      <dgm:spPr/>
    </dgm:pt>
    <dgm:pt modelId="{688DEDDD-733F-484D-A4E4-131352A5EDA1}" type="pres">
      <dgm:prSet presAssocID="{0A13BA93-980F-4863-BB13-8E5870D82C47}" presName="negativeSpace" presStyleCnt="0"/>
      <dgm:spPr/>
    </dgm:pt>
    <dgm:pt modelId="{9A4781D6-D68B-48C6-BF27-B9320EA3BDF5}" type="pres">
      <dgm:prSet presAssocID="{0A13BA93-980F-4863-BB13-8E5870D82C47}" presName="childText" presStyleLbl="conFgAcc1" presStyleIdx="0" presStyleCnt="6">
        <dgm:presLayoutVars>
          <dgm:bulletEnabled val="1"/>
        </dgm:presLayoutVars>
      </dgm:prSet>
      <dgm:spPr/>
    </dgm:pt>
    <dgm:pt modelId="{2CBF49ED-864A-4A26-8530-9FD2564B086D}" type="pres">
      <dgm:prSet presAssocID="{7C36C1E7-6857-42D8-80DE-080D7DBD1C71}" presName="spaceBetweenRectangles" presStyleCnt="0"/>
      <dgm:spPr/>
    </dgm:pt>
    <dgm:pt modelId="{91802F69-D9B7-4393-A35F-83C5453723CD}" type="pres">
      <dgm:prSet presAssocID="{C926E94C-6069-4858-AE98-4AE91F4FA1B6}" presName="parentLin" presStyleCnt="0"/>
      <dgm:spPr/>
    </dgm:pt>
    <dgm:pt modelId="{F78FDB40-1D0C-4236-B77A-BAADFE5F05FC}" type="pres">
      <dgm:prSet presAssocID="{C926E94C-6069-4858-AE98-4AE91F4FA1B6}" presName="parentLeftMargin" presStyleLbl="node1" presStyleIdx="0" presStyleCnt="6"/>
      <dgm:spPr/>
    </dgm:pt>
    <dgm:pt modelId="{4E700635-4CCD-4959-B7A5-8AAA7DC94E62}" type="pres">
      <dgm:prSet presAssocID="{C926E94C-6069-4858-AE98-4AE91F4FA1B6}" presName="parentText" presStyleLbl="node1" presStyleIdx="1" presStyleCnt="6">
        <dgm:presLayoutVars>
          <dgm:chMax val="0"/>
          <dgm:bulletEnabled val="1"/>
        </dgm:presLayoutVars>
      </dgm:prSet>
      <dgm:spPr/>
    </dgm:pt>
    <dgm:pt modelId="{26AEC141-08F1-49B6-85F7-665C776AF06C}" type="pres">
      <dgm:prSet presAssocID="{C926E94C-6069-4858-AE98-4AE91F4FA1B6}" presName="negativeSpace" presStyleCnt="0"/>
      <dgm:spPr/>
    </dgm:pt>
    <dgm:pt modelId="{624F9A07-31C8-4E35-B7F8-388CD387F63F}" type="pres">
      <dgm:prSet presAssocID="{C926E94C-6069-4858-AE98-4AE91F4FA1B6}" presName="childText" presStyleLbl="conFgAcc1" presStyleIdx="1" presStyleCnt="6">
        <dgm:presLayoutVars>
          <dgm:bulletEnabled val="1"/>
        </dgm:presLayoutVars>
      </dgm:prSet>
      <dgm:spPr/>
    </dgm:pt>
    <dgm:pt modelId="{5B424D93-F282-4A4A-98B1-7D5584E702E8}" type="pres">
      <dgm:prSet presAssocID="{9291DA1D-0DC4-4F63-B970-E603ADF096A2}" presName="spaceBetweenRectangles" presStyleCnt="0"/>
      <dgm:spPr/>
    </dgm:pt>
    <dgm:pt modelId="{577601EE-6032-4418-8887-EF3697C47E89}" type="pres">
      <dgm:prSet presAssocID="{A6851837-C0E7-467E-B9E4-8BFAA9ED0415}" presName="parentLin" presStyleCnt="0"/>
      <dgm:spPr/>
    </dgm:pt>
    <dgm:pt modelId="{20A23478-3527-45A4-8B7D-1C4F930A00FE}" type="pres">
      <dgm:prSet presAssocID="{A6851837-C0E7-467E-B9E4-8BFAA9ED0415}" presName="parentLeftMargin" presStyleLbl="node1" presStyleIdx="1" presStyleCnt="6"/>
      <dgm:spPr/>
    </dgm:pt>
    <dgm:pt modelId="{E5B22AB1-68C0-40D0-8CDA-374CD57AA810}" type="pres">
      <dgm:prSet presAssocID="{A6851837-C0E7-467E-B9E4-8BFAA9ED0415}" presName="parentText" presStyleLbl="node1" presStyleIdx="2" presStyleCnt="6">
        <dgm:presLayoutVars>
          <dgm:chMax val="0"/>
          <dgm:bulletEnabled val="1"/>
        </dgm:presLayoutVars>
      </dgm:prSet>
      <dgm:spPr/>
    </dgm:pt>
    <dgm:pt modelId="{CCB1823D-6C89-4271-9D81-268EE022A3EF}" type="pres">
      <dgm:prSet presAssocID="{A6851837-C0E7-467E-B9E4-8BFAA9ED0415}" presName="negativeSpace" presStyleCnt="0"/>
      <dgm:spPr/>
    </dgm:pt>
    <dgm:pt modelId="{7C7F9A19-20F8-42C5-984E-200C12E9188F}" type="pres">
      <dgm:prSet presAssocID="{A6851837-C0E7-467E-B9E4-8BFAA9ED0415}" presName="childText" presStyleLbl="conFgAcc1" presStyleIdx="2" presStyleCnt="6">
        <dgm:presLayoutVars>
          <dgm:bulletEnabled val="1"/>
        </dgm:presLayoutVars>
      </dgm:prSet>
      <dgm:spPr/>
    </dgm:pt>
    <dgm:pt modelId="{B4BD853B-ECB4-45DE-98F2-BCEDABA27C67}" type="pres">
      <dgm:prSet presAssocID="{74D19CEC-F6CE-4D10-99D5-662E9DB9AE80}" presName="spaceBetweenRectangles" presStyleCnt="0"/>
      <dgm:spPr/>
    </dgm:pt>
    <dgm:pt modelId="{6BB18FDD-EF1F-4215-87BD-D1A1C21BA4DF}" type="pres">
      <dgm:prSet presAssocID="{5021407B-9026-428A-8214-D1E4220F6CEE}" presName="parentLin" presStyleCnt="0"/>
      <dgm:spPr/>
    </dgm:pt>
    <dgm:pt modelId="{930B555C-9CA3-4809-BDAA-261F0EBDEC6B}" type="pres">
      <dgm:prSet presAssocID="{5021407B-9026-428A-8214-D1E4220F6CEE}" presName="parentLeftMargin" presStyleLbl="node1" presStyleIdx="2" presStyleCnt="6"/>
      <dgm:spPr/>
    </dgm:pt>
    <dgm:pt modelId="{C0A5AE30-F6FA-409A-AF87-445255960E90}" type="pres">
      <dgm:prSet presAssocID="{5021407B-9026-428A-8214-D1E4220F6CEE}" presName="parentText" presStyleLbl="node1" presStyleIdx="3" presStyleCnt="6">
        <dgm:presLayoutVars>
          <dgm:chMax val="0"/>
          <dgm:bulletEnabled val="1"/>
        </dgm:presLayoutVars>
      </dgm:prSet>
      <dgm:spPr/>
    </dgm:pt>
    <dgm:pt modelId="{8BF9737B-B926-4F25-BEDC-B7F91BD92282}" type="pres">
      <dgm:prSet presAssocID="{5021407B-9026-428A-8214-D1E4220F6CEE}" presName="negativeSpace" presStyleCnt="0"/>
      <dgm:spPr/>
    </dgm:pt>
    <dgm:pt modelId="{53D1AFB4-4E97-41E1-A4B0-1B61B27B5AE7}" type="pres">
      <dgm:prSet presAssocID="{5021407B-9026-428A-8214-D1E4220F6CEE}" presName="childText" presStyleLbl="conFgAcc1" presStyleIdx="3" presStyleCnt="6">
        <dgm:presLayoutVars>
          <dgm:bulletEnabled val="1"/>
        </dgm:presLayoutVars>
      </dgm:prSet>
      <dgm:spPr/>
    </dgm:pt>
    <dgm:pt modelId="{3E32D724-C754-4F29-8C34-810D28C4E903}" type="pres">
      <dgm:prSet presAssocID="{2B104971-4D21-4C39-94FE-E3830FFAAE15}" presName="spaceBetweenRectangles" presStyleCnt="0"/>
      <dgm:spPr/>
    </dgm:pt>
    <dgm:pt modelId="{112478CC-439E-4F50-9D90-918D4D5EB472}" type="pres">
      <dgm:prSet presAssocID="{13054290-9326-497F-8D78-04F101D0F69E}" presName="parentLin" presStyleCnt="0"/>
      <dgm:spPr/>
    </dgm:pt>
    <dgm:pt modelId="{58445DFD-A021-48EB-864D-AAFDF1AA7AB7}" type="pres">
      <dgm:prSet presAssocID="{13054290-9326-497F-8D78-04F101D0F69E}" presName="parentLeftMargin" presStyleLbl="node1" presStyleIdx="3" presStyleCnt="6"/>
      <dgm:spPr/>
    </dgm:pt>
    <dgm:pt modelId="{9F602BE0-420C-4E42-8C0F-718A4C095B57}" type="pres">
      <dgm:prSet presAssocID="{13054290-9326-497F-8D78-04F101D0F69E}" presName="parentText" presStyleLbl="node1" presStyleIdx="4" presStyleCnt="6">
        <dgm:presLayoutVars>
          <dgm:chMax val="0"/>
          <dgm:bulletEnabled val="1"/>
        </dgm:presLayoutVars>
      </dgm:prSet>
      <dgm:spPr/>
    </dgm:pt>
    <dgm:pt modelId="{8EC744EE-6EEA-4E88-8796-345FF8A66FC1}" type="pres">
      <dgm:prSet presAssocID="{13054290-9326-497F-8D78-04F101D0F69E}" presName="negativeSpace" presStyleCnt="0"/>
      <dgm:spPr/>
    </dgm:pt>
    <dgm:pt modelId="{FF50C7E7-8435-47AB-9E46-8864BB839E9C}" type="pres">
      <dgm:prSet presAssocID="{13054290-9326-497F-8D78-04F101D0F69E}" presName="childText" presStyleLbl="conFgAcc1" presStyleIdx="4" presStyleCnt="6">
        <dgm:presLayoutVars>
          <dgm:bulletEnabled val="1"/>
        </dgm:presLayoutVars>
      </dgm:prSet>
      <dgm:spPr/>
    </dgm:pt>
    <dgm:pt modelId="{CCA33C88-AD02-4FB9-A7DF-704FFB292C38}" type="pres">
      <dgm:prSet presAssocID="{D0015564-E089-4298-89DE-3BFF311BE439}" presName="spaceBetweenRectangles" presStyleCnt="0"/>
      <dgm:spPr/>
    </dgm:pt>
    <dgm:pt modelId="{2525366F-4541-4325-A934-3FDEA57B6891}" type="pres">
      <dgm:prSet presAssocID="{67E9521D-E602-4058-8DC0-E178D830B9D4}" presName="parentLin" presStyleCnt="0"/>
      <dgm:spPr/>
    </dgm:pt>
    <dgm:pt modelId="{B0B32BEB-9BEB-477A-9897-54004DB63C61}" type="pres">
      <dgm:prSet presAssocID="{67E9521D-E602-4058-8DC0-E178D830B9D4}" presName="parentLeftMargin" presStyleLbl="node1" presStyleIdx="4" presStyleCnt="6"/>
      <dgm:spPr/>
    </dgm:pt>
    <dgm:pt modelId="{31DD78C6-15A9-4E3B-AE43-B50511E0BAA6}" type="pres">
      <dgm:prSet presAssocID="{67E9521D-E602-4058-8DC0-E178D830B9D4}" presName="parentText" presStyleLbl="node1" presStyleIdx="5" presStyleCnt="6">
        <dgm:presLayoutVars>
          <dgm:chMax val="0"/>
          <dgm:bulletEnabled val="1"/>
        </dgm:presLayoutVars>
      </dgm:prSet>
      <dgm:spPr/>
    </dgm:pt>
    <dgm:pt modelId="{AD29E7A7-A91B-4DEA-AB08-AC584146BD12}" type="pres">
      <dgm:prSet presAssocID="{67E9521D-E602-4058-8DC0-E178D830B9D4}" presName="negativeSpace" presStyleCnt="0"/>
      <dgm:spPr/>
    </dgm:pt>
    <dgm:pt modelId="{0FC34330-3B20-4675-B49A-121C5B609655}" type="pres">
      <dgm:prSet presAssocID="{67E9521D-E602-4058-8DC0-E178D830B9D4}" presName="childText" presStyleLbl="conFgAcc1" presStyleIdx="5" presStyleCnt="6">
        <dgm:presLayoutVars>
          <dgm:bulletEnabled val="1"/>
        </dgm:presLayoutVars>
      </dgm:prSet>
      <dgm:spPr/>
    </dgm:pt>
  </dgm:ptLst>
  <dgm:cxnLst>
    <dgm:cxn modelId="{DC4D8513-A1F9-4456-80BF-8436D17A5722}" type="presOf" srcId="{5021407B-9026-428A-8214-D1E4220F6CEE}" destId="{930B555C-9CA3-4809-BDAA-261F0EBDEC6B}" srcOrd="0" destOrd="0" presId="urn:microsoft.com/office/officeart/2005/8/layout/list1"/>
    <dgm:cxn modelId="{23C7B41F-6F61-4F57-BE1B-BB0F384A9E25}" type="presOf" srcId="{67E9521D-E602-4058-8DC0-E178D830B9D4}" destId="{31DD78C6-15A9-4E3B-AE43-B50511E0BAA6}" srcOrd="1" destOrd="0" presId="urn:microsoft.com/office/officeart/2005/8/layout/list1"/>
    <dgm:cxn modelId="{21027432-B1F9-48CE-9EAF-F1DE4BE55306}" type="presOf" srcId="{A6851837-C0E7-467E-B9E4-8BFAA9ED0415}" destId="{E5B22AB1-68C0-40D0-8CDA-374CD57AA810}" srcOrd="1" destOrd="0" presId="urn:microsoft.com/office/officeart/2005/8/layout/list1"/>
    <dgm:cxn modelId="{2890833B-B0C3-4BD4-B617-F17B6DDECEB9}" srcId="{4C50B65C-92C4-47DD-9CDE-8A4832DFF986}" destId="{A6851837-C0E7-467E-B9E4-8BFAA9ED0415}" srcOrd="2" destOrd="0" parTransId="{75380D49-FF1F-4E37-B935-85839401E417}" sibTransId="{74D19CEC-F6CE-4D10-99D5-662E9DB9AE80}"/>
    <dgm:cxn modelId="{6336177B-D966-41FA-BB6B-B74E6022A6AB}" type="presOf" srcId="{A6851837-C0E7-467E-B9E4-8BFAA9ED0415}" destId="{20A23478-3527-45A4-8B7D-1C4F930A00FE}" srcOrd="0" destOrd="0" presId="urn:microsoft.com/office/officeart/2005/8/layout/list1"/>
    <dgm:cxn modelId="{6C797886-5B68-42E3-9515-5EDCF7086EB6}" type="presOf" srcId="{0A13BA93-980F-4863-BB13-8E5870D82C47}" destId="{B9773BFA-860F-4EE9-8EA6-4433E8C4EE51}" srcOrd="0" destOrd="0" presId="urn:microsoft.com/office/officeart/2005/8/layout/list1"/>
    <dgm:cxn modelId="{567B3D89-5855-4EDB-91E1-B9A6E2437183}" type="presOf" srcId="{C926E94C-6069-4858-AE98-4AE91F4FA1B6}" destId="{4E700635-4CCD-4959-B7A5-8AAA7DC94E62}" srcOrd="1" destOrd="0" presId="urn:microsoft.com/office/officeart/2005/8/layout/list1"/>
    <dgm:cxn modelId="{8E3C4B90-471E-435C-AE8F-583E9DF362C3}" type="presOf" srcId="{5021407B-9026-428A-8214-D1E4220F6CEE}" destId="{C0A5AE30-F6FA-409A-AF87-445255960E90}" srcOrd="1" destOrd="0" presId="urn:microsoft.com/office/officeart/2005/8/layout/list1"/>
    <dgm:cxn modelId="{CD02F091-8D3D-4D38-AAF7-9785342F7387}" type="presOf" srcId="{13054290-9326-497F-8D78-04F101D0F69E}" destId="{58445DFD-A021-48EB-864D-AAFDF1AA7AB7}" srcOrd="0" destOrd="0" presId="urn:microsoft.com/office/officeart/2005/8/layout/list1"/>
    <dgm:cxn modelId="{EDA1949C-E3D1-4ADD-9B59-16E669DAC988}" srcId="{4C50B65C-92C4-47DD-9CDE-8A4832DFF986}" destId="{67E9521D-E602-4058-8DC0-E178D830B9D4}" srcOrd="5" destOrd="0" parTransId="{CC370795-9FB6-4E9E-AE2D-083DCF9991C8}" sibTransId="{C22F3227-87B8-4C56-A84C-16E2A5D0DA23}"/>
    <dgm:cxn modelId="{CAF2BF9C-4B34-4B6B-B604-75419BE37DB1}" type="presOf" srcId="{13054290-9326-497F-8D78-04F101D0F69E}" destId="{9F602BE0-420C-4E42-8C0F-718A4C095B57}" srcOrd="1" destOrd="0" presId="urn:microsoft.com/office/officeart/2005/8/layout/list1"/>
    <dgm:cxn modelId="{37147BB9-A716-4755-A2F1-50E45702D827}" type="presOf" srcId="{0A13BA93-980F-4863-BB13-8E5870D82C47}" destId="{0BB979A4-37B2-4865-A304-F72EE0506E80}" srcOrd="1" destOrd="0" presId="urn:microsoft.com/office/officeart/2005/8/layout/list1"/>
    <dgm:cxn modelId="{296151BD-532A-47DE-8EDE-107DDB146FF7}" srcId="{4C50B65C-92C4-47DD-9CDE-8A4832DFF986}" destId="{C926E94C-6069-4858-AE98-4AE91F4FA1B6}" srcOrd="1" destOrd="0" parTransId="{131C7A2F-5553-48C9-BEBF-68D739DEA7B2}" sibTransId="{9291DA1D-0DC4-4F63-B970-E603ADF096A2}"/>
    <dgm:cxn modelId="{F41314C1-95EE-48AB-B550-15FB0A140DD6}" srcId="{4C50B65C-92C4-47DD-9CDE-8A4832DFF986}" destId="{5021407B-9026-428A-8214-D1E4220F6CEE}" srcOrd="3" destOrd="0" parTransId="{A5690AF6-707E-499A-9F23-C52232467EF5}" sibTransId="{2B104971-4D21-4C39-94FE-E3830FFAAE15}"/>
    <dgm:cxn modelId="{92CC77CF-A88D-48CF-A7CD-03EC0E35CAE3}" type="presOf" srcId="{4C50B65C-92C4-47DD-9CDE-8A4832DFF986}" destId="{CC855970-4A2F-434B-81FB-BF1AA9344070}" srcOrd="0" destOrd="0" presId="urn:microsoft.com/office/officeart/2005/8/layout/list1"/>
    <dgm:cxn modelId="{67F22BD2-C6E1-400C-B07E-5BC6D7DE1326}" srcId="{4C50B65C-92C4-47DD-9CDE-8A4832DFF986}" destId="{13054290-9326-497F-8D78-04F101D0F69E}" srcOrd="4" destOrd="0" parTransId="{FA6EAEE4-C8A4-4B3E-BEF7-D1C9F8B0EA89}" sibTransId="{D0015564-E089-4298-89DE-3BFF311BE439}"/>
    <dgm:cxn modelId="{692E5EE2-2558-4EAD-91F0-A297E2C4E1B1}" type="presOf" srcId="{C926E94C-6069-4858-AE98-4AE91F4FA1B6}" destId="{F78FDB40-1D0C-4236-B77A-BAADFE5F05FC}" srcOrd="0" destOrd="0" presId="urn:microsoft.com/office/officeart/2005/8/layout/list1"/>
    <dgm:cxn modelId="{FF24E2EA-1AA8-4D5B-9DE5-AE27EB4D84B1}" srcId="{4C50B65C-92C4-47DD-9CDE-8A4832DFF986}" destId="{0A13BA93-980F-4863-BB13-8E5870D82C47}" srcOrd="0" destOrd="0" parTransId="{0FBA2485-B568-4518-9166-C4592173F13A}" sibTransId="{7C36C1E7-6857-42D8-80DE-080D7DBD1C71}"/>
    <dgm:cxn modelId="{783C99ED-B728-4B76-A24E-6FA77C4A6D72}" type="presOf" srcId="{67E9521D-E602-4058-8DC0-E178D830B9D4}" destId="{B0B32BEB-9BEB-477A-9897-54004DB63C61}" srcOrd="0" destOrd="0" presId="urn:microsoft.com/office/officeart/2005/8/layout/list1"/>
    <dgm:cxn modelId="{1D4F5FDC-CB02-4593-8016-0135F6C7F720}" type="presParOf" srcId="{CC855970-4A2F-434B-81FB-BF1AA9344070}" destId="{62EB49CC-D5CA-475D-A3E5-F63DF27F0E7B}" srcOrd="0" destOrd="0" presId="urn:microsoft.com/office/officeart/2005/8/layout/list1"/>
    <dgm:cxn modelId="{BA000AE3-B8C2-4FBA-816B-BFFD065613DE}" type="presParOf" srcId="{62EB49CC-D5CA-475D-A3E5-F63DF27F0E7B}" destId="{B9773BFA-860F-4EE9-8EA6-4433E8C4EE51}" srcOrd="0" destOrd="0" presId="urn:microsoft.com/office/officeart/2005/8/layout/list1"/>
    <dgm:cxn modelId="{A423B897-306C-4EFD-82D3-8E6B0EF48A0C}" type="presParOf" srcId="{62EB49CC-D5CA-475D-A3E5-F63DF27F0E7B}" destId="{0BB979A4-37B2-4865-A304-F72EE0506E80}" srcOrd="1" destOrd="0" presId="urn:microsoft.com/office/officeart/2005/8/layout/list1"/>
    <dgm:cxn modelId="{C63F31AB-9BA7-4475-B155-0424C739D47F}" type="presParOf" srcId="{CC855970-4A2F-434B-81FB-BF1AA9344070}" destId="{688DEDDD-733F-484D-A4E4-131352A5EDA1}" srcOrd="1" destOrd="0" presId="urn:microsoft.com/office/officeart/2005/8/layout/list1"/>
    <dgm:cxn modelId="{A825E5AF-C7BC-43A6-94FF-904131431286}" type="presParOf" srcId="{CC855970-4A2F-434B-81FB-BF1AA9344070}" destId="{9A4781D6-D68B-48C6-BF27-B9320EA3BDF5}" srcOrd="2" destOrd="0" presId="urn:microsoft.com/office/officeart/2005/8/layout/list1"/>
    <dgm:cxn modelId="{2DB569AF-FD1A-45F3-A2B0-8B9B7494DF43}" type="presParOf" srcId="{CC855970-4A2F-434B-81FB-BF1AA9344070}" destId="{2CBF49ED-864A-4A26-8530-9FD2564B086D}" srcOrd="3" destOrd="0" presId="urn:microsoft.com/office/officeart/2005/8/layout/list1"/>
    <dgm:cxn modelId="{4D5AE728-7CDF-47F3-8576-B1629FFD08BF}" type="presParOf" srcId="{CC855970-4A2F-434B-81FB-BF1AA9344070}" destId="{91802F69-D9B7-4393-A35F-83C5453723CD}" srcOrd="4" destOrd="0" presId="urn:microsoft.com/office/officeart/2005/8/layout/list1"/>
    <dgm:cxn modelId="{17BEB2DD-9BB2-4266-B532-0BEFF45CBC96}" type="presParOf" srcId="{91802F69-D9B7-4393-A35F-83C5453723CD}" destId="{F78FDB40-1D0C-4236-B77A-BAADFE5F05FC}" srcOrd="0" destOrd="0" presId="urn:microsoft.com/office/officeart/2005/8/layout/list1"/>
    <dgm:cxn modelId="{871AEDFE-E181-4BCE-AF9A-C7BA10ABFB0E}" type="presParOf" srcId="{91802F69-D9B7-4393-A35F-83C5453723CD}" destId="{4E700635-4CCD-4959-B7A5-8AAA7DC94E62}" srcOrd="1" destOrd="0" presId="urn:microsoft.com/office/officeart/2005/8/layout/list1"/>
    <dgm:cxn modelId="{2A7967E6-BDBC-4B4F-AEC0-9EEB9323DCC6}" type="presParOf" srcId="{CC855970-4A2F-434B-81FB-BF1AA9344070}" destId="{26AEC141-08F1-49B6-85F7-665C776AF06C}" srcOrd="5" destOrd="0" presId="urn:microsoft.com/office/officeart/2005/8/layout/list1"/>
    <dgm:cxn modelId="{742345E5-93AD-4704-A117-24806C414A53}" type="presParOf" srcId="{CC855970-4A2F-434B-81FB-BF1AA9344070}" destId="{624F9A07-31C8-4E35-B7F8-388CD387F63F}" srcOrd="6" destOrd="0" presId="urn:microsoft.com/office/officeart/2005/8/layout/list1"/>
    <dgm:cxn modelId="{7C52C404-5427-44A4-AE8D-26C5288606B9}" type="presParOf" srcId="{CC855970-4A2F-434B-81FB-BF1AA9344070}" destId="{5B424D93-F282-4A4A-98B1-7D5584E702E8}" srcOrd="7" destOrd="0" presId="urn:microsoft.com/office/officeart/2005/8/layout/list1"/>
    <dgm:cxn modelId="{98536216-2741-4C66-9F57-48AD5558ED65}" type="presParOf" srcId="{CC855970-4A2F-434B-81FB-BF1AA9344070}" destId="{577601EE-6032-4418-8887-EF3697C47E89}" srcOrd="8" destOrd="0" presId="urn:microsoft.com/office/officeart/2005/8/layout/list1"/>
    <dgm:cxn modelId="{E58A8BBB-1E9A-457F-A29F-6E6817B7F3E0}" type="presParOf" srcId="{577601EE-6032-4418-8887-EF3697C47E89}" destId="{20A23478-3527-45A4-8B7D-1C4F930A00FE}" srcOrd="0" destOrd="0" presId="urn:microsoft.com/office/officeart/2005/8/layout/list1"/>
    <dgm:cxn modelId="{AD8322E9-39E2-438B-AF6A-B3DEC69D8EB6}" type="presParOf" srcId="{577601EE-6032-4418-8887-EF3697C47E89}" destId="{E5B22AB1-68C0-40D0-8CDA-374CD57AA810}" srcOrd="1" destOrd="0" presId="urn:microsoft.com/office/officeart/2005/8/layout/list1"/>
    <dgm:cxn modelId="{BD424807-E717-4588-A0A0-4F480BD0814F}" type="presParOf" srcId="{CC855970-4A2F-434B-81FB-BF1AA9344070}" destId="{CCB1823D-6C89-4271-9D81-268EE022A3EF}" srcOrd="9" destOrd="0" presId="urn:microsoft.com/office/officeart/2005/8/layout/list1"/>
    <dgm:cxn modelId="{D3F08A90-17D3-493D-8385-7480D7F57620}" type="presParOf" srcId="{CC855970-4A2F-434B-81FB-BF1AA9344070}" destId="{7C7F9A19-20F8-42C5-984E-200C12E9188F}" srcOrd="10" destOrd="0" presId="urn:microsoft.com/office/officeart/2005/8/layout/list1"/>
    <dgm:cxn modelId="{CCF01823-0581-4CEE-872B-A0181C6076BD}" type="presParOf" srcId="{CC855970-4A2F-434B-81FB-BF1AA9344070}" destId="{B4BD853B-ECB4-45DE-98F2-BCEDABA27C67}" srcOrd="11" destOrd="0" presId="urn:microsoft.com/office/officeart/2005/8/layout/list1"/>
    <dgm:cxn modelId="{87F67908-D7A5-4140-A658-C01DCC6565DD}" type="presParOf" srcId="{CC855970-4A2F-434B-81FB-BF1AA9344070}" destId="{6BB18FDD-EF1F-4215-87BD-D1A1C21BA4DF}" srcOrd="12" destOrd="0" presId="urn:microsoft.com/office/officeart/2005/8/layout/list1"/>
    <dgm:cxn modelId="{BF9775A3-F94E-4A95-A200-77B5086635DC}" type="presParOf" srcId="{6BB18FDD-EF1F-4215-87BD-D1A1C21BA4DF}" destId="{930B555C-9CA3-4809-BDAA-261F0EBDEC6B}" srcOrd="0" destOrd="0" presId="urn:microsoft.com/office/officeart/2005/8/layout/list1"/>
    <dgm:cxn modelId="{5BF44FAD-0218-40E1-B530-D501AFC647AB}" type="presParOf" srcId="{6BB18FDD-EF1F-4215-87BD-D1A1C21BA4DF}" destId="{C0A5AE30-F6FA-409A-AF87-445255960E90}" srcOrd="1" destOrd="0" presId="urn:microsoft.com/office/officeart/2005/8/layout/list1"/>
    <dgm:cxn modelId="{0252145B-3523-4298-83D9-E0DBB196C5B5}" type="presParOf" srcId="{CC855970-4A2F-434B-81FB-BF1AA9344070}" destId="{8BF9737B-B926-4F25-BEDC-B7F91BD92282}" srcOrd="13" destOrd="0" presId="urn:microsoft.com/office/officeart/2005/8/layout/list1"/>
    <dgm:cxn modelId="{B4E0D73C-998E-4937-8514-8D20B0A49BCA}" type="presParOf" srcId="{CC855970-4A2F-434B-81FB-BF1AA9344070}" destId="{53D1AFB4-4E97-41E1-A4B0-1B61B27B5AE7}" srcOrd="14" destOrd="0" presId="urn:microsoft.com/office/officeart/2005/8/layout/list1"/>
    <dgm:cxn modelId="{08F8785A-B7B1-4971-9707-2BBCAE834055}" type="presParOf" srcId="{CC855970-4A2F-434B-81FB-BF1AA9344070}" destId="{3E32D724-C754-4F29-8C34-810D28C4E903}" srcOrd="15" destOrd="0" presId="urn:microsoft.com/office/officeart/2005/8/layout/list1"/>
    <dgm:cxn modelId="{1351C93E-83B9-4934-9EF3-61C638DC19D2}" type="presParOf" srcId="{CC855970-4A2F-434B-81FB-BF1AA9344070}" destId="{112478CC-439E-4F50-9D90-918D4D5EB472}" srcOrd="16" destOrd="0" presId="urn:microsoft.com/office/officeart/2005/8/layout/list1"/>
    <dgm:cxn modelId="{2C6F6E58-EEC3-4AEA-BC9A-8A5320C6416F}" type="presParOf" srcId="{112478CC-439E-4F50-9D90-918D4D5EB472}" destId="{58445DFD-A021-48EB-864D-AAFDF1AA7AB7}" srcOrd="0" destOrd="0" presId="urn:microsoft.com/office/officeart/2005/8/layout/list1"/>
    <dgm:cxn modelId="{DE66B9C9-A2FF-4F39-B2B9-CD094B9A8079}" type="presParOf" srcId="{112478CC-439E-4F50-9D90-918D4D5EB472}" destId="{9F602BE0-420C-4E42-8C0F-718A4C095B57}" srcOrd="1" destOrd="0" presId="urn:microsoft.com/office/officeart/2005/8/layout/list1"/>
    <dgm:cxn modelId="{4A35324F-EA85-4759-B443-6252217A2E14}" type="presParOf" srcId="{CC855970-4A2F-434B-81FB-BF1AA9344070}" destId="{8EC744EE-6EEA-4E88-8796-345FF8A66FC1}" srcOrd="17" destOrd="0" presId="urn:microsoft.com/office/officeart/2005/8/layout/list1"/>
    <dgm:cxn modelId="{8424A0FF-DDF2-4BF7-B869-AD89E512E6B5}" type="presParOf" srcId="{CC855970-4A2F-434B-81FB-BF1AA9344070}" destId="{FF50C7E7-8435-47AB-9E46-8864BB839E9C}" srcOrd="18" destOrd="0" presId="urn:microsoft.com/office/officeart/2005/8/layout/list1"/>
    <dgm:cxn modelId="{237DE484-92D3-4975-93E5-C46D5F71113C}" type="presParOf" srcId="{CC855970-4A2F-434B-81FB-BF1AA9344070}" destId="{CCA33C88-AD02-4FB9-A7DF-704FFB292C38}" srcOrd="19" destOrd="0" presId="urn:microsoft.com/office/officeart/2005/8/layout/list1"/>
    <dgm:cxn modelId="{6BB8DF88-5F52-4193-907A-2AD99AD44E7E}" type="presParOf" srcId="{CC855970-4A2F-434B-81FB-BF1AA9344070}" destId="{2525366F-4541-4325-A934-3FDEA57B6891}" srcOrd="20" destOrd="0" presId="urn:microsoft.com/office/officeart/2005/8/layout/list1"/>
    <dgm:cxn modelId="{20E3C127-E996-4C54-AF9C-27418101A09D}" type="presParOf" srcId="{2525366F-4541-4325-A934-3FDEA57B6891}" destId="{B0B32BEB-9BEB-477A-9897-54004DB63C61}" srcOrd="0" destOrd="0" presId="urn:microsoft.com/office/officeart/2005/8/layout/list1"/>
    <dgm:cxn modelId="{E38C96B3-31C5-4D29-B1F0-8A4E5160D4D0}" type="presParOf" srcId="{2525366F-4541-4325-A934-3FDEA57B6891}" destId="{31DD78C6-15A9-4E3B-AE43-B50511E0BAA6}" srcOrd="1" destOrd="0" presId="urn:microsoft.com/office/officeart/2005/8/layout/list1"/>
    <dgm:cxn modelId="{1E86F625-7549-4C55-BF9F-7579642CA950}" type="presParOf" srcId="{CC855970-4A2F-434B-81FB-BF1AA9344070}" destId="{AD29E7A7-A91B-4DEA-AB08-AC584146BD12}" srcOrd="21" destOrd="0" presId="urn:microsoft.com/office/officeart/2005/8/layout/list1"/>
    <dgm:cxn modelId="{415918A2-F3F9-4E9C-8D14-F42790A7C87A}" type="presParOf" srcId="{CC855970-4A2F-434B-81FB-BF1AA9344070}" destId="{0FC34330-3B20-4675-B49A-121C5B609655}"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7BF473-2617-4103-B37C-0B9DAD9C9734}">
      <dsp:nvSpPr>
        <dsp:cNvPr id="0" name=""/>
        <dsp:cNvSpPr/>
      </dsp:nvSpPr>
      <dsp:spPr>
        <a:xfrm>
          <a:off x="3832210" y="2088"/>
          <a:ext cx="1780064" cy="1157041"/>
        </a:xfrm>
        <a:prstGeom prst="round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a:t>
          </a:r>
          <a:r>
            <a:rPr lang="ro-RO" sz="1800" kern="1200" dirty="0" err="1"/>
            <a:t>magine</a:t>
          </a:r>
          <a:r>
            <a:rPr lang="ro-RO" sz="1800" kern="1200" dirty="0"/>
            <a:t> clară asupra stării interne a organizației</a:t>
          </a:r>
        </a:p>
      </dsp:txBody>
      <dsp:txXfrm>
        <a:off x="3888692" y="58570"/>
        <a:ext cx="1667100" cy="1044077"/>
      </dsp:txXfrm>
    </dsp:sp>
    <dsp:sp modelId="{FD593DB1-AF3D-4421-BB84-11433BE8411C}">
      <dsp:nvSpPr>
        <dsp:cNvPr id="0" name=""/>
        <dsp:cNvSpPr/>
      </dsp:nvSpPr>
      <dsp:spPr>
        <a:xfrm>
          <a:off x="2411061" y="580608"/>
          <a:ext cx="4622362" cy="4622362"/>
        </a:xfrm>
        <a:custGeom>
          <a:avLst/>
          <a:gdLst/>
          <a:ahLst/>
          <a:cxnLst/>
          <a:rect l="0" t="0" r="0" b="0"/>
          <a:pathLst>
            <a:path>
              <a:moveTo>
                <a:pt x="3213435" y="183390"/>
              </a:moveTo>
              <a:arcTo wR="2311181" hR="2311181" stAng="17578714" swAng="1960990"/>
            </a:path>
          </a:pathLst>
        </a:custGeom>
        <a:noFill/>
        <a:ln w="6350" cap="flat" cmpd="sng" algn="ctr">
          <a:solidFill>
            <a:schemeClr val="accent2">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DA9C4363-6289-4CB3-B9B0-A04D9A8132E2}">
      <dsp:nvSpPr>
        <dsp:cNvPr id="0" name=""/>
        <dsp:cNvSpPr/>
      </dsp:nvSpPr>
      <dsp:spPr>
        <a:xfrm>
          <a:off x="6030274" y="1599074"/>
          <a:ext cx="1780064" cy="1157041"/>
        </a:xfrm>
        <a:prstGeom prst="round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o-RO" sz="2100" kern="1200" dirty="0"/>
            <a:t>O</a:t>
          </a:r>
          <a:r>
            <a:rPr lang="pt-BR" sz="2100" kern="1200" dirty="0"/>
            <a:t> analiză a mediului extern</a:t>
          </a:r>
          <a:endParaRPr lang="ro-RO" sz="2100" kern="1200" dirty="0"/>
        </a:p>
      </dsp:txBody>
      <dsp:txXfrm>
        <a:off x="6086756" y="1655556"/>
        <a:ext cx="1667100" cy="1044077"/>
      </dsp:txXfrm>
    </dsp:sp>
    <dsp:sp modelId="{95DF7F50-4C5F-460F-8904-939A6212F038}">
      <dsp:nvSpPr>
        <dsp:cNvPr id="0" name=""/>
        <dsp:cNvSpPr/>
      </dsp:nvSpPr>
      <dsp:spPr>
        <a:xfrm>
          <a:off x="2411061" y="580608"/>
          <a:ext cx="4622362" cy="4622362"/>
        </a:xfrm>
        <a:custGeom>
          <a:avLst/>
          <a:gdLst/>
          <a:ahLst/>
          <a:cxnLst/>
          <a:rect l="0" t="0" r="0" b="0"/>
          <a:pathLst>
            <a:path>
              <a:moveTo>
                <a:pt x="4619197" y="2190278"/>
              </a:moveTo>
              <a:arcTo wR="2311181" hR="2311181" stAng="21420083" swAng="2195882"/>
            </a:path>
          </a:pathLst>
        </a:custGeom>
        <a:noFill/>
        <a:ln w="6350" cap="flat" cmpd="sng" algn="ctr">
          <a:solidFill>
            <a:schemeClr val="accent3">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0F8F620F-74D8-47FB-B94B-4DC9B0A313C2}">
      <dsp:nvSpPr>
        <dsp:cNvPr id="0" name=""/>
        <dsp:cNvSpPr/>
      </dsp:nvSpPr>
      <dsp:spPr>
        <a:xfrm>
          <a:off x="5190689" y="4183053"/>
          <a:ext cx="1780064" cy="1157041"/>
        </a:xfrm>
        <a:prstGeom prst="roundRect">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ro-RO" sz="2100" kern="1200" dirty="0"/>
            <a:t>SWOT</a:t>
          </a:r>
        </a:p>
      </dsp:txBody>
      <dsp:txXfrm>
        <a:off x="5247171" y="4239535"/>
        <a:ext cx="1667100" cy="1044077"/>
      </dsp:txXfrm>
    </dsp:sp>
    <dsp:sp modelId="{2AF8D0E9-1C16-4532-A7AD-C1D5ECF731F6}">
      <dsp:nvSpPr>
        <dsp:cNvPr id="0" name=""/>
        <dsp:cNvSpPr/>
      </dsp:nvSpPr>
      <dsp:spPr>
        <a:xfrm>
          <a:off x="2411061" y="580608"/>
          <a:ext cx="4622362" cy="4622362"/>
        </a:xfrm>
        <a:custGeom>
          <a:avLst/>
          <a:gdLst/>
          <a:ahLst/>
          <a:cxnLst/>
          <a:rect l="0" t="0" r="0" b="0"/>
          <a:pathLst>
            <a:path>
              <a:moveTo>
                <a:pt x="2770448" y="4576270"/>
              </a:moveTo>
              <a:arcTo wR="2311181" hR="2311181" stAng="4712288" swAng="1375423"/>
            </a:path>
          </a:pathLst>
        </a:custGeom>
        <a:noFill/>
        <a:ln w="6350" cap="flat" cmpd="sng" algn="ctr">
          <a:solidFill>
            <a:schemeClr val="accent4">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DA965EE5-82FC-4F45-9835-2FE3B9D75EEC}">
      <dsp:nvSpPr>
        <dsp:cNvPr id="0" name=""/>
        <dsp:cNvSpPr/>
      </dsp:nvSpPr>
      <dsp:spPr>
        <a:xfrm>
          <a:off x="2473732" y="4183053"/>
          <a:ext cx="1780064" cy="1157041"/>
        </a:xfrm>
        <a:prstGeom prst="round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A</a:t>
          </a:r>
          <a:r>
            <a:rPr lang="ro-RO" sz="2100" kern="1200" dirty="0" err="1"/>
            <a:t>naliza</a:t>
          </a:r>
          <a:r>
            <a:rPr lang="ro-RO" sz="2100" kern="1200" dirty="0"/>
            <a:t> PEST </a:t>
          </a:r>
        </a:p>
      </dsp:txBody>
      <dsp:txXfrm>
        <a:off x="2530214" y="4239535"/>
        <a:ext cx="1667100" cy="1044077"/>
      </dsp:txXfrm>
    </dsp:sp>
    <dsp:sp modelId="{B788B8C5-BB1B-4CB5-B743-DB10D8120CCD}">
      <dsp:nvSpPr>
        <dsp:cNvPr id="0" name=""/>
        <dsp:cNvSpPr/>
      </dsp:nvSpPr>
      <dsp:spPr>
        <a:xfrm>
          <a:off x="2411061" y="580608"/>
          <a:ext cx="4622362" cy="4622362"/>
        </a:xfrm>
        <a:custGeom>
          <a:avLst/>
          <a:gdLst/>
          <a:ahLst/>
          <a:cxnLst/>
          <a:rect l="0" t="0" r="0" b="0"/>
          <a:pathLst>
            <a:path>
              <a:moveTo>
                <a:pt x="386135" y="3590149"/>
              </a:moveTo>
              <a:arcTo wR="2311181" hR="2311181" stAng="8784036" swAng="2195882"/>
            </a:path>
          </a:pathLst>
        </a:custGeom>
        <a:noFill/>
        <a:ln w="6350" cap="flat" cmpd="sng" algn="ctr">
          <a:solidFill>
            <a:schemeClr val="accent5">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6AF96A10-B656-42A2-B01B-7A46E52FEFBB}">
      <dsp:nvSpPr>
        <dsp:cNvPr id="0" name=""/>
        <dsp:cNvSpPr/>
      </dsp:nvSpPr>
      <dsp:spPr>
        <a:xfrm>
          <a:off x="1634147" y="1599074"/>
          <a:ext cx="1780064" cy="1157041"/>
        </a:xfrm>
        <a:prstGeom prst="round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a:t>
          </a:r>
          <a:r>
            <a:rPr lang="ro-RO" sz="1800" kern="1200" dirty="0" err="1"/>
            <a:t>tudiul</a:t>
          </a:r>
          <a:r>
            <a:rPr lang="ro-RO" sz="1800" kern="1200" dirty="0"/>
            <a:t> indicatorilor </a:t>
          </a:r>
          <a:r>
            <a:rPr lang="ro-RO" sz="1800" kern="1200" dirty="0" err="1"/>
            <a:t>economico</a:t>
          </a:r>
          <a:r>
            <a:rPr lang="ro-RO" sz="1800" kern="1200" dirty="0"/>
            <a:t>-financiari</a:t>
          </a:r>
        </a:p>
      </dsp:txBody>
      <dsp:txXfrm>
        <a:off x="1690629" y="1655556"/>
        <a:ext cx="1667100" cy="1044077"/>
      </dsp:txXfrm>
    </dsp:sp>
    <dsp:sp modelId="{B0647381-D8D8-4B95-8E88-6E95B1800038}">
      <dsp:nvSpPr>
        <dsp:cNvPr id="0" name=""/>
        <dsp:cNvSpPr/>
      </dsp:nvSpPr>
      <dsp:spPr>
        <a:xfrm>
          <a:off x="2411061" y="580608"/>
          <a:ext cx="4622362" cy="4622362"/>
        </a:xfrm>
        <a:custGeom>
          <a:avLst/>
          <a:gdLst/>
          <a:ahLst/>
          <a:cxnLst/>
          <a:rect l="0" t="0" r="0" b="0"/>
          <a:pathLst>
            <a:path>
              <a:moveTo>
                <a:pt x="402788" y="1007495"/>
              </a:moveTo>
              <a:arcTo wR="2311181" hR="2311181" stAng="12860296" swAng="1960990"/>
            </a:path>
          </a:pathLst>
        </a:custGeom>
        <a:noFill/>
        <a:ln w="6350" cap="flat" cmpd="sng" algn="ctr">
          <a:solidFill>
            <a:schemeClr val="accent6">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32B25D-77B9-4FFD-965B-C53AA7D7F140}">
      <dsp:nvSpPr>
        <dsp:cNvPr id="0" name=""/>
        <dsp:cNvSpPr/>
      </dsp:nvSpPr>
      <dsp:spPr>
        <a:xfrm rot="16200000">
          <a:off x="-1612606" y="1618821"/>
          <a:ext cx="5418667" cy="2181023"/>
        </a:xfrm>
        <a:prstGeom prst="flowChartManualOperation">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0" tIns="0" rIns="139924" bIns="0" numCol="1" spcCol="1270" anchor="t" anchorCtr="0">
          <a:noAutofit/>
        </a:bodyPr>
        <a:lstStyle/>
        <a:p>
          <a:pPr marL="0" lvl="0" indent="0" algn="l" defTabSz="977900">
            <a:lnSpc>
              <a:spcPct val="90000"/>
            </a:lnSpc>
            <a:spcBef>
              <a:spcPct val="0"/>
            </a:spcBef>
            <a:spcAft>
              <a:spcPct val="35000"/>
            </a:spcAft>
            <a:buNone/>
          </a:pPr>
          <a:r>
            <a:rPr lang="it-IT" sz="2200" kern="1200" dirty="0"/>
            <a:t>Analizarea mediului intern al firmei </a:t>
          </a:r>
          <a:endParaRPr lang="ro-RO" sz="2200" kern="1200" dirty="0"/>
        </a:p>
        <a:p>
          <a:pPr marL="171450" lvl="1" indent="-171450" algn="l" defTabSz="755650">
            <a:lnSpc>
              <a:spcPct val="90000"/>
            </a:lnSpc>
            <a:spcBef>
              <a:spcPct val="0"/>
            </a:spcBef>
            <a:spcAft>
              <a:spcPct val="15000"/>
            </a:spcAft>
            <a:buChar char="•"/>
          </a:pPr>
          <a:r>
            <a:rPr lang="ro-RO" sz="1700" kern="1200" dirty="0"/>
            <a:t>Identificarea resurselor, competențelor și proceselor cheie care influențează performanța organizațională.</a:t>
          </a:r>
        </a:p>
      </dsp:txBody>
      <dsp:txXfrm rot="5400000">
        <a:off x="6216" y="1083732"/>
        <a:ext cx="2181023" cy="3251201"/>
      </dsp:txXfrm>
    </dsp:sp>
    <dsp:sp modelId="{243C9E77-EB4A-4F81-AAFD-7772D8B14291}">
      <dsp:nvSpPr>
        <dsp:cNvPr id="0" name=""/>
        <dsp:cNvSpPr/>
      </dsp:nvSpPr>
      <dsp:spPr>
        <a:xfrm rot="16200000">
          <a:off x="731994" y="1618821"/>
          <a:ext cx="5418667" cy="2181023"/>
        </a:xfrm>
        <a:prstGeom prst="flowChartManualOperation">
          <a:avLst/>
        </a:prstGeom>
        <a:gradFill rotWithShape="0">
          <a:gsLst>
            <a:gs pos="0">
              <a:schemeClr val="accent2">
                <a:hueOff val="-363841"/>
                <a:satOff val="-20982"/>
                <a:lumOff val="2157"/>
                <a:alphaOff val="0"/>
                <a:lumMod val="110000"/>
                <a:satMod val="105000"/>
                <a:tint val="67000"/>
              </a:schemeClr>
            </a:gs>
            <a:gs pos="50000">
              <a:schemeClr val="accent2">
                <a:hueOff val="-363841"/>
                <a:satOff val="-20982"/>
                <a:lumOff val="2157"/>
                <a:alphaOff val="0"/>
                <a:lumMod val="105000"/>
                <a:satMod val="103000"/>
                <a:tint val="73000"/>
              </a:schemeClr>
            </a:gs>
            <a:gs pos="100000">
              <a:schemeClr val="accent2">
                <a:hueOff val="-363841"/>
                <a:satOff val="-20982"/>
                <a:lumOff val="2157"/>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0" tIns="0" rIns="139924" bIns="0" numCol="1" spcCol="1270" anchor="t" anchorCtr="0">
          <a:noAutofit/>
        </a:bodyPr>
        <a:lstStyle/>
        <a:p>
          <a:pPr marL="0" lvl="0" indent="0" algn="l" defTabSz="977900">
            <a:lnSpc>
              <a:spcPct val="90000"/>
            </a:lnSpc>
            <a:spcBef>
              <a:spcPct val="0"/>
            </a:spcBef>
            <a:spcAft>
              <a:spcPct val="35000"/>
            </a:spcAft>
            <a:buNone/>
          </a:pPr>
          <a:r>
            <a:rPr lang="ro-RO" sz="2200" kern="1200" dirty="0"/>
            <a:t>Evaluarea mediului extern </a:t>
          </a:r>
        </a:p>
        <a:p>
          <a:pPr marL="171450" lvl="1" indent="-171450" algn="l" defTabSz="755650">
            <a:lnSpc>
              <a:spcPct val="90000"/>
            </a:lnSpc>
            <a:spcBef>
              <a:spcPct val="0"/>
            </a:spcBef>
            <a:spcAft>
              <a:spcPct val="15000"/>
            </a:spcAft>
            <a:buChar char="•"/>
          </a:pPr>
          <a:r>
            <a:rPr lang="ro-RO" sz="1700" kern="1200" dirty="0"/>
            <a:t>Identifică oportunitățile și amenințările din piața IT, inclusiv tendințele tehnologice și concurența.</a:t>
          </a:r>
        </a:p>
      </dsp:txBody>
      <dsp:txXfrm rot="5400000">
        <a:off x="2350816" y="1083732"/>
        <a:ext cx="2181023" cy="3251201"/>
      </dsp:txXfrm>
    </dsp:sp>
    <dsp:sp modelId="{DB518DEF-79CE-46C5-8B5C-396F786F3268}">
      <dsp:nvSpPr>
        <dsp:cNvPr id="0" name=""/>
        <dsp:cNvSpPr/>
      </dsp:nvSpPr>
      <dsp:spPr>
        <a:xfrm rot="16200000">
          <a:off x="3076595" y="1618821"/>
          <a:ext cx="5418667" cy="2181023"/>
        </a:xfrm>
        <a:prstGeom prst="flowChartManualOperation">
          <a:avLst/>
        </a:prstGeom>
        <a:gradFill rotWithShape="0">
          <a:gsLst>
            <a:gs pos="0">
              <a:schemeClr val="accent2">
                <a:hueOff val="-727682"/>
                <a:satOff val="-41964"/>
                <a:lumOff val="4314"/>
                <a:alphaOff val="0"/>
                <a:lumMod val="110000"/>
                <a:satMod val="105000"/>
                <a:tint val="67000"/>
              </a:schemeClr>
            </a:gs>
            <a:gs pos="50000">
              <a:schemeClr val="accent2">
                <a:hueOff val="-727682"/>
                <a:satOff val="-41964"/>
                <a:lumOff val="4314"/>
                <a:alphaOff val="0"/>
                <a:lumMod val="105000"/>
                <a:satMod val="103000"/>
                <a:tint val="73000"/>
              </a:schemeClr>
            </a:gs>
            <a:gs pos="100000">
              <a:schemeClr val="accent2">
                <a:hueOff val="-727682"/>
                <a:satOff val="-41964"/>
                <a:lumOff val="431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0" tIns="0" rIns="139924" bIns="0" numCol="1" spcCol="1270" anchor="t" anchorCtr="0">
          <a:noAutofit/>
        </a:bodyPr>
        <a:lstStyle/>
        <a:p>
          <a:pPr marL="0" lvl="0" indent="0" algn="l" defTabSz="977900">
            <a:lnSpc>
              <a:spcPct val="90000"/>
            </a:lnSpc>
            <a:spcBef>
              <a:spcPct val="0"/>
            </a:spcBef>
            <a:spcAft>
              <a:spcPct val="35000"/>
            </a:spcAft>
            <a:buNone/>
          </a:pPr>
          <a:r>
            <a:rPr lang="ro-RO" sz="2200" kern="1200" dirty="0"/>
            <a:t>Aplicarea analizei SWOT </a:t>
          </a:r>
        </a:p>
        <a:p>
          <a:pPr marL="171450" lvl="1" indent="-171450" algn="l" defTabSz="755650">
            <a:lnSpc>
              <a:spcPct val="90000"/>
            </a:lnSpc>
            <a:spcBef>
              <a:spcPct val="0"/>
            </a:spcBef>
            <a:spcAft>
              <a:spcPct val="15000"/>
            </a:spcAft>
            <a:buChar char="•"/>
          </a:pPr>
          <a:r>
            <a:rPr lang="ro-RO" sz="1700" kern="1200" dirty="0"/>
            <a:t>Evidențierea  punctele forte și slabe ale firmei în raport cu mediul extern.</a:t>
          </a:r>
        </a:p>
      </dsp:txBody>
      <dsp:txXfrm rot="5400000">
        <a:off x="4695417" y="1083732"/>
        <a:ext cx="2181023" cy="3251201"/>
      </dsp:txXfrm>
    </dsp:sp>
    <dsp:sp modelId="{B363263A-8F71-4F6C-B88D-54B96AEB1B99}">
      <dsp:nvSpPr>
        <dsp:cNvPr id="0" name=""/>
        <dsp:cNvSpPr/>
      </dsp:nvSpPr>
      <dsp:spPr>
        <a:xfrm rot="16200000">
          <a:off x="5421195" y="1618821"/>
          <a:ext cx="5418667" cy="2181023"/>
        </a:xfrm>
        <a:prstGeom prst="flowChartManualOperation">
          <a:avLst/>
        </a:prstGeom>
        <a:gradFill rotWithShape="0">
          <a:gsLst>
            <a:gs pos="0">
              <a:schemeClr val="accent2">
                <a:hueOff val="-1091522"/>
                <a:satOff val="-62946"/>
                <a:lumOff val="6471"/>
                <a:alphaOff val="0"/>
                <a:lumMod val="110000"/>
                <a:satMod val="105000"/>
                <a:tint val="67000"/>
              </a:schemeClr>
            </a:gs>
            <a:gs pos="50000">
              <a:schemeClr val="accent2">
                <a:hueOff val="-1091522"/>
                <a:satOff val="-62946"/>
                <a:lumOff val="6471"/>
                <a:alphaOff val="0"/>
                <a:lumMod val="105000"/>
                <a:satMod val="103000"/>
                <a:tint val="73000"/>
              </a:schemeClr>
            </a:gs>
            <a:gs pos="100000">
              <a:schemeClr val="accent2">
                <a:hueOff val="-1091522"/>
                <a:satOff val="-62946"/>
                <a:lumOff val="647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0" tIns="0" rIns="139924" bIns="0" numCol="1" spcCol="1270" anchor="t" anchorCtr="0">
          <a:noAutofit/>
        </a:bodyPr>
        <a:lstStyle/>
        <a:p>
          <a:pPr marL="0" lvl="0" indent="0" algn="l" defTabSz="977900">
            <a:lnSpc>
              <a:spcPct val="90000"/>
            </a:lnSpc>
            <a:spcBef>
              <a:spcPct val="0"/>
            </a:spcBef>
            <a:spcAft>
              <a:spcPct val="35000"/>
            </a:spcAft>
            <a:buNone/>
          </a:pPr>
          <a:r>
            <a:rPr lang="ro-RO" sz="2200" kern="1200" dirty="0"/>
            <a:t>Realizarea analizei financiare </a:t>
          </a:r>
        </a:p>
        <a:p>
          <a:pPr marL="171450" lvl="1" indent="-171450" algn="l" defTabSz="755650">
            <a:lnSpc>
              <a:spcPct val="90000"/>
            </a:lnSpc>
            <a:spcBef>
              <a:spcPct val="0"/>
            </a:spcBef>
            <a:spcAft>
              <a:spcPct val="15000"/>
            </a:spcAft>
            <a:buChar char="•"/>
          </a:pPr>
          <a:r>
            <a:rPr lang="ro-RO" sz="1700" kern="1200" dirty="0"/>
            <a:t>Studierea indicatorilor de rentabilitate, lichiditate și solvabilitate pentru a evalua sănătatea economică a firmei.</a:t>
          </a:r>
        </a:p>
      </dsp:txBody>
      <dsp:txXfrm rot="5400000">
        <a:off x="7040017" y="1083732"/>
        <a:ext cx="2181023" cy="3251201"/>
      </dsp:txXfrm>
    </dsp:sp>
    <dsp:sp modelId="{61097F50-C45A-425B-A7F1-9A87381438FA}">
      <dsp:nvSpPr>
        <dsp:cNvPr id="0" name=""/>
        <dsp:cNvSpPr/>
      </dsp:nvSpPr>
      <dsp:spPr>
        <a:xfrm rot="16200000">
          <a:off x="7765796" y="1618821"/>
          <a:ext cx="5418667" cy="2181023"/>
        </a:xfrm>
        <a:prstGeom prst="flowChartManualOperation">
          <a:avLst/>
        </a:prstGeom>
        <a:gradFill rotWithShape="0">
          <a:gsLst>
            <a:gs pos="0">
              <a:schemeClr val="accent2">
                <a:hueOff val="-1455363"/>
                <a:satOff val="-83928"/>
                <a:lumOff val="8628"/>
                <a:alphaOff val="0"/>
                <a:lumMod val="110000"/>
                <a:satMod val="105000"/>
                <a:tint val="67000"/>
              </a:schemeClr>
            </a:gs>
            <a:gs pos="50000">
              <a:schemeClr val="accent2">
                <a:hueOff val="-1455363"/>
                <a:satOff val="-83928"/>
                <a:lumOff val="8628"/>
                <a:alphaOff val="0"/>
                <a:lumMod val="105000"/>
                <a:satMod val="103000"/>
                <a:tint val="73000"/>
              </a:schemeClr>
            </a:gs>
            <a:gs pos="100000">
              <a:schemeClr val="accent2">
                <a:hueOff val="-1455363"/>
                <a:satOff val="-83928"/>
                <a:lumOff val="86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0" tIns="0" rIns="139924" bIns="0" numCol="1" spcCol="1270" anchor="t" anchorCtr="0">
          <a:noAutofit/>
        </a:bodyPr>
        <a:lstStyle/>
        <a:p>
          <a:pPr marL="0" lvl="0" indent="0" algn="l" defTabSz="977900">
            <a:lnSpc>
              <a:spcPct val="90000"/>
            </a:lnSpc>
            <a:spcBef>
              <a:spcPct val="0"/>
            </a:spcBef>
            <a:spcAft>
              <a:spcPct val="35000"/>
            </a:spcAft>
            <a:buNone/>
          </a:pPr>
          <a:r>
            <a:rPr lang="ro-RO" sz="2200" kern="1200" dirty="0"/>
            <a:t>Formularea de recomandări strategice </a:t>
          </a:r>
        </a:p>
        <a:p>
          <a:pPr marL="171450" lvl="1" indent="-171450" algn="l" defTabSz="755650">
            <a:lnSpc>
              <a:spcPct val="90000"/>
            </a:lnSpc>
            <a:spcBef>
              <a:spcPct val="0"/>
            </a:spcBef>
            <a:spcAft>
              <a:spcPct val="15000"/>
            </a:spcAft>
            <a:buChar char="•"/>
          </a:pPr>
          <a:r>
            <a:rPr lang="ro-RO" sz="1700" kern="1200" dirty="0"/>
            <a:t>Contribuie la îmbunătățirea performanței, creșterea competitivității și dezvoltarea durabilă a firmei în domeniul IT.</a:t>
          </a:r>
        </a:p>
      </dsp:txBody>
      <dsp:txXfrm rot="5400000">
        <a:off x="9384618" y="1083732"/>
        <a:ext cx="2181023" cy="32512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DB690-C0B8-4FF7-8C3D-C0A4CDC2CB51}">
      <dsp:nvSpPr>
        <dsp:cNvPr id="0" name=""/>
        <dsp:cNvSpPr/>
      </dsp:nvSpPr>
      <dsp:spPr>
        <a:xfrm>
          <a:off x="466647" y="129097"/>
          <a:ext cx="7367275" cy="4491832"/>
        </a:xfrm>
        <a:prstGeom prst="rect">
          <a:avLst/>
        </a:prstGeom>
        <a:blipFill rotWithShape="1">
          <a:blip xmlns:r="http://schemas.openxmlformats.org/officeDocument/2006/relationships" r:embed="rId1"/>
          <a:srcRect/>
          <a:stretch>
            <a:fillRect t="-4000" b="-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CF04F3-9712-4A7B-AC22-52739688D8BD}">
      <dsp:nvSpPr>
        <dsp:cNvPr id="0" name=""/>
        <dsp:cNvSpPr/>
      </dsp:nvSpPr>
      <dsp:spPr>
        <a:xfrm>
          <a:off x="8242535" y="2332819"/>
          <a:ext cx="3679970" cy="3026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ro-RO" sz="1900" kern="1200" dirty="0"/>
            <a:t>Evoluția profitului net în perioada 2018-2023 reflectă o tendință oscilantă, marcată de creșteri și scăderi semnificative. Aceste fluctuații indică vulnerabilitatea companiei la factori interni sau externi, necesitând strategii de consolidare și gestionare a riscurilor pentru a asigura o creștere sustenabilă pe termen lung.</a:t>
          </a:r>
        </a:p>
      </dsp:txBody>
      <dsp:txXfrm>
        <a:off x="8242535" y="2332819"/>
        <a:ext cx="3679970" cy="3026513"/>
      </dsp:txXfrm>
    </dsp:sp>
    <dsp:sp modelId="{F2413891-3872-44E2-8674-A25C7E9E15EF}">
      <dsp:nvSpPr>
        <dsp:cNvPr id="0" name=""/>
        <dsp:cNvSpPr/>
      </dsp:nvSpPr>
      <dsp:spPr>
        <a:xfrm>
          <a:off x="7934855" y="2272368"/>
          <a:ext cx="779400" cy="779602"/>
        </a:xfrm>
        <a:prstGeom prst="halfFrame">
          <a:avLst>
            <a:gd name="adj1" fmla="val 25770"/>
            <a:gd name="adj2" fmla="val 25770"/>
          </a:avLst>
        </a:prstGeom>
        <a:solidFill>
          <a:schemeClr val="accent6"/>
        </a:solidFill>
        <a:ln w="12700" cap="flat" cmpd="sng" algn="ctr">
          <a:solidFill>
            <a:schemeClr val="accent6">
              <a:shade val="15000"/>
            </a:schemeClr>
          </a:solidFill>
          <a:prstDash val="solid"/>
          <a:miter lim="800000"/>
        </a:ln>
        <a:effectLst/>
      </dsp:spPr>
      <dsp:style>
        <a:lnRef idx="2">
          <a:schemeClr val="accent6">
            <a:shade val="15000"/>
          </a:schemeClr>
        </a:lnRef>
        <a:fillRef idx="1">
          <a:schemeClr val="accent6"/>
        </a:fillRef>
        <a:effectRef idx="0">
          <a:schemeClr val="accent6"/>
        </a:effectRef>
        <a:fontRef idx="minor">
          <a:schemeClr val="lt1"/>
        </a:fontRef>
      </dsp:style>
    </dsp:sp>
    <dsp:sp modelId="{7D2E7FB3-FFBE-42C9-A00C-569BBC4C10EF}">
      <dsp:nvSpPr>
        <dsp:cNvPr id="0" name=""/>
        <dsp:cNvSpPr/>
      </dsp:nvSpPr>
      <dsp:spPr>
        <a:xfrm rot="5400000">
          <a:off x="11403196" y="2361632"/>
          <a:ext cx="779602" cy="779400"/>
        </a:xfrm>
        <a:prstGeom prst="halfFrame">
          <a:avLst>
            <a:gd name="adj1" fmla="val 25770"/>
            <a:gd name="adj2" fmla="val 25770"/>
          </a:avLst>
        </a:prstGeom>
        <a:solidFill>
          <a:schemeClr val="accent6"/>
        </a:solidFill>
        <a:ln w="12700" cap="flat" cmpd="sng" algn="ctr">
          <a:solidFill>
            <a:schemeClr val="accent6">
              <a:shade val="15000"/>
            </a:schemeClr>
          </a:solidFill>
          <a:prstDash val="solid"/>
          <a:miter lim="800000"/>
        </a:ln>
        <a:effectLst/>
      </dsp:spPr>
      <dsp:style>
        <a:lnRef idx="2">
          <a:schemeClr val="accent6">
            <a:shade val="15000"/>
          </a:schemeClr>
        </a:lnRef>
        <a:fillRef idx="1">
          <a:schemeClr val="accent6"/>
        </a:fillRef>
        <a:effectRef idx="0">
          <a:schemeClr val="accent6"/>
        </a:effectRef>
        <a:fontRef idx="minor">
          <a:schemeClr val="lt1"/>
        </a:fontRef>
      </dsp:style>
    </dsp:sp>
    <dsp:sp modelId="{1F6A600B-048A-4895-BD9E-4F5553BECEFB}">
      <dsp:nvSpPr>
        <dsp:cNvPr id="0" name=""/>
        <dsp:cNvSpPr/>
      </dsp:nvSpPr>
      <dsp:spPr>
        <a:xfrm rot="16200000">
          <a:off x="8054088" y="4565055"/>
          <a:ext cx="779602" cy="779400"/>
        </a:xfrm>
        <a:prstGeom prst="halfFrame">
          <a:avLst>
            <a:gd name="adj1" fmla="val 25770"/>
            <a:gd name="adj2" fmla="val 25770"/>
          </a:avLst>
        </a:prstGeom>
        <a:solidFill>
          <a:schemeClr val="accent6"/>
        </a:solidFill>
        <a:ln w="12700" cap="flat" cmpd="sng" algn="ctr">
          <a:solidFill>
            <a:schemeClr val="accent6">
              <a:shade val="15000"/>
            </a:schemeClr>
          </a:solidFill>
          <a:prstDash val="solid"/>
          <a:miter lim="800000"/>
        </a:ln>
        <a:effectLst/>
      </dsp:spPr>
      <dsp:style>
        <a:lnRef idx="2">
          <a:schemeClr val="accent6">
            <a:shade val="15000"/>
          </a:schemeClr>
        </a:lnRef>
        <a:fillRef idx="1">
          <a:schemeClr val="accent6"/>
        </a:fillRef>
        <a:effectRef idx="0">
          <a:schemeClr val="accent6"/>
        </a:effectRef>
        <a:fontRef idx="minor">
          <a:schemeClr val="lt1"/>
        </a:fontRef>
      </dsp:style>
    </dsp:sp>
    <dsp:sp modelId="{8A79A5E2-BB68-4A8C-8E67-F2F113DA5B75}">
      <dsp:nvSpPr>
        <dsp:cNvPr id="0" name=""/>
        <dsp:cNvSpPr/>
      </dsp:nvSpPr>
      <dsp:spPr>
        <a:xfrm rot="10800000">
          <a:off x="11392955" y="4625140"/>
          <a:ext cx="779400" cy="779602"/>
        </a:xfrm>
        <a:prstGeom prst="halfFrame">
          <a:avLst>
            <a:gd name="adj1" fmla="val 25770"/>
            <a:gd name="adj2" fmla="val 25770"/>
          </a:avLst>
        </a:prstGeom>
        <a:solidFill>
          <a:schemeClr val="accent6"/>
        </a:solidFill>
        <a:ln w="12700" cap="flat" cmpd="sng" algn="ctr">
          <a:solidFill>
            <a:schemeClr val="accent6">
              <a:shade val="15000"/>
            </a:schemeClr>
          </a:solidFill>
          <a:prstDash val="solid"/>
          <a:miter lim="800000"/>
        </a:ln>
        <a:effectLst/>
      </dsp:spPr>
      <dsp:style>
        <a:lnRef idx="2">
          <a:schemeClr val="accent6">
            <a:shade val="15000"/>
          </a:schemeClr>
        </a:lnRef>
        <a:fillRef idx="1">
          <a:schemeClr val="accent6"/>
        </a:fillRef>
        <a:effectRef idx="0">
          <a:schemeClr val="accent6"/>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4781D6-D68B-48C6-BF27-B9320EA3BDF5}">
      <dsp:nvSpPr>
        <dsp:cNvPr id="0" name=""/>
        <dsp:cNvSpPr/>
      </dsp:nvSpPr>
      <dsp:spPr>
        <a:xfrm>
          <a:off x="0" y="412057"/>
          <a:ext cx="11528704" cy="504000"/>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0BB979A4-37B2-4865-A304-F72EE0506E80}">
      <dsp:nvSpPr>
        <dsp:cNvPr id="0" name=""/>
        <dsp:cNvSpPr/>
      </dsp:nvSpPr>
      <dsp:spPr>
        <a:xfrm>
          <a:off x="576435" y="116857"/>
          <a:ext cx="8070092" cy="5904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5030" tIns="0" rIns="305030" bIns="0" numCol="1" spcCol="1270" anchor="ctr" anchorCtr="0">
          <a:noAutofit/>
        </a:bodyPr>
        <a:lstStyle/>
        <a:p>
          <a:pPr marL="0" lvl="0" indent="0" algn="l" defTabSz="666750">
            <a:lnSpc>
              <a:spcPct val="90000"/>
            </a:lnSpc>
            <a:spcBef>
              <a:spcPct val="0"/>
            </a:spcBef>
            <a:spcAft>
              <a:spcPct val="35000"/>
            </a:spcAft>
            <a:buNone/>
          </a:pPr>
          <a:r>
            <a:rPr lang="ro-RO" sz="1500" b="1" kern="1200" dirty="0">
              <a:latin typeface="Times New Roman" panose="02020603050405020304" pitchFamily="18" charset="0"/>
              <a:cs typeface="Times New Roman" panose="02020603050405020304" pitchFamily="18" charset="0"/>
            </a:rPr>
            <a:t>2.1. </a:t>
          </a:r>
          <a:r>
            <a:rPr lang="en-GB" sz="1500" b="1" kern="1200" dirty="0" err="1">
              <a:latin typeface="Times New Roman" panose="02020603050405020304" pitchFamily="18" charset="0"/>
              <a:cs typeface="Times New Roman" panose="02020603050405020304" pitchFamily="18" charset="0"/>
            </a:rPr>
            <a:t>Factorii</a:t>
          </a:r>
          <a:r>
            <a:rPr lang="en-GB" sz="1500" b="1" kern="1200" dirty="0">
              <a:latin typeface="Times New Roman" panose="02020603050405020304" pitchFamily="18" charset="0"/>
              <a:cs typeface="Times New Roman" panose="02020603050405020304" pitchFamily="18" charset="0"/>
            </a:rPr>
            <a:t> economici</a:t>
          </a:r>
          <a:endParaRPr lang="ro-RO" sz="1500" b="1" kern="1200" dirty="0">
            <a:latin typeface="Times New Roman" panose="02020603050405020304" pitchFamily="18" charset="0"/>
            <a:cs typeface="Times New Roman" panose="02020603050405020304" pitchFamily="18" charset="0"/>
          </a:endParaRPr>
        </a:p>
      </dsp:txBody>
      <dsp:txXfrm>
        <a:off x="605256" y="145678"/>
        <a:ext cx="8012450" cy="532758"/>
      </dsp:txXfrm>
    </dsp:sp>
    <dsp:sp modelId="{624F9A07-31C8-4E35-B7F8-388CD387F63F}">
      <dsp:nvSpPr>
        <dsp:cNvPr id="0" name=""/>
        <dsp:cNvSpPr/>
      </dsp:nvSpPr>
      <dsp:spPr>
        <a:xfrm>
          <a:off x="0" y="1319257"/>
          <a:ext cx="11528704" cy="504000"/>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4E700635-4CCD-4959-B7A5-8AAA7DC94E62}">
      <dsp:nvSpPr>
        <dsp:cNvPr id="0" name=""/>
        <dsp:cNvSpPr/>
      </dsp:nvSpPr>
      <dsp:spPr>
        <a:xfrm>
          <a:off x="576435" y="1024057"/>
          <a:ext cx="8070092" cy="5904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5030" tIns="0" rIns="305030" bIns="0" numCol="1" spcCol="1270" anchor="ctr" anchorCtr="0">
          <a:noAutofit/>
        </a:bodyPr>
        <a:lstStyle/>
        <a:p>
          <a:pPr marL="0" lvl="0" indent="0" algn="l" defTabSz="666750">
            <a:lnSpc>
              <a:spcPct val="90000"/>
            </a:lnSpc>
            <a:spcBef>
              <a:spcPct val="0"/>
            </a:spcBef>
            <a:spcAft>
              <a:spcPct val="35000"/>
            </a:spcAft>
            <a:buNone/>
          </a:pPr>
          <a:r>
            <a:rPr lang="en-GB" sz="1500" kern="1200" dirty="0" err="1">
              <a:latin typeface="Times New Roman" panose="02020603050405020304" pitchFamily="18" charset="0"/>
              <a:cs typeface="Times New Roman" panose="02020603050405020304" pitchFamily="18" charset="0"/>
            </a:rPr>
            <a:t>Acești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factori</a:t>
          </a:r>
          <a:r>
            <a:rPr lang="en-GB" sz="1500" kern="1200" dirty="0">
              <a:latin typeface="Times New Roman" panose="02020603050405020304" pitchFamily="18" charset="0"/>
              <a:cs typeface="Times New Roman" panose="02020603050405020304" pitchFamily="18" charset="0"/>
            </a:rPr>
            <a:t> pot </a:t>
          </a:r>
          <a:r>
            <a:rPr lang="en-GB" sz="1500" kern="1200" dirty="0" err="1">
              <a:latin typeface="Times New Roman" panose="02020603050405020304" pitchFamily="18" charset="0"/>
              <a:cs typeface="Times New Roman" panose="02020603050405020304" pitchFamily="18" charset="0"/>
            </a:rPr>
            <a:t>influența</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performanța</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deciziile</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strategice</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și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perspectivele</a:t>
          </a:r>
          <a:r>
            <a:rPr lang="en-GB" sz="1500" kern="1200" dirty="0">
              <a:latin typeface="Times New Roman" panose="02020603050405020304" pitchFamily="18" charset="0"/>
              <a:cs typeface="Times New Roman" panose="02020603050405020304" pitchFamily="18" charset="0"/>
            </a:rPr>
            <a:t> de </a:t>
          </a:r>
          <a:r>
            <a:rPr lang="en-GB" sz="1500" kern="1200" dirty="0" err="1">
              <a:latin typeface="Times New Roman" panose="02020603050405020304" pitchFamily="18" charset="0"/>
              <a:cs typeface="Times New Roman" panose="02020603050405020304" pitchFamily="18" charset="0"/>
            </a:rPr>
            <a:t>creștere</a:t>
          </a:r>
          <a:r>
            <a:rPr lang="en-GB" sz="1500" kern="1200" dirty="0">
              <a:latin typeface="Times New Roman" panose="02020603050405020304" pitchFamily="18" charset="0"/>
              <a:cs typeface="Times New Roman" panose="02020603050405020304" pitchFamily="18" charset="0"/>
            </a:rPr>
            <a:t> ale </a:t>
          </a:r>
          <a:r>
            <a:rPr lang="en-GB" sz="1500" kern="1200" dirty="0" err="1">
              <a:latin typeface="Times New Roman" panose="02020603050405020304" pitchFamily="18" charset="0"/>
              <a:cs typeface="Times New Roman" panose="02020603050405020304" pitchFamily="18" charset="0"/>
            </a:rPr>
            <a:t>companiei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Creșterea</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economică</a:t>
          </a:r>
          <a:r>
            <a:rPr lang="en-GB" sz="1500" kern="1200" dirty="0">
              <a:latin typeface="Times New Roman" panose="02020603050405020304" pitchFamily="18" charset="0"/>
              <a:cs typeface="Times New Roman" panose="02020603050405020304" pitchFamily="18" charset="0"/>
            </a:rPr>
            <a:t> a </a:t>
          </a:r>
          <a:r>
            <a:rPr lang="en-GB" sz="1500" kern="1200" dirty="0" err="1">
              <a:latin typeface="Times New Roman" panose="02020603050405020304" pitchFamily="18" charset="0"/>
              <a:cs typeface="Times New Roman" panose="02020603050405020304" pitchFamily="18" charset="0"/>
            </a:rPr>
            <a:t>României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și</a:t>
          </a:r>
          <a:r>
            <a:rPr lang="en-GB" sz="1500" kern="1200" dirty="0">
              <a:latin typeface="Times New Roman" panose="02020603050405020304" pitchFamily="18" charset="0"/>
              <a:cs typeface="Times New Roman" panose="02020603050405020304" pitchFamily="18" charset="0"/>
            </a:rPr>
            <a:t> a </a:t>
          </a:r>
          <a:r>
            <a:rPr lang="en-GB" sz="1500" kern="1200" dirty="0" err="1">
              <a:latin typeface="Times New Roman" panose="02020603050405020304" pitchFamily="18" charset="0"/>
              <a:cs typeface="Times New Roman" panose="02020603050405020304" pitchFamily="18" charset="0"/>
            </a:rPr>
            <a:t>județului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Maramureș</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influențează</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pozitiv</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companiile</a:t>
          </a:r>
          <a:r>
            <a:rPr lang="en-GB" sz="1500" kern="1200" dirty="0">
              <a:latin typeface="Times New Roman" panose="02020603050405020304" pitchFamily="18" charset="0"/>
              <a:cs typeface="Times New Roman" panose="02020603050405020304" pitchFamily="18" charset="0"/>
            </a:rPr>
            <a:t> din IT, </a:t>
          </a:r>
          <a:r>
            <a:rPr lang="en-GB" sz="1500" kern="1200" dirty="0" err="1">
              <a:latin typeface="Times New Roman" panose="02020603050405020304" pitchFamily="18" charset="0"/>
              <a:cs typeface="Times New Roman" panose="02020603050405020304" pitchFamily="18" charset="0"/>
            </a:rPr>
            <a:t>inclusiv</a:t>
          </a:r>
          <a:r>
            <a:rPr lang="en-GB" sz="1500" kern="1200" dirty="0">
              <a:latin typeface="Times New Roman" panose="02020603050405020304" pitchFamily="18" charset="0"/>
              <a:cs typeface="Times New Roman" panose="02020603050405020304" pitchFamily="18" charset="0"/>
            </a:rPr>
            <a:t> One IT</a:t>
          </a:r>
          <a:r>
            <a:rPr lang="en-GB" sz="500" kern="1200" dirty="0">
              <a:latin typeface="Times New Roman" panose="02020603050405020304" pitchFamily="18" charset="0"/>
              <a:cs typeface="Times New Roman" panose="02020603050405020304" pitchFamily="18" charset="0"/>
            </a:rPr>
            <a:t>. </a:t>
          </a:r>
          <a:endParaRPr lang="ro-RO" sz="500" kern="1200" dirty="0">
            <a:latin typeface="Times New Roman" panose="02020603050405020304" pitchFamily="18" charset="0"/>
            <a:cs typeface="Times New Roman" panose="02020603050405020304" pitchFamily="18" charset="0"/>
          </a:endParaRPr>
        </a:p>
      </dsp:txBody>
      <dsp:txXfrm>
        <a:off x="605256" y="1052878"/>
        <a:ext cx="8012450" cy="532758"/>
      </dsp:txXfrm>
    </dsp:sp>
    <dsp:sp modelId="{7C7F9A19-20F8-42C5-984E-200C12E9188F}">
      <dsp:nvSpPr>
        <dsp:cNvPr id="0" name=""/>
        <dsp:cNvSpPr/>
      </dsp:nvSpPr>
      <dsp:spPr>
        <a:xfrm>
          <a:off x="0" y="2226458"/>
          <a:ext cx="11528704" cy="504000"/>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E5B22AB1-68C0-40D0-8CDA-374CD57AA810}">
      <dsp:nvSpPr>
        <dsp:cNvPr id="0" name=""/>
        <dsp:cNvSpPr/>
      </dsp:nvSpPr>
      <dsp:spPr>
        <a:xfrm>
          <a:off x="576435" y="1931257"/>
          <a:ext cx="8070092" cy="5904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5030" tIns="0" rIns="305030" bIns="0" numCol="1" spcCol="1270" anchor="ctr" anchorCtr="0">
          <a:noAutofit/>
        </a:bodyPr>
        <a:lstStyle/>
        <a:p>
          <a:pPr marL="0" lvl="0" indent="0" algn="l" defTabSz="666750">
            <a:lnSpc>
              <a:spcPct val="90000"/>
            </a:lnSpc>
            <a:spcBef>
              <a:spcPct val="0"/>
            </a:spcBef>
            <a:spcAft>
              <a:spcPct val="35000"/>
            </a:spcAft>
            <a:buNone/>
          </a:pPr>
          <a:r>
            <a:rPr lang="ro-RO" sz="1500" b="1" kern="1200" dirty="0">
              <a:latin typeface="Times New Roman" panose="02020603050405020304" pitchFamily="18" charset="0"/>
              <a:cs typeface="Times New Roman" panose="02020603050405020304" pitchFamily="18" charset="0"/>
            </a:rPr>
            <a:t>2.2. </a:t>
          </a:r>
          <a:r>
            <a:rPr lang="en-GB" sz="1500" b="1" kern="1200" dirty="0" err="1">
              <a:latin typeface="Times New Roman" panose="02020603050405020304" pitchFamily="18" charset="0"/>
              <a:cs typeface="Times New Roman" panose="02020603050405020304" pitchFamily="18" charset="0"/>
            </a:rPr>
            <a:t>Factorii</a:t>
          </a:r>
          <a:r>
            <a:rPr lang="en-GB" sz="1500" b="1" kern="1200" dirty="0">
              <a:latin typeface="Times New Roman" panose="02020603050405020304" pitchFamily="18" charset="0"/>
              <a:cs typeface="Times New Roman" panose="02020603050405020304" pitchFamily="18" charset="0"/>
            </a:rPr>
            <a:t> </a:t>
          </a:r>
          <a:r>
            <a:rPr lang="en-GB" sz="1500" b="1" kern="1200" dirty="0" err="1">
              <a:latin typeface="Times New Roman" panose="02020603050405020304" pitchFamily="18" charset="0"/>
              <a:cs typeface="Times New Roman" panose="02020603050405020304" pitchFamily="18" charset="0"/>
            </a:rPr>
            <a:t>politici</a:t>
          </a:r>
          <a:endParaRPr lang="ro-RO" sz="1500" kern="1200" dirty="0">
            <a:latin typeface="Times New Roman" panose="02020603050405020304" pitchFamily="18" charset="0"/>
            <a:cs typeface="Times New Roman" panose="02020603050405020304" pitchFamily="18" charset="0"/>
          </a:endParaRPr>
        </a:p>
      </dsp:txBody>
      <dsp:txXfrm>
        <a:off x="605256" y="1960078"/>
        <a:ext cx="8012450" cy="532758"/>
      </dsp:txXfrm>
    </dsp:sp>
    <dsp:sp modelId="{53D1AFB4-4E97-41E1-A4B0-1B61B27B5AE7}">
      <dsp:nvSpPr>
        <dsp:cNvPr id="0" name=""/>
        <dsp:cNvSpPr/>
      </dsp:nvSpPr>
      <dsp:spPr>
        <a:xfrm>
          <a:off x="0" y="3133658"/>
          <a:ext cx="11528704" cy="504000"/>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C0A5AE30-F6FA-409A-AF87-445255960E90}">
      <dsp:nvSpPr>
        <dsp:cNvPr id="0" name=""/>
        <dsp:cNvSpPr/>
      </dsp:nvSpPr>
      <dsp:spPr>
        <a:xfrm>
          <a:off x="576435" y="2838458"/>
          <a:ext cx="8070092" cy="5904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5030" tIns="0" rIns="305030" bIns="0" numCol="1" spcCol="1270" anchor="ctr" anchorCtr="0">
          <a:noAutofit/>
        </a:bodyPr>
        <a:lstStyle/>
        <a:p>
          <a:pPr marL="0" lvl="0" indent="0" algn="l" defTabSz="666750">
            <a:lnSpc>
              <a:spcPct val="90000"/>
            </a:lnSpc>
            <a:spcBef>
              <a:spcPct val="0"/>
            </a:spcBef>
            <a:spcAft>
              <a:spcPct val="35000"/>
            </a:spcAft>
            <a:buNone/>
          </a:pPr>
          <a:r>
            <a:rPr lang="en-GB" sz="1500" kern="1200" dirty="0" err="1">
              <a:latin typeface="Times New Roman" panose="02020603050405020304" pitchFamily="18" charset="0"/>
              <a:cs typeface="Times New Roman" panose="02020603050405020304" pitchFamily="18" charset="0"/>
            </a:rPr>
            <a:t>Factorii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politici</a:t>
          </a:r>
          <a:r>
            <a:rPr lang="en-GB" sz="1500" kern="1200" dirty="0">
              <a:latin typeface="Times New Roman" panose="02020603050405020304" pitchFamily="18" charset="0"/>
              <a:cs typeface="Times New Roman" panose="02020603050405020304" pitchFamily="18" charset="0"/>
            </a:rPr>
            <a:t> sunt </a:t>
          </a:r>
          <a:r>
            <a:rPr lang="en-GB" sz="1500" kern="1200" dirty="0" err="1">
              <a:latin typeface="Times New Roman" panose="02020603050405020304" pitchFamily="18" charset="0"/>
              <a:cs typeface="Times New Roman" panose="02020603050405020304" pitchFamily="18" charset="0"/>
            </a:rPr>
            <a:t>esențiali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pentru</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înțelegerea</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mediului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în</a:t>
          </a:r>
          <a:r>
            <a:rPr lang="en-GB" sz="1500" kern="1200" dirty="0">
              <a:latin typeface="Times New Roman" panose="02020603050405020304" pitchFamily="18" charset="0"/>
              <a:cs typeface="Times New Roman" panose="02020603050405020304" pitchFamily="18" charset="0"/>
            </a:rPr>
            <a:t> care </a:t>
          </a:r>
          <a:r>
            <a:rPr lang="en-GB" sz="1500" kern="1200" dirty="0" err="1">
              <a:latin typeface="Times New Roman" panose="02020603050405020304" pitchFamily="18" charset="0"/>
              <a:cs typeface="Times New Roman" panose="02020603050405020304" pitchFamily="18" charset="0"/>
            </a:rPr>
            <a:t>operează</a:t>
          </a:r>
          <a:r>
            <a:rPr lang="en-GB" sz="1500" kern="1200" dirty="0">
              <a:latin typeface="Times New Roman" panose="02020603050405020304" pitchFamily="18" charset="0"/>
              <a:cs typeface="Times New Roman" panose="02020603050405020304" pitchFamily="18" charset="0"/>
            </a:rPr>
            <a:t> </a:t>
          </a:r>
          <a:r>
            <a:rPr lang="en-GB" sz="1500" i="0" kern="1200" dirty="0">
              <a:latin typeface="Times New Roman" panose="02020603050405020304" pitchFamily="18" charset="0"/>
              <a:cs typeface="Times New Roman" panose="02020603050405020304" pitchFamily="18" charset="0"/>
            </a:rPr>
            <a:t>One-IT</a:t>
          </a:r>
          <a:r>
            <a:rPr lang="en-GB" sz="1500" kern="1200" dirty="0">
              <a:latin typeface="Times New Roman" panose="02020603050405020304" pitchFamily="18" charset="0"/>
              <a:cs typeface="Times New Roman" panose="02020603050405020304" pitchFamily="18" charset="0"/>
            </a:rPr>
            <a:t> din Baia Mare, o </a:t>
          </a:r>
          <a:r>
            <a:rPr lang="en-GB" sz="1500" kern="1200" dirty="0" err="1">
              <a:latin typeface="Times New Roman" panose="02020603050405020304" pitchFamily="18" charset="0"/>
              <a:cs typeface="Times New Roman" panose="02020603050405020304" pitchFamily="18" charset="0"/>
            </a:rPr>
            <a:t>companie</a:t>
          </a:r>
          <a:r>
            <a:rPr lang="en-GB" sz="1500" kern="1200" dirty="0">
              <a:latin typeface="Times New Roman" panose="02020603050405020304" pitchFamily="18" charset="0"/>
              <a:cs typeface="Times New Roman" panose="02020603050405020304" pitchFamily="18" charset="0"/>
            </a:rPr>
            <a:t> care </a:t>
          </a:r>
          <a:r>
            <a:rPr lang="en-GB" sz="1500" kern="1200" dirty="0" err="1">
              <a:latin typeface="Times New Roman" panose="02020603050405020304" pitchFamily="18" charset="0"/>
              <a:cs typeface="Times New Roman" panose="02020603050405020304" pitchFamily="18" charset="0"/>
            </a:rPr>
            <a:t>activează</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în</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sectorul</a:t>
          </a:r>
          <a:r>
            <a:rPr lang="en-GB" sz="1500" kern="1200" dirty="0">
              <a:latin typeface="Times New Roman" panose="02020603050405020304" pitchFamily="18" charset="0"/>
              <a:cs typeface="Times New Roman" panose="02020603050405020304" pitchFamily="18" charset="0"/>
            </a:rPr>
            <a:t> IT, </a:t>
          </a:r>
          <a:r>
            <a:rPr lang="en-GB" sz="1500" kern="1200" dirty="0" err="1">
              <a:latin typeface="Times New Roman" panose="02020603050405020304" pitchFamily="18" charset="0"/>
              <a:cs typeface="Times New Roman" panose="02020603050405020304" pitchFamily="18" charset="0"/>
            </a:rPr>
            <a:t>livrând</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echipamente</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și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servicii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pentru</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companii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și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instituții</a:t>
          </a:r>
          <a:r>
            <a:rPr lang="en-GB" sz="500" kern="1200" dirty="0">
              <a:latin typeface="Times New Roman" panose="02020603050405020304" pitchFamily="18" charset="0"/>
              <a:cs typeface="Times New Roman" panose="02020603050405020304" pitchFamily="18" charset="0"/>
            </a:rPr>
            <a:t>.</a:t>
          </a:r>
          <a:endParaRPr lang="ro-RO" sz="500" kern="1200" dirty="0">
            <a:latin typeface="Times New Roman" panose="02020603050405020304" pitchFamily="18" charset="0"/>
            <a:cs typeface="Times New Roman" panose="02020603050405020304" pitchFamily="18" charset="0"/>
          </a:endParaRPr>
        </a:p>
      </dsp:txBody>
      <dsp:txXfrm>
        <a:off x="605256" y="2867279"/>
        <a:ext cx="8012450" cy="532758"/>
      </dsp:txXfrm>
    </dsp:sp>
    <dsp:sp modelId="{FF50C7E7-8435-47AB-9E46-8864BB839E9C}">
      <dsp:nvSpPr>
        <dsp:cNvPr id="0" name=""/>
        <dsp:cNvSpPr/>
      </dsp:nvSpPr>
      <dsp:spPr>
        <a:xfrm>
          <a:off x="0" y="4040858"/>
          <a:ext cx="11528704" cy="504000"/>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9F602BE0-420C-4E42-8C0F-718A4C095B57}">
      <dsp:nvSpPr>
        <dsp:cNvPr id="0" name=""/>
        <dsp:cNvSpPr/>
      </dsp:nvSpPr>
      <dsp:spPr>
        <a:xfrm>
          <a:off x="576435" y="3745658"/>
          <a:ext cx="8070092" cy="5904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5030" tIns="0" rIns="305030" bIns="0" numCol="1" spcCol="1270" anchor="ctr" anchorCtr="0">
          <a:noAutofit/>
        </a:bodyPr>
        <a:lstStyle/>
        <a:p>
          <a:pPr marL="0" lvl="0" indent="0" algn="l" defTabSz="666750">
            <a:lnSpc>
              <a:spcPct val="90000"/>
            </a:lnSpc>
            <a:spcBef>
              <a:spcPct val="0"/>
            </a:spcBef>
            <a:spcAft>
              <a:spcPct val="35000"/>
            </a:spcAft>
            <a:buNone/>
          </a:pPr>
          <a:r>
            <a:rPr lang="ro-RO" sz="1500" b="1" kern="1200" dirty="0">
              <a:latin typeface="Times New Roman" panose="02020603050405020304" pitchFamily="18" charset="0"/>
              <a:cs typeface="Times New Roman" panose="02020603050405020304" pitchFamily="18" charset="0"/>
            </a:rPr>
            <a:t>2.3. </a:t>
          </a:r>
          <a:r>
            <a:rPr lang="en-GB" sz="1500" b="1" kern="1200" dirty="0" err="1">
              <a:latin typeface="Times New Roman" panose="02020603050405020304" pitchFamily="18" charset="0"/>
              <a:cs typeface="Times New Roman" panose="02020603050405020304" pitchFamily="18" charset="0"/>
            </a:rPr>
            <a:t>Factorii</a:t>
          </a:r>
          <a:r>
            <a:rPr lang="en-GB" sz="1500" b="1" kern="1200" dirty="0">
              <a:latin typeface="Times New Roman" panose="02020603050405020304" pitchFamily="18" charset="0"/>
              <a:cs typeface="Times New Roman" panose="02020603050405020304" pitchFamily="18" charset="0"/>
            </a:rPr>
            <a:t> </a:t>
          </a:r>
          <a:r>
            <a:rPr lang="en-GB" sz="1500" b="1" kern="1200" dirty="0" err="1">
              <a:latin typeface="Times New Roman" panose="02020603050405020304" pitchFamily="18" charset="0"/>
              <a:cs typeface="Times New Roman" panose="02020603050405020304" pitchFamily="18" charset="0"/>
            </a:rPr>
            <a:t>tehnologici</a:t>
          </a:r>
          <a:endParaRPr lang="ro-RO" sz="1500" kern="1200" dirty="0">
            <a:latin typeface="Times New Roman" panose="02020603050405020304" pitchFamily="18" charset="0"/>
            <a:cs typeface="Times New Roman" panose="02020603050405020304" pitchFamily="18" charset="0"/>
          </a:endParaRPr>
        </a:p>
      </dsp:txBody>
      <dsp:txXfrm>
        <a:off x="605256" y="3774479"/>
        <a:ext cx="8012450" cy="532758"/>
      </dsp:txXfrm>
    </dsp:sp>
    <dsp:sp modelId="{0FC34330-3B20-4675-B49A-121C5B609655}">
      <dsp:nvSpPr>
        <dsp:cNvPr id="0" name=""/>
        <dsp:cNvSpPr/>
      </dsp:nvSpPr>
      <dsp:spPr>
        <a:xfrm>
          <a:off x="0" y="4948058"/>
          <a:ext cx="11528704" cy="504000"/>
        </a:xfrm>
        <a:prstGeom prst="rect">
          <a:avLst/>
        </a:prstGeom>
        <a:solidFill>
          <a:schemeClr val="accent2">
            <a:alpha val="90000"/>
            <a:tint val="4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31DD78C6-15A9-4E3B-AE43-B50511E0BAA6}">
      <dsp:nvSpPr>
        <dsp:cNvPr id="0" name=""/>
        <dsp:cNvSpPr/>
      </dsp:nvSpPr>
      <dsp:spPr>
        <a:xfrm>
          <a:off x="576435" y="4652857"/>
          <a:ext cx="8070092" cy="5904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05030" tIns="0" rIns="305030" bIns="0" numCol="1" spcCol="1270" anchor="ctr" anchorCtr="0">
          <a:noAutofit/>
        </a:bodyPr>
        <a:lstStyle/>
        <a:p>
          <a:pPr marL="0" lvl="0" indent="0" algn="l" defTabSz="666750">
            <a:lnSpc>
              <a:spcPct val="90000"/>
            </a:lnSpc>
            <a:spcBef>
              <a:spcPct val="0"/>
            </a:spcBef>
            <a:spcAft>
              <a:spcPct val="35000"/>
            </a:spcAft>
            <a:buNone/>
          </a:pPr>
          <a:r>
            <a:rPr lang="en-GB" sz="1500" kern="1200" dirty="0" err="1">
              <a:latin typeface="Times New Roman" panose="02020603050405020304" pitchFamily="18" charset="0"/>
              <a:cs typeface="Times New Roman" panose="02020603050405020304" pitchFamily="18" charset="0"/>
            </a:rPr>
            <a:t>În</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cazul</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firmei</a:t>
          </a:r>
          <a:r>
            <a:rPr lang="en-GB" sz="1500" kern="1200" dirty="0">
              <a:latin typeface="Times New Roman" panose="02020603050405020304" pitchFamily="18" charset="0"/>
              <a:cs typeface="Times New Roman" panose="02020603050405020304" pitchFamily="18" charset="0"/>
            </a:rPr>
            <a:t> </a:t>
          </a:r>
          <a:r>
            <a:rPr lang="en-GB" sz="1500" i="1" kern="1200" dirty="0">
              <a:latin typeface="Times New Roman" panose="02020603050405020304" pitchFamily="18" charset="0"/>
              <a:cs typeface="Times New Roman" panose="02020603050405020304" pitchFamily="18" charset="0"/>
            </a:rPr>
            <a:t>One-IT</a:t>
          </a:r>
          <a:r>
            <a:rPr lang="en-GB" sz="1500" kern="1200" dirty="0">
              <a:latin typeface="Times New Roman" panose="02020603050405020304" pitchFamily="18" charset="0"/>
              <a:cs typeface="Times New Roman" panose="02020603050405020304" pitchFamily="18" charset="0"/>
            </a:rPr>
            <a:t> din Baia Mare, un </a:t>
          </a:r>
          <a:r>
            <a:rPr lang="en-GB" sz="1500" kern="1200" dirty="0" err="1">
              <a:latin typeface="Times New Roman" panose="02020603050405020304" pitchFamily="18" charset="0"/>
              <a:cs typeface="Times New Roman" panose="02020603050405020304" pitchFamily="18" charset="0"/>
            </a:rPr>
            <a:t>furnizor</a:t>
          </a:r>
          <a:r>
            <a:rPr lang="en-GB" sz="1500" kern="1200" dirty="0">
              <a:latin typeface="Times New Roman" panose="02020603050405020304" pitchFamily="18" charset="0"/>
              <a:cs typeface="Times New Roman" panose="02020603050405020304" pitchFamily="18" charset="0"/>
            </a:rPr>
            <a:t> important de </a:t>
          </a:r>
          <a:r>
            <a:rPr lang="en-GB" sz="1500" kern="1200" dirty="0" err="1">
              <a:latin typeface="Times New Roman" panose="02020603050405020304" pitchFamily="18" charset="0"/>
              <a:cs typeface="Times New Roman" panose="02020603050405020304" pitchFamily="18" charset="0"/>
            </a:rPr>
            <a:t>soluții</a:t>
          </a:r>
          <a:r>
            <a:rPr lang="en-GB" sz="1500" kern="1200" dirty="0">
              <a:latin typeface="Times New Roman" panose="02020603050405020304" pitchFamily="18" charset="0"/>
              <a:cs typeface="Times New Roman" panose="02020603050405020304" pitchFamily="18" charset="0"/>
            </a:rPr>
            <a:t> IT, </a:t>
          </a:r>
          <a:r>
            <a:rPr lang="en-GB" sz="1500" kern="1200" dirty="0" err="1">
              <a:latin typeface="Times New Roman" panose="02020603050405020304" pitchFamily="18" charset="0"/>
              <a:cs typeface="Times New Roman" panose="02020603050405020304" pitchFamily="18" charset="0"/>
            </a:rPr>
            <a:t>factorii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tehnologici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joacă</a:t>
          </a:r>
          <a:r>
            <a:rPr lang="en-GB" sz="1500" kern="1200" dirty="0">
              <a:latin typeface="Times New Roman" panose="02020603050405020304" pitchFamily="18" charset="0"/>
              <a:cs typeface="Times New Roman" panose="02020603050405020304" pitchFamily="18" charset="0"/>
            </a:rPr>
            <a:t> un </a:t>
          </a:r>
          <a:r>
            <a:rPr lang="en-GB" sz="1500" kern="1200" dirty="0" err="1">
              <a:latin typeface="Times New Roman" panose="02020603050405020304" pitchFamily="18" charset="0"/>
              <a:cs typeface="Times New Roman" panose="02020603050405020304" pitchFamily="18" charset="0"/>
            </a:rPr>
            <a:t>rol</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esențial</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în</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menținerea</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competitivității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și</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în</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atragerea</a:t>
          </a:r>
          <a:r>
            <a:rPr lang="en-GB" sz="1500" kern="1200" dirty="0">
              <a:latin typeface="Times New Roman" panose="02020603050405020304" pitchFamily="18" charset="0"/>
              <a:cs typeface="Times New Roman" panose="02020603050405020304" pitchFamily="18" charset="0"/>
            </a:rPr>
            <a:t> </a:t>
          </a:r>
          <a:r>
            <a:rPr lang="en-GB" sz="1500" kern="1200" dirty="0" err="1">
              <a:latin typeface="Times New Roman" panose="02020603050405020304" pitchFamily="18" charset="0"/>
              <a:cs typeface="Times New Roman" panose="02020603050405020304" pitchFamily="18" charset="0"/>
            </a:rPr>
            <a:t>clienților</a:t>
          </a:r>
          <a:r>
            <a:rPr lang="en-GB" sz="1500" kern="1200" dirty="0">
              <a:latin typeface="Times New Roman" panose="02020603050405020304" pitchFamily="18" charset="0"/>
              <a:cs typeface="Times New Roman" panose="02020603050405020304" pitchFamily="18" charset="0"/>
            </a:rPr>
            <a:t> din diverse </a:t>
          </a:r>
          <a:r>
            <a:rPr lang="en-GB" sz="1500" kern="1200" dirty="0" err="1">
              <a:latin typeface="Times New Roman" panose="02020603050405020304" pitchFamily="18" charset="0"/>
              <a:cs typeface="Times New Roman" panose="02020603050405020304" pitchFamily="18" charset="0"/>
            </a:rPr>
            <a:t>sectoare</a:t>
          </a:r>
          <a:r>
            <a:rPr lang="ro-RO" sz="1500" kern="1200" dirty="0">
              <a:latin typeface="Times New Roman" panose="02020603050405020304" pitchFamily="18" charset="0"/>
              <a:cs typeface="Times New Roman" panose="02020603050405020304" pitchFamily="18" charset="0"/>
            </a:rPr>
            <a:t>.</a:t>
          </a:r>
          <a:endParaRPr lang="ro-RO" sz="500" kern="1200" dirty="0">
            <a:latin typeface="Times New Roman" panose="02020603050405020304" pitchFamily="18" charset="0"/>
            <a:cs typeface="Times New Roman" panose="02020603050405020304" pitchFamily="18" charset="0"/>
          </a:endParaRPr>
        </a:p>
      </dsp:txBody>
      <dsp:txXfrm>
        <a:off x="605256" y="4681678"/>
        <a:ext cx="8012450"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58FEB5-E8C6-3A80-493D-10CAD46A1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648C581-C775-98C2-8A72-CD05A2CA637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894724-09D4-4F07-9DDA-0BDFDA992456}" type="datetimeFigureOut">
              <a:rPr lang="en-US" smtClean="0"/>
              <a:t>5/31/2025</a:t>
            </a:fld>
            <a:endParaRPr lang="en-US"/>
          </a:p>
        </p:txBody>
      </p:sp>
      <p:sp>
        <p:nvSpPr>
          <p:cNvPr id="4" name="Footer Placeholder 3">
            <a:extLst>
              <a:ext uri="{FF2B5EF4-FFF2-40B4-BE49-F238E27FC236}">
                <a16:creationId xmlns:a16="http://schemas.microsoft.com/office/drawing/2014/main" id="{EFBBA7D3-DC7D-9A8E-6060-596812F9E5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396B5FF-CA0B-B91F-D0C8-5360C7A04B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C62FCD-D8A9-45DB-A117-7E517482F7AF}" type="slidenum">
              <a:rPr lang="en-US" smtClean="0"/>
              <a:t>‹#›</a:t>
            </a:fld>
            <a:endParaRPr lang="en-US"/>
          </a:p>
        </p:txBody>
      </p:sp>
    </p:spTree>
    <p:extLst>
      <p:ext uri="{BB962C8B-B14F-4D97-AF65-F5344CB8AC3E}">
        <p14:creationId xmlns:p14="http://schemas.microsoft.com/office/powerpoint/2010/main" val="1067096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E0B70-0B2D-4454-9C0D-63442C140F78}" type="datetimeFigureOut">
              <a:rPr lang="en-US" smtClean="0"/>
              <a:t>5/31/2025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39ADCB-FF44-4D11-94CD-9544E5DFB95D}" type="slidenum">
              <a:rPr lang="en-US" smtClean="0"/>
              <a:t>‹#›</a:t>
            </a:fld>
            <a:endParaRPr lang="en-US"/>
          </a:p>
        </p:txBody>
      </p:sp>
    </p:spTree>
    <p:extLst>
      <p:ext uri="{BB962C8B-B14F-4D97-AF65-F5344CB8AC3E}">
        <p14:creationId xmlns:p14="http://schemas.microsoft.com/office/powerpoint/2010/main" val="81256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5"/>
          </p:nvPr>
        </p:nvSpPr>
        <p:spPr/>
        <p:txBody>
          <a:bodyPr/>
          <a:lstStyle/>
          <a:p>
            <a:fld id="{CE39ADCB-FF44-4D11-94CD-9544E5DFB95D}" type="slidenum">
              <a:rPr lang="en-US" smtClean="0"/>
              <a:t>4</a:t>
            </a:fld>
            <a:endParaRPr lang="en-US"/>
          </a:p>
        </p:txBody>
      </p:sp>
    </p:spTree>
    <p:extLst>
      <p:ext uri="{BB962C8B-B14F-4D97-AF65-F5344CB8AC3E}">
        <p14:creationId xmlns:p14="http://schemas.microsoft.com/office/powerpoint/2010/main" val="3816092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976A059-0727-59BF-99E8-577EE0A776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Date Placeholder 9">
            <a:extLst>
              <a:ext uri="{FF2B5EF4-FFF2-40B4-BE49-F238E27FC236}">
                <a16:creationId xmlns:a16="http://schemas.microsoft.com/office/drawing/2014/main" id="{CB65C056-B1A7-7FF8-5965-B3650A744900}"/>
              </a:ext>
            </a:extLst>
          </p:cNvPr>
          <p:cNvSpPr>
            <a:spLocks noGrp="1"/>
          </p:cNvSpPr>
          <p:nvPr>
            <p:ph type="dt" sz="half" idx="10"/>
          </p:nvPr>
        </p:nvSpPr>
        <p:spPr/>
        <p:txBody>
          <a:bodyPr/>
          <a:lstStyle/>
          <a:p>
            <a:fld id="{EB9B8737-127D-4908-932B-731DE6930369}" type="datetime1">
              <a:rPr lang="en-US" smtClean="0"/>
              <a:t>5/31/2025</a:t>
            </a:fld>
            <a:endParaRPr lang="en-US"/>
          </a:p>
        </p:txBody>
      </p:sp>
      <p:sp>
        <p:nvSpPr>
          <p:cNvPr id="11" name="Footer Placeholder 10">
            <a:extLst>
              <a:ext uri="{FF2B5EF4-FFF2-40B4-BE49-F238E27FC236}">
                <a16:creationId xmlns:a16="http://schemas.microsoft.com/office/drawing/2014/main" id="{43454174-9D12-C596-18E0-9C3B2A95332A}"/>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C4464E70-28DA-BB7E-E872-926FCA585B8B}"/>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dirty="0"/>
          </a:p>
        </p:txBody>
      </p:sp>
      <p:sp>
        <p:nvSpPr>
          <p:cNvPr id="15" name="Title 14">
            <a:extLst>
              <a:ext uri="{FF2B5EF4-FFF2-40B4-BE49-F238E27FC236}">
                <a16:creationId xmlns:a16="http://schemas.microsoft.com/office/drawing/2014/main" id="{107A79B4-F12F-0B57-BE23-C003FE3F04E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01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5A113-4075-8F72-7862-87499373AE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B85D07-1D31-8F87-D767-AAC820751A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B13C3-5CD5-C3AA-CDCE-CCECAFFEDEAB}"/>
              </a:ext>
            </a:extLst>
          </p:cNvPr>
          <p:cNvSpPr>
            <a:spLocks noGrp="1"/>
          </p:cNvSpPr>
          <p:nvPr>
            <p:ph type="dt" sz="half" idx="10"/>
          </p:nvPr>
        </p:nvSpPr>
        <p:spPr/>
        <p:txBody>
          <a:bodyPr/>
          <a:lstStyle/>
          <a:p>
            <a:fld id="{D2840CA8-5CE1-4958-B669-D933AA49FA40}" type="datetime1">
              <a:rPr lang="en-US" smtClean="0"/>
              <a:t>5/31/2025</a:t>
            </a:fld>
            <a:endParaRPr lang="en-US"/>
          </a:p>
        </p:txBody>
      </p:sp>
      <p:sp>
        <p:nvSpPr>
          <p:cNvPr id="5" name="Footer Placeholder 4">
            <a:extLst>
              <a:ext uri="{FF2B5EF4-FFF2-40B4-BE49-F238E27FC236}">
                <a16:creationId xmlns:a16="http://schemas.microsoft.com/office/drawing/2014/main" id="{6C2768F2-FD99-3CF5-F7F2-46FDE2F9B292}"/>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a16="http://schemas.microsoft.com/office/drawing/2014/main" id="{3EC49622-4FE3-B449-2292-88184B047481}"/>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97301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D4378C-BCD6-D0EC-73F4-F426025DBA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BA115D-71AF-967D-2312-B5BDEFE0E0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8CDB7-E1FC-7FF0-47F9-FF05A8DAC060}"/>
              </a:ext>
            </a:extLst>
          </p:cNvPr>
          <p:cNvSpPr>
            <a:spLocks noGrp="1"/>
          </p:cNvSpPr>
          <p:nvPr>
            <p:ph type="dt" sz="half" idx="10"/>
          </p:nvPr>
        </p:nvSpPr>
        <p:spPr/>
        <p:txBody>
          <a:bodyPr/>
          <a:lstStyle/>
          <a:p>
            <a:fld id="{F5F1163A-39AB-4876-8208-83F43F159039}" type="datetime1">
              <a:rPr lang="en-US" smtClean="0"/>
              <a:t>5/31/2025</a:t>
            </a:fld>
            <a:endParaRPr lang="en-US"/>
          </a:p>
        </p:txBody>
      </p:sp>
      <p:sp>
        <p:nvSpPr>
          <p:cNvPr id="5" name="Footer Placeholder 4">
            <a:extLst>
              <a:ext uri="{FF2B5EF4-FFF2-40B4-BE49-F238E27FC236}">
                <a16:creationId xmlns:a16="http://schemas.microsoft.com/office/drawing/2014/main" id="{7172E43B-2C2F-5E9B-ACCD-6AEA1DA50D31}"/>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a16="http://schemas.microsoft.com/office/drawing/2014/main" id="{44211ED7-BD8A-629D-8203-8375D7B6B93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41887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FEDC8-C1D4-96B9-6790-5B9DC0A230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B7742-A5DF-8640-884B-5925C8857A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F3D6A2-5C7B-D0C9-3B9D-D25E4A280D78}"/>
              </a:ext>
            </a:extLst>
          </p:cNvPr>
          <p:cNvSpPr>
            <a:spLocks noGrp="1"/>
          </p:cNvSpPr>
          <p:nvPr>
            <p:ph type="dt" sz="half" idx="10"/>
          </p:nvPr>
        </p:nvSpPr>
        <p:spPr/>
        <p:txBody>
          <a:bodyPr/>
          <a:lstStyle/>
          <a:p>
            <a:fld id="{C069DCC1-85F1-475E-9B24-A4E3F71BBD89}" type="datetime1">
              <a:rPr lang="en-US" smtClean="0"/>
              <a:t>5/31/2025</a:t>
            </a:fld>
            <a:endParaRPr lang="en-US"/>
          </a:p>
        </p:txBody>
      </p:sp>
      <p:sp>
        <p:nvSpPr>
          <p:cNvPr id="5" name="Footer Placeholder 4">
            <a:extLst>
              <a:ext uri="{FF2B5EF4-FFF2-40B4-BE49-F238E27FC236}">
                <a16:creationId xmlns:a16="http://schemas.microsoft.com/office/drawing/2014/main" id="{1554B767-0001-682F-BB9E-30E86F99DC6B}"/>
              </a:ext>
            </a:extLst>
          </p:cNvPr>
          <p:cNvSpPr>
            <a:spLocks noGrp="1"/>
          </p:cNvSpPr>
          <p:nvPr>
            <p:ph type="ftr" sz="quarter" idx="11"/>
          </p:nvPr>
        </p:nvSpPr>
        <p:spPr/>
        <p:txBody>
          <a:bodyPr/>
          <a:lstStyle/>
          <a:p>
            <a:endParaRPr lang="en-US"/>
          </a:p>
        </p:txBody>
      </p:sp>
      <p:sp>
        <p:nvSpPr>
          <p:cNvPr id="7" name="Slide Number Placeholder 4">
            <a:extLst>
              <a:ext uri="{FF2B5EF4-FFF2-40B4-BE49-F238E27FC236}">
                <a16:creationId xmlns:a16="http://schemas.microsoft.com/office/drawing/2014/main" id="{CD16685D-6EFA-6621-5A4B-4BD1CC76F88E}"/>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197227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07548-9A0C-3301-B536-7456420E1B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8811CA-5E37-D2CF-D424-D1AC6FBA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52E129-0D49-9C8B-5FA2-1686D5838CA2}"/>
              </a:ext>
            </a:extLst>
          </p:cNvPr>
          <p:cNvSpPr>
            <a:spLocks noGrp="1"/>
          </p:cNvSpPr>
          <p:nvPr>
            <p:ph type="dt" sz="half" idx="10"/>
          </p:nvPr>
        </p:nvSpPr>
        <p:spPr/>
        <p:txBody>
          <a:bodyPr/>
          <a:lstStyle/>
          <a:p>
            <a:fld id="{B1189982-FAA6-4525-A1E7-2F7673A24390}" type="datetime1">
              <a:rPr lang="en-US" smtClean="0"/>
              <a:t>5/31/2025</a:t>
            </a:fld>
            <a:endParaRPr lang="en-US"/>
          </a:p>
        </p:txBody>
      </p:sp>
      <p:sp>
        <p:nvSpPr>
          <p:cNvPr id="5" name="Footer Placeholder 4">
            <a:extLst>
              <a:ext uri="{FF2B5EF4-FFF2-40B4-BE49-F238E27FC236}">
                <a16:creationId xmlns:a16="http://schemas.microsoft.com/office/drawing/2014/main" id="{3DEC0534-7709-E1AB-3F86-5C55514442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3C340-5C0A-05DE-38D1-F5101A965058}"/>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a:p>
        </p:txBody>
      </p:sp>
    </p:spTree>
    <p:extLst>
      <p:ext uri="{BB962C8B-B14F-4D97-AF65-F5344CB8AC3E}">
        <p14:creationId xmlns:p14="http://schemas.microsoft.com/office/powerpoint/2010/main" val="86841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612FB-8D31-A6BF-B26A-54F2E57F6E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09BBD1-0C18-604B-75C7-619BE6A2D2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E8E06B-2B4A-F0CB-ECE2-D91FD1EA91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CB85DF-D2C7-EDF7-CAE1-90A424B74A71}"/>
              </a:ext>
            </a:extLst>
          </p:cNvPr>
          <p:cNvSpPr>
            <a:spLocks noGrp="1"/>
          </p:cNvSpPr>
          <p:nvPr>
            <p:ph type="dt" sz="half" idx="10"/>
          </p:nvPr>
        </p:nvSpPr>
        <p:spPr/>
        <p:txBody>
          <a:bodyPr/>
          <a:lstStyle/>
          <a:p>
            <a:fld id="{EB1CB7FA-7B94-4F91-BABC-9D716D9D537E}" type="datetime1">
              <a:rPr lang="en-US" smtClean="0"/>
              <a:t>5/31/2025</a:t>
            </a:fld>
            <a:endParaRPr lang="en-US"/>
          </a:p>
        </p:txBody>
      </p:sp>
      <p:sp>
        <p:nvSpPr>
          <p:cNvPr id="6" name="Footer Placeholder 5">
            <a:extLst>
              <a:ext uri="{FF2B5EF4-FFF2-40B4-BE49-F238E27FC236}">
                <a16:creationId xmlns:a16="http://schemas.microsoft.com/office/drawing/2014/main" id="{9D0B35ED-B1AD-C7A3-789D-D56E84CC32BD}"/>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a16="http://schemas.microsoft.com/office/drawing/2014/main" id="{F60C7F7F-C143-ADD7-651F-32FEE87D270A}"/>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394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FDBC-A612-A3C7-16CF-DB4228831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BA53AE-EB85-9424-6870-715378B9B3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8B861F-D83D-874A-8F0E-9BE8ADBCB8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3CD26E-130E-3EFD-1E58-D0A076C9E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D80009-3EE4-D16F-CCB1-73CA63D328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E75DF4-258D-AB76-230B-8ABE0E21D163}"/>
              </a:ext>
            </a:extLst>
          </p:cNvPr>
          <p:cNvSpPr>
            <a:spLocks noGrp="1"/>
          </p:cNvSpPr>
          <p:nvPr>
            <p:ph type="dt" sz="half" idx="10"/>
          </p:nvPr>
        </p:nvSpPr>
        <p:spPr/>
        <p:txBody>
          <a:bodyPr/>
          <a:lstStyle/>
          <a:p>
            <a:fld id="{E09AAAC3-BDBB-47BF-BA5C-45EFB7F81241}" type="datetime1">
              <a:rPr lang="en-US" smtClean="0"/>
              <a:t>5/31/2025</a:t>
            </a:fld>
            <a:endParaRPr lang="en-US"/>
          </a:p>
        </p:txBody>
      </p:sp>
      <p:sp>
        <p:nvSpPr>
          <p:cNvPr id="8" name="Footer Placeholder 7">
            <a:extLst>
              <a:ext uri="{FF2B5EF4-FFF2-40B4-BE49-F238E27FC236}">
                <a16:creationId xmlns:a16="http://schemas.microsoft.com/office/drawing/2014/main" id="{0CD679FF-8C9F-A02B-BF83-EEDA27910F39}"/>
              </a:ext>
            </a:extLst>
          </p:cNvPr>
          <p:cNvSpPr>
            <a:spLocks noGrp="1"/>
          </p:cNvSpPr>
          <p:nvPr>
            <p:ph type="ftr" sz="quarter" idx="11"/>
          </p:nvPr>
        </p:nvSpPr>
        <p:spPr/>
        <p:txBody>
          <a:bodyPr/>
          <a:lstStyle/>
          <a:p>
            <a:endParaRPr lang="en-US"/>
          </a:p>
        </p:txBody>
      </p:sp>
      <p:sp>
        <p:nvSpPr>
          <p:cNvPr id="10" name="Slide Number Placeholder 4">
            <a:extLst>
              <a:ext uri="{FF2B5EF4-FFF2-40B4-BE49-F238E27FC236}">
                <a16:creationId xmlns:a16="http://schemas.microsoft.com/office/drawing/2014/main" id="{A698A86C-2570-E5A2-0B29-BBD24595170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5818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1054B-64E0-23D2-6B48-69B7EDFBB2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E744E3-8DA2-E6D6-2A16-DE06AFA8A318}"/>
              </a:ext>
            </a:extLst>
          </p:cNvPr>
          <p:cNvSpPr>
            <a:spLocks noGrp="1"/>
          </p:cNvSpPr>
          <p:nvPr>
            <p:ph type="dt" sz="half" idx="10"/>
          </p:nvPr>
        </p:nvSpPr>
        <p:spPr/>
        <p:txBody>
          <a:bodyPr/>
          <a:lstStyle/>
          <a:p>
            <a:fld id="{43A3E560-4FCD-4798-9AF2-642BCAC1830E}" type="datetime1">
              <a:rPr lang="en-US" smtClean="0"/>
              <a:t>5/31/2025</a:t>
            </a:fld>
            <a:endParaRPr lang="en-US"/>
          </a:p>
        </p:txBody>
      </p:sp>
      <p:sp>
        <p:nvSpPr>
          <p:cNvPr id="4" name="Footer Placeholder 3">
            <a:extLst>
              <a:ext uri="{FF2B5EF4-FFF2-40B4-BE49-F238E27FC236}">
                <a16:creationId xmlns:a16="http://schemas.microsoft.com/office/drawing/2014/main" id="{10C89B19-AB7A-A19A-30D2-AEDBCAA04A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06698D-5F79-0980-9B76-3D58659850DB}"/>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9515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9050C9-6840-84E5-D463-1BB9420EE5D7}"/>
              </a:ext>
            </a:extLst>
          </p:cNvPr>
          <p:cNvSpPr>
            <a:spLocks noGrp="1"/>
          </p:cNvSpPr>
          <p:nvPr>
            <p:ph type="dt" sz="half" idx="10"/>
          </p:nvPr>
        </p:nvSpPr>
        <p:spPr/>
        <p:txBody>
          <a:bodyPr/>
          <a:lstStyle/>
          <a:p>
            <a:fld id="{BD4C1CC0-1E6D-4B25-A2AE-33306CF856E6}" type="datetime1">
              <a:rPr lang="en-US" smtClean="0"/>
              <a:t>5/31/2025</a:t>
            </a:fld>
            <a:endParaRPr lang="en-US"/>
          </a:p>
        </p:txBody>
      </p:sp>
      <p:sp>
        <p:nvSpPr>
          <p:cNvPr id="3" name="Footer Placeholder 2">
            <a:extLst>
              <a:ext uri="{FF2B5EF4-FFF2-40B4-BE49-F238E27FC236}">
                <a16:creationId xmlns:a16="http://schemas.microsoft.com/office/drawing/2014/main" id="{4ABA4735-8AB6-87BE-D400-DE9A5D4494E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7E5D0F-ABFC-3AB6-B29E-7372DFF5EA3A}"/>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a:t>Page</a:t>
            </a:r>
            <a:r>
              <a:rPr lang="en-US"/>
              <a:t> </a:t>
            </a:r>
            <a:fld id="{BBE5057F-7482-41AE-BBDB-C83C2F3461DE}" type="slidenum">
              <a:rPr lang="en-US" smtClean="0"/>
              <a:pPr/>
              <a:t>‹#›</a:t>
            </a:fld>
            <a:endParaRPr lang="en-US" dirty="0"/>
          </a:p>
        </p:txBody>
      </p:sp>
    </p:spTree>
    <p:extLst>
      <p:ext uri="{BB962C8B-B14F-4D97-AF65-F5344CB8AC3E}">
        <p14:creationId xmlns:p14="http://schemas.microsoft.com/office/powerpoint/2010/main" val="22944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85EC-E506-22F4-346F-7974EAC2F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EAA53F-C0C5-EA92-EF29-52B56CEE80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2D2632-BED3-5DD1-0D92-845D5CA5B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33BAEC-429D-7A50-4D81-A1BF2ECC0EB2}"/>
              </a:ext>
            </a:extLst>
          </p:cNvPr>
          <p:cNvSpPr>
            <a:spLocks noGrp="1"/>
          </p:cNvSpPr>
          <p:nvPr>
            <p:ph type="dt" sz="half" idx="10"/>
          </p:nvPr>
        </p:nvSpPr>
        <p:spPr/>
        <p:txBody>
          <a:bodyPr/>
          <a:lstStyle/>
          <a:p>
            <a:fld id="{BFE42552-A208-4103-BBAD-2B95A95E1FEC}" type="datetime1">
              <a:rPr lang="en-US" smtClean="0"/>
              <a:t>5/31/2025</a:t>
            </a:fld>
            <a:endParaRPr lang="en-US"/>
          </a:p>
        </p:txBody>
      </p:sp>
      <p:sp>
        <p:nvSpPr>
          <p:cNvPr id="6" name="Footer Placeholder 5">
            <a:extLst>
              <a:ext uri="{FF2B5EF4-FFF2-40B4-BE49-F238E27FC236}">
                <a16:creationId xmlns:a16="http://schemas.microsoft.com/office/drawing/2014/main" id="{C816B86E-B8A1-4F80-E1FB-62FB5458483E}"/>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a16="http://schemas.microsoft.com/office/drawing/2014/main" id="{B84E180B-01F9-F756-B76F-DBCB1FEBB953}"/>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a:t>Page</a:t>
            </a:r>
            <a:r>
              <a:rPr lang="en-US"/>
              <a:t> </a:t>
            </a:r>
            <a:fld id="{BBE5057F-7482-41AE-BBDB-C83C2F3461DE}" type="slidenum">
              <a:rPr lang="en-US" smtClean="0"/>
              <a:pPr/>
              <a:t>‹#›</a:t>
            </a:fld>
            <a:endParaRPr lang="en-US" dirty="0"/>
          </a:p>
        </p:txBody>
      </p:sp>
    </p:spTree>
    <p:extLst>
      <p:ext uri="{BB962C8B-B14F-4D97-AF65-F5344CB8AC3E}">
        <p14:creationId xmlns:p14="http://schemas.microsoft.com/office/powerpoint/2010/main" val="143149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7A099-1061-09E4-DC3E-DEBACB3D5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513E4-8368-44F8-EA23-5FE27B6FA6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ABFFC8-2261-76FE-8474-2FCFEDC97D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B83C56-760D-2584-1EE9-9E92C5F9DCFB}"/>
              </a:ext>
            </a:extLst>
          </p:cNvPr>
          <p:cNvSpPr>
            <a:spLocks noGrp="1"/>
          </p:cNvSpPr>
          <p:nvPr>
            <p:ph type="dt" sz="half" idx="10"/>
          </p:nvPr>
        </p:nvSpPr>
        <p:spPr/>
        <p:txBody>
          <a:bodyPr/>
          <a:lstStyle/>
          <a:p>
            <a:fld id="{171E08EA-84C3-4938-9F36-6CC12B53B25F}" type="datetime1">
              <a:rPr lang="en-US" smtClean="0"/>
              <a:t>5/31/2025</a:t>
            </a:fld>
            <a:endParaRPr lang="en-US"/>
          </a:p>
        </p:txBody>
      </p:sp>
      <p:sp>
        <p:nvSpPr>
          <p:cNvPr id="6" name="Footer Placeholder 5">
            <a:extLst>
              <a:ext uri="{FF2B5EF4-FFF2-40B4-BE49-F238E27FC236}">
                <a16:creationId xmlns:a16="http://schemas.microsoft.com/office/drawing/2014/main" id="{17E642CD-FFF3-B465-F5E9-7EA5EEE2C003}"/>
              </a:ext>
            </a:extLst>
          </p:cNvPr>
          <p:cNvSpPr>
            <a:spLocks noGrp="1"/>
          </p:cNvSpPr>
          <p:nvPr>
            <p:ph type="ftr" sz="quarter" idx="11"/>
          </p:nvPr>
        </p:nvSpPr>
        <p:spPr/>
        <p:txBody>
          <a:bodyPr/>
          <a:lstStyle/>
          <a:p>
            <a:endParaRPr lang="en-US"/>
          </a:p>
        </p:txBody>
      </p:sp>
      <p:sp>
        <p:nvSpPr>
          <p:cNvPr id="8" name="Slide Number Placeholder 4">
            <a:extLst>
              <a:ext uri="{FF2B5EF4-FFF2-40B4-BE49-F238E27FC236}">
                <a16:creationId xmlns:a16="http://schemas.microsoft.com/office/drawing/2014/main" id="{8C4EA6F1-DE73-3AD0-FFED-F8CA89127EA5}"/>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56237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76000" b="-7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AA504E-AD37-2053-5C5B-AE2A891180A2}"/>
              </a:ext>
            </a:extLst>
          </p:cNvPr>
          <p:cNvSpPr>
            <a:spLocks noGrp="1"/>
          </p:cNvSpPr>
          <p:nvPr>
            <p:ph type="title"/>
          </p:nvPr>
        </p:nvSpPr>
        <p:spPr>
          <a:xfrm>
            <a:off x="838200" y="828422"/>
            <a:ext cx="10515600" cy="8622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9BFCC0-702E-A0E6-7AC8-E887DEE53D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9B09F-5F50-DEE3-1E0B-39D8F0668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58DAF-AFE5-4394-A263-6FDE350004BD}" type="datetime1">
              <a:rPr lang="en-US" smtClean="0"/>
              <a:t>5/31/2025</a:t>
            </a:fld>
            <a:endParaRPr lang="en-US"/>
          </a:p>
        </p:txBody>
      </p:sp>
      <p:sp>
        <p:nvSpPr>
          <p:cNvPr id="5" name="Footer Placeholder 4">
            <a:extLst>
              <a:ext uri="{FF2B5EF4-FFF2-40B4-BE49-F238E27FC236}">
                <a16:creationId xmlns:a16="http://schemas.microsoft.com/office/drawing/2014/main" id="{6F288452-2736-5F09-F17B-38FEE2A213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descr="Shape&#10;&#10;Description automatically generated with medium confidence">
            <a:extLst>
              <a:ext uri="{FF2B5EF4-FFF2-40B4-BE49-F238E27FC236}">
                <a16:creationId xmlns:a16="http://schemas.microsoft.com/office/drawing/2014/main" id="{3F761627-0927-EAE4-3C8C-120709F0514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213846" y="365125"/>
            <a:ext cx="1139954" cy="463297"/>
          </a:xfrm>
          <a:prstGeom prst="rect">
            <a:avLst/>
          </a:prstGeom>
        </p:spPr>
      </p:pic>
      <p:sp>
        <p:nvSpPr>
          <p:cNvPr id="7" name="Slide Number Placeholder 4">
            <a:extLst>
              <a:ext uri="{FF2B5EF4-FFF2-40B4-BE49-F238E27FC236}">
                <a16:creationId xmlns:a16="http://schemas.microsoft.com/office/drawing/2014/main" id="{7653F00A-FF5A-1AFA-0B55-634828FAD746}"/>
              </a:ext>
            </a:extLst>
          </p:cNvPr>
          <p:cNvSpPr>
            <a:spLocks noGrp="1"/>
          </p:cNvSpPr>
          <p:nvPr>
            <p:ph type="sldNum" sz="quarter" idx="4"/>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79294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hart" Target="../charts/chart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6994-1CA3-A39D-4FDE-D835BC5851F4}"/>
              </a:ext>
            </a:extLst>
          </p:cNvPr>
          <p:cNvSpPr>
            <a:spLocks noGrp="1"/>
          </p:cNvSpPr>
          <p:nvPr>
            <p:ph type="ctrTitle"/>
          </p:nvPr>
        </p:nvSpPr>
        <p:spPr>
          <a:xfrm>
            <a:off x="1524000" y="2027208"/>
            <a:ext cx="8341360" cy="2387600"/>
          </a:xfrm>
        </p:spPr>
        <p:txBody>
          <a:bodyPr>
            <a:normAutofit fontScale="90000"/>
          </a:bodyPr>
          <a:lstStyle/>
          <a:p>
            <a:pPr algn="ctr">
              <a:lnSpc>
                <a:spcPct val="125000"/>
              </a:lnSpc>
              <a:spcBef>
                <a:spcPts val="1200"/>
              </a:spcBef>
              <a:spcAft>
                <a:spcPts val="2400"/>
              </a:spcAft>
              <a:buNone/>
            </a:pPr>
            <a:r>
              <a:rPr lang="en-US" sz="3100" b="1" kern="0" dirty="0">
                <a:effectLst/>
                <a:latin typeface="Georgia Pro Black" panose="02040A02050405020203" pitchFamily="18" charset="0"/>
                <a:ea typeface="Times New Roman" panose="02020603050405020304" pitchFamily="18" charset="0"/>
                <a:cs typeface="Times New Roman" panose="02020603050405020304" pitchFamily="18" charset="0"/>
              </a:rPr>
              <a:t>Evaluating Organizational Performance: A Diagnostic Analysis at One IT SRL</a:t>
            </a:r>
            <a:br>
              <a:rPr lang="en-GB" sz="1800" b="1" kern="0" dirty="0">
                <a:effectLst/>
                <a:latin typeface="Georgia Pro Black" panose="02040A02050405020203" pitchFamily="18" charset="0"/>
                <a:ea typeface="Times New Roman" panose="02020603050405020304" pitchFamily="18" charset="0"/>
                <a:cs typeface="Times New Roman" panose="02020603050405020304" pitchFamily="18" charset="0"/>
              </a:rPr>
            </a:br>
            <a:br>
              <a:rPr lang="en-GB" sz="1800" b="1" dirty="0">
                <a:effectLst/>
                <a:latin typeface="Georgia Pro Black" panose="02040A02050405020203" pitchFamily="18" charset="0"/>
                <a:ea typeface="Times New Roman" panose="02020603050405020304" pitchFamily="18" charset="0"/>
                <a:cs typeface="Times New Roman" panose="02020603050405020304" pitchFamily="18" charset="0"/>
              </a:rPr>
            </a:br>
            <a:r>
              <a:rPr lang="en-GB" dirty="0"/>
              <a:t> </a:t>
            </a:r>
            <a:endParaRPr lang="en-US" dirty="0"/>
          </a:p>
        </p:txBody>
      </p:sp>
      <p:sp>
        <p:nvSpPr>
          <p:cNvPr id="3" name="Subtitle 2">
            <a:extLst>
              <a:ext uri="{FF2B5EF4-FFF2-40B4-BE49-F238E27FC236}">
                <a16:creationId xmlns:a16="http://schemas.microsoft.com/office/drawing/2014/main" id="{B12F05B2-EF03-DBB5-4446-A81ABE5970EE}"/>
              </a:ext>
            </a:extLst>
          </p:cNvPr>
          <p:cNvSpPr>
            <a:spLocks noGrp="1"/>
          </p:cNvSpPr>
          <p:nvPr>
            <p:ph type="subTitle" idx="1"/>
          </p:nvPr>
        </p:nvSpPr>
        <p:spPr>
          <a:xfrm>
            <a:off x="109268" y="4830792"/>
            <a:ext cx="9144000" cy="1655762"/>
          </a:xfrm>
        </p:spPr>
        <p:txBody>
          <a:bodyPr>
            <a:normAutofit/>
          </a:bodyPr>
          <a:lstStyle/>
          <a:p>
            <a:pPr algn="l"/>
            <a:r>
              <a:rPr lang="en-US" dirty="0"/>
              <a:t>Author:</a:t>
            </a:r>
            <a:r>
              <a:rPr lang="ro-RO" dirty="0"/>
              <a:t> </a:t>
            </a:r>
            <a:r>
              <a:rPr lang="en-US" dirty="0"/>
              <a:t>Man Alexandra Maria</a:t>
            </a:r>
            <a:endParaRPr lang="ro-RO" dirty="0"/>
          </a:p>
          <a:p>
            <a:pPr algn="l"/>
            <a:endParaRPr lang="en-US" dirty="0"/>
          </a:p>
          <a:p>
            <a:pPr algn="l"/>
            <a:r>
              <a:rPr lang="ro-RO" dirty="0" err="1"/>
              <a:t>Coordinator</a:t>
            </a:r>
            <a:r>
              <a:rPr lang="ro-RO" dirty="0"/>
              <a:t>: </a:t>
            </a:r>
            <a:r>
              <a:rPr lang="ro-RO" dirty="0" err="1"/>
              <a:t>Lect</a:t>
            </a:r>
            <a:r>
              <a:rPr lang="en-US" dirty="0"/>
              <a:t>. </a:t>
            </a:r>
            <a:r>
              <a:rPr lang="ro-RO" dirty="0"/>
              <a:t>u</a:t>
            </a:r>
            <a:r>
              <a:rPr lang="en-US" dirty="0" err="1"/>
              <a:t>niv</a:t>
            </a:r>
            <a:r>
              <a:rPr lang="en-US" dirty="0"/>
              <a:t>. </a:t>
            </a:r>
            <a:r>
              <a:rPr lang="ro-RO" dirty="0"/>
              <a:t>d</a:t>
            </a:r>
            <a:r>
              <a:rPr lang="en-US" dirty="0"/>
              <a:t>r: Pop Izabela</a:t>
            </a:r>
          </a:p>
          <a:p>
            <a:endParaRPr lang="en-US" dirty="0"/>
          </a:p>
        </p:txBody>
      </p:sp>
      <p:pic>
        <p:nvPicPr>
          <p:cNvPr id="4" name="Picture 3">
            <a:extLst>
              <a:ext uri="{FF2B5EF4-FFF2-40B4-BE49-F238E27FC236}">
                <a16:creationId xmlns:a16="http://schemas.microsoft.com/office/drawing/2014/main" id="{3BB36ACD-414E-DEED-193C-8C2194792385}"/>
              </a:ext>
            </a:extLst>
          </p:cNvPr>
          <p:cNvPicPr>
            <a:picLocks noChangeAspect="1"/>
          </p:cNvPicPr>
          <p:nvPr/>
        </p:nvPicPr>
        <p:blipFill>
          <a:blip r:embed="rId2"/>
          <a:stretch>
            <a:fillRect/>
          </a:stretch>
        </p:blipFill>
        <p:spPr>
          <a:xfrm>
            <a:off x="1" y="1"/>
            <a:ext cx="2027208" cy="2027208"/>
          </a:xfrm>
          <a:prstGeom prst="rect">
            <a:avLst/>
          </a:prstGeom>
        </p:spPr>
      </p:pic>
      <p:pic>
        <p:nvPicPr>
          <p:cNvPr id="5" name="Picture 4">
            <a:extLst>
              <a:ext uri="{FF2B5EF4-FFF2-40B4-BE49-F238E27FC236}">
                <a16:creationId xmlns:a16="http://schemas.microsoft.com/office/drawing/2014/main" id="{929C74F9-5F90-8608-E45E-94FD75F6222D}"/>
              </a:ext>
            </a:extLst>
          </p:cNvPr>
          <p:cNvPicPr>
            <a:picLocks noChangeAspect="1"/>
          </p:cNvPicPr>
          <p:nvPr/>
        </p:nvPicPr>
        <p:blipFill>
          <a:blip r:embed="rId3"/>
          <a:stretch>
            <a:fillRect/>
          </a:stretch>
        </p:blipFill>
        <p:spPr>
          <a:xfrm>
            <a:off x="9689467" y="4297244"/>
            <a:ext cx="2502532" cy="2258922"/>
          </a:xfrm>
          <a:prstGeom prst="rect">
            <a:avLst/>
          </a:prstGeom>
        </p:spPr>
      </p:pic>
    </p:spTree>
    <p:extLst>
      <p:ext uri="{BB962C8B-B14F-4D97-AF65-F5344CB8AC3E}">
        <p14:creationId xmlns:p14="http://schemas.microsoft.com/office/powerpoint/2010/main" val="3211116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3">
            <a:extLst>
              <a:ext uri="{FF2B5EF4-FFF2-40B4-BE49-F238E27FC236}">
                <a16:creationId xmlns:a16="http://schemas.microsoft.com/office/drawing/2014/main" id="{19EF8DE2-091A-6C64-2148-D0A661522B96}"/>
              </a:ext>
            </a:extLst>
          </p:cNvPr>
          <p:cNvGraphicFramePr/>
          <p:nvPr>
            <p:extLst>
              <p:ext uri="{D42A27DB-BD31-4B8C-83A1-F6EECF244321}">
                <p14:modId xmlns:p14="http://schemas.microsoft.com/office/powerpoint/2010/main" val="3093933687"/>
              </p:ext>
            </p:extLst>
          </p:nvPr>
        </p:nvGraphicFramePr>
        <p:xfrm>
          <a:off x="116457" y="1107909"/>
          <a:ext cx="5867400" cy="4132116"/>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tăText 8">
            <a:extLst>
              <a:ext uri="{FF2B5EF4-FFF2-40B4-BE49-F238E27FC236}">
                <a16:creationId xmlns:a16="http://schemas.microsoft.com/office/drawing/2014/main" id="{D089C6C4-E1AF-83CA-61F4-A07CA37249A3}"/>
              </a:ext>
            </a:extLst>
          </p:cNvPr>
          <p:cNvSpPr txBox="1"/>
          <p:nvPr/>
        </p:nvSpPr>
        <p:spPr>
          <a:xfrm>
            <a:off x="607073" y="5300410"/>
            <a:ext cx="6156036" cy="646331"/>
          </a:xfrm>
          <a:prstGeom prst="rect">
            <a:avLst/>
          </a:prstGeom>
          <a:noFill/>
        </p:spPr>
        <p:txBody>
          <a:bodyPr wrap="square">
            <a:spAutoFit/>
          </a:bodyPr>
          <a:lstStyle/>
          <a:p>
            <a:pPr algn="ctr"/>
            <a:r>
              <a:rPr lang="ro-RO" sz="1800" dirty="0">
                <a:effectLst/>
                <a:ea typeface="Aptos" panose="020B0004020202020204" pitchFamily="34" charset="0"/>
              </a:rPr>
              <a:t>Fig.10. </a:t>
            </a:r>
            <a:r>
              <a:rPr lang="en-GB" sz="1800" dirty="0">
                <a:effectLst/>
                <a:ea typeface="Aptos" panose="020B0004020202020204" pitchFamily="34" charset="0"/>
              </a:rPr>
              <a:t>Analiza </a:t>
            </a:r>
            <a:r>
              <a:rPr lang="en-GB" sz="1800" dirty="0" err="1">
                <a:effectLst/>
                <a:ea typeface="Aptos" panose="020B0004020202020204" pitchFamily="34" charset="0"/>
              </a:rPr>
              <a:t>recenziilor</a:t>
            </a:r>
            <a:r>
              <a:rPr lang="en-GB" sz="1800" dirty="0">
                <a:effectLst/>
                <a:ea typeface="Aptos" panose="020B0004020202020204" pitchFamily="34" charset="0"/>
              </a:rPr>
              <a:t> </a:t>
            </a:r>
            <a:r>
              <a:rPr lang="en-GB" sz="1800" dirty="0" err="1">
                <a:effectLst/>
                <a:ea typeface="Aptos" panose="020B0004020202020204" pitchFamily="34" charset="0"/>
              </a:rPr>
              <a:t>în</a:t>
            </a:r>
            <a:r>
              <a:rPr lang="en-GB" sz="1800" dirty="0">
                <a:effectLst/>
                <a:ea typeface="Aptos" panose="020B0004020202020204" pitchFamily="34" charset="0"/>
              </a:rPr>
              <a:t> </a:t>
            </a:r>
            <a:r>
              <a:rPr lang="en-GB" sz="1800" dirty="0" err="1">
                <a:effectLst/>
                <a:ea typeface="Aptos" panose="020B0004020202020204" pitchFamily="34" charset="0"/>
              </a:rPr>
              <a:t>anul</a:t>
            </a:r>
            <a:r>
              <a:rPr lang="en-GB" sz="1800" dirty="0">
                <a:effectLst/>
                <a:ea typeface="Aptos" panose="020B0004020202020204" pitchFamily="34" charset="0"/>
              </a:rPr>
              <a:t> 2023</a:t>
            </a:r>
            <a:endParaRPr lang="ro-RO" sz="1800" dirty="0">
              <a:effectLst/>
              <a:ea typeface="Aptos" panose="020B0004020202020204" pitchFamily="34" charset="0"/>
            </a:endParaRPr>
          </a:p>
          <a:p>
            <a:pPr algn="ctr"/>
            <a:r>
              <a:rPr lang="ro-RO" dirty="0"/>
              <a:t>Sursă proprie</a:t>
            </a:r>
          </a:p>
        </p:txBody>
      </p:sp>
      <p:pic>
        <p:nvPicPr>
          <p:cNvPr id="4" name="Imagine 11" descr="Furnizor">
            <a:extLst>
              <a:ext uri="{FF2B5EF4-FFF2-40B4-BE49-F238E27FC236}">
                <a16:creationId xmlns:a16="http://schemas.microsoft.com/office/drawing/2014/main" id="{9A824290-7EBC-2565-EA6B-B05E21AE7FE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35190" y="866824"/>
            <a:ext cx="3784600" cy="2703195"/>
          </a:xfrm>
          <a:prstGeom prst="rect">
            <a:avLst/>
          </a:prstGeom>
          <a:noFill/>
          <a:ln>
            <a:noFill/>
          </a:ln>
        </p:spPr>
      </p:pic>
      <p:pic>
        <p:nvPicPr>
          <p:cNvPr id="5" name="Imagine 12" descr="Parteneri IT">
            <a:extLst>
              <a:ext uri="{FF2B5EF4-FFF2-40B4-BE49-F238E27FC236}">
                <a16:creationId xmlns:a16="http://schemas.microsoft.com/office/drawing/2014/main" id="{F0E977F5-07E3-A5B8-26CD-78C5FC29D7D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035190" y="3429000"/>
            <a:ext cx="4162422" cy="2314771"/>
          </a:xfrm>
          <a:prstGeom prst="rect">
            <a:avLst/>
          </a:prstGeom>
          <a:noFill/>
          <a:ln>
            <a:noFill/>
          </a:ln>
        </p:spPr>
      </p:pic>
      <p:sp>
        <p:nvSpPr>
          <p:cNvPr id="6" name="CasetăText 14">
            <a:extLst>
              <a:ext uri="{FF2B5EF4-FFF2-40B4-BE49-F238E27FC236}">
                <a16:creationId xmlns:a16="http://schemas.microsoft.com/office/drawing/2014/main" id="{09265AE8-C4B4-37C3-0210-CB0AD3D9A763}"/>
              </a:ext>
            </a:extLst>
          </p:cNvPr>
          <p:cNvSpPr txBox="1"/>
          <p:nvPr/>
        </p:nvSpPr>
        <p:spPr>
          <a:xfrm>
            <a:off x="8219238" y="5762863"/>
            <a:ext cx="6156036" cy="369332"/>
          </a:xfrm>
          <a:prstGeom prst="rect">
            <a:avLst/>
          </a:prstGeom>
          <a:noFill/>
        </p:spPr>
        <p:txBody>
          <a:bodyPr wrap="square">
            <a:spAutoFit/>
          </a:bodyPr>
          <a:lstStyle/>
          <a:p>
            <a:pPr algn="just"/>
            <a:r>
              <a:rPr lang="ro-RO" sz="1800" dirty="0">
                <a:effectLst/>
                <a:ea typeface="Aptos" panose="020B0004020202020204" pitchFamily="34" charset="0"/>
                <a:cs typeface="Times New Roman" panose="02020603050405020304" pitchFamily="18" charset="0"/>
              </a:rPr>
              <a:t>Fig.11. </a:t>
            </a:r>
            <a:r>
              <a:rPr lang="en-GB" sz="1800" dirty="0" err="1">
                <a:effectLst/>
                <a:ea typeface="Aptos" panose="020B0004020202020204" pitchFamily="34" charset="0"/>
                <a:cs typeface="Times New Roman" panose="02020603050405020304" pitchFamily="18" charset="0"/>
              </a:rPr>
              <a:t>Furnizori</a:t>
            </a:r>
            <a:endParaRPr lang="ro-RO" sz="16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44078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5BB0AEAA-497C-1D84-CE7C-D585EB8BB8D2}"/>
              </a:ext>
            </a:extLst>
          </p:cNvPr>
          <p:cNvSpPr txBox="1">
            <a:spLocks/>
          </p:cNvSpPr>
          <p:nvPr/>
        </p:nvSpPr>
        <p:spPr>
          <a:xfrm>
            <a:off x="201434" y="386131"/>
            <a:ext cx="8131684" cy="664234"/>
          </a:xfrm>
          <a:prstGeom prst="rect">
            <a:avLst/>
          </a:prstGeom>
        </p:spPr>
        <p:txBody>
          <a:bodyP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o-RO" dirty="0"/>
              <a:t>2.4 Diagnosticul resurselor umane</a:t>
            </a:r>
            <a:endParaRPr lang="en-US" dirty="0"/>
          </a:p>
        </p:txBody>
      </p:sp>
      <p:graphicFrame>
        <p:nvGraphicFramePr>
          <p:cNvPr id="3" name="Diagramă 3">
            <a:extLst>
              <a:ext uri="{FF2B5EF4-FFF2-40B4-BE49-F238E27FC236}">
                <a16:creationId xmlns:a16="http://schemas.microsoft.com/office/drawing/2014/main" id="{D46CF4AF-EC99-BE30-E891-5CC6E8A377B3}"/>
              </a:ext>
            </a:extLst>
          </p:cNvPr>
          <p:cNvGraphicFramePr>
            <a:graphicFrameLocks/>
          </p:cNvGraphicFramePr>
          <p:nvPr>
            <p:extLst>
              <p:ext uri="{D42A27DB-BD31-4B8C-83A1-F6EECF244321}">
                <p14:modId xmlns:p14="http://schemas.microsoft.com/office/powerpoint/2010/main" val="2865876400"/>
              </p:ext>
            </p:extLst>
          </p:nvPr>
        </p:nvGraphicFramePr>
        <p:xfrm>
          <a:off x="469880" y="1628486"/>
          <a:ext cx="5490973" cy="3700895"/>
        </p:xfrm>
        <a:graphic>
          <a:graphicData uri="http://schemas.openxmlformats.org/drawingml/2006/chart">
            <c:chart xmlns:c="http://schemas.openxmlformats.org/drawingml/2006/chart" xmlns:r="http://schemas.openxmlformats.org/officeDocument/2006/relationships" r:id="rId2"/>
          </a:graphicData>
        </a:graphic>
      </p:graphicFrame>
      <p:sp>
        <p:nvSpPr>
          <p:cNvPr id="4" name="CasetăText 5">
            <a:extLst>
              <a:ext uri="{FF2B5EF4-FFF2-40B4-BE49-F238E27FC236}">
                <a16:creationId xmlns:a16="http://schemas.microsoft.com/office/drawing/2014/main" id="{FFE95B7F-1725-0FC0-0C22-92DD10B464F9}"/>
              </a:ext>
            </a:extLst>
          </p:cNvPr>
          <p:cNvSpPr txBox="1"/>
          <p:nvPr/>
        </p:nvSpPr>
        <p:spPr>
          <a:xfrm>
            <a:off x="0" y="5600299"/>
            <a:ext cx="6165272" cy="646331"/>
          </a:xfrm>
          <a:prstGeom prst="rect">
            <a:avLst/>
          </a:prstGeom>
          <a:noFill/>
        </p:spPr>
        <p:txBody>
          <a:bodyPr wrap="square">
            <a:spAutoFit/>
          </a:bodyPr>
          <a:lstStyle/>
          <a:p>
            <a:pPr algn="ctr"/>
            <a:r>
              <a:rPr lang="ro-RO" sz="1800" dirty="0">
                <a:effectLst/>
                <a:ea typeface="Aptos" panose="020B0004020202020204" pitchFamily="34" charset="0"/>
                <a:cs typeface="Times New Roman" panose="02020603050405020304" pitchFamily="18" charset="0"/>
              </a:rPr>
              <a:t>Fig.12. </a:t>
            </a:r>
            <a:r>
              <a:rPr lang="en-GB" sz="1800" dirty="0" err="1">
                <a:effectLst/>
                <a:ea typeface="Aptos" panose="020B0004020202020204" pitchFamily="34" charset="0"/>
                <a:cs typeface="Times New Roman" panose="02020603050405020304" pitchFamily="18" charset="0"/>
              </a:rPr>
              <a:t>Nivelul</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productivității</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muncii</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în</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perioada</a:t>
            </a:r>
            <a:r>
              <a:rPr lang="en-GB" sz="1800" dirty="0">
                <a:effectLst/>
                <a:ea typeface="Aptos" panose="020B0004020202020204" pitchFamily="34" charset="0"/>
                <a:cs typeface="Times New Roman" panose="02020603050405020304" pitchFamily="18" charset="0"/>
              </a:rPr>
              <a:t> 2018-2023</a:t>
            </a:r>
            <a:endParaRPr lang="ro-RO" sz="1800" dirty="0">
              <a:effectLst/>
              <a:ea typeface="Aptos" panose="020B0004020202020204" pitchFamily="34" charset="0"/>
              <a:cs typeface="Times New Roman" panose="02020603050405020304" pitchFamily="18" charset="0"/>
            </a:endParaRPr>
          </a:p>
          <a:p>
            <a:pPr algn="ctr"/>
            <a:r>
              <a:rPr lang="ro-RO" dirty="0">
                <a:ea typeface="Aptos" panose="020B0004020202020204" pitchFamily="34" charset="0"/>
                <a:cs typeface="Times New Roman" panose="02020603050405020304" pitchFamily="18" charset="0"/>
              </a:rPr>
              <a:t>Sursă proprie</a:t>
            </a:r>
            <a:r>
              <a:rPr lang="en-GB" sz="1800" dirty="0">
                <a:effectLst/>
                <a:ea typeface="Aptos" panose="020B0004020202020204" pitchFamily="34" charset="0"/>
                <a:cs typeface="Times New Roman" panose="02020603050405020304" pitchFamily="18" charset="0"/>
              </a:rPr>
              <a:t>  </a:t>
            </a:r>
            <a:endParaRPr lang="ro-RO" sz="1600" dirty="0">
              <a:effectLst/>
              <a:ea typeface="Aptos" panose="020B0004020202020204" pitchFamily="34" charset="0"/>
              <a:cs typeface="Times New Roman" panose="02020603050405020304" pitchFamily="18" charset="0"/>
            </a:endParaRPr>
          </a:p>
        </p:txBody>
      </p:sp>
      <p:graphicFrame>
        <p:nvGraphicFramePr>
          <p:cNvPr id="6" name="Diagramă 4">
            <a:extLst>
              <a:ext uri="{FF2B5EF4-FFF2-40B4-BE49-F238E27FC236}">
                <a16:creationId xmlns:a16="http://schemas.microsoft.com/office/drawing/2014/main" id="{B4C9F626-8CC8-46E5-94BF-292C0D7A3CBD}"/>
              </a:ext>
            </a:extLst>
          </p:cNvPr>
          <p:cNvGraphicFramePr/>
          <p:nvPr>
            <p:extLst>
              <p:ext uri="{D42A27DB-BD31-4B8C-83A1-F6EECF244321}">
                <p14:modId xmlns:p14="http://schemas.microsoft.com/office/powerpoint/2010/main" val="2166365062"/>
              </p:ext>
            </p:extLst>
          </p:nvPr>
        </p:nvGraphicFramePr>
        <p:xfrm>
          <a:off x="6375399" y="1728354"/>
          <a:ext cx="5473700" cy="3601027"/>
        </p:xfrm>
        <a:graphic>
          <a:graphicData uri="http://schemas.openxmlformats.org/drawingml/2006/chart">
            <c:chart xmlns:c="http://schemas.openxmlformats.org/drawingml/2006/chart" xmlns:r="http://schemas.openxmlformats.org/officeDocument/2006/relationships" r:id="rId3"/>
          </a:graphicData>
        </a:graphic>
      </p:graphicFrame>
      <p:sp>
        <p:nvSpPr>
          <p:cNvPr id="7" name="CasetăText 8">
            <a:extLst>
              <a:ext uri="{FF2B5EF4-FFF2-40B4-BE49-F238E27FC236}">
                <a16:creationId xmlns:a16="http://schemas.microsoft.com/office/drawing/2014/main" id="{6CC5CFC6-FCFC-FB28-8155-048F85FD1DBD}"/>
              </a:ext>
            </a:extLst>
          </p:cNvPr>
          <p:cNvSpPr txBox="1"/>
          <p:nvPr/>
        </p:nvSpPr>
        <p:spPr>
          <a:xfrm>
            <a:off x="6096000" y="5600299"/>
            <a:ext cx="6257636" cy="923330"/>
          </a:xfrm>
          <a:prstGeom prst="rect">
            <a:avLst/>
          </a:prstGeom>
          <a:noFill/>
        </p:spPr>
        <p:txBody>
          <a:bodyPr wrap="square">
            <a:spAutoFit/>
          </a:bodyPr>
          <a:lstStyle/>
          <a:p>
            <a:pPr algn="ctr"/>
            <a:r>
              <a:rPr lang="ro-RO" sz="1800" dirty="0">
                <a:effectLst/>
                <a:ea typeface="Aptos" panose="020B0004020202020204" pitchFamily="34" charset="0"/>
                <a:cs typeface="Times New Roman" panose="02020603050405020304" pitchFamily="18" charset="0"/>
              </a:rPr>
              <a:t>Fig.13. </a:t>
            </a:r>
            <a:r>
              <a:rPr lang="en-GB" sz="1800" dirty="0" err="1">
                <a:effectLst/>
                <a:ea typeface="Aptos" panose="020B0004020202020204" pitchFamily="34" charset="0"/>
                <a:cs typeface="Times New Roman" panose="02020603050405020304" pitchFamily="18" charset="0"/>
              </a:rPr>
              <a:t>Evoluția</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numărului</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mediu</a:t>
            </a:r>
            <a:r>
              <a:rPr lang="en-GB" sz="1800" dirty="0">
                <a:effectLst/>
                <a:ea typeface="Aptos" panose="020B0004020202020204" pitchFamily="34" charset="0"/>
                <a:cs typeface="Times New Roman" panose="02020603050405020304" pitchFamily="18" charset="0"/>
              </a:rPr>
              <a:t> de </a:t>
            </a:r>
            <a:r>
              <a:rPr lang="en-GB" sz="1800" dirty="0" err="1">
                <a:effectLst/>
                <a:ea typeface="Aptos" panose="020B0004020202020204" pitchFamily="34" charset="0"/>
                <a:cs typeface="Times New Roman" panose="02020603050405020304" pitchFamily="18" charset="0"/>
              </a:rPr>
              <a:t>angajați</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în</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perioada</a:t>
            </a:r>
            <a:r>
              <a:rPr lang="en-GB" sz="1800" dirty="0">
                <a:effectLst/>
                <a:ea typeface="Aptos" panose="020B0004020202020204" pitchFamily="34" charset="0"/>
                <a:cs typeface="Times New Roman" panose="02020603050405020304" pitchFamily="18" charset="0"/>
              </a:rPr>
              <a:t> 2018-2023</a:t>
            </a:r>
            <a:endParaRPr lang="ro-RO" sz="1800" dirty="0">
              <a:effectLst/>
              <a:ea typeface="Aptos" panose="020B0004020202020204" pitchFamily="34" charset="0"/>
              <a:cs typeface="Times New Roman" panose="02020603050405020304" pitchFamily="18" charset="0"/>
            </a:endParaRPr>
          </a:p>
          <a:p>
            <a:pPr algn="ctr"/>
            <a:r>
              <a:rPr lang="ro-RO" dirty="0">
                <a:cs typeface="Times New Roman" panose="02020603050405020304" pitchFamily="18" charset="0"/>
              </a:rPr>
              <a:t>Sursă proprie</a:t>
            </a:r>
          </a:p>
        </p:txBody>
      </p:sp>
    </p:spTree>
    <p:extLst>
      <p:ext uri="{BB962C8B-B14F-4D97-AF65-F5344CB8AC3E}">
        <p14:creationId xmlns:p14="http://schemas.microsoft.com/office/powerpoint/2010/main" val="3728432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Nomogramă 22">
            <a:extLst>
              <a:ext uri="{FF2B5EF4-FFF2-40B4-BE49-F238E27FC236}">
                <a16:creationId xmlns:a16="http://schemas.microsoft.com/office/drawing/2014/main" id="{C5F84DA8-5D15-3F0D-DD7E-AFD2CCE613A5}"/>
              </a:ext>
            </a:extLst>
          </p:cNvPr>
          <p:cNvGraphicFramePr/>
          <p:nvPr>
            <p:extLst>
              <p:ext uri="{D42A27DB-BD31-4B8C-83A1-F6EECF244321}">
                <p14:modId xmlns:p14="http://schemas.microsoft.com/office/powerpoint/2010/main" val="1180929684"/>
              </p:ext>
            </p:extLst>
          </p:nvPr>
        </p:nvGraphicFramePr>
        <p:xfrm>
          <a:off x="177341" y="754246"/>
          <a:ext cx="11528704" cy="5568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a:extLst>
              <a:ext uri="{FF2B5EF4-FFF2-40B4-BE49-F238E27FC236}">
                <a16:creationId xmlns:a16="http://schemas.microsoft.com/office/drawing/2014/main" id="{D72DCD08-3F31-54E3-C195-A48696167C96}"/>
              </a:ext>
            </a:extLst>
          </p:cNvPr>
          <p:cNvSpPr txBox="1">
            <a:spLocks/>
          </p:cNvSpPr>
          <p:nvPr/>
        </p:nvSpPr>
        <p:spPr>
          <a:xfrm>
            <a:off x="177341" y="164773"/>
            <a:ext cx="8131684" cy="664234"/>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o-RO" sz="4000" b="1" dirty="0"/>
              <a:t>3. Diagnosticul mediului extern</a:t>
            </a:r>
            <a:endParaRPr lang="en-US" sz="4000" b="1" dirty="0"/>
          </a:p>
        </p:txBody>
      </p:sp>
    </p:spTree>
    <p:extLst>
      <p:ext uri="{BB962C8B-B14F-4D97-AF65-F5344CB8AC3E}">
        <p14:creationId xmlns:p14="http://schemas.microsoft.com/office/powerpoint/2010/main" val="30217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3930F-BE6C-409A-5776-756EF0F14D7A}"/>
              </a:ext>
            </a:extLst>
          </p:cNvPr>
          <p:cNvSpPr>
            <a:spLocks noGrp="1"/>
          </p:cNvSpPr>
          <p:nvPr>
            <p:ph type="title"/>
          </p:nvPr>
        </p:nvSpPr>
        <p:spPr>
          <a:xfrm>
            <a:off x="237153" y="448860"/>
            <a:ext cx="10515600" cy="862266"/>
          </a:xfrm>
        </p:spPr>
        <p:txBody>
          <a:bodyPr/>
          <a:lstStyle/>
          <a:p>
            <a:r>
              <a:rPr lang="ro-RO" dirty="0"/>
              <a:t>Concluzii și recomandări</a:t>
            </a:r>
          </a:p>
        </p:txBody>
      </p:sp>
      <p:sp>
        <p:nvSpPr>
          <p:cNvPr id="3" name="Slide Number Placeholder 2">
            <a:extLst>
              <a:ext uri="{FF2B5EF4-FFF2-40B4-BE49-F238E27FC236}">
                <a16:creationId xmlns:a16="http://schemas.microsoft.com/office/drawing/2014/main" id="{6DDE960C-C75A-9951-B9FA-4D61D9AE4A35}"/>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13</a:t>
            </a:fld>
            <a:endParaRPr lang="en-US" dirty="0"/>
          </a:p>
        </p:txBody>
      </p:sp>
      <p:sp>
        <p:nvSpPr>
          <p:cNvPr id="7" name="TextBox 6">
            <a:extLst>
              <a:ext uri="{FF2B5EF4-FFF2-40B4-BE49-F238E27FC236}">
                <a16:creationId xmlns:a16="http://schemas.microsoft.com/office/drawing/2014/main" id="{312F5424-008A-6407-CB40-0423F6F4D30E}"/>
              </a:ext>
            </a:extLst>
          </p:cNvPr>
          <p:cNvSpPr txBox="1"/>
          <p:nvPr/>
        </p:nvSpPr>
        <p:spPr>
          <a:xfrm>
            <a:off x="340744" y="1311126"/>
            <a:ext cx="11122397" cy="1754326"/>
          </a:xfrm>
          <a:prstGeom prst="rect">
            <a:avLst/>
          </a:prstGeom>
          <a:noFill/>
        </p:spPr>
        <p:txBody>
          <a:bodyPr wrap="square">
            <a:spAutoFit/>
          </a:bodyPr>
          <a:lstStyle/>
          <a:p>
            <a:r>
              <a:rPr lang="ro-RO" dirty="0"/>
              <a:t>Firma </a:t>
            </a:r>
            <a:r>
              <a:rPr lang="ro-RO" dirty="0" err="1"/>
              <a:t>One</a:t>
            </a:r>
            <a:r>
              <a:rPr lang="ro-RO" dirty="0"/>
              <a:t>-IT din Baia Mare se prezintă ca un actor important pe piața soluțiilor IT, având un portofoliu de produse și servicii adaptat nevoilor pieței locale și regionale. Activitatea companiei este influențată de o serie de factori economici, ecologici și tehnologici, care o plasează într-un mediu competitiv și în continuă schimbare.</a:t>
            </a:r>
          </a:p>
          <a:p>
            <a:r>
              <a:rPr lang="ro-RO" dirty="0"/>
              <a:t>Cu o strategie bine definită, bazată pe inovație, eficiență operațională și satisfacția clienților, </a:t>
            </a:r>
            <a:r>
              <a:rPr lang="ro-RO" dirty="0" err="1"/>
              <a:t>One</a:t>
            </a:r>
            <a:r>
              <a:rPr lang="ro-RO" dirty="0"/>
              <a:t>-IT poate deveni un lider local și regional în furnizarea de soluții IT, având o creștere sustenabilă pe termen lung.</a:t>
            </a:r>
          </a:p>
          <a:p>
            <a:endParaRPr lang="ro-RO" dirty="0"/>
          </a:p>
        </p:txBody>
      </p:sp>
      <p:sp>
        <p:nvSpPr>
          <p:cNvPr id="13" name="TextBox 12">
            <a:extLst>
              <a:ext uri="{FF2B5EF4-FFF2-40B4-BE49-F238E27FC236}">
                <a16:creationId xmlns:a16="http://schemas.microsoft.com/office/drawing/2014/main" id="{75CFBC85-D556-729B-4828-611B2353A8AD}"/>
              </a:ext>
            </a:extLst>
          </p:cNvPr>
          <p:cNvSpPr txBox="1"/>
          <p:nvPr/>
        </p:nvSpPr>
        <p:spPr>
          <a:xfrm>
            <a:off x="340744" y="2880787"/>
            <a:ext cx="11710358" cy="2585323"/>
          </a:xfrm>
          <a:prstGeom prst="rect">
            <a:avLst/>
          </a:prstGeom>
          <a:noFill/>
        </p:spPr>
        <p:txBody>
          <a:bodyPr wrap="square">
            <a:spAutoFit/>
          </a:bodyPr>
          <a:lstStyle/>
          <a:p>
            <a:r>
              <a:rPr lang="ro-RO" b="1" dirty="0"/>
              <a:t>Recomandări:</a:t>
            </a:r>
          </a:p>
          <a:p>
            <a:r>
              <a:rPr lang="ro-RO" dirty="0"/>
              <a:t>Identificarea cheltuielilor care nu aduc valoare semnificativă.</a:t>
            </a:r>
          </a:p>
          <a:p>
            <a:r>
              <a:rPr lang="ro-RO" dirty="0"/>
              <a:t>Negocierea contractelor de închiriere, utilități sau alte costuri recurente.</a:t>
            </a:r>
          </a:p>
          <a:p>
            <a:r>
              <a:rPr lang="ro-RO" dirty="0"/>
              <a:t>Implementarea soluțiilor software pentru gestionarea mai eficientă a stocurilor, facturării și managementului proiectelor.</a:t>
            </a:r>
          </a:p>
          <a:p>
            <a:r>
              <a:rPr lang="ro-RO" dirty="0"/>
              <a:t>Cercetarea pieței pentru noi servicii cerute, cum ar fi soluții de securitate cibernetică, servicii </a:t>
            </a:r>
            <a:r>
              <a:rPr lang="ro-RO" dirty="0" err="1"/>
              <a:t>cloud</a:t>
            </a:r>
            <a:r>
              <a:rPr lang="ro-RO" dirty="0"/>
              <a:t> sau mentenanță IT personalizată.</a:t>
            </a:r>
          </a:p>
          <a:p>
            <a:r>
              <a:rPr lang="ro-RO" dirty="0"/>
              <a:t>Explorarea cererii din alte regiuni din România sau chiar internațional.</a:t>
            </a:r>
          </a:p>
          <a:p>
            <a:r>
              <a:rPr lang="ro-RO" dirty="0"/>
              <a:t>Promovarea pachetelor de servicii care includ produse software licențiate, accesorii IT sau abonamente de suport tehnic.</a:t>
            </a:r>
          </a:p>
          <a:p>
            <a:r>
              <a:rPr lang="ro-RO" dirty="0"/>
              <a:t>Ajustarea prețurilor pe baza unei analize de piață, păstrând un echilibru între competitivitate și profitabilitate.</a:t>
            </a:r>
          </a:p>
        </p:txBody>
      </p:sp>
    </p:spTree>
    <p:extLst>
      <p:ext uri="{BB962C8B-B14F-4D97-AF65-F5344CB8AC3E}">
        <p14:creationId xmlns:p14="http://schemas.microsoft.com/office/powerpoint/2010/main" val="2954566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054F1-718F-8247-12A1-04429E108B0A}"/>
              </a:ext>
            </a:extLst>
          </p:cNvPr>
          <p:cNvSpPr>
            <a:spLocks noGrp="1"/>
          </p:cNvSpPr>
          <p:nvPr>
            <p:ph type="title"/>
          </p:nvPr>
        </p:nvSpPr>
        <p:spPr>
          <a:xfrm>
            <a:off x="838200" y="828422"/>
            <a:ext cx="10515600" cy="862266"/>
          </a:xfrm>
        </p:spPr>
        <p:txBody>
          <a:bodyPr vert="horz" lIns="91440" tIns="45720" rIns="91440" bIns="45720" rtlCol="0" anchor="ctr">
            <a:normAutofit/>
          </a:bodyPr>
          <a:lstStyle/>
          <a:p>
            <a:r>
              <a:rPr lang="en-US" kern="1200">
                <a:latin typeface="+mj-lt"/>
                <a:ea typeface="+mj-ea"/>
                <a:cs typeface="+mj-cs"/>
              </a:rPr>
              <a:t>Bibliografie</a:t>
            </a:r>
          </a:p>
        </p:txBody>
      </p:sp>
      <p:sp>
        <p:nvSpPr>
          <p:cNvPr id="5" name="TextBox 4">
            <a:extLst>
              <a:ext uri="{FF2B5EF4-FFF2-40B4-BE49-F238E27FC236}">
                <a16:creationId xmlns:a16="http://schemas.microsoft.com/office/drawing/2014/main" id="{3EA1D737-84F0-2D8C-5D0E-203F2684CDCC}"/>
              </a:ext>
            </a:extLst>
          </p:cNvPr>
          <p:cNvSpPr txBox="1"/>
          <p:nvPr/>
        </p:nvSpPr>
        <p:spPr>
          <a:xfrm>
            <a:off x="838200" y="1825625"/>
            <a:ext cx="5181600" cy="4351338"/>
          </a:xfrm>
          <a:prstGeom prst="rect">
            <a:avLst/>
          </a:prstGeom>
        </p:spPr>
        <p:txBody>
          <a:bodyPr vert="horz" lIns="91440" tIns="45720" rIns="91440" bIns="45720" rtlCol="0">
            <a:normAutofit/>
          </a:bodyPr>
          <a:lstStyle/>
          <a:p>
            <a:pPr marL="228600" indent="-228600">
              <a:lnSpc>
                <a:spcPct val="90000"/>
              </a:lnSpc>
              <a:spcBef>
                <a:spcPts val="1000"/>
              </a:spcBef>
              <a:buFont typeface="Arial" panose="020B0604020202020204" pitchFamily="34" charset="0"/>
              <a:buChar char="•"/>
            </a:pPr>
            <a:r>
              <a:rPr lang="en-US" sz="2200"/>
              <a:t>[1] Gîrleanu, S. (2011). Analiza diagnostic a întreprinderii. București: Editura Universitară.</a:t>
            </a:r>
          </a:p>
          <a:p>
            <a:pPr marL="228600" indent="-228600">
              <a:lnSpc>
                <a:spcPct val="90000"/>
              </a:lnSpc>
              <a:spcBef>
                <a:spcPts val="1000"/>
              </a:spcBef>
              <a:buFont typeface="Arial" panose="020B0604020202020204" pitchFamily="34" charset="0"/>
              <a:buChar char="•"/>
            </a:pPr>
            <a:r>
              <a:rPr lang="en-US" sz="2200"/>
              <a:t>[2] Ionescu, G. (2016). Managementul strategic în firmele IT din România. Cluj-Napoca: Editura Risoprint.</a:t>
            </a:r>
          </a:p>
          <a:p>
            <a:pPr marL="228600" indent="-228600">
              <a:lnSpc>
                <a:spcPct val="90000"/>
              </a:lnSpc>
              <a:spcBef>
                <a:spcPts val="1000"/>
              </a:spcBef>
              <a:buFont typeface="Arial" panose="020B0604020202020204" pitchFamily="34" charset="0"/>
              <a:buChar char="•"/>
            </a:pPr>
            <a:r>
              <a:rPr lang="en-US" sz="2200"/>
              <a:t>[3] Nicolescu, O., &amp; Verboncu, I. (2008). Managementul organizației. București: Editura Economică.</a:t>
            </a:r>
          </a:p>
          <a:p>
            <a:pPr marL="228600" indent="-228600">
              <a:lnSpc>
                <a:spcPct val="90000"/>
              </a:lnSpc>
              <a:spcBef>
                <a:spcPts val="1000"/>
              </a:spcBef>
              <a:buFont typeface="Arial" panose="020B0604020202020204" pitchFamily="34" charset="0"/>
              <a:buChar char="•"/>
            </a:pPr>
            <a:r>
              <a:rPr lang="en-US" sz="2200"/>
              <a:t>[4] Popa, I. (2005). Diagnosticul global al firmei. București: Editura Economică</a:t>
            </a:r>
          </a:p>
          <a:p>
            <a:pPr marL="228600" indent="-228600">
              <a:lnSpc>
                <a:spcPct val="90000"/>
              </a:lnSpc>
              <a:spcBef>
                <a:spcPts val="1000"/>
              </a:spcBef>
              <a:buFont typeface="Arial" panose="020B0604020202020204" pitchFamily="34" charset="0"/>
              <a:buChar char="•"/>
            </a:pPr>
            <a:r>
              <a:rPr lang="en-US" sz="2200"/>
              <a:t>[5] https://www.one-it.ro/</a:t>
            </a:r>
          </a:p>
          <a:p>
            <a:pPr marL="228600" indent="-228600">
              <a:lnSpc>
                <a:spcPct val="90000"/>
              </a:lnSpc>
              <a:spcBef>
                <a:spcPts val="1000"/>
              </a:spcBef>
              <a:buFont typeface="Arial" panose="020B0604020202020204" pitchFamily="34" charset="0"/>
              <a:buChar char="•"/>
            </a:pPr>
            <a:endParaRPr lang="en-US" sz="2200"/>
          </a:p>
        </p:txBody>
      </p:sp>
      <p:pic>
        <p:nvPicPr>
          <p:cNvPr id="6" name="Picture 5" descr="A blue and yellow logo&#10;&#10;AI-generated content may be incorrect.">
            <a:extLst>
              <a:ext uri="{FF2B5EF4-FFF2-40B4-BE49-F238E27FC236}">
                <a16:creationId xmlns:a16="http://schemas.microsoft.com/office/drawing/2014/main" id="{6C7B1E1E-F26E-CDCE-DC41-50C0E25F88E4}"/>
              </a:ext>
            </a:extLst>
          </p:cNvPr>
          <p:cNvPicPr>
            <a:picLocks noChangeAspect="1"/>
          </p:cNvPicPr>
          <p:nvPr/>
        </p:nvPicPr>
        <p:blipFill>
          <a:blip r:embed="rId2"/>
          <a:stretch>
            <a:fillRect/>
          </a:stretch>
        </p:blipFill>
        <p:spPr>
          <a:xfrm>
            <a:off x="6587331" y="1825625"/>
            <a:ext cx="4351338" cy="4351338"/>
          </a:xfrm>
          <a:prstGeom prst="rect">
            <a:avLst/>
          </a:prstGeom>
          <a:noFill/>
        </p:spPr>
      </p:pic>
      <p:sp>
        <p:nvSpPr>
          <p:cNvPr id="11" name="Slide Number Placeholder 4">
            <a:extLst>
              <a:ext uri="{FF2B5EF4-FFF2-40B4-BE49-F238E27FC236}">
                <a16:creationId xmlns:a16="http://schemas.microsoft.com/office/drawing/2014/main" id="{0877CA1B-3CAA-C2A0-D233-95F3A3AE71D6}"/>
              </a:ext>
            </a:extLst>
          </p:cNvPr>
          <p:cNvSpPr>
            <a:spLocks noGrp="1"/>
          </p:cNvSpPr>
          <p:nvPr>
            <p:ph type="sldNum" sz="quarter" idx="12"/>
          </p:nvPr>
        </p:nvSpPr>
        <p:spPr>
          <a:xfrm>
            <a:off x="10151706" y="6356350"/>
            <a:ext cx="1202094" cy="365125"/>
          </a:xfrm>
        </p:spPr>
        <p:txBody>
          <a:bodyPr/>
          <a:lstStyle/>
          <a:p>
            <a:pPr>
              <a:spcAft>
                <a:spcPts val="600"/>
              </a:spcAft>
            </a:pPr>
            <a:r>
              <a:rPr lang="en-US" sz="1400" b="0"/>
              <a:t>Page</a:t>
            </a:r>
            <a:r>
              <a:rPr lang="en-US"/>
              <a:t> </a:t>
            </a:r>
            <a:fld id="{BBE5057F-7482-41AE-BBDB-C83C2F3461DE}" type="slidenum">
              <a:rPr lang="en-US" smtClean="0"/>
              <a:pPr>
                <a:spcAft>
                  <a:spcPts val="600"/>
                </a:spcAft>
              </a:pPr>
              <a:t>14</a:t>
            </a:fld>
            <a:endParaRPr lang="en-US"/>
          </a:p>
        </p:txBody>
      </p:sp>
      <p:sp>
        <p:nvSpPr>
          <p:cNvPr id="3" name="Slide Number Placeholder 2" hidden="1">
            <a:extLst>
              <a:ext uri="{FF2B5EF4-FFF2-40B4-BE49-F238E27FC236}">
                <a16:creationId xmlns:a16="http://schemas.microsoft.com/office/drawing/2014/main" id="{C4B57285-9A36-3985-9A14-AEAA2C1EF6FA}"/>
              </a:ext>
            </a:extLst>
          </p:cNvPr>
          <p:cNvSpPr>
            <a:spLocks noGrp="1"/>
          </p:cNvSpPr>
          <p:nvPr>
            <p:ph type="sldNum" sz="quarter" idx="4294967295"/>
          </p:nvPr>
        </p:nvSpPr>
        <p:spPr>
          <a:xfrm>
            <a:off x="10151706" y="6356350"/>
            <a:ext cx="1202094" cy="365125"/>
          </a:xfrm>
        </p:spPr>
        <p:txBody>
          <a:bodyPr/>
          <a:lstStyle/>
          <a:p>
            <a:pPr>
              <a:spcAft>
                <a:spcPts val="600"/>
              </a:spcAft>
            </a:pPr>
            <a:r>
              <a:rPr lang="en-US" sz="1400" b="0"/>
              <a:t>Page</a:t>
            </a:r>
            <a:r>
              <a:rPr lang="en-US"/>
              <a:t> </a:t>
            </a:r>
            <a:fld id="{BBE5057F-7482-41AE-BBDB-C83C2F3461DE}" type="slidenum">
              <a:rPr lang="en-US" smtClean="0"/>
              <a:pPr>
                <a:spcAft>
                  <a:spcPts val="600"/>
                </a:spcAft>
              </a:pPr>
              <a:t>14</a:t>
            </a:fld>
            <a:endParaRPr lang="en-US"/>
          </a:p>
        </p:txBody>
      </p:sp>
    </p:spTree>
    <p:extLst>
      <p:ext uri="{BB962C8B-B14F-4D97-AF65-F5344CB8AC3E}">
        <p14:creationId xmlns:p14="http://schemas.microsoft.com/office/powerpoint/2010/main" val="749494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205B-42A4-D297-7D59-CC6FB8EDF996}"/>
              </a:ext>
            </a:extLst>
          </p:cNvPr>
          <p:cNvSpPr>
            <a:spLocks noGrp="1"/>
          </p:cNvSpPr>
          <p:nvPr>
            <p:ph type="title"/>
          </p:nvPr>
        </p:nvSpPr>
        <p:spPr>
          <a:xfrm>
            <a:off x="1485181" y="2566734"/>
            <a:ext cx="10515600" cy="862266"/>
          </a:xfrm>
        </p:spPr>
        <p:txBody>
          <a:bodyPr/>
          <a:lstStyle/>
          <a:p>
            <a:r>
              <a:rPr lang="ro-RO" dirty="0"/>
              <a:t>Vă mulțumesc pentru atenția acordată!</a:t>
            </a:r>
          </a:p>
        </p:txBody>
      </p:sp>
      <p:sp>
        <p:nvSpPr>
          <p:cNvPr id="3" name="Slide Number Placeholder 2">
            <a:extLst>
              <a:ext uri="{FF2B5EF4-FFF2-40B4-BE49-F238E27FC236}">
                <a16:creationId xmlns:a16="http://schemas.microsoft.com/office/drawing/2014/main" id="{83D78DA8-EB9A-E0EF-5DA2-3747DA31FEC5}"/>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15</a:t>
            </a:fld>
            <a:endParaRPr lang="en-US" dirty="0"/>
          </a:p>
        </p:txBody>
      </p:sp>
    </p:spTree>
    <p:extLst>
      <p:ext uri="{BB962C8B-B14F-4D97-AF65-F5344CB8AC3E}">
        <p14:creationId xmlns:p14="http://schemas.microsoft.com/office/powerpoint/2010/main" val="3874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A089-89BD-3474-63FA-0AC6C91C8865}"/>
              </a:ext>
            </a:extLst>
          </p:cNvPr>
          <p:cNvSpPr>
            <a:spLocks noGrp="1"/>
          </p:cNvSpPr>
          <p:nvPr>
            <p:ph type="title"/>
          </p:nvPr>
        </p:nvSpPr>
        <p:spPr>
          <a:xfrm>
            <a:off x="838200" y="828422"/>
            <a:ext cx="10515600" cy="862266"/>
          </a:xfrm>
        </p:spPr>
        <p:txBody>
          <a:bodyPr anchor="ctr">
            <a:normAutofit/>
          </a:bodyPr>
          <a:lstStyle/>
          <a:p>
            <a:r>
              <a:rPr lang="en-US" dirty="0" err="1"/>
              <a:t>Cuprins</a:t>
            </a:r>
            <a:endParaRPr lang="en-US" dirty="0"/>
          </a:p>
        </p:txBody>
      </p:sp>
      <p:sp>
        <p:nvSpPr>
          <p:cNvPr id="3" name="Content Placeholder 2">
            <a:extLst>
              <a:ext uri="{FF2B5EF4-FFF2-40B4-BE49-F238E27FC236}">
                <a16:creationId xmlns:a16="http://schemas.microsoft.com/office/drawing/2014/main" id="{FCFEA67F-C5CB-8067-14B5-CEADF7368E0A}"/>
              </a:ext>
            </a:extLst>
          </p:cNvPr>
          <p:cNvSpPr>
            <a:spLocks noGrp="1"/>
          </p:cNvSpPr>
          <p:nvPr>
            <p:ph sz="half" idx="1"/>
          </p:nvPr>
        </p:nvSpPr>
        <p:spPr>
          <a:xfrm>
            <a:off x="838200" y="1825625"/>
            <a:ext cx="5181600" cy="4351338"/>
          </a:xfrm>
        </p:spPr>
        <p:txBody>
          <a:bodyPr>
            <a:normAutofit/>
          </a:bodyPr>
          <a:lstStyle/>
          <a:p>
            <a:pPr marL="0" indent="0">
              <a:buNone/>
            </a:pPr>
            <a:r>
              <a:rPr lang="ro-RO" sz="2200" dirty="0"/>
              <a:t>Introducere</a:t>
            </a:r>
          </a:p>
          <a:p>
            <a:pPr marL="0" indent="0">
              <a:buNone/>
            </a:pPr>
            <a:r>
              <a:rPr lang="ro-RO" sz="2200" dirty="0"/>
              <a:t>1. Obiectivele specifice ale cercetării</a:t>
            </a:r>
          </a:p>
          <a:p>
            <a:pPr marL="0" indent="0">
              <a:buNone/>
            </a:pPr>
            <a:r>
              <a:rPr lang="ro-RO" sz="2200" dirty="0"/>
              <a:t>2. Diagnosticul mediului intern</a:t>
            </a:r>
          </a:p>
          <a:p>
            <a:pPr marL="0" indent="0">
              <a:buNone/>
            </a:pPr>
            <a:r>
              <a:rPr lang="ro-RO" sz="2200" dirty="0"/>
              <a:t>2.1. Diagnosticul </a:t>
            </a:r>
            <a:r>
              <a:rPr lang="ro-RO" sz="2200" dirty="0" err="1"/>
              <a:t>economico</a:t>
            </a:r>
            <a:r>
              <a:rPr lang="ro-RO" sz="2200" dirty="0"/>
              <a:t>-financiar</a:t>
            </a:r>
          </a:p>
          <a:p>
            <a:pPr marL="0" indent="0">
              <a:buNone/>
            </a:pPr>
            <a:r>
              <a:rPr lang="ro-RO" sz="2200" dirty="0"/>
              <a:t>2.2. Diagnosticul tehnic și de producție</a:t>
            </a:r>
          </a:p>
          <a:p>
            <a:pPr marL="0" indent="0">
              <a:buNone/>
            </a:pPr>
            <a:r>
              <a:rPr lang="ro-RO" sz="2200" dirty="0"/>
              <a:t>2.3. Diagnosticul comercial</a:t>
            </a:r>
          </a:p>
          <a:p>
            <a:pPr marL="0" indent="0">
              <a:buNone/>
            </a:pPr>
            <a:r>
              <a:rPr lang="ro-RO" sz="2200" dirty="0"/>
              <a:t>2.4. Diagnosticul resurselor umane</a:t>
            </a:r>
          </a:p>
          <a:p>
            <a:pPr marL="0" indent="0">
              <a:buNone/>
            </a:pPr>
            <a:r>
              <a:rPr lang="ro-RO" sz="2200" dirty="0"/>
              <a:t>3. Diagnosticul mediului extern</a:t>
            </a:r>
          </a:p>
          <a:p>
            <a:pPr marL="0" indent="0">
              <a:buNone/>
            </a:pPr>
            <a:r>
              <a:rPr lang="ro-RO" sz="2200" dirty="0"/>
              <a:t>Concluzii și recomandări</a:t>
            </a:r>
          </a:p>
          <a:p>
            <a:pPr marL="0" indent="0">
              <a:buNone/>
            </a:pPr>
            <a:r>
              <a:rPr lang="ro-RO" sz="2200" dirty="0"/>
              <a:t>Bibliografie</a:t>
            </a:r>
            <a:endParaRPr lang="en-US" sz="2200" dirty="0"/>
          </a:p>
        </p:txBody>
      </p:sp>
      <p:pic>
        <p:nvPicPr>
          <p:cNvPr id="1026" name="Picture 2" descr="ONE-IT - Integrator solutii IT&amp;C | Furnizor produse IT Business, Servicii IT">
            <a:extLst>
              <a:ext uri="{FF2B5EF4-FFF2-40B4-BE49-F238E27FC236}">
                <a16:creationId xmlns:a16="http://schemas.microsoft.com/office/drawing/2014/main" id="{2749FC36-522A-5590-ADBB-2709B1A5CD7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50847" y="1825625"/>
            <a:ext cx="4824305" cy="4351338"/>
          </a:xfrm>
          <a:prstGeom prst="rect">
            <a:avLst/>
          </a:prstGeom>
          <a:solidFill>
            <a:srgbClr val="FFFFFF"/>
          </a:solidFill>
        </p:spPr>
      </p:pic>
      <p:sp>
        <p:nvSpPr>
          <p:cNvPr id="4" name="Slide Number Placeholder 3">
            <a:extLst>
              <a:ext uri="{FF2B5EF4-FFF2-40B4-BE49-F238E27FC236}">
                <a16:creationId xmlns:a16="http://schemas.microsoft.com/office/drawing/2014/main" id="{30FCF717-4B06-2D6C-9A1D-65B9FF3D265D}"/>
              </a:ext>
            </a:extLst>
          </p:cNvPr>
          <p:cNvSpPr>
            <a:spLocks noGrp="1"/>
          </p:cNvSpPr>
          <p:nvPr>
            <p:ph type="sldNum" sz="quarter" idx="12"/>
          </p:nvPr>
        </p:nvSpPr>
        <p:spPr>
          <a:xfrm>
            <a:off x="10151706" y="6356350"/>
            <a:ext cx="1202094" cy="365125"/>
          </a:xfrm>
        </p:spPr>
        <p:txBody>
          <a:bodyPr>
            <a:normAutofit/>
          </a:bodyPr>
          <a:lstStyle/>
          <a:p>
            <a:pPr>
              <a:spcAft>
                <a:spcPts val="600"/>
              </a:spcAft>
            </a:pPr>
            <a:r>
              <a:rPr lang="en-US" sz="1400" b="0"/>
              <a:t>Page</a:t>
            </a:r>
            <a:r>
              <a:rPr lang="en-US" sz="1400"/>
              <a:t> </a:t>
            </a:r>
            <a:fld id="{BBE5057F-7482-41AE-BBDB-C83C2F3461DE}" type="slidenum">
              <a:rPr lang="en-US" sz="1400" smtClean="0"/>
              <a:pPr>
                <a:spcAft>
                  <a:spcPts val="600"/>
                </a:spcAft>
              </a:pPr>
              <a:t>2</a:t>
            </a:fld>
            <a:endParaRPr lang="en-US" sz="1400"/>
          </a:p>
        </p:txBody>
      </p:sp>
    </p:spTree>
    <p:extLst>
      <p:ext uri="{BB962C8B-B14F-4D97-AF65-F5344CB8AC3E}">
        <p14:creationId xmlns:p14="http://schemas.microsoft.com/office/powerpoint/2010/main" val="427406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53AD99-FEA1-8B05-841E-BD5AD2500660}"/>
              </a:ext>
            </a:extLst>
          </p:cNvPr>
          <p:cNvSpPr>
            <a:spLocks noGrp="1"/>
          </p:cNvSpPr>
          <p:nvPr>
            <p:ph type="title"/>
          </p:nvPr>
        </p:nvSpPr>
        <p:spPr>
          <a:xfrm>
            <a:off x="237153" y="136525"/>
            <a:ext cx="10515600" cy="862266"/>
          </a:xfrm>
        </p:spPr>
        <p:txBody>
          <a:bodyPr/>
          <a:lstStyle/>
          <a:p>
            <a:pPr algn="ctr"/>
            <a:r>
              <a:rPr lang="en-US" dirty="0" err="1"/>
              <a:t>Introducere</a:t>
            </a:r>
            <a:endParaRPr lang="en-US" dirty="0"/>
          </a:p>
        </p:txBody>
      </p:sp>
      <p:sp>
        <p:nvSpPr>
          <p:cNvPr id="4" name="Slide Number Placeholder 3">
            <a:extLst>
              <a:ext uri="{FF2B5EF4-FFF2-40B4-BE49-F238E27FC236}">
                <a16:creationId xmlns:a16="http://schemas.microsoft.com/office/drawing/2014/main" id="{AD91327D-D14C-4AAD-D45A-46A6D42A884E}"/>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3</a:t>
            </a:fld>
            <a:endParaRPr lang="en-US" dirty="0"/>
          </a:p>
        </p:txBody>
      </p:sp>
      <p:graphicFrame>
        <p:nvGraphicFramePr>
          <p:cNvPr id="2" name="Diagram 1">
            <a:extLst>
              <a:ext uri="{FF2B5EF4-FFF2-40B4-BE49-F238E27FC236}">
                <a16:creationId xmlns:a16="http://schemas.microsoft.com/office/drawing/2014/main" id="{7CC9AD67-806B-B6B1-23C5-BCB6CA707CC1}"/>
              </a:ext>
            </a:extLst>
          </p:cNvPr>
          <p:cNvGraphicFramePr/>
          <p:nvPr>
            <p:extLst>
              <p:ext uri="{D42A27DB-BD31-4B8C-83A1-F6EECF244321}">
                <p14:modId xmlns:p14="http://schemas.microsoft.com/office/powerpoint/2010/main" val="1370875599"/>
              </p:ext>
            </p:extLst>
          </p:nvPr>
        </p:nvGraphicFramePr>
        <p:xfrm>
          <a:off x="838200" y="1085364"/>
          <a:ext cx="944448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5A64288C-2294-33D1-43A1-946D16D03296}"/>
              </a:ext>
            </a:extLst>
          </p:cNvPr>
          <p:cNvSpPr txBox="1"/>
          <p:nvPr/>
        </p:nvSpPr>
        <p:spPr>
          <a:xfrm>
            <a:off x="4166558" y="3727469"/>
            <a:ext cx="3252159" cy="646331"/>
          </a:xfrm>
          <a:prstGeom prst="rect">
            <a:avLst/>
          </a:prstGeom>
          <a:noFill/>
        </p:spPr>
        <p:txBody>
          <a:bodyPr wrap="square" rtlCol="0">
            <a:spAutoFit/>
          </a:bodyPr>
          <a:lstStyle/>
          <a:p>
            <a:r>
              <a:rPr lang="en-US" dirty="0" err="1"/>
              <a:t>Principalele</a:t>
            </a:r>
            <a:r>
              <a:rPr lang="en-US" dirty="0"/>
              <a:t> aspect pe care le </a:t>
            </a:r>
            <a:r>
              <a:rPr lang="en-US" dirty="0" err="1"/>
              <a:t>eviden</a:t>
            </a:r>
            <a:r>
              <a:rPr lang="ro-RO" dirty="0" err="1"/>
              <a:t>țiază</a:t>
            </a:r>
            <a:r>
              <a:rPr lang="ro-RO" dirty="0"/>
              <a:t> această metodă</a:t>
            </a:r>
          </a:p>
        </p:txBody>
      </p:sp>
    </p:spTree>
    <p:extLst>
      <p:ext uri="{BB962C8B-B14F-4D97-AF65-F5344CB8AC3E}">
        <p14:creationId xmlns:p14="http://schemas.microsoft.com/office/powerpoint/2010/main" val="124151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073BB5-1E80-C3BC-10B8-50C20922EF1D}"/>
              </a:ext>
            </a:extLst>
          </p:cNvPr>
          <p:cNvSpPr>
            <a:spLocks noGrp="1"/>
          </p:cNvSpPr>
          <p:nvPr>
            <p:ph type="title"/>
          </p:nvPr>
        </p:nvSpPr>
        <p:spPr>
          <a:xfrm>
            <a:off x="166928" y="136525"/>
            <a:ext cx="10515600" cy="907271"/>
          </a:xfrm>
        </p:spPr>
        <p:txBody>
          <a:bodyPr>
            <a:normAutofit/>
          </a:bodyPr>
          <a:lstStyle/>
          <a:p>
            <a:r>
              <a:rPr lang="ro-RO" sz="3200" b="1" dirty="0"/>
              <a:t>1.</a:t>
            </a:r>
            <a:r>
              <a:rPr lang="it-IT" sz="3200" b="1" dirty="0"/>
              <a:t>Obiectivele specifice ale cercetării</a:t>
            </a:r>
            <a:endParaRPr lang="en-US" sz="3200" b="1" dirty="0"/>
          </a:p>
        </p:txBody>
      </p:sp>
      <p:sp>
        <p:nvSpPr>
          <p:cNvPr id="4" name="Slide Number Placeholder 3">
            <a:extLst>
              <a:ext uri="{FF2B5EF4-FFF2-40B4-BE49-F238E27FC236}">
                <a16:creationId xmlns:a16="http://schemas.microsoft.com/office/drawing/2014/main" id="{74F41C76-624D-0489-9425-CCC83078849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4</a:t>
            </a:fld>
            <a:endParaRPr lang="en-US" dirty="0"/>
          </a:p>
        </p:txBody>
      </p:sp>
      <p:graphicFrame>
        <p:nvGraphicFramePr>
          <p:cNvPr id="2" name="Diagram 1">
            <a:extLst>
              <a:ext uri="{FF2B5EF4-FFF2-40B4-BE49-F238E27FC236}">
                <a16:creationId xmlns:a16="http://schemas.microsoft.com/office/drawing/2014/main" id="{27FF4E9C-0D90-82E8-3827-A24907770617}"/>
              </a:ext>
            </a:extLst>
          </p:cNvPr>
          <p:cNvGraphicFramePr/>
          <p:nvPr>
            <p:extLst>
              <p:ext uri="{D42A27DB-BD31-4B8C-83A1-F6EECF244321}">
                <p14:modId xmlns:p14="http://schemas.microsoft.com/office/powerpoint/2010/main" val="3883823983"/>
              </p:ext>
            </p:extLst>
          </p:nvPr>
        </p:nvGraphicFramePr>
        <p:xfrm>
          <a:off x="272210" y="1120245"/>
          <a:ext cx="11571857"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5703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E1ED4F1-F471-EA9E-FD62-BBE79018A0D9}"/>
              </a:ext>
            </a:extLst>
          </p:cNvPr>
          <p:cNvSpPr>
            <a:spLocks noGrp="1"/>
          </p:cNvSpPr>
          <p:nvPr>
            <p:ph type="title"/>
          </p:nvPr>
        </p:nvSpPr>
        <p:spPr>
          <a:xfrm>
            <a:off x="89290" y="412010"/>
            <a:ext cx="8131684" cy="664234"/>
          </a:xfrm>
        </p:spPr>
        <p:txBody>
          <a:bodyPr>
            <a:normAutofit fontScale="90000"/>
          </a:bodyPr>
          <a:lstStyle/>
          <a:p>
            <a:r>
              <a:rPr lang="ro-RO" b="1" dirty="0"/>
              <a:t>2. Diagnosticul mediului intern</a:t>
            </a:r>
            <a:br>
              <a:rPr lang="ro-RO" dirty="0"/>
            </a:br>
            <a:r>
              <a:rPr lang="ro-RO" dirty="0"/>
              <a:t>2.1 Diagnosticul </a:t>
            </a:r>
            <a:r>
              <a:rPr lang="ro-RO" dirty="0" err="1"/>
              <a:t>economico</a:t>
            </a:r>
            <a:r>
              <a:rPr lang="ro-RO" dirty="0"/>
              <a:t>-financiar</a:t>
            </a:r>
            <a:endParaRPr lang="en-US" dirty="0"/>
          </a:p>
        </p:txBody>
      </p:sp>
      <p:sp>
        <p:nvSpPr>
          <p:cNvPr id="4" name="Slide Number Placeholder 3">
            <a:extLst>
              <a:ext uri="{FF2B5EF4-FFF2-40B4-BE49-F238E27FC236}">
                <a16:creationId xmlns:a16="http://schemas.microsoft.com/office/drawing/2014/main" id="{BB606A02-9EEB-404B-CA6B-40A9355C3A1B}"/>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5</a:t>
            </a:fld>
            <a:endParaRPr lang="en-US" dirty="0"/>
          </a:p>
        </p:txBody>
      </p:sp>
      <p:pic>
        <p:nvPicPr>
          <p:cNvPr id="2" name="Picture 1">
            <a:extLst>
              <a:ext uri="{FF2B5EF4-FFF2-40B4-BE49-F238E27FC236}">
                <a16:creationId xmlns:a16="http://schemas.microsoft.com/office/drawing/2014/main" id="{52681E94-F374-521E-E0D8-9EA4A6B6B2A8}"/>
              </a:ext>
            </a:extLst>
          </p:cNvPr>
          <p:cNvPicPr>
            <a:picLocks noChangeAspect="1"/>
          </p:cNvPicPr>
          <p:nvPr/>
        </p:nvPicPr>
        <p:blipFill>
          <a:blip r:embed="rId2"/>
          <a:stretch>
            <a:fillRect/>
          </a:stretch>
        </p:blipFill>
        <p:spPr>
          <a:xfrm>
            <a:off x="201433" y="1643278"/>
            <a:ext cx="6104477" cy="3405239"/>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8" name="CasetăText 21">
            <a:extLst>
              <a:ext uri="{FF2B5EF4-FFF2-40B4-BE49-F238E27FC236}">
                <a16:creationId xmlns:a16="http://schemas.microsoft.com/office/drawing/2014/main" id="{6DABF2A3-50F0-8F08-D115-8561A8727813}"/>
              </a:ext>
            </a:extLst>
          </p:cNvPr>
          <p:cNvSpPr txBox="1"/>
          <p:nvPr/>
        </p:nvSpPr>
        <p:spPr>
          <a:xfrm>
            <a:off x="279186" y="5289058"/>
            <a:ext cx="6026724" cy="923330"/>
          </a:xfrm>
          <a:prstGeom prst="rect">
            <a:avLst/>
          </a:prstGeom>
          <a:noFill/>
        </p:spPr>
        <p:txBody>
          <a:bodyPr wrap="square">
            <a:spAutoFit/>
          </a:bodyPr>
          <a:lstStyle/>
          <a:p>
            <a:pPr algn="ctr" defTabSz="457200"/>
            <a:r>
              <a:rPr lang="ro-RO" dirty="0">
                <a:solidFill>
                  <a:prstClr val="black"/>
                </a:solidFill>
                <a:ea typeface="Aptos" panose="020B0004020202020204" pitchFamily="34" charset="0"/>
                <a:cs typeface="Times New Roman" panose="02020603050405020304" pitchFamily="18" charset="0"/>
              </a:rPr>
              <a:t>Fig.1. </a:t>
            </a:r>
            <a:r>
              <a:rPr lang="en-GB" dirty="0" err="1">
                <a:solidFill>
                  <a:prstClr val="black"/>
                </a:solidFill>
                <a:ea typeface="Aptos" panose="020B0004020202020204" pitchFamily="34" charset="0"/>
                <a:cs typeface="Times New Roman" panose="02020603050405020304" pitchFamily="18" charset="0"/>
              </a:rPr>
              <a:t>Evoluția</a:t>
            </a:r>
            <a:r>
              <a:rPr lang="en-GB" dirty="0">
                <a:solidFill>
                  <a:prstClr val="black"/>
                </a:solidFill>
                <a:ea typeface="Aptos" panose="020B0004020202020204" pitchFamily="34" charset="0"/>
                <a:cs typeface="Times New Roman" panose="02020603050405020304" pitchFamily="18" charset="0"/>
              </a:rPr>
              <a:t> </a:t>
            </a:r>
            <a:r>
              <a:rPr lang="en-GB" dirty="0" err="1">
                <a:solidFill>
                  <a:prstClr val="black"/>
                </a:solidFill>
                <a:ea typeface="Aptos" panose="020B0004020202020204" pitchFamily="34" charset="0"/>
                <a:cs typeface="Times New Roman" panose="02020603050405020304" pitchFamily="18" charset="0"/>
              </a:rPr>
              <a:t>Veniturilor</a:t>
            </a:r>
            <a:r>
              <a:rPr lang="en-GB" dirty="0">
                <a:solidFill>
                  <a:prstClr val="black"/>
                </a:solidFill>
                <a:ea typeface="Aptos" panose="020B0004020202020204" pitchFamily="34" charset="0"/>
                <a:cs typeface="Times New Roman" panose="02020603050405020304" pitchFamily="18" charset="0"/>
              </a:rPr>
              <a:t> </a:t>
            </a:r>
            <a:r>
              <a:rPr lang="en-GB" dirty="0" err="1">
                <a:solidFill>
                  <a:prstClr val="black"/>
                </a:solidFill>
                <a:ea typeface="Aptos" panose="020B0004020202020204" pitchFamily="34" charset="0"/>
                <a:cs typeface="Times New Roman" panose="02020603050405020304" pitchFamily="18" charset="0"/>
              </a:rPr>
              <a:t>totale</a:t>
            </a:r>
            <a:r>
              <a:rPr lang="en-GB" dirty="0">
                <a:solidFill>
                  <a:prstClr val="black"/>
                </a:solidFill>
                <a:ea typeface="Aptos" panose="020B0004020202020204" pitchFamily="34" charset="0"/>
                <a:cs typeface="Times New Roman" panose="02020603050405020304" pitchFamily="18" charset="0"/>
              </a:rPr>
              <a:t> </a:t>
            </a:r>
            <a:r>
              <a:rPr lang="en-GB" dirty="0" err="1">
                <a:solidFill>
                  <a:prstClr val="black"/>
                </a:solidFill>
                <a:ea typeface="Aptos" panose="020B0004020202020204" pitchFamily="34" charset="0"/>
                <a:cs typeface="Times New Roman" panose="02020603050405020304" pitchFamily="18" charset="0"/>
              </a:rPr>
              <a:t>și</a:t>
            </a:r>
            <a:r>
              <a:rPr lang="en-GB" dirty="0">
                <a:solidFill>
                  <a:prstClr val="black"/>
                </a:solidFill>
                <a:ea typeface="Aptos" panose="020B0004020202020204" pitchFamily="34" charset="0"/>
                <a:cs typeface="Times New Roman" panose="02020603050405020304" pitchFamily="18" charset="0"/>
              </a:rPr>
              <a:t> </a:t>
            </a:r>
            <a:r>
              <a:rPr lang="en-GB" dirty="0" err="1">
                <a:solidFill>
                  <a:prstClr val="black"/>
                </a:solidFill>
                <a:ea typeface="Aptos" panose="020B0004020202020204" pitchFamily="34" charset="0"/>
                <a:cs typeface="Times New Roman" panose="02020603050405020304" pitchFamily="18" charset="0"/>
              </a:rPr>
              <a:t>Cheltuielilor</a:t>
            </a:r>
            <a:r>
              <a:rPr lang="en-GB" dirty="0">
                <a:solidFill>
                  <a:prstClr val="black"/>
                </a:solidFill>
                <a:ea typeface="Aptos" panose="020B0004020202020204" pitchFamily="34" charset="0"/>
                <a:cs typeface="Times New Roman" panose="02020603050405020304" pitchFamily="18" charset="0"/>
              </a:rPr>
              <a:t> </a:t>
            </a:r>
            <a:r>
              <a:rPr lang="en-GB" dirty="0" err="1">
                <a:solidFill>
                  <a:prstClr val="black"/>
                </a:solidFill>
                <a:ea typeface="Aptos" panose="020B0004020202020204" pitchFamily="34" charset="0"/>
                <a:cs typeface="Times New Roman" panose="02020603050405020304" pitchFamily="18" charset="0"/>
              </a:rPr>
              <a:t>totale</a:t>
            </a:r>
            <a:endParaRPr lang="en-GB" dirty="0">
              <a:solidFill>
                <a:prstClr val="black"/>
              </a:solidFill>
              <a:ea typeface="Aptos" panose="020B0004020202020204" pitchFamily="34" charset="0"/>
              <a:cs typeface="Times New Roman" panose="02020603050405020304" pitchFamily="18" charset="0"/>
            </a:endParaRPr>
          </a:p>
          <a:p>
            <a:pPr algn="ctr" defTabSz="457200"/>
            <a:r>
              <a:rPr lang="en-GB" dirty="0">
                <a:solidFill>
                  <a:prstClr val="black"/>
                </a:solidFill>
                <a:ea typeface="Aptos" panose="020B0004020202020204" pitchFamily="34" charset="0"/>
                <a:cs typeface="Times New Roman" panose="02020603050405020304" pitchFamily="18" charset="0"/>
              </a:rPr>
              <a:t> </a:t>
            </a:r>
            <a:r>
              <a:rPr lang="en-GB" dirty="0" err="1">
                <a:solidFill>
                  <a:prstClr val="black"/>
                </a:solidFill>
                <a:ea typeface="Aptos" panose="020B0004020202020204" pitchFamily="34" charset="0"/>
                <a:cs typeface="Times New Roman" panose="02020603050405020304" pitchFamily="18" charset="0"/>
              </a:rPr>
              <a:t>în</a:t>
            </a:r>
            <a:r>
              <a:rPr lang="en-GB" dirty="0">
                <a:solidFill>
                  <a:prstClr val="black"/>
                </a:solidFill>
                <a:ea typeface="Aptos" panose="020B0004020202020204" pitchFamily="34" charset="0"/>
                <a:cs typeface="Times New Roman" panose="02020603050405020304" pitchFamily="18" charset="0"/>
              </a:rPr>
              <a:t> </a:t>
            </a:r>
            <a:r>
              <a:rPr lang="en-GB" dirty="0" err="1">
                <a:solidFill>
                  <a:prstClr val="black"/>
                </a:solidFill>
                <a:ea typeface="Aptos" panose="020B0004020202020204" pitchFamily="34" charset="0"/>
                <a:cs typeface="Times New Roman" panose="02020603050405020304" pitchFamily="18" charset="0"/>
              </a:rPr>
              <a:t>perioada</a:t>
            </a:r>
            <a:r>
              <a:rPr lang="en-GB" sz="1600" dirty="0">
                <a:solidFill>
                  <a:prstClr val="black"/>
                </a:solidFill>
                <a:ea typeface="Aptos" panose="020B0004020202020204" pitchFamily="34" charset="0"/>
                <a:cs typeface="Times New Roman" panose="02020603050405020304" pitchFamily="18" charset="0"/>
              </a:rPr>
              <a:t> </a:t>
            </a:r>
            <a:r>
              <a:rPr lang="en-GB" dirty="0">
                <a:solidFill>
                  <a:prstClr val="black"/>
                </a:solidFill>
                <a:ea typeface="Aptos" panose="020B0004020202020204" pitchFamily="34" charset="0"/>
                <a:cs typeface="Times New Roman" panose="02020603050405020304" pitchFamily="18" charset="0"/>
              </a:rPr>
              <a:t>2018-2023</a:t>
            </a:r>
            <a:endParaRPr lang="ro-RO" dirty="0">
              <a:solidFill>
                <a:prstClr val="black"/>
              </a:solidFill>
              <a:ea typeface="Aptos" panose="020B0004020202020204" pitchFamily="34" charset="0"/>
              <a:cs typeface="Times New Roman" panose="02020603050405020304" pitchFamily="18" charset="0"/>
            </a:endParaRPr>
          </a:p>
          <a:p>
            <a:pPr algn="ctr" defTabSz="457200"/>
            <a:r>
              <a:rPr lang="ro-RO" dirty="0">
                <a:solidFill>
                  <a:prstClr val="black"/>
                </a:solidFill>
                <a:ea typeface="Aptos" panose="020B0004020202020204" pitchFamily="34" charset="0"/>
                <a:cs typeface="Times New Roman" panose="02020603050405020304" pitchFamily="18" charset="0"/>
              </a:rPr>
              <a:t>Sursă proprie</a:t>
            </a:r>
          </a:p>
        </p:txBody>
      </p:sp>
      <p:graphicFrame>
        <p:nvGraphicFramePr>
          <p:cNvPr id="10" name="Diagramă 7">
            <a:extLst>
              <a:ext uri="{FF2B5EF4-FFF2-40B4-BE49-F238E27FC236}">
                <a16:creationId xmlns:a16="http://schemas.microsoft.com/office/drawing/2014/main" id="{BF31CE78-69E5-CF6A-BD94-9C3FB5AD6CBF}"/>
              </a:ext>
            </a:extLst>
          </p:cNvPr>
          <p:cNvGraphicFramePr/>
          <p:nvPr>
            <p:extLst>
              <p:ext uri="{D42A27DB-BD31-4B8C-83A1-F6EECF244321}">
                <p14:modId xmlns:p14="http://schemas.microsoft.com/office/powerpoint/2010/main" val="3222147142"/>
              </p:ext>
            </p:extLst>
          </p:nvPr>
        </p:nvGraphicFramePr>
        <p:xfrm>
          <a:off x="6935637" y="1643278"/>
          <a:ext cx="4896157" cy="3645781"/>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B9DFE944-BFBF-0EEB-F0A8-D176FA612183}"/>
              </a:ext>
            </a:extLst>
          </p:cNvPr>
          <p:cNvSpPr txBox="1"/>
          <p:nvPr/>
        </p:nvSpPr>
        <p:spPr>
          <a:xfrm>
            <a:off x="7451733" y="5289058"/>
            <a:ext cx="4380061" cy="923330"/>
          </a:xfrm>
          <a:prstGeom prst="rect">
            <a:avLst/>
          </a:prstGeom>
          <a:noFill/>
        </p:spPr>
        <p:txBody>
          <a:bodyPr wrap="square">
            <a:spAutoFit/>
          </a:bodyPr>
          <a:lstStyle/>
          <a:p>
            <a:pPr algn="ctr"/>
            <a:r>
              <a:rPr lang="ro-RO" sz="1800" dirty="0">
                <a:effectLst/>
                <a:ea typeface="Aptos" panose="020B0004020202020204" pitchFamily="34" charset="0"/>
              </a:rPr>
              <a:t>Fig.2. </a:t>
            </a:r>
            <a:r>
              <a:rPr lang="en-GB" sz="1800" dirty="0" err="1">
                <a:effectLst/>
                <a:ea typeface="Aptos" panose="020B0004020202020204" pitchFamily="34" charset="0"/>
              </a:rPr>
              <a:t>Evoluția</a:t>
            </a:r>
            <a:r>
              <a:rPr lang="en-GB" sz="1800" dirty="0">
                <a:effectLst/>
                <a:ea typeface="Aptos" panose="020B0004020202020204" pitchFamily="34" charset="0"/>
              </a:rPr>
              <a:t> </a:t>
            </a:r>
            <a:r>
              <a:rPr lang="en-GB" sz="1800" dirty="0" err="1">
                <a:effectLst/>
                <a:ea typeface="Aptos" panose="020B0004020202020204" pitchFamily="34" charset="0"/>
              </a:rPr>
              <a:t>datoriilor</a:t>
            </a:r>
            <a:r>
              <a:rPr lang="en-GB" sz="1800" dirty="0">
                <a:effectLst/>
                <a:ea typeface="Aptos" panose="020B0004020202020204" pitchFamily="34" charset="0"/>
              </a:rPr>
              <a:t> </a:t>
            </a:r>
          </a:p>
          <a:p>
            <a:pPr algn="ctr"/>
            <a:r>
              <a:rPr lang="en-GB" sz="1800" dirty="0" err="1">
                <a:effectLst/>
                <a:ea typeface="Aptos" panose="020B0004020202020204" pitchFamily="34" charset="0"/>
              </a:rPr>
              <a:t>în</a:t>
            </a:r>
            <a:r>
              <a:rPr lang="en-GB" sz="1800" dirty="0">
                <a:effectLst/>
                <a:ea typeface="Aptos" panose="020B0004020202020204" pitchFamily="34" charset="0"/>
              </a:rPr>
              <a:t> </a:t>
            </a:r>
            <a:r>
              <a:rPr lang="en-GB" sz="1800" dirty="0" err="1">
                <a:effectLst/>
                <a:ea typeface="Aptos" panose="020B0004020202020204" pitchFamily="34" charset="0"/>
              </a:rPr>
              <a:t>perioada</a:t>
            </a:r>
            <a:r>
              <a:rPr lang="en-GB" sz="1800" dirty="0">
                <a:effectLst/>
                <a:ea typeface="Aptos" panose="020B0004020202020204" pitchFamily="34" charset="0"/>
              </a:rPr>
              <a:t> 2018-2023</a:t>
            </a:r>
            <a:endParaRPr lang="ro-RO" sz="1800" dirty="0">
              <a:effectLst/>
              <a:ea typeface="Aptos" panose="020B0004020202020204" pitchFamily="34" charset="0"/>
            </a:endParaRPr>
          </a:p>
          <a:p>
            <a:pPr algn="ctr"/>
            <a:r>
              <a:rPr lang="ro-RO" dirty="0"/>
              <a:t>Sursă proprie</a:t>
            </a:r>
          </a:p>
        </p:txBody>
      </p:sp>
    </p:spTree>
    <p:extLst>
      <p:ext uri="{BB962C8B-B14F-4D97-AF65-F5344CB8AC3E}">
        <p14:creationId xmlns:p14="http://schemas.microsoft.com/office/powerpoint/2010/main" val="2689021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6</a:t>
            </a:fld>
            <a:endParaRPr lang="en-US" dirty="0"/>
          </a:p>
        </p:txBody>
      </p:sp>
      <p:graphicFrame>
        <p:nvGraphicFramePr>
          <p:cNvPr id="5" name="Diagramă 2">
            <a:extLst>
              <a:ext uri="{FF2B5EF4-FFF2-40B4-BE49-F238E27FC236}">
                <a16:creationId xmlns:a16="http://schemas.microsoft.com/office/drawing/2014/main" id="{042EA7FD-499D-D750-2763-49757CF09BA4}"/>
              </a:ext>
            </a:extLst>
          </p:cNvPr>
          <p:cNvGraphicFramePr/>
          <p:nvPr>
            <p:extLst>
              <p:ext uri="{D42A27DB-BD31-4B8C-83A1-F6EECF244321}">
                <p14:modId xmlns:p14="http://schemas.microsoft.com/office/powerpoint/2010/main" val="2061318104"/>
              </p:ext>
            </p:extLst>
          </p:nvPr>
        </p:nvGraphicFramePr>
        <p:xfrm>
          <a:off x="331710" y="1121580"/>
          <a:ext cx="5429250" cy="422688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0A0C4AF9-F2C3-5A74-81ED-D1FBA23FC2E6}"/>
              </a:ext>
            </a:extLst>
          </p:cNvPr>
          <p:cNvSpPr txBox="1"/>
          <p:nvPr/>
        </p:nvSpPr>
        <p:spPr>
          <a:xfrm>
            <a:off x="163951" y="5533131"/>
            <a:ext cx="6094562" cy="646331"/>
          </a:xfrm>
          <a:prstGeom prst="rect">
            <a:avLst/>
          </a:prstGeom>
          <a:noFill/>
        </p:spPr>
        <p:txBody>
          <a:bodyPr wrap="square">
            <a:spAutoFit/>
          </a:bodyPr>
          <a:lstStyle/>
          <a:p>
            <a:pPr algn="ctr"/>
            <a:r>
              <a:rPr lang="ro-RO" dirty="0"/>
              <a:t>Fig.3. </a:t>
            </a:r>
            <a:r>
              <a:rPr lang="pt-BR" dirty="0"/>
              <a:t>Evoluția cifrei de afaceri în perioada 2018-2023</a:t>
            </a:r>
            <a:endParaRPr lang="ro-RO" dirty="0"/>
          </a:p>
          <a:p>
            <a:pPr algn="ctr"/>
            <a:r>
              <a:rPr lang="ro-RO" dirty="0"/>
              <a:t>Sursă proprie</a:t>
            </a:r>
            <a:endParaRPr lang="pt-BR" dirty="0"/>
          </a:p>
        </p:txBody>
      </p:sp>
      <p:graphicFrame>
        <p:nvGraphicFramePr>
          <p:cNvPr id="8" name="Diagramă 3">
            <a:extLst>
              <a:ext uri="{FF2B5EF4-FFF2-40B4-BE49-F238E27FC236}">
                <a16:creationId xmlns:a16="http://schemas.microsoft.com/office/drawing/2014/main" id="{36520C4E-460E-E4ED-789B-41862BE4B30B}"/>
              </a:ext>
            </a:extLst>
          </p:cNvPr>
          <p:cNvGraphicFramePr/>
          <p:nvPr>
            <p:extLst>
              <p:ext uri="{D42A27DB-BD31-4B8C-83A1-F6EECF244321}">
                <p14:modId xmlns:p14="http://schemas.microsoft.com/office/powerpoint/2010/main" val="1110401824"/>
              </p:ext>
            </p:extLst>
          </p:nvPr>
        </p:nvGraphicFramePr>
        <p:xfrm>
          <a:off x="6370656" y="1210104"/>
          <a:ext cx="5638800" cy="4138361"/>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8AA17E97-B379-03EC-3576-68680DFE2540}"/>
              </a:ext>
            </a:extLst>
          </p:cNvPr>
          <p:cNvSpPr txBox="1"/>
          <p:nvPr/>
        </p:nvSpPr>
        <p:spPr>
          <a:xfrm>
            <a:off x="6370656" y="5533131"/>
            <a:ext cx="6094562" cy="646331"/>
          </a:xfrm>
          <a:prstGeom prst="rect">
            <a:avLst/>
          </a:prstGeom>
          <a:noFill/>
        </p:spPr>
        <p:txBody>
          <a:bodyPr wrap="square">
            <a:spAutoFit/>
          </a:bodyPr>
          <a:lstStyle/>
          <a:p>
            <a:pPr algn="ctr"/>
            <a:r>
              <a:rPr lang="ro-RO" dirty="0"/>
              <a:t>Fig.4. </a:t>
            </a:r>
            <a:r>
              <a:rPr lang="pt-BR" dirty="0"/>
              <a:t>Evoluția activelor imobilizate în perioada 2018-2023</a:t>
            </a:r>
            <a:endParaRPr lang="ro-RO" dirty="0"/>
          </a:p>
          <a:p>
            <a:pPr algn="ctr"/>
            <a:r>
              <a:rPr lang="ro-RO" dirty="0"/>
              <a:t>Sursă proprie</a:t>
            </a:r>
            <a:endParaRPr lang="pt-BR" dirty="0"/>
          </a:p>
        </p:txBody>
      </p:sp>
    </p:spTree>
    <p:extLst>
      <p:ext uri="{BB962C8B-B14F-4D97-AF65-F5344CB8AC3E}">
        <p14:creationId xmlns:p14="http://schemas.microsoft.com/office/powerpoint/2010/main" val="1523847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B54DDD57-B9C2-947D-3A5D-0993C9B55C1A}"/>
              </a:ext>
            </a:extLst>
          </p:cNvPr>
          <p:cNvGraphicFramePr/>
          <p:nvPr>
            <p:extLst>
              <p:ext uri="{D42A27DB-BD31-4B8C-83A1-F6EECF244321}">
                <p14:modId xmlns:p14="http://schemas.microsoft.com/office/powerpoint/2010/main" val="1973086199"/>
              </p:ext>
            </p:extLst>
          </p:nvPr>
        </p:nvGraphicFramePr>
        <p:xfrm>
          <a:off x="-267419" y="698741"/>
          <a:ext cx="12284015" cy="5620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66EDDAC0-2EB7-BB75-6CD3-DF05E3C1DE95}"/>
              </a:ext>
            </a:extLst>
          </p:cNvPr>
          <p:cNvSpPr txBox="1"/>
          <p:nvPr/>
        </p:nvSpPr>
        <p:spPr>
          <a:xfrm>
            <a:off x="810882" y="5375058"/>
            <a:ext cx="6228272" cy="646331"/>
          </a:xfrm>
          <a:prstGeom prst="rect">
            <a:avLst/>
          </a:prstGeom>
          <a:noFill/>
        </p:spPr>
        <p:txBody>
          <a:bodyPr wrap="square">
            <a:spAutoFit/>
          </a:bodyPr>
          <a:lstStyle/>
          <a:p>
            <a:pPr algn="ctr"/>
            <a:r>
              <a:rPr lang="ro-RO" dirty="0"/>
              <a:t>Fig.5. Creșterea profitului net în perioada 2018-2023</a:t>
            </a:r>
          </a:p>
          <a:p>
            <a:pPr algn="ctr"/>
            <a:r>
              <a:rPr lang="ro-RO" dirty="0"/>
              <a:t>Sursă proprie</a:t>
            </a:r>
          </a:p>
        </p:txBody>
      </p:sp>
    </p:spTree>
    <p:extLst>
      <p:ext uri="{BB962C8B-B14F-4D97-AF65-F5344CB8AC3E}">
        <p14:creationId xmlns:p14="http://schemas.microsoft.com/office/powerpoint/2010/main" val="1491640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a:extLst>
              <a:ext uri="{FF2B5EF4-FFF2-40B4-BE49-F238E27FC236}">
                <a16:creationId xmlns:a16="http://schemas.microsoft.com/office/drawing/2014/main" id="{7CACF65B-E853-0AB1-4654-D9777330DC5A}"/>
              </a:ext>
            </a:extLst>
          </p:cNvPr>
          <p:cNvSpPr txBox="1">
            <a:spLocks/>
          </p:cNvSpPr>
          <p:nvPr/>
        </p:nvSpPr>
        <p:spPr>
          <a:xfrm>
            <a:off x="89290" y="412010"/>
            <a:ext cx="8131684" cy="664234"/>
          </a:xfrm>
          <a:prstGeom prst="rect">
            <a:avLst/>
          </a:prstGeom>
        </p:spPr>
        <p:txBody>
          <a:bodyP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o-RO" dirty="0"/>
              <a:t>2.2 Diagnosticul tehnic și de producție</a:t>
            </a:r>
            <a:endParaRPr lang="en-US" dirty="0"/>
          </a:p>
        </p:txBody>
      </p:sp>
      <p:graphicFrame>
        <p:nvGraphicFramePr>
          <p:cNvPr id="5" name="Diagramă 4">
            <a:extLst>
              <a:ext uri="{FF2B5EF4-FFF2-40B4-BE49-F238E27FC236}">
                <a16:creationId xmlns:a16="http://schemas.microsoft.com/office/drawing/2014/main" id="{D9B590CC-781C-FEB5-0C54-05CE940DAF5D}"/>
              </a:ext>
            </a:extLst>
          </p:cNvPr>
          <p:cNvGraphicFramePr/>
          <p:nvPr>
            <p:extLst>
              <p:ext uri="{D42A27DB-BD31-4B8C-83A1-F6EECF244321}">
                <p14:modId xmlns:p14="http://schemas.microsoft.com/office/powerpoint/2010/main" val="2050055897"/>
              </p:ext>
            </p:extLst>
          </p:nvPr>
        </p:nvGraphicFramePr>
        <p:xfrm>
          <a:off x="237258" y="1149795"/>
          <a:ext cx="5858742" cy="44265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Diagramă 9">
            <a:extLst>
              <a:ext uri="{FF2B5EF4-FFF2-40B4-BE49-F238E27FC236}">
                <a16:creationId xmlns:a16="http://schemas.microsoft.com/office/drawing/2014/main" id="{DD173110-39C4-D1CA-969B-B6B5FFCEB5F9}"/>
              </a:ext>
            </a:extLst>
          </p:cNvPr>
          <p:cNvGraphicFramePr/>
          <p:nvPr>
            <p:extLst>
              <p:ext uri="{D42A27DB-BD31-4B8C-83A1-F6EECF244321}">
                <p14:modId xmlns:p14="http://schemas.microsoft.com/office/powerpoint/2010/main" val="1187015413"/>
              </p:ext>
            </p:extLst>
          </p:nvPr>
        </p:nvGraphicFramePr>
        <p:xfrm>
          <a:off x="6418511" y="1149794"/>
          <a:ext cx="5448300" cy="442652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7F92DF43-A4A1-AAB0-8C17-F57580343AE3}"/>
              </a:ext>
            </a:extLst>
          </p:cNvPr>
          <p:cNvSpPr txBox="1"/>
          <p:nvPr/>
        </p:nvSpPr>
        <p:spPr>
          <a:xfrm>
            <a:off x="89290" y="5649871"/>
            <a:ext cx="6159260" cy="646331"/>
          </a:xfrm>
          <a:prstGeom prst="rect">
            <a:avLst/>
          </a:prstGeom>
          <a:noFill/>
        </p:spPr>
        <p:txBody>
          <a:bodyPr wrap="square">
            <a:spAutoFit/>
          </a:bodyPr>
          <a:lstStyle/>
          <a:p>
            <a:pPr algn="ctr"/>
            <a:r>
              <a:rPr lang="ro-RO" dirty="0"/>
              <a:t>Fig.6. </a:t>
            </a:r>
            <a:r>
              <a:rPr lang="pt-BR" dirty="0"/>
              <a:t>Viteza de rotație a stocurilor din perioada 2018-2023</a:t>
            </a:r>
            <a:endParaRPr lang="ro-RO" dirty="0"/>
          </a:p>
          <a:p>
            <a:pPr algn="ctr"/>
            <a:r>
              <a:rPr lang="ro-RO" dirty="0"/>
              <a:t>Sursă proprie</a:t>
            </a:r>
            <a:endParaRPr lang="pt-BR" dirty="0"/>
          </a:p>
        </p:txBody>
      </p:sp>
      <p:sp>
        <p:nvSpPr>
          <p:cNvPr id="9" name="CasetăText 11">
            <a:extLst>
              <a:ext uri="{FF2B5EF4-FFF2-40B4-BE49-F238E27FC236}">
                <a16:creationId xmlns:a16="http://schemas.microsoft.com/office/drawing/2014/main" id="{2E8EA7D5-D9E2-180A-BAE5-CDDCCFB61499}"/>
              </a:ext>
            </a:extLst>
          </p:cNvPr>
          <p:cNvSpPr txBox="1"/>
          <p:nvPr/>
        </p:nvSpPr>
        <p:spPr>
          <a:xfrm>
            <a:off x="6248550" y="5649871"/>
            <a:ext cx="6169890" cy="646331"/>
          </a:xfrm>
          <a:prstGeom prst="rect">
            <a:avLst/>
          </a:prstGeom>
          <a:noFill/>
        </p:spPr>
        <p:txBody>
          <a:bodyPr wrap="square">
            <a:spAutoFit/>
          </a:bodyPr>
          <a:lstStyle/>
          <a:p>
            <a:pPr algn="ctr"/>
            <a:r>
              <a:rPr lang="ro-RO" sz="1800" dirty="0">
                <a:effectLst/>
                <a:ea typeface="Aptos" panose="020B0004020202020204" pitchFamily="34" charset="0"/>
              </a:rPr>
              <a:t>Fig.7. </a:t>
            </a:r>
            <a:r>
              <a:rPr lang="en-GB" sz="1800" dirty="0" err="1">
                <a:effectLst/>
                <a:ea typeface="Aptos" panose="020B0004020202020204" pitchFamily="34" charset="0"/>
              </a:rPr>
              <a:t>Randamentul</a:t>
            </a:r>
            <a:r>
              <a:rPr lang="en-GB" sz="1800" dirty="0">
                <a:effectLst/>
                <a:ea typeface="Aptos" panose="020B0004020202020204" pitchFamily="34" charset="0"/>
              </a:rPr>
              <a:t> </a:t>
            </a:r>
            <a:r>
              <a:rPr lang="en-GB" sz="1800" dirty="0" err="1">
                <a:effectLst/>
                <a:ea typeface="Aptos" panose="020B0004020202020204" pitchFamily="34" charset="0"/>
              </a:rPr>
              <a:t>activelor</a:t>
            </a:r>
            <a:r>
              <a:rPr lang="en-GB" sz="1800" dirty="0">
                <a:effectLst/>
                <a:ea typeface="Aptos" panose="020B0004020202020204" pitchFamily="34" charset="0"/>
              </a:rPr>
              <a:t> </a:t>
            </a:r>
            <a:r>
              <a:rPr lang="en-GB" sz="1800" dirty="0" err="1">
                <a:effectLst/>
                <a:ea typeface="Aptos" panose="020B0004020202020204" pitchFamily="34" charset="0"/>
              </a:rPr>
              <a:t>totale</a:t>
            </a:r>
            <a:r>
              <a:rPr lang="en-GB" sz="1800" dirty="0">
                <a:effectLst/>
                <a:ea typeface="Aptos" panose="020B0004020202020204" pitchFamily="34" charset="0"/>
              </a:rPr>
              <a:t> </a:t>
            </a:r>
            <a:r>
              <a:rPr lang="ro-RO" dirty="0">
                <a:ea typeface="Aptos" panose="020B0004020202020204" pitchFamily="34" charset="0"/>
              </a:rPr>
              <a:t>în</a:t>
            </a:r>
            <a:r>
              <a:rPr lang="en-GB" sz="1800" dirty="0">
                <a:effectLst/>
                <a:ea typeface="Aptos" panose="020B0004020202020204" pitchFamily="34" charset="0"/>
              </a:rPr>
              <a:t> </a:t>
            </a:r>
            <a:r>
              <a:rPr lang="en-GB" sz="1800" dirty="0" err="1">
                <a:effectLst/>
                <a:ea typeface="Aptos" panose="020B0004020202020204" pitchFamily="34" charset="0"/>
              </a:rPr>
              <a:t>perioada</a:t>
            </a:r>
            <a:r>
              <a:rPr lang="en-GB" sz="1800" dirty="0">
                <a:effectLst/>
                <a:ea typeface="Aptos" panose="020B0004020202020204" pitchFamily="34" charset="0"/>
              </a:rPr>
              <a:t> 2018-2023</a:t>
            </a:r>
            <a:endParaRPr lang="ro-RO" sz="1800" dirty="0">
              <a:effectLst/>
              <a:ea typeface="Aptos" panose="020B0004020202020204" pitchFamily="34" charset="0"/>
            </a:endParaRPr>
          </a:p>
          <a:p>
            <a:pPr algn="ctr"/>
            <a:r>
              <a:rPr lang="ro-RO" dirty="0"/>
              <a:t>Sursă proprie</a:t>
            </a:r>
          </a:p>
        </p:txBody>
      </p:sp>
    </p:spTree>
    <p:extLst>
      <p:ext uri="{BB962C8B-B14F-4D97-AF65-F5344CB8AC3E}">
        <p14:creationId xmlns:p14="http://schemas.microsoft.com/office/powerpoint/2010/main" val="1994504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ă 3">
            <a:extLst>
              <a:ext uri="{FF2B5EF4-FFF2-40B4-BE49-F238E27FC236}">
                <a16:creationId xmlns:a16="http://schemas.microsoft.com/office/drawing/2014/main" id="{5C5B9842-E4A6-14A8-324A-32F8944A2984}"/>
              </a:ext>
            </a:extLst>
          </p:cNvPr>
          <p:cNvGraphicFramePr/>
          <p:nvPr>
            <p:extLst>
              <p:ext uri="{D42A27DB-BD31-4B8C-83A1-F6EECF244321}">
                <p14:modId xmlns:p14="http://schemas.microsoft.com/office/powerpoint/2010/main" val="3302279597"/>
              </p:ext>
            </p:extLst>
          </p:nvPr>
        </p:nvGraphicFramePr>
        <p:xfrm>
          <a:off x="110835" y="1663806"/>
          <a:ext cx="5815026" cy="37338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ă 4">
            <a:extLst>
              <a:ext uri="{FF2B5EF4-FFF2-40B4-BE49-F238E27FC236}">
                <a16:creationId xmlns:a16="http://schemas.microsoft.com/office/drawing/2014/main" id="{F7699276-8806-41D3-0D06-EBE2DCFADB1E}"/>
              </a:ext>
            </a:extLst>
          </p:cNvPr>
          <p:cNvGraphicFramePr/>
          <p:nvPr>
            <p:extLst>
              <p:ext uri="{D42A27DB-BD31-4B8C-83A1-F6EECF244321}">
                <p14:modId xmlns:p14="http://schemas.microsoft.com/office/powerpoint/2010/main" val="811420814"/>
              </p:ext>
            </p:extLst>
          </p:nvPr>
        </p:nvGraphicFramePr>
        <p:xfrm>
          <a:off x="6266141" y="1663807"/>
          <a:ext cx="5701487" cy="3733802"/>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4">
            <a:extLst>
              <a:ext uri="{FF2B5EF4-FFF2-40B4-BE49-F238E27FC236}">
                <a16:creationId xmlns:a16="http://schemas.microsoft.com/office/drawing/2014/main" id="{48C5E2DD-2233-62B1-BC98-7BE5709A3971}"/>
              </a:ext>
            </a:extLst>
          </p:cNvPr>
          <p:cNvSpPr txBox="1">
            <a:spLocks/>
          </p:cNvSpPr>
          <p:nvPr/>
        </p:nvSpPr>
        <p:spPr>
          <a:xfrm>
            <a:off x="89290" y="412010"/>
            <a:ext cx="8131684" cy="664234"/>
          </a:xfrm>
          <a:prstGeom prst="rect">
            <a:avLst/>
          </a:prstGeom>
        </p:spPr>
        <p:txBody>
          <a:bodyP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o-RO" dirty="0"/>
              <a:t>2.3 Diagnosticul comercial</a:t>
            </a:r>
            <a:endParaRPr lang="en-US" dirty="0"/>
          </a:p>
        </p:txBody>
      </p:sp>
      <p:sp>
        <p:nvSpPr>
          <p:cNvPr id="5" name="CasetăText 5">
            <a:extLst>
              <a:ext uri="{FF2B5EF4-FFF2-40B4-BE49-F238E27FC236}">
                <a16:creationId xmlns:a16="http://schemas.microsoft.com/office/drawing/2014/main" id="{0BE21C54-E31C-9E28-E492-23F49BA1E401}"/>
              </a:ext>
            </a:extLst>
          </p:cNvPr>
          <p:cNvSpPr txBox="1"/>
          <p:nvPr/>
        </p:nvSpPr>
        <p:spPr>
          <a:xfrm>
            <a:off x="-229445" y="5397609"/>
            <a:ext cx="6096000" cy="646331"/>
          </a:xfrm>
          <a:prstGeom prst="rect">
            <a:avLst/>
          </a:prstGeom>
          <a:noFill/>
        </p:spPr>
        <p:txBody>
          <a:bodyPr wrap="square">
            <a:spAutoFit/>
          </a:bodyPr>
          <a:lstStyle/>
          <a:p>
            <a:pPr algn="ctr"/>
            <a:r>
              <a:rPr lang="en-GB" sz="1800" dirty="0">
                <a:effectLst/>
                <a:latin typeface="Times New Roman" panose="02020603050405020304" pitchFamily="18" charset="0"/>
                <a:ea typeface="Aptos" panose="020B0004020202020204" pitchFamily="34" charset="0"/>
              </a:rPr>
              <a:t>  </a:t>
            </a:r>
            <a:r>
              <a:rPr lang="ro-RO" sz="1800" dirty="0">
                <a:effectLst/>
                <a:ea typeface="Aptos" panose="020B0004020202020204" pitchFamily="34" charset="0"/>
                <a:cs typeface="Times New Roman" panose="02020603050405020304" pitchFamily="18" charset="0"/>
              </a:rPr>
              <a:t>Fig.8. </a:t>
            </a:r>
            <a:r>
              <a:rPr lang="en-GB" sz="1800" dirty="0">
                <a:effectLst/>
                <a:ea typeface="Aptos" panose="020B0004020202020204" pitchFamily="34" charset="0"/>
                <a:cs typeface="Times New Roman" panose="02020603050405020304" pitchFamily="18" charset="0"/>
              </a:rPr>
              <a:t>Cota de </a:t>
            </a:r>
            <a:r>
              <a:rPr lang="en-GB" sz="1800" dirty="0" err="1">
                <a:effectLst/>
                <a:ea typeface="Aptos" panose="020B0004020202020204" pitchFamily="34" charset="0"/>
                <a:cs typeface="Times New Roman" panose="02020603050405020304" pitchFamily="18" charset="0"/>
              </a:rPr>
              <a:t>piață</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pentru</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anul</a:t>
            </a:r>
            <a:r>
              <a:rPr lang="en-GB" sz="1800" dirty="0">
                <a:effectLst/>
                <a:ea typeface="Aptos" panose="020B0004020202020204" pitchFamily="34" charset="0"/>
                <a:cs typeface="Times New Roman" panose="02020603050405020304" pitchFamily="18" charset="0"/>
              </a:rPr>
              <a:t> 2023</a:t>
            </a:r>
            <a:endParaRPr lang="ro-RO" sz="1800" dirty="0">
              <a:effectLst/>
              <a:ea typeface="Aptos" panose="020B0004020202020204" pitchFamily="34" charset="0"/>
              <a:cs typeface="Times New Roman" panose="02020603050405020304" pitchFamily="18" charset="0"/>
            </a:endParaRPr>
          </a:p>
          <a:p>
            <a:pPr algn="ctr"/>
            <a:r>
              <a:rPr lang="ro-RO" dirty="0">
                <a:ea typeface="Aptos" panose="020B0004020202020204" pitchFamily="34" charset="0"/>
                <a:cs typeface="Times New Roman" panose="02020603050405020304" pitchFamily="18" charset="0"/>
              </a:rPr>
              <a:t>Sursă proprie</a:t>
            </a:r>
            <a:r>
              <a:rPr lang="en-GB" sz="1800" dirty="0">
                <a:effectLst/>
                <a:ea typeface="Aptos" panose="020B0004020202020204" pitchFamily="34" charset="0"/>
                <a:cs typeface="Times New Roman" panose="02020603050405020304" pitchFamily="18" charset="0"/>
              </a:rPr>
              <a:t> </a:t>
            </a:r>
            <a:endParaRPr lang="ro-RO" dirty="0">
              <a:cs typeface="Times New Roman" panose="02020603050405020304" pitchFamily="18" charset="0"/>
            </a:endParaRPr>
          </a:p>
        </p:txBody>
      </p:sp>
      <p:sp>
        <p:nvSpPr>
          <p:cNvPr id="6" name="CasetăText 8">
            <a:extLst>
              <a:ext uri="{FF2B5EF4-FFF2-40B4-BE49-F238E27FC236}">
                <a16:creationId xmlns:a16="http://schemas.microsoft.com/office/drawing/2014/main" id="{D4F0DA21-E525-47A2-9397-CACEE08EB97A}"/>
              </a:ext>
            </a:extLst>
          </p:cNvPr>
          <p:cNvSpPr txBox="1"/>
          <p:nvPr/>
        </p:nvSpPr>
        <p:spPr>
          <a:xfrm>
            <a:off x="6454736" y="5397609"/>
            <a:ext cx="6174508" cy="646331"/>
          </a:xfrm>
          <a:prstGeom prst="rect">
            <a:avLst/>
          </a:prstGeom>
          <a:noFill/>
        </p:spPr>
        <p:txBody>
          <a:bodyPr wrap="square">
            <a:spAutoFit/>
          </a:bodyPr>
          <a:lstStyle/>
          <a:p>
            <a:pPr algn="ctr"/>
            <a:r>
              <a:rPr lang="ro-RO" sz="1800" dirty="0">
                <a:effectLst/>
                <a:ea typeface="Aptos" panose="020B0004020202020204" pitchFamily="34" charset="0"/>
                <a:cs typeface="Times New Roman" panose="02020603050405020304" pitchFamily="18" charset="0"/>
              </a:rPr>
              <a:t>Fig.9. </a:t>
            </a:r>
            <a:r>
              <a:rPr lang="en-GB" sz="1800" dirty="0" err="1">
                <a:effectLst/>
                <a:ea typeface="Aptos" panose="020B0004020202020204" pitchFamily="34" charset="0"/>
                <a:cs typeface="Times New Roman" panose="02020603050405020304" pitchFamily="18" charset="0"/>
              </a:rPr>
              <a:t>Evoluția</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creanțelor</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în</a:t>
            </a:r>
            <a:r>
              <a:rPr lang="en-GB" sz="1800" dirty="0">
                <a:effectLst/>
                <a:ea typeface="Aptos" panose="020B0004020202020204" pitchFamily="34" charset="0"/>
                <a:cs typeface="Times New Roman" panose="02020603050405020304" pitchFamily="18" charset="0"/>
              </a:rPr>
              <a:t> </a:t>
            </a:r>
            <a:r>
              <a:rPr lang="en-GB" sz="1800" dirty="0" err="1">
                <a:effectLst/>
                <a:ea typeface="Aptos" panose="020B0004020202020204" pitchFamily="34" charset="0"/>
                <a:cs typeface="Times New Roman" panose="02020603050405020304" pitchFamily="18" charset="0"/>
              </a:rPr>
              <a:t>anii</a:t>
            </a:r>
            <a:r>
              <a:rPr lang="en-GB" sz="1800" dirty="0">
                <a:effectLst/>
                <a:ea typeface="Aptos" panose="020B0004020202020204" pitchFamily="34" charset="0"/>
                <a:cs typeface="Times New Roman" panose="02020603050405020304" pitchFamily="18" charset="0"/>
              </a:rPr>
              <a:t> 2018-2023</a:t>
            </a:r>
            <a:endParaRPr lang="ro-RO" sz="1800" dirty="0">
              <a:effectLst/>
              <a:ea typeface="Aptos" panose="020B0004020202020204" pitchFamily="34" charset="0"/>
              <a:cs typeface="Times New Roman" panose="02020603050405020304" pitchFamily="18" charset="0"/>
            </a:endParaRPr>
          </a:p>
          <a:p>
            <a:pPr algn="ctr"/>
            <a:r>
              <a:rPr lang="ro-RO" dirty="0">
                <a:cs typeface="Times New Roman" panose="02020603050405020304" pitchFamily="18" charset="0"/>
              </a:rPr>
              <a:t>Sursă proprie</a:t>
            </a:r>
          </a:p>
        </p:txBody>
      </p:sp>
    </p:spTree>
    <p:extLst>
      <p:ext uri="{BB962C8B-B14F-4D97-AF65-F5344CB8AC3E}">
        <p14:creationId xmlns:p14="http://schemas.microsoft.com/office/powerpoint/2010/main" val="3396270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Temă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ă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ă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Temă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ă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ă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142</TotalTime>
  <Words>861</Words>
  <Application>Microsoft Office PowerPoint</Application>
  <PresentationFormat>Widescreen</PresentationFormat>
  <Paragraphs>100</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Calibri</vt:lpstr>
      <vt:lpstr>Calibri Light</vt:lpstr>
      <vt:lpstr>Georgia Pro Black</vt:lpstr>
      <vt:lpstr>Times New Roman</vt:lpstr>
      <vt:lpstr>Office Theme</vt:lpstr>
      <vt:lpstr>Evaluating Organizational Performance: A Diagnostic Analysis at One IT SRL   </vt:lpstr>
      <vt:lpstr>Cuprins</vt:lpstr>
      <vt:lpstr>Introducere</vt:lpstr>
      <vt:lpstr>1.Obiectivele specifice ale cercetării</vt:lpstr>
      <vt:lpstr>2. Diagnosticul mediului intern 2.1 Diagnosticul economico-financiar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Concluzii și recomandări</vt:lpstr>
      <vt:lpstr>Bibliografie</vt:lpstr>
      <vt:lpstr>Vă mulțumesc pentru atenția acordată!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XGEN</dc:title>
  <dc:creator>Ionut Balanean</dc:creator>
  <cp:lastModifiedBy>Alexandra Man</cp:lastModifiedBy>
  <cp:revision>8</cp:revision>
  <dcterms:created xsi:type="dcterms:W3CDTF">2022-11-16T09:30:41Z</dcterms:created>
  <dcterms:modified xsi:type="dcterms:W3CDTF">2025-05-31T11:15:00Z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b58b62f-6f94-46bd-8089-18e64b0a9abb_Enabled">
    <vt:lpwstr>true</vt:lpwstr>
  </property>
  <property fmtid="{D5CDD505-2E9C-101B-9397-08002B2CF9AE}" pid="3" name="MSIP_Label_5b58b62f-6f94-46bd-8089-18e64b0a9abb_SetDate">
    <vt:lpwstr>2023-10-27T07:10:01Z</vt:lpwstr>
  </property>
  <property fmtid="{D5CDD505-2E9C-101B-9397-08002B2CF9AE}" pid="4" name="MSIP_Label_5b58b62f-6f94-46bd-8089-18e64b0a9abb_Method">
    <vt:lpwstr>Standard</vt:lpwstr>
  </property>
  <property fmtid="{D5CDD505-2E9C-101B-9397-08002B2CF9AE}" pid="5" name="MSIP_Label_5b58b62f-6f94-46bd-8089-18e64b0a9abb_Name">
    <vt:lpwstr>defa4170-0d19-0005-0004-bc88714345d2</vt:lpwstr>
  </property>
  <property fmtid="{D5CDD505-2E9C-101B-9397-08002B2CF9AE}" pid="6" name="MSIP_Label_5b58b62f-6f94-46bd-8089-18e64b0a9abb_SiteId">
    <vt:lpwstr>a6eb79fa-c4a9-4cce-818d-b85274d15305</vt:lpwstr>
  </property>
  <property fmtid="{D5CDD505-2E9C-101B-9397-08002B2CF9AE}" pid="7" name="MSIP_Label_5b58b62f-6f94-46bd-8089-18e64b0a9abb_ActionId">
    <vt:lpwstr>2cd14b58-11e0-4307-8785-27378c20c99b</vt:lpwstr>
  </property>
  <property fmtid="{D5CDD505-2E9C-101B-9397-08002B2CF9AE}" pid="8" name="MSIP_Label_5b58b62f-6f94-46bd-8089-18e64b0a9abb_ContentBits">
    <vt:lpwstr>0</vt:lpwstr>
  </property>
</Properties>
</file>