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5" Type="http://schemas.openxmlformats.org/officeDocument/2006/relationships/custom-properties" Target="docProps/custom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272" r:id="rId3"/>
    <p:sldId id="257" r:id="rId4"/>
    <p:sldId id="265" r:id="rId5"/>
    <p:sldId id="258" r:id="rId6"/>
    <p:sldId id="264" r:id="rId7"/>
    <p:sldId id="261" r:id="rId8"/>
    <p:sldId id="271" r:id="rId9"/>
    <p:sldId id="269" r:id="rId10"/>
    <p:sldId id="266" r:id="rId11"/>
    <p:sldId id="259" r:id="rId12"/>
    <p:sldId id="267" r:id="rId13"/>
    <p:sldId id="277" r:id="rId14"/>
    <p:sldId id="278" r:id="rId15"/>
    <p:sldId id="274" r:id="rId16"/>
    <p:sldId id="275" r:id="rId17"/>
    <p:sldId id="276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F31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3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81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054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3" Type="http://schemas.openxmlformats.org/officeDocument/2006/relationships/slide" Target="slides/slide2.xml" /><Relationship Id="rId21" Type="http://schemas.openxmlformats.org/officeDocument/2006/relationships/presProps" Target="presProps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handoutMaster" Target="handoutMasters/handoutMaster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tableStyles" Target="tableStyles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theme" Target="theme/theme1.xml" /><Relationship Id="rId10" Type="http://schemas.openxmlformats.org/officeDocument/2006/relationships/slide" Target="slides/slide9.xml" /><Relationship Id="rId19" Type="http://schemas.openxmlformats.org/officeDocument/2006/relationships/notesMaster" Target="notesMasters/notesMaster1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viewProps" Target="viewProps.xml" 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858FEB5-E8C6-3A80-493D-10CAD46A125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648C581-C775-98C2-8A72-CD05A2CA637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894724-09D4-4F07-9DDA-0BDFDA992456}" type="datetimeFigureOut">
              <a:rPr lang="en-US" smtClean="0"/>
              <a:t>6/1/2025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FBBA7D3-DC7D-9A8E-6060-596812F9E59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96B5FF-CA0B-B91F-D0C8-5360C7A04B5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C62FCD-D8A9-45DB-A117-7E517482F7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0966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1E0B70-0B2D-4454-9C0D-63442C140F78}" type="datetimeFigureOut">
              <a:rPr lang="en-US" smtClean="0"/>
              <a:t>6/1/2025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39ADCB-FF44-4D11-94CD-9544E5DFB9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5659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1976A059-0727-59BF-99E8-577EE0A776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CB65C056-B1A7-7FF8-5965-B3650A7449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B8737-127D-4908-932B-731DE6930369}" type="datetime1">
              <a:rPr lang="en-US" smtClean="0"/>
              <a:t>6/1/2025</a:t>
            </a:fld>
            <a:endParaRPr lang="en-US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43454174-9D12-C596-18E0-9C3B2A9533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C4464E70-28DA-BB7E-E872-926FCA585B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E5057F-7482-41AE-BBDB-C83C2F3461D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107A79B4-F12F-0B57-BE23-C003FE3F04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50122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05A113-4075-8F72-7862-87499373AE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B85D07-1D31-8F87-D767-AAC820751A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8B13C3-5CD5-C3AA-CDCE-CCECAFFEDE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40CA8-5CE1-4958-B669-D933AA49FA40}" type="datetime1">
              <a:rPr lang="en-US" smtClean="0"/>
              <a:t>6/1/2025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2768F2-FD99-3CF5-F7F2-46FDE2F9B2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3EC49622-4FE3-B449-2292-88184B0474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51706" y="6356350"/>
            <a:ext cx="1202094" cy="365125"/>
          </a:xfrm>
          <a:prstGeom prst="rect">
            <a:avLst/>
          </a:prstGeom>
          <a:solidFill>
            <a:srgbClr val="9F318D">
              <a:alpha val="50000"/>
            </a:srgbClr>
          </a:solidFill>
        </p:spPr>
        <p:txBody>
          <a:bodyPr/>
          <a:lstStyle>
            <a:lvl1pPr>
              <a:defRPr sz="1800" b="1"/>
            </a:lvl1pPr>
          </a:lstStyle>
          <a:p>
            <a:r>
              <a:rPr lang="en-US" sz="1400" b="0" dirty="0"/>
              <a:t>Page</a:t>
            </a:r>
            <a:r>
              <a:rPr lang="en-US" dirty="0"/>
              <a:t> </a:t>
            </a:r>
            <a:fld id="{BBE5057F-7482-41AE-BBDB-C83C2F3461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30122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8D4378C-BCD6-D0EC-73F4-F426025DBA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BA115D-71AF-967D-2312-B5BDEFE0E0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98CDB7-E1FC-7FF0-47F9-FF05A8DAC0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1163A-39AB-4876-8208-83F43F159039}" type="datetime1">
              <a:rPr lang="en-US" smtClean="0"/>
              <a:t>6/1/2025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72E43B-2C2F-5E9B-ACCD-6AEA1DA50D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44211ED7-BD8A-629D-8203-8375D7B6B9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51706" y="6356350"/>
            <a:ext cx="1202094" cy="365125"/>
          </a:xfrm>
          <a:prstGeom prst="rect">
            <a:avLst/>
          </a:prstGeom>
          <a:solidFill>
            <a:srgbClr val="9F318D">
              <a:alpha val="50000"/>
            </a:srgbClr>
          </a:solidFill>
        </p:spPr>
        <p:txBody>
          <a:bodyPr/>
          <a:lstStyle>
            <a:lvl1pPr>
              <a:defRPr sz="1800" b="1"/>
            </a:lvl1pPr>
          </a:lstStyle>
          <a:p>
            <a:r>
              <a:rPr lang="en-US" sz="1400" b="0" dirty="0"/>
              <a:t>Page</a:t>
            </a:r>
            <a:r>
              <a:rPr lang="en-US" dirty="0"/>
              <a:t> </a:t>
            </a:r>
            <a:fld id="{BBE5057F-7482-41AE-BBDB-C83C2F3461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88746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0FEDC8-C1D4-96B9-6790-5B9DC0A230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6B7742-A5DF-8640-884B-5925C8857A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F3D6A2-5C7B-D0C9-3B9D-D25E4A280D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9DCC1-85F1-475E-9B24-A4E3F71BBD89}" type="datetime1">
              <a:rPr lang="en-US" smtClean="0"/>
              <a:t>6/1/2025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54B767-0001-682F-BB9E-30E86F99DC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CD16685D-6EFA-6621-5A4B-4BD1CC76F8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51706" y="6356350"/>
            <a:ext cx="1202094" cy="365125"/>
          </a:xfrm>
          <a:prstGeom prst="rect">
            <a:avLst/>
          </a:prstGeom>
          <a:solidFill>
            <a:srgbClr val="9F318D">
              <a:alpha val="50000"/>
            </a:srgbClr>
          </a:solidFill>
        </p:spPr>
        <p:txBody>
          <a:bodyPr/>
          <a:lstStyle>
            <a:lvl1pPr>
              <a:defRPr sz="1800" b="1"/>
            </a:lvl1pPr>
          </a:lstStyle>
          <a:p>
            <a:r>
              <a:rPr lang="en-US" sz="1400" b="0" dirty="0"/>
              <a:t>Page</a:t>
            </a:r>
            <a:r>
              <a:rPr lang="en-US" dirty="0"/>
              <a:t> </a:t>
            </a:r>
            <a:fld id="{BBE5057F-7482-41AE-BBDB-C83C2F3461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2273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A07548-9A0C-3301-B536-7456420E1B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8811CA-5E37-D2CF-D424-D1AC6FBAB1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52E129-0D49-9C8B-5FA2-1686D5838C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89982-FAA6-4525-A1E7-2F7673A24390}" type="datetime1">
              <a:rPr lang="en-US" smtClean="0"/>
              <a:t>6/1/2025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EC0534-7709-E1AB-3F86-5C55514442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73C340-5C0A-05DE-38D1-F5101A9650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E5057F-7482-41AE-BBDB-C83C2F346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4177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E612FB-8D31-A6BF-B26A-54F2E57F6E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09BBD1-0C18-604B-75C7-619BE6A2D2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E8E06B-2B4A-F0CB-ECE2-D91FD1EA91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CB85DF-D2C7-EDF7-CAE1-90A424B74A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CB7FA-7B94-4F91-BABC-9D716D9D537E}" type="datetime1">
              <a:rPr lang="en-US" smtClean="0"/>
              <a:t>6/1/2025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0B35ED-B1AD-C7A3-789D-D56E84CC32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F60C7F7F-C143-ADD7-651F-32FEE87D27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51706" y="6356350"/>
            <a:ext cx="1202094" cy="365125"/>
          </a:xfrm>
          <a:prstGeom prst="rect">
            <a:avLst/>
          </a:prstGeom>
          <a:solidFill>
            <a:srgbClr val="9F318D">
              <a:alpha val="50000"/>
            </a:srgbClr>
          </a:solidFill>
        </p:spPr>
        <p:txBody>
          <a:bodyPr/>
          <a:lstStyle>
            <a:lvl1pPr>
              <a:defRPr sz="1800" b="1"/>
            </a:lvl1pPr>
          </a:lstStyle>
          <a:p>
            <a:r>
              <a:rPr lang="en-US" sz="1400" b="0" dirty="0"/>
              <a:t>Page</a:t>
            </a:r>
            <a:r>
              <a:rPr lang="en-US" dirty="0"/>
              <a:t> </a:t>
            </a:r>
            <a:fld id="{BBE5057F-7482-41AE-BBDB-C83C2F3461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9493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8CFDBC-A612-A3C7-16CF-DB42288314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BA53AE-EB85-9424-6870-715378B9B3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8B861F-D83D-874A-8F0E-9BE8ADBCB8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3CD26E-130E-3EFD-1E58-D0A076C9ECA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3D80009-3EE4-D16F-CCB1-73CA63D3287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8E75DF4-258D-AB76-230B-8ABE0E21D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AAAC3-BDBB-47BF-BA5C-45EFB7F81241}" type="datetime1">
              <a:rPr lang="en-US" smtClean="0"/>
              <a:t>6/1/2025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CD679FF-8C9F-A02B-BF83-EEDA27910F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A698A86C-2570-E5A2-0B29-BBD2459517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51706" y="6356350"/>
            <a:ext cx="1202094" cy="365125"/>
          </a:xfrm>
          <a:prstGeom prst="rect">
            <a:avLst/>
          </a:prstGeom>
          <a:solidFill>
            <a:srgbClr val="9F318D">
              <a:alpha val="50000"/>
            </a:srgbClr>
          </a:solidFill>
        </p:spPr>
        <p:txBody>
          <a:bodyPr/>
          <a:lstStyle>
            <a:lvl1pPr>
              <a:defRPr sz="1800" b="1"/>
            </a:lvl1pPr>
          </a:lstStyle>
          <a:p>
            <a:r>
              <a:rPr lang="en-US" sz="1400" b="0" dirty="0"/>
              <a:t>Page</a:t>
            </a:r>
            <a:r>
              <a:rPr lang="en-US" dirty="0"/>
              <a:t> </a:t>
            </a:r>
            <a:fld id="{BBE5057F-7482-41AE-BBDB-C83C2F3461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81890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51054B-64E0-23D2-6B48-69B7EDFBB2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4E744E3-8DA2-E6D6-2A16-DE06AFA8A3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3E560-4FCD-4798-9AF2-642BCAC1830E}" type="datetime1">
              <a:rPr lang="en-US" smtClean="0"/>
              <a:t>6/1/2025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0C89B19-AB7A-A19A-30D2-AEDBCAA04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06698D-5F79-0980-9B76-3D5865985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51706" y="6356350"/>
            <a:ext cx="1202094" cy="365125"/>
          </a:xfrm>
          <a:prstGeom prst="rect">
            <a:avLst/>
          </a:prstGeom>
          <a:solidFill>
            <a:srgbClr val="9F318D">
              <a:alpha val="50000"/>
            </a:srgbClr>
          </a:solidFill>
        </p:spPr>
        <p:txBody>
          <a:bodyPr/>
          <a:lstStyle>
            <a:lvl1pPr>
              <a:defRPr sz="1800" b="1"/>
            </a:lvl1pPr>
          </a:lstStyle>
          <a:p>
            <a:r>
              <a:rPr lang="en-US" sz="1400" b="0" dirty="0"/>
              <a:t>Page</a:t>
            </a:r>
            <a:r>
              <a:rPr lang="en-US" dirty="0"/>
              <a:t> </a:t>
            </a:r>
            <a:fld id="{BBE5057F-7482-41AE-BBDB-C83C2F3461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51537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9050C9-6840-84E5-D463-1BB9420EE5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C1CC0-1E6D-4B25-A2AE-33306CF856E6}" type="datetime1">
              <a:rPr lang="en-US" smtClean="0"/>
              <a:t>6/1/2025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ABA4735-8AB6-87BE-D400-DE9A5D4494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B7E5D0F-ABFC-3AB6-B29E-7372DFF5EA3A}"/>
              </a:ext>
            </a:extLst>
          </p:cNvPr>
          <p:cNvSpPr txBox="1">
            <a:spLocks/>
          </p:cNvSpPr>
          <p:nvPr userDrawn="1"/>
        </p:nvSpPr>
        <p:spPr>
          <a:xfrm>
            <a:off x="10151706" y="6356350"/>
            <a:ext cx="1202094" cy="365125"/>
          </a:xfrm>
          <a:prstGeom prst="rect">
            <a:avLst/>
          </a:prstGeom>
          <a:solidFill>
            <a:srgbClr val="9F318D">
              <a:alpha val="50000"/>
            </a:srgbClr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8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0"/>
              <a:t>Page</a:t>
            </a:r>
            <a:r>
              <a:rPr lang="en-US"/>
              <a:t> </a:t>
            </a:r>
            <a:fld id="{BBE5057F-7482-41AE-BBDB-C83C2F3461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4427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AD85EC-E506-22F4-346F-7974EAC2F9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EAA53F-C0C5-EA92-EF29-52B56CEE80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2D2632-BED3-5DD1-0D92-845D5CA5BE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33BAEC-429D-7A50-4D81-A1BF2ECC0E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42552-A208-4103-BBAD-2B95A95E1FEC}" type="datetime1">
              <a:rPr lang="en-US" smtClean="0"/>
              <a:t>6/1/2025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16B86E-B8A1-4F80-E1FB-62FB545848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B84E180B-01F9-F756-B76F-DBCB1FEBB953}"/>
              </a:ext>
            </a:extLst>
          </p:cNvPr>
          <p:cNvSpPr txBox="1">
            <a:spLocks/>
          </p:cNvSpPr>
          <p:nvPr userDrawn="1"/>
        </p:nvSpPr>
        <p:spPr>
          <a:xfrm>
            <a:off x="10151706" y="6356350"/>
            <a:ext cx="1202094" cy="365125"/>
          </a:xfrm>
          <a:prstGeom prst="rect">
            <a:avLst/>
          </a:prstGeom>
          <a:solidFill>
            <a:srgbClr val="9F318D">
              <a:alpha val="50000"/>
            </a:srgbClr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8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0"/>
              <a:t>Page</a:t>
            </a:r>
            <a:r>
              <a:rPr lang="en-US"/>
              <a:t> </a:t>
            </a:r>
            <a:fld id="{BBE5057F-7482-41AE-BBDB-C83C2F3461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14989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47A099-1061-09E4-DC3E-DEBACB3D56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7A513E4-8368-44F8-EA23-5FE27B6FA60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ABFFC8-2261-76FE-8474-2FCFEDC97D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B83C56-760D-2584-1EE9-9E92C5F9DC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E08EA-84C3-4938-9F36-6CC12B53B25F}" type="datetime1">
              <a:rPr lang="en-US" smtClean="0"/>
              <a:t>6/1/2025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E642CD-FFF3-B465-F5E9-7EA5EEE2C0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8C4EA6F1-DE73-3AD0-FFED-F8CA89127E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51706" y="6356350"/>
            <a:ext cx="1202094" cy="365125"/>
          </a:xfrm>
          <a:prstGeom prst="rect">
            <a:avLst/>
          </a:prstGeom>
          <a:solidFill>
            <a:srgbClr val="9F318D">
              <a:alpha val="50000"/>
            </a:srgbClr>
          </a:solidFill>
        </p:spPr>
        <p:txBody>
          <a:bodyPr/>
          <a:lstStyle>
            <a:lvl1pPr>
              <a:defRPr sz="1800" b="1"/>
            </a:lvl1pPr>
          </a:lstStyle>
          <a:p>
            <a:r>
              <a:rPr lang="en-US" sz="1400" b="0" dirty="0"/>
              <a:t>Page</a:t>
            </a:r>
            <a:r>
              <a:rPr lang="en-US" dirty="0"/>
              <a:t> </a:t>
            </a:r>
            <a:fld id="{BBE5057F-7482-41AE-BBDB-C83C2F3461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23791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image" Target="../media/image1.png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image" Target="../media/image2.png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76000" b="-7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5AA504E-AD37-2053-5C5B-AE2A891180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28422"/>
            <a:ext cx="10515600" cy="8622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9BFCC0-702E-A0E6-7AC8-E887DEE53D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79B09F-5F50-DEE3-1E0B-39D8F06684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358DAF-AFE5-4394-A263-6FDE350004BD}" type="datetime1">
              <a:rPr lang="en-US" smtClean="0"/>
              <a:t>6/1/2025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288452-2736-5F09-F17B-38FEE2A213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8" name="Picture 7" descr="Shape&#10;&#10;Description automatically generated with medium confidence">
            <a:extLst>
              <a:ext uri="{FF2B5EF4-FFF2-40B4-BE49-F238E27FC236}">
                <a16:creationId xmlns:a16="http://schemas.microsoft.com/office/drawing/2014/main" id="{3F761627-0927-EAE4-3C8C-120709F05142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3846" y="365125"/>
            <a:ext cx="1139954" cy="463297"/>
          </a:xfrm>
          <a:prstGeom prst="rect">
            <a:avLst/>
          </a:prstGeom>
        </p:spPr>
      </p:pic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7653F00A-FF5A-1AFA-0B55-634828FAD7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51706" y="6356350"/>
            <a:ext cx="1202094" cy="365125"/>
          </a:xfrm>
          <a:prstGeom prst="rect">
            <a:avLst/>
          </a:prstGeom>
          <a:solidFill>
            <a:srgbClr val="9F318D">
              <a:alpha val="50000"/>
            </a:srgbClr>
          </a:solidFill>
        </p:spPr>
        <p:txBody>
          <a:bodyPr/>
          <a:lstStyle>
            <a:lvl1pPr>
              <a:defRPr sz="1800" b="1"/>
            </a:lvl1pPr>
          </a:lstStyle>
          <a:p>
            <a:r>
              <a:rPr lang="en-US" sz="1400" b="0" dirty="0"/>
              <a:t>Page</a:t>
            </a:r>
            <a:r>
              <a:rPr lang="en-US" dirty="0"/>
              <a:t> </a:t>
            </a:r>
            <a:fld id="{BBE5057F-7482-41AE-BBDB-C83C2F3461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9294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restaurantguru.com/Icecream-Terasa-Parc-Baia-Mare#gallery" TargetMode="External" /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5.xml" /><Relationship Id="rId5" Type="http://schemas.openxmlformats.org/officeDocument/2006/relationships/image" Target="../media/image10.jpeg" /><Relationship Id="rId4" Type="http://schemas.openxmlformats.org/officeDocument/2006/relationships/hyperlink" Target="https://www.google.com/search?client=safari&amp;rls=en&amp;q=icecream+terasa+parc&amp;ie=UTF-8&amp;oe=UTF-8" TargetMode="External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membri.listafirme.ro/search.asp" TargetMode="External" /><Relationship Id="rId2" Type="http://schemas.openxmlformats.org/officeDocument/2006/relationships/image" Target="../media/image11.png" /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membri.listafirme.ro/ice-cream-t.p.-srl-18116610/" TargetMode="External" /><Relationship Id="rId2" Type="http://schemas.openxmlformats.org/officeDocument/2006/relationships/image" Target="../media/image12.png" /><Relationship Id="rId1" Type="http://schemas.openxmlformats.org/officeDocument/2006/relationships/slideLayout" Target="../slideLayouts/slideLayout4.xml" 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 /><Relationship Id="rId1" Type="http://schemas.openxmlformats.org/officeDocument/2006/relationships/slideLayout" Target="../slideLayouts/slideLayout4.xml" 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membri.listafirme.ro/ice-cream-t.p.-srl-18116610/" TargetMode="External" /><Relationship Id="rId2" Type="http://schemas.openxmlformats.org/officeDocument/2006/relationships/hyperlink" Target="https://restaurantguru.com/Icecream-Terasa-Parc-Baia-Mare#gallery" TargetMode="External" /><Relationship Id="rId1" Type="http://schemas.openxmlformats.org/officeDocument/2006/relationships/slideLayout" Target="../slideLayouts/slideLayout6.xml" /><Relationship Id="rId6" Type="http://schemas.openxmlformats.org/officeDocument/2006/relationships/hyperlink" Target="https://click.ro/vedete/vedete-romanesti/cine-este-roxana-blenche-finalista-in-sezonul-8-16919.html" TargetMode="External" /><Relationship Id="rId5" Type="http://schemas.openxmlformats.org/officeDocument/2006/relationships/hyperlink" Target="https://www.tiktok.com/@blenche.roxana/video/7380293008207432992" TargetMode="External" /><Relationship Id="rId4" Type="http://schemas.openxmlformats.org/officeDocument/2006/relationships/hyperlink" Target="https://www.google.com/search?client=safari&amp;rls=en&amp;q=icecream+terasa+parc&amp;ie=UTF-8&amp;oe=UTF-8" TargetMode="Externa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4.xml" /><Relationship Id="rId4" Type="http://schemas.openxmlformats.org/officeDocument/2006/relationships/hyperlink" Target="https://membri.listafirme.ro/search.asp" TargetMode="Externa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 /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4.xml" 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membri.listafirme.ro/search.asp" TargetMode="External" /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8.pn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226994-1CA3-A39D-4FDE-D835BC5851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/>
          <a:lstStyle/>
          <a:p>
            <a:pPr algn="ctr"/>
            <a:r>
              <a:rPr lang="en-US" dirty="0" err="1"/>
              <a:t>Evoluția</a:t>
            </a:r>
            <a:r>
              <a:rPr lang="en-US" dirty="0"/>
              <a:t> </a:t>
            </a:r>
            <a:r>
              <a:rPr lang="en-US" dirty="0" err="1"/>
              <a:t>firmei</a:t>
            </a:r>
            <a:r>
              <a:rPr lang="en-US" dirty="0"/>
              <a:t> Ice Cream T.P.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12F05B2-EF03-DBB5-4446-A81ABE5970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5268910"/>
            <a:ext cx="7060406" cy="1559720"/>
          </a:xfrm>
        </p:spPr>
        <p:txBody>
          <a:bodyPr/>
          <a:lstStyle/>
          <a:p>
            <a:r>
              <a:rPr lang="en-US" dirty="0"/>
              <a:t>Author/s:</a:t>
            </a:r>
            <a:r>
              <a:rPr lang="ro-RO" dirty="0"/>
              <a:t> Nicoară Alina-Denisa &amp; Roșca Andrada-Maria</a:t>
            </a:r>
            <a:endParaRPr lang="en-US" dirty="0"/>
          </a:p>
          <a:p>
            <a:r>
              <a:rPr lang="en-US" dirty="0"/>
              <a:t>Affiliation:</a:t>
            </a:r>
            <a:r>
              <a:rPr lang="ro-RO" dirty="0"/>
              <a:t> Centrul Universitar de Nord din Baia Mare </a:t>
            </a:r>
          </a:p>
          <a:p>
            <a:r>
              <a:rPr lang="ro-RO" dirty="0" err="1"/>
              <a:t>Faculteatea</a:t>
            </a:r>
            <a:r>
              <a:rPr lang="ro-RO" dirty="0"/>
              <a:t> de Științe Economice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11161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3C8F75-8383-9A5B-B803-69EB8532E9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RO" dirty="0"/>
              <a:t>Renovarea localului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7EBE7D-D90B-3305-2F4A-08F194F454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RO" dirty="0"/>
              <a:t>La sf</a:t>
            </a:r>
            <a:r>
              <a:rPr lang="ro-RO" dirty="0"/>
              <a:t>â</a:t>
            </a:r>
            <a:r>
              <a:rPr lang="en-RO" dirty="0"/>
              <a:t>r</a:t>
            </a:r>
            <a:r>
              <a:rPr lang="ro-RO" dirty="0"/>
              <a:t>ș</a:t>
            </a:r>
            <a:r>
              <a:rPr lang="en-RO" dirty="0"/>
              <a:t>itul sezonului de varǎ din anul 2005 s-a dat start proiectului de renovare. </a:t>
            </a:r>
          </a:p>
          <a:p>
            <a:r>
              <a:rPr lang="en-RO" dirty="0"/>
              <a:t>Scopul renov</a:t>
            </a:r>
            <a:r>
              <a:rPr lang="ro-RO" dirty="0"/>
              <a:t>ă</a:t>
            </a:r>
            <a:r>
              <a:rPr lang="en-RO" dirty="0"/>
              <a:t>rii a fost extinderea spa</a:t>
            </a:r>
            <a:r>
              <a:rPr lang="ro-RO" dirty="0"/>
              <a:t>ț</a:t>
            </a:r>
            <a:r>
              <a:rPr lang="en-RO" dirty="0"/>
              <a:t>iului de lucru, </a:t>
            </a:r>
            <a:r>
              <a:rPr lang="ro-RO" dirty="0"/>
              <a:t>î</a:t>
            </a:r>
            <a:r>
              <a:rPr lang="en-RO" dirty="0"/>
              <a:t>mbun</a:t>
            </a:r>
            <a:r>
              <a:rPr lang="ro-RO" dirty="0"/>
              <a:t>ă</a:t>
            </a:r>
            <a:r>
              <a:rPr lang="en-RO" dirty="0"/>
              <a:t>t</a:t>
            </a:r>
            <a:r>
              <a:rPr lang="ro-RO" dirty="0" err="1"/>
              <a:t>ăț</a:t>
            </a:r>
            <a:r>
              <a:rPr lang="en-RO" dirty="0"/>
              <a:t>irea condi</a:t>
            </a:r>
            <a:r>
              <a:rPr lang="ro-RO" dirty="0"/>
              <a:t>ț</a:t>
            </a:r>
            <a:r>
              <a:rPr lang="en-RO" dirty="0"/>
              <a:t>iilor de servire/primire clien</a:t>
            </a:r>
            <a:r>
              <a:rPr lang="ro-RO" dirty="0"/>
              <a:t>ț</a:t>
            </a:r>
            <a:r>
              <a:rPr lang="en-RO" dirty="0"/>
              <a:t>i </a:t>
            </a:r>
            <a:r>
              <a:rPr lang="ro-RO" dirty="0"/>
              <a:t>ș</a:t>
            </a:r>
            <a:r>
              <a:rPr lang="en-RO" dirty="0"/>
              <a:t>i cre</a:t>
            </a:r>
            <a:r>
              <a:rPr lang="ro-RO" dirty="0"/>
              <a:t>ș</a:t>
            </a:r>
            <a:r>
              <a:rPr lang="en-RO" dirty="0"/>
              <a:t>terea profitului.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FB9538-B017-030A-18E2-1784972AB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z="1400" b="0"/>
              <a:t>Page</a:t>
            </a:r>
            <a:r>
              <a:rPr lang="en-US"/>
              <a:t> </a:t>
            </a:r>
            <a:fld id="{BBE5057F-7482-41AE-BBDB-C83C2F3461DE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90896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C073BB5-1E80-C3BC-10B8-50C20922EF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30A8284-DCBF-D242-B440-9366BFE308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F41C76-624D-0489-9425-CCC8307884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z="1400" b="0"/>
              <a:t>Page</a:t>
            </a:r>
            <a:r>
              <a:rPr lang="en-US"/>
              <a:t> </a:t>
            </a:r>
            <a:fld id="{BBE5057F-7482-41AE-BBDB-C83C2F3461DE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F80B828D-AFC7-1889-9259-A04766A6967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846" y="365125"/>
            <a:ext cx="4247908" cy="5179337"/>
          </a:xfr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664A7902-D2F9-DE61-AAB7-07408420C02C}"/>
              </a:ext>
            </a:extLst>
          </p:cNvPr>
          <p:cNvSpPr txBox="1"/>
          <p:nvPr/>
        </p:nvSpPr>
        <p:spPr>
          <a:xfrm>
            <a:off x="6431793" y="5541963"/>
            <a:ext cx="45415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RO" i="1" dirty="0"/>
              <a:t>Figura 8.</a:t>
            </a:r>
          </a:p>
          <a:p>
            <a:pPr algn="ctr"/>
            <a:r>
              <a:rPr lang="en-RO" i="1" dirty="0"/>
              <a:t>Sursa: </a:t>
            </a:r>
            <a:r>
              <a:rPr lang="ro-RO" i="1" dirty="0">
                <a:hlinkClick r:id="rId3"/>
              </a:rPr>
              <a:t>https://restaurantguru.com/Icecream-Terasa-Parc-Baia-Mare#gallery</a:t>
            </a:r>
            <a:r>
              <a:rPr lang="ro-RO" i="1" dirty="0"/>
              <a:t> </a:t>
            </a:r>
            <a:endParaRPr lang="en-RO" i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84D71D4-6A1E-1F2B-3005-849958A0A02E}"/>
              </a:ext>
            </a:extLst>
          </p:cNvPr>
          <p:cNvSpPr txBox="1"/>
          <p:nvPr/>
        </p:nvSpPr>
        <p:spPr>
          <a:xfrm>
            <a:off x="125717" y="5544462"/>
            <a:ext cx="59702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RO" i="1" dirty="0"/>
              <a:t>Figura 7.</a:t>
            </a:r>
          </a:p>
          <a:p>
            <a:pPr algn="ctr"/>
            <a:r>
              <a:rPr lang="en-RO" i="1" dirty="0"/>
              <a:t>Sursa: </a:t>
            </a:r>
            <a:r>
              <a:rPr lang="en-GB" i="1" dirty="0">
                <a:hlinkClick r:id="rId4"/>
              </a:rPr>
              <a:t>https://www.google.com/search?client=safari&amp;rls=en&amp;q=icecream+terasa+parc&amp;ie=UTF-8&amp;oe=UTF-8</a:t>
            </a:r>
            <a:r>
              <a:rPr lang="en-RO" i="1" dirty="0"/>
              <a:t> 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59CBA676-4E0F-E96C-5427-5EC32BFBCAC0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853052"/>
            <a:ext cx="5183188" cy="2932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0335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44BC8C-12EE-BD4D-525E-B58FCA7F0B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RO" dirty="0"/>
              <a:t>Trecerea de la nepl</a:t>
            </a:r>
            <a:r>
              <a:rPr lang="ro-RO" dirty="0"/>
              <a:t>ă</a:t>
            </a:r>
            <a:r>
              <a:rPr lang="en-RO" dirty="0"/>
              <a:t>titor de TVA la pl</a:t>
            </a:r>
            <a:r>
              <a:rPr lang="ro-RO" dirty="0"/>
              <a:t>ă</a:t>
            </a:r>
            <a:r>
              <a:rPr lang="en-RO" dirty="0"/>
              <a:t>titor de TVA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6145D2-D91B-FBAD-35A3-5420A728CE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1890" y="1809521"/>
            <a:ext cx="5099613" cy="4209267"/>
          </a:xfrm>
        </p:spPr>
        <p:txBody>
          <a:bodyPr/>
          <a:lstStyle/>
          <a:p>
            <a:r>
              <a:rPr lang="ro-RO" dirty="0"/>
              <a:t>Î</a:t>
            </a:r>
            <a:r>
              <a:rPr lang="en-RO" dirty="0"/>
              <a:t>n luna octombrie a anului 2024 firma are o cifra de afacere considerabil</a:t>
            </a:r>
            <a:r>
              <a:rPr lang="ro-RO" dirty="0"/>
              <a:t>ă,</a:t>
            </a:r>
            <a:r>
              <a:rPr lang="en-RO" dirty="0"/>
              <a:t> ceea ce </a:t>
            </a:r>
            <a:r>
              <a:rPr lang="ro-RO" dirty="0"/>
              <a:t>î</a:t>
            </a:r>
            <a:r>
              <a:rPr lang="en-RO" dirty="0"/>
              <a:t>nseamn</a:t>
            </a:r>
            <a:r>
              <a:rPr lang="ro-RO" dirty="0"/>
              <a:t>ă</a:t>
            </a:r>
            <a:r>
              <a:rPr lang="en-RO" dirty="0"/>
              <a:t> c</a:t>
            </a:r>
            <a:r>
              <a:rPr lang="ro-RO" dirty="0"/>
              <a:t>ă</a:t>
            </a:r>
            <a:r>
              <a:rPr lang="en-RO" dirty="0"/>
              <a:t> firma trece la un alt nivel, aceasta trec</a:t>
            </a:r>
            <a:r>
              <a:rPr lang="ro-RO" dirty="0"/>
              <a:t>â</a:t>
            </a:r>
            <a:r>
              <a:rPr lang="en-RO" dirty="0"/>
              <a:t>nd la pl</a:t>
            </a:r>
            <a:r>
              <a:rPr lang="ro-RO" dirty="0"/>
              <a:t>ă</a:t>
            </a:r>
            <a:r>
              <a:rPr lang="en-RO" dirty="0"/>
              <a:t>titori de TVA</a:t>
            </a:r>
            <a:r>
              <a:rPr lang="ro-RO" dirty="0"/>
              <a:t>. </a:t>
            </a:r>
          </a:p>
          <a:p>
            <a:endParaRPr lang="en-RO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10566E-61FF-324C-D65F-7589D5B8D7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z="1400" b="0"/>
              <a:t>Page</a:t>
            </a:r>
            <a:r>
              <a:rPr lang="en-US"/>
              <a:t> </a:t>
            </a:r>
            <a:fld id="{BBE5057F-7482-41AE-BBDB-C83C2F3461DE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DB4DC17-1FFC-88C3-9023-7858F77D2F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3237" y="1809521"/>
            <a:ext cx="4518146" cy="267642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2328049-1A3F-5928-60A4-496EB6D17B33}"/>
              </a:ext>
            </a:extLst>
          </p:cNvPr>
          <p:cNvSpPr txBox="1"/>
          <p:nvPr/>
        </p:nvSpPr>
        <p:spPr>
          <a:xfrm>
            <a:off x="6723237" y="4715400"/>
            <a:ext cx="46305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RO" i="1" dirty="0"/>
              <a:t>Figura 9.</a:t>
            </a:r>
          </a:p>
          <a:p>
            <a:pPr algn="ctr"/>
            <a:r>
              <a:rPr lang="en-RO" i="1" dirty="0"/>
              <a:t>Sursa: </a:t>
            </a:r>
            <a:r>
              <a:rPr lang="en-GB" i="1" dirty="0">
                <a:hlinkClick r:id="rId3"/>
              </a:rPr>
              <a:t>https://membri.listafirme.ro/search.asp</a:t>
            </a:r>
            <a:r>
              <a:rPr lang="en-RO" i="1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1857485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3DBA08-89CE-531B-95CF-D7A026C64C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R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1DBEEC-7804-F33B-23FC-C10C101850F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RO" dirty="0"/>
              <a:t>Dupǎ cum se poate observa și în imaginea alǎturatǎ cifra de afaceri în anul 2020 este foarte scǎzutǎ, ajungând la o cifrǎ de afaceri de 94 373 de lei, deoarece în acel an a fost pandemia, Covid19. </a:t>
            </a:r>
          </a:p>
          <a:p>
            <a:r>
              <a:rPr lang="en-RO" dirty="0"/>
              <a:t>Din cauza restricțiilor, redeschiderea activitǎți a început mult mai târziu fațǎ de alți ani.</a:t>
            </a:r>
          </a:p>
          <a:p>
            <a:pPr marL="0" indent="0">
              <a:buNone/>
            </a:pPr>
            <a:endParaRPr lang="en-RO" dirty="0"/>
          </a:p>
          <a:p>
            <a:endParaRPr lang="en-RO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4CF49027-21CC-5EB9-BD48-40FC09E09D2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2" y="1825625"/>
            <a:ext cx="5181600" cy="2397296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AAADDE-4A00-AF55-35EC-8C8A22A05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z="1400" b="0"/>
              <a:t>Page</a:t>
            </a:r>
            <a:r>
              <a:rPr lang="en-US"/>
              <a:t> </a:t>
            </a:r>
            <a:fld id="{BBE5057F-7482-41AE-BBDB-C83C2F3461DE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0262D78-8289-1AAA-DFCD-CB505F83BFB3}"/>
              </a:ext>
            </a:extLst>
          </p:cNvPr>
          <p:cNvSpPr txBox="1"/>
          <p:nvPr/>
        </p:nvSpPr>
        <p:spPr>
          <a:xfrm>
            <a:off x="6172203" y="4500562"/>
            <a:ext cx="51815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RO" i="1" dirty="0"/>
              <a:t>Figura 10.</a:t>
            </a:r>
          </a:p>
          <a:p>
            <a:pPr algn="ctr"/>
            <a:r>
              <a:rPr lang="en-RO" i="1" dirty="0"/>
              <a:t>Sursa: </a:t>
            </a:r>
            <a:r>
              <a:rPr lang="en-GB" i="1" dirty="0">
                <a:hlinkClick r:id="rId3"/>
              </a:rPr>
              <a:t>https://membri.listafirme.ro/ice-cream-t.p.-srl-18116610/</a:t>
            </a:r>
            <a:r>
              <a:rPr lang="en-RO" i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657892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D7972C-914B-9E27-5158-69F5DD6DFC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R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782596-9952-8271-2201-D5EE2452A9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RO" dirty="0"/>
              <a:t>Vânzǎrile au scǎzut, iar datoriile au crescut. Înregistrându-se o datorie de 23 679 de lei, cea mai mare datorie înregistratǎ dintre cei 5 ani.</a:t>
            </a:r>
          </a:p>
          <a:p>
            <a:r>
              <a:rPr lang="en-RO" dirty="0"/>
              <a:t>Dupǎ trecerea pandemiei și restricților, vânzǎrile au început sǎ creascǎ considerabil ajungân în anul 2021 la o cifrǎ de afaceri mai mare cu 77,79% (167 786 lei) fațǎ de anul precedent.</a:t>
            </a:r>
          </a:p>
          <a:p>
            <a:r>
              <a:rPr lang="en-RO" dirty="0"/>
              <a:t>Treptat, în fiecare an cifra de afacere crește. </a:t>
            </a:r>
          </a:p>
          <a:p>
            <a:r>
              <a:rPr lang="en-RO" dirty="0"/>
              <a:t>În anul 2022 se înregistreazǎ o creștere de 11,63% (187 291 lei) fața de anul 2021. În anul 2023 se înregistreazǎ o creștere de 47,87% (276 946 lei) fața de anul 2022. Iar în anul 2024, unde se depǎșește pragul de 300 000 de lei pentru a trece la plǎtitori de TVA, se înregistreazǎ o creștere de 26,46% (350 233 lei) fațǎ de anul precedent. </a:t>
            </a:r>
          </a:p>
          <a:p>
            <a:endParaRPr lang="en-RO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61A672-8813-E33A-B768-5BA0462491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z="1400" b="0"/>
              <a:t>Page</a:t>
            </a:r>
            <a:r>
              <a:rPr lang="en-US"/>
              <a:t> </a:t>
            </a:r>
            <a:fld id="{BBE5057F-7482-41AE-BBDB-C83C2F3461DE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38926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93D913-3E09-4445-3498-DFCC12099C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RO" dirty="0"/>
              <a:t>CONCLUZII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FDC93C-5C57-3BA8-C146-1744AFD8FD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RO" dirty="0"/>
              <a:t>Firma Ice Cream T.P. a avut o evolu</a:t>
            </a:r>
            <a:r>
              <a:rPr lang="ro-RO" dirty="0"/>
              <a:t>ț</a:t>
            </a:r>
            <a:r>
              <a:rPr lang="en-RO" dirty="0"/>
              <a:t>ie pozitiv</a:t>
            </a:r>
            <a:r>
              <a:rPr lang="ro-RO" dirty="0"/>
              <a:t>ă</a:t>
            </a:r>
            <a:r>
              <a:rPr lang="en-RO" dirty="0"/>
              <a:t> </a:t>
            </a:r>
            <a:r>
              <a:rPr lang="ro-RO" dirty="0"/>
              <a:t>î</a:t>
            </a:r>
            <a:r>
              <a:rPr lang="en-RO" dirty="0"/>
              <a:t>n timp, care se reflect</a:t>
            </a:r>
            <a:r>
              <a:rPr lang="ro-RO" dirty="0"/>
              <a:t>ă</a:t>
            </a:r>
            <a:r>
              <a:rPr lang="en-RO" dirty="0"/>
              <a:t> at</a:t>
            </a:r>
            <a:r>
              <a:rPr lang="ro-RO" dirty="0"/>
              <a:t>â</a:t>
            </a:r>
            <a:r>
              <a:rPr lang="en-RO" dirty="0"/>
              <a:t>t </a:t>
            </a:r>
            <a:r>
              <a:rPr lang="ro-RO" dirty="0"/>
              <a:t>î</a:t>
            </a:r>
            <a:r>
              <a:rPr lang="en-RO" dirty="0"/>
              <a:t>n profit c</a:t>
            </a:r>
            <a:r>
              <a:rPr lang="ro-RO" dirty="0"/>
              <a:t>â</a:t>
            </a:r>
            <a:r>
              <a:rPr lang="en-RO" dirty="0"/>
              <a:t>t </a:t>
            </a:r>
            <a:r>
              <a:rPr lang="ro-RO" dirty="0"/>
              <a:t>ș</a:t>
            </a:r>
            <a:r>
              <a:rPr lang="en-RO" dirty="0"/>
              <a:t>i </a:t>
            </a:r>
            <a:r>
              <a:rPr lang="ro-RO" dirty="0"/>
              <a:t>î</a:t>
            </a:r>
            <a:r>
              <a:rPr lang="en-GB" dirty="0"/>
              <a:t>n</a:t>
            </a:r>
            <a:r>
              <a:rPr lang="en-RO" dirty="0"/>
              <a:t> cifra de afaceri.</a:t>
            </a:r>
          </a:p>
          <a:p>
            <a:r>
              <a:rPr lang="ro-RO" dirty="0"/>
              <a:t>Î</a:t>
            </a:r>
            <a:r>
              <a:rPr lang="en-RO" dirty="0"/>
              <a:t>ncet s-a modernizat, reu</a:t>
            </a:r>
            <a:r>
              <a:rPr lang="ro-RO" dirty="0"/>
              <a:t>ș</a:t>
            </a:r>
            <a:r>
              <a:rPr lang="en-RO" dirty="0"/>
              <a:t>ind s</a:t>
            </a:r>
            <a:r>
              <a:rPr lang="ro-RO" dirty="0"/>
              <a:t>ă</a:t>
            </a:r>
            <a:r>
              <a:rPr lang="en-RO" dirty="0"/>
              <a:t> ating</a:t>
            </a:r>
            <a:r>
              <a:rPr lang="ro-RO" dirty="0"/>
              <a:t>ă</a:t>
            </a:r>
            <a:r>
              <a:rPr lang="en-RO" dirty="0"/>
              <a:t> standarde de per</a:t>
            </a:r>
            <a:r>
              <a:rPr lang="ro-RO" dirty="0"/>
              <a:t>f</a:t>
            </a:r>
            <a:r>
              <a:rPr lang="en-RO" dirty="0"/>
              <a:t>orman</a:t>
            </a:r>
            <a:r>
              <a:rPr lang="ro-RO" dirty="0" err="1"/>
              <a:t>ță</a:t>
            </a:r>
            <a:r>
              <a:rPr lang="en-RO" dirty="0"/>
              <a:t> mai ridicate, fiind cunoscutǎ ca cea mai bunǎ </a:t>
            </a:r>
            <a:r>
              <a:rPr lang="ro-RO" dirty="0"/>
              <a:t>î</a:t>
            </a:r>
            <a:r>
              <a:rPr lang="en-RO" dirty="0"/>
              <a:t>nghe</a:t>
            </a:r>
            <a:r>
              <a:rPr lang="ro-RO" dirty="0"/>
              <a:t>ț</a:t>
            </a:r>
            <a:r>
              <a:rPr lang="en-RO" dirty="0"/>
              <a:t>at</a:t>
            </a:r>
            <a:r>
              <a:rPr lang="ro-RO" dirty="0"/>
              <a:t>ă</a:t>
            </a:r>
            <a:r>
              <a:rPr lang="en-RO" dirty="0"/>
              <a:t> din ora</a:t>
            </a:r>
            <a:r>
              <a:rPr lang="ro-RO" dirty="0"/>
              <a:t>ș</a:t>
            </a:r>
            <a:r>
              <a:rPr lang="en-RO" dirty="0"/>
              <a:t>. Avǎnd parte de laudele cunoscutei Roxana Blenche din Baia Mare, finalista sezonului 8 Chefi la cuțite.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ACCB6B-69C4-14DA-479D-78D9AD2238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z="1400" b="0"/>
              <a:t>Page</a:t>
            </a:r>
            <a:r>
              <a:rPr lang="en-US"/>
              <a:t> </a:t>
            </a:r>
            <a:fld id="{BBE5057F-7482-41AE-BBDB-C83C2F3461DE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7142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2EC2E5-60D8-8E7B-84ED-F401799CD5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R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721FBC-96F7-8987-2B4C-EE0A74616F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z="1400" b="0"/>
              <a:t>Page</a:t>
            </a:r>
            <a:r>
              <a:rPr lang="en-US"/>
              <a:t> </a:t>
            </a:r>
            <a:fld id="{BBE5057F-7482-41AE-BBDB-C83C2F3461DE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024335C-4B67-671F-7993-2B9BA5C15187}"/>
              </a:ext>
            </a:extLst>
          </p:cNvPr>
          <p:cNvSpPr txBox="1"/>
          <p:nvPr/>
        </p:nvSpPr>
        <p:spPr>
          <a:xfrm>
            <a:off x="3710291" y="5433020"/>
            <a:ext cx="51115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RO" i="1" dirty="0"/>
              <a:t>Figura </a:t>
            </a:r>
            <a:r>
              <a:rPr lang="ro-RO" i="1" dirty="0"/>
              <a:t>10.</a:t>
            </a:r>
            <a:endParaRPr lang="en-RO" i="1" dirty="0"/>
          </a:p>
          <a:p>
            <a:pPr algn="ctr"/>
            <a:r>
              <a:rPr lang="en-RO" i="1" dirty="0"/>
              <a:t>Sursa: </a:t>
            </a:r>
            <a:r>
              <a:rPr lang="ro-RO" i="1" dirty="0"/>
              <a:t>Proprie</a:t>
            </a:r>
            <a:endParaRPr lang="en-RO" i="1" dirty="0"/>
          </a:p>
        </p:txBody>
      </p:sp>
      <p:pic>
        <p:nvPicPr>
          <p:cNvPr id="6" name="Substituent conținut 5">
            <a:extLst>
              <a:ext uri="{FF2B5EF4-FFF2-40B4-BE49-F238E27FC236}">
                <a16:creationId xmlns:a16="http://schemas.microsoft.com/office/drawing/2014/main" id="{F2AD7EC5-1F1D-E6CF-776D-7C12ED1421E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0291" y="1485900"/>
            <a:ext cx="5181600" cy="3886200"/>
          </a:xfrm>
        </p:spPr>
      </p:pic>
    </p:spTree>
    <p:extLst>
      <p:ext uri="{BB962C8B-B14F-4D97-AF65-F5344CB8AC3E}">
        <p14:creationId xmlns:p14="http://schemas.microsoft.com/office/powerpoint/2010/main" val="25623697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9CA2E9-3C18-971B-D1F9-914BD78B29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RO" dirty="0"/>
              <a:t>BIBLIOGRAFIE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1E57071-EA40-FDC9-1D97-61FF3E7A9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z="1400" b="0"/>
              <a:t>Page</a:t>
            </a:r>
            <a:r>
              <a:rPr lang="en-US"/>
              <a:t> </a:t>
            </a:r>
            <a:fld id="{BBE5057F-7482-41AE-BBDB-C83C2F3461DE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4C39050-7089-2C2D-BD9A-93CFAFF42582}"/>
              </a:ext>
            </a:extLst>
          </p:cNvPr>
          <p:cNvSpPr txBox="1"/>
          <p:nvPr/>
        </p:nvSpPr>
        <p:spPr>
          <a:xfrm>
            <a:off x="1828800" y="2384385"/>
            <a:ext cx="1002043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hlinkClick r:id="rId2"/>
              </a:rPr>
              <a:t>https://restaurantguru.com/Icecream-Terasa-Parc-Baia-Mare#gallery</a:t>
            </a:r>
            <a:r>
              <a:rPr lang="en-GB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hlinkClick r:id="rId3"/>
              </a:rPr>
              <a:t>https://membri.listafirme.ro/ice-cream-t.p.-srl-18116610/</a:t>
            </a:r>
            <a:r>
              <a:rPr lang="en-GB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hlinkClick r:id="rId4"/>
              </a:rPr>
              <a:t>https://www.google.com/search?client=safari&amp;rls=en&amp;q=icecream+terasa+parc&amp;ie=UTF-8&amp;oe=UTF-8</a:t>
            </a: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hlinkClick r:id="rId5"/>
              </a:rPr>
              <a:t>https://www.tiktok.com/@blenche.roxana/video/7380293008207432992</a:t>
            </a:r>
            <a:r>
              <a:rPr lang="en-GB" dirty="0"/>
              <a:t>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hlinkClick r:id="rId6"/>
              </a:rPr>
              <a:t>https://click.ro/vedete/vedete-romanesti/cine-este-roxana-blenche-finalista-in-sezonul-8-16919.html</a:t>
            </a:r>
            <a:r>
              <a:rPr lang="en-GB" dirty="0"/>
              <a:t> </a:t>
            </a:r>
            <a:endParaRPr lang="en-RO" dirty="0"/>
          </a:p>
        </p:txBody>
      </p:sp>
    </p:spTree>
    <p:extLst>
      <p:ext uri="{BB962C8B-B14F-4D97-AF65-F5344CB8AC3E}">
        <p14:creationId xmlns:p14="http://schemas.microsoft.com/office/powerpoint/2010/main" val="7928735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BEA42-840A-E22B-B6B7-51403D7BE7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RO" dirty="0"/>
              <a:t>CUPRINS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97BBC4-36BF-35EF-A9A6-05A1E43332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RO" dirty="0"/>
              <a:t>Înființarea firmei</a:t>
            </a:r>
          </a:p>
          <a:p>
            <a:pPr marL="514350" indent="-514350">
              <a:buFont typeface="+mj-lt"/>
              <a:buAutoNum type="arabicPeriod"/>
            </a:pPr>
            <a:r>
              <a:rPr lang="en-RO" dirty="0"/>
              <a:t>Parcursul firmei</a:t>
            </a:r>
          </a:p>
          <a:p>
            <a:pPr marL="514350" indent="-514350">
              <a:buFont typeface="+mj-lt"/>
              <a:buAutoNum type="arabicPeriod"/>
            </a:pPr>
            <a:r>
              <a:rPr lang="en-RO" dirty="0"/>
              <a:t>Renovarea localului</a:t>
            </a:r>
          </a:p>
          <a:p>
            <a:pPr marL="514350" indent="-514350">
              <a:buFont typeface="+mj-lt"/>
              <a:buAutoNum type="arabicPeriod"/>
            </a:pPr>
            <a:r>
              <a:rPr lang="en-RO" dirty="0"/>
              <a:t>Trecerea de la PFA la SRL</a:t>
            </a:r>
          </a:p>
          <a:p>
            <a:pPr marL="514350" indent="-514350">
              <a:buFont typeface="+mj-lt"/>
              <a:buAutoNum type="arabicPeriod"/>
            </a:pPr>
            <a:r>
              <a:rPr lang="en-RO" dirty="0"/>
              <a:t>Trecerea de la nepl</a:t>
            </a:r>
            <a:r>
              <a:rPr lang="ro-RO" dirty="0"/>
              <a:t>ă</a:t>
            </a:r>
            <a:r>
              <a:rPr lang="en-RO" dirty="0"/>
              <a:t>titor de TVA la pl</a:t>
            </a:r>
            <a:r>
              <a:rPr lang="ro-RO" dirty="0"/>
              <a:t>ă</a:t>
            </a:r>
            <a:r>
              <a:rPr lang="en-RO" dirty="0"/>
              <a:t>titor de TVA</a:t>
            </a:r>
          </a:p>
          <a:p>
            <a:pPr marL="514350" indent="-514350">
              <a:buFont typeface="+mj-lt"/>
              <a:buAutoNum type="arabicPeriod"/>
            </a:pPr>
            <a:r>
              <a:rPr lang="en-RO" dirty="0"/>
              <a:t>Concluzii</a:t>
            </a:r>
          </a:p>
          <a:p>
            <a:pPr marL="514350" indent="-514350">
              <a:buFont typeface="+mj-lt"/>
              <a:buAutoNum type="arabicPeriod"/>
            </a:pPr>
            <a:r>
              <a:rPr lang="en-RO" dirty="0"/>
              <a:t>Bibliografie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868687-1F0A-54A9-527E-099A42F2A0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z="1400" b="0"/>
              <a:t>Page</a:t>
            </a:r>
            <a:r>
              <a:rPr lang="en-US"/>
              <a:t> </a:t>
            </a:r>
            <a:fld id="{BBE5057F-7482-41AE-BBDB-C83C2F3461DE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12734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63A089-89BD-3474-63FA-0AC6C91C88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3134" y="257793"/>
            <a:ext cx="8148577" cy="862266"/>
          </a:xfrm>
        </p:spPr>
        <p:txBody>
          <a:bodyPr/>
          <a:lstStyle/>
          <a:p>
            <a:pPr algn="ctr"/>
            <a:r>
              <a:rPr lang="ro-RO" dirty="0"/>
              <a:t>Î</a:t>
            </a:r>
            <a:r>
              <a:rPr lang="en-US" dirty="0" err="1"/>
              <a:t>nfiin</a:t>
            </a:r>
            <a:r>
              <a:rPr lang="ro-RO" dirty="0"/>
              <a:t>ț</a:t>
            </a:r>
            <a:r>
              <a:rPr lang="en-US" dirty="0"/>
              <a:t>area </a:t>
            </a:r>
            <a:r>
              <a:rPr lang="en-US" dirty="0" err="1"/>
              <a:t>firmei</a:t>
            </a:r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FEA67F-C5CB-8067-14B5-CEADF7368E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47777"/>
            <a:ext cx="10515600" cy="4429186"/>
          </a:xfrm>
        </p:spPr>
        <p:txBody>
          <a:bodyPr/>
          <a:lstStyle/>
          <a:p>
            <a:r>
              <a:rPr lang="ro-RO" dirty="0"/>
              <a:t>Î</a:t>
            </a:r>
            <a:r>
              <a:rPr lang="en-US" dirty="0"/>
              <a:t>n </a:t>
            </a:r>
            <a:r>
              <a:rPr lang="en-US" dirty="0" err="1"/>
              <a:t>primavara</a:t>
            </a:r>
            <a:r>
              <a:rPr lang="en-US" dirty="0"/>
              <a:t> </a:t>
            </a:r>
            <a:r>
              <a:rPr lang="en-US" dirty="0" err="1"/>
              <a:t>anului</a:t>
            </a:r>
            <a:r>
              <a:rPr lang="en-US" dirty="0"/>
              <a:t> 1991</a:t>
            </a:r>
            <a:r>
              <a:rPr lang="ro-RO" dirty="0"/>
              <a:t>,</a:t>
            </a:r>
            <a:r>
              <a:rPr lang="en-US" dirty="0"/>
              <a:t> </a:t>
            </a:r>
            <a:r>
              <a:rPr lang="en-US" dirty="0" err="1"/>
              <a:t>mai</a:t>
            </a:r>
            <a:r>
              <a:rPr lang="en-US" dirty="0"/>
              <a:t> exact </a:t>
            </a:r>
            <a:r>
              <a:rPr lang="en-US" dirty="0" err="1"/>
              <a:t>în</a:t>
            </a:r>
            <a:r>
              <a:rPr lang="en-US" dirty="0"/>
              <a:t> 15 </a:t>
            </a:r>
            <a:r>
              <a:rPr lang="en-US" dirty="0" err="1"/>
              <a:t>aprilie</a:t>
            </a:r>
            <a:r>
              <a:rPr lang="en-US" dirty="0"/>
              <a:t> a </a:t>
            </a:r>
            <a:r>
              <a:rPr lang="en-US" dirty="0" err="1"/>
              <a:t>fost</a:t>
            </a:r>
            <a:r>
              <a:rPr lang="en-US" dirty="0"/>
              <a:t> </a:t>
            </a:r>
            <a:r>
              <a:rPr lang="ro-RO" dirty="0"/>
              <a:t>î</a:t>
            </a:r>
            <a:r>
              <a:rPr lang="en-US" dirty="0" err="1"/>
              <a:t>nfiin</a:t>
            </a:r>
            <a:r>
              <a:rPr lang="ro-RO" dirty="0"/>
              <a:t>ț</a:t>
            </a:r>
            <a:r>
              <a:rPr lang="en-US" dirty="0"/>
              <a:t>at</a:t>
            </a:r>
            <a:r>
              <a:rPr lang="ro-RO" dirty="0"/>
              <a:t>ă</a:t>
            </a:r>
            <a:r>
              <a:rPr lang="en-US" dirty="0"/>
              <a:t> </a:t>
            </a:r>
            <a:r>
              <a:rPr lang="en-US" dirty="0" err="1"/>
              <a:t>firma</a:t>
            </a:r>
            <a:r>
              <a:rPr lang="en-US" dirty="0"/>
              <a:t> Terasa Parc din Baia Mare.</a:t>
            </a:r>
          </a:p>
          <a:p>
            <a:r>
              <a:rPr lang="en-US" dirty="0"/>
              <a:t> </a:t>
            </a:r>
            <a:r>
              <a:rPr lang="en-US" dirty="0" err="1"/>
              <a:t>Aceast</a:t>
            </a:r>
            <a:r>
              <a:rPr lang="ro-RO" dirty="0"/>
              <a:t>ă</a:t>
            </a:r>
            <a:r>
              <a:rPr lang="en-US" dirty="0"/>
              <a:t> mic</a:t>
            </a:r>
            <a:r>
              <a:rPr lang="ro-RO" dirty="0"/>
              <a:t>ă</a:t>
            </a:r>
            <a:r>
              <a:rPr lang="en-US" dirty="0"/>
              <a:t> </a:t>
            </a:r>
            <a:r>
              <a:rPr lang="en-US" dirty="0" err="1"/>
              <a:t>afacere</a:t>
            </a:r>
            <a:r>
              <a:rPr lang="en-US" dirty="0"/>
              <a:t> a </a:t>
            </a:r>
            <a:r>
              <a:rPr lang="ro-RO" dirty="0"/>
              <a:t>î</a:t>
            </a:r>
            <a:r>
              <a:rPr lang="en-US" dirty="0" err="1"/>
              <a:t>nceput</a:t>
            </a:r>
            <a:r>
              <a:rPr lang="en-US" dirty="0"/>
              <a:t> sub forma </a:t>
            </a:r>
            <a:r>
              <a:rPr lang="en-US" dirty="0" err="1"/>
              <a:t>unei</a:t>
            </a:r>
            <a:r>
              <a:rPr lang="en-US" dirty="0"/>
              <a:t> </a:t>
            </a:r>
            <a:r>
              <a:rPr lang="en-US" dirty="0" err="1"/>
              <a:t>afaceri</a:t>
            </a:r>
            <a:r>
              <a:rPr lang="en-US" dirty="0"/>
              <a:t> de </a:t>
            </a:r>
            <a:r>
              <a:rPr lang="en-US" dirty="0" err="1"/>
              <a:t>familie</a:t>
            </a:r>
            <a:r>
              <a:rPr lang="ro-RO" dirty="0"/>
              <a:t>,</a:t>
            </a:r>
            <a:r>
              <a:rPr lang="en-US" dirty="0"/>
              <a:t> </a:t>
            </a:r>
            <a:r>
              <a:rPr lang="ro-RO" dirty="0"/>
              <a:t>o</a:t>
            </a:r>
            <a:r>
              <a:rPr lang="en-US" dirty="0"/>
              <a:t>cup</a:t>
            </a:r>
            <a:r>
              <a:rPr lang="ro-RO" dirty="0"/>
              <a:t>â</a:t>
            </a:r>
            <a:r>
              <a:rPr lang="en-US" dirty="0" err="1"/>
              <a:t>ndu</a:t>
            </a:r>
            <a:r>
              <a:rPr lang="en-US" dirty="0"/>
              <a:t>-se familia Fuksz de </a:t>
            </a:r>
            <a:r>
              <a:rPr lang="en-US" dirty="0" err="1"/>
              <a:t>aceasta</a:t>
            </a:r>
            <a:r>
              <a:rPr lang="en-US" dirty="0"/>
              <a:t>. Av</a:t>
            </a:r>
            <a:r>
              <a:rPr lang="ro-RO" dirty="0"/>
              <a:t>â</a:t>
            </a:r>
            <a:r>
              <a:rPr lang="en-US" dirty="0" err="1"/>
              <a:t>nd</a:t>
            </a:r>
            <a:r>
              <a:rPr lang="en-US" dirty="0"/>
              <a:t> </a:t>
            </a:r>
            <a:r>
              <a:rPr lang="en-US" dirty="0" err="1"/>
              <a:t>punctul</a:t>
            </a:r>
            <a:r>
              <a:rPr lang="en-US" dirty="0"/>
              <a:t> de </a:t>
            </a:r>
            <a:r>
              <a:rPr lang="en-US" dirty="0" err="1"/>
              <a:t>lucru</a:t>
            </a:r>
            <a:r>
              <a:rPr lang="en-US" dirty="0"/>
              <a:t> </a:t>
            </a:r>
            <a:r>
              <a:rPr lang="ro-RO" dirty="0"/>
              <a:t>î</a:t>
            </a:r>
            <a:r>
              <a:rPr lang="en-US" dirty="0"/>
              <a:t>n </a:t>
            </a:r>
            <a:r>
              <a:rPr lang="en-US" dirty="0" err="1"/>
              <a:t>curtea</a:t>
            </a:r>
            <a:r>
              <a:rPr lang="en-US" dirty="0"/>
              <a:t> </a:t>
            </a:r>
            <a:r>
              <a:rPr lang="en-US" dirty="0" err="1"/>
              <a:t>acestora</a:t>
            </a:r>
            <a:r>
              <a:rPr lang="en-US" dirty="0"/>
              <a:t>,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apropierea</a:t>
            </a:r>
            <a:r>
              <a:rPr lang="en-US" dirty="0"/>
              <a:t> </a:t>
            </a:r>
            <a:r>
              <a:rPr lang="en-US" dirty="0" err="1"/>
              <a:t>celui</a:t>
            </a:r>
            <a:r>
              <a:rPr lang="en-US" dirty="0"/>
              <a:t> </a:t>
            </a:r>
            <a:r>
              <a:rPr lang="en-US" dirty="0" err="1"/>
              <a:t>mai</a:t>
            </a:r>
            <a:r>
              <a:rPr lang="en-US" dirty="0"/>
              <a:t> mare parc din Baia Mare, </a:t>
            </a:r>
            <a:r>
              <a:rPr lang="en-US" dirty="0" err="1"/>
              <a:t>unde</a:t>
            </a:r>
            <a:r>
              <a:rPr lang="en-US" dirty="0"/>
              <a:t> s-au </a:t>
            </a:r>
            <a:r>
              <a:rPr lang="en-US" dirty="0" err="1"/>
              <a:t>amenajat</a:t>
            </a:r>
            <a:r>
              <a:rPr lang="en-US" dirty="0"/>
              <a:t>  </a:t>
            </a:r>
            <a:r>
              <a:rPr lang="en-US" dirty="0" err="1"/>
              <a:t>micul</a:t>
            </a:r>
            <a:r>
              <a:rPr lang="en-US" dirty="0"/>
              <a:t> </a:t>
            </a:r>
            <a:r>
              <a:rPr lang="en-US" dirty="0" err="1"/>
              <a:t>laborator</a:t>
            </a:r>
            <a:r>
              <a:rPr lang="en-US" dirty="0"/>
              <a:t> </a:t>
            </a:r>
            <a:r>
              <a:rPr lang="ro-RO" dirty="0"/>
              <a:t>ș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locul</a:t>
            </a:r>
            <a:r>
              <a:rPr lang="en-US" dirty="0"/>
              <a:t> de </a:t>
            </a:r>
            <a:r>
              <a:rPr lang="en-US" dirty="0" err="1"/>
              <a:t>servire</a:t>
            </a:r>
            <a:r>
              <a:rPr lang="en-US" dirty="0"/>
              <a:t>, av</a:t>
            </a:r>
            <a:r>
              <a:rPr lang="ro-RO" dirty="0"/>
              <a:t>â</a:t>
            </a:r>
            <a:r>
              <a:rPr lang="en-US" dirty="0" err="1"/>
              <a:t>nd</a:t>
            </a:r>
            <a:r>
              <a:rPr lang="en-US" dirty="0"/>
              <a:t> </a:t>
            </a:r>
            <a:r>
              <a:rPr lang="en-US" dirty="0" err="1"/>
              <a:t>grij</a:t>
            </a:r>
            <a:r>
              <a:rPr lang="ro-RO" dirty="0"/>
              <a:t>ă</a:t>
            </a:r>
            <a:r>
              <a:rPr lang="en-US" dirty="0"/>
              <a:t> </a:t>
            </a:r>
            <a:r>
              <a:rPr lang="ro-RO" dirty="0"/>
              <a:t>ș</a:t>
            </a:r>
            <a:r>
              <a:rPr lang="en-US" dirty="0" err="1"/>
              <a:t>i</a:t>
            </a:r>
            <a:r>
              <a:rPr lang="en-US" dirty="0"/>
              <a:t> de cline</a:t>
            </a:r>
            <a:r>
              <a:rPr lang="ro-RO" dirty="0"/>
              <a:t>ț</a:t>
            </a:r>
            <a:r>
              <a:rPr lang="en-US" dirty="0"/>
              <a:t>ii lor, </a:t>
            </a:r>
            <a:r>
              <a:rPr lang="en-US" dirty="0" err="1"/>
              <a:t>amenaj</a:t>
            </a:r>
            <a:r>
              <a:rPr lang="ro-RO" dirty="0"/>
              <a:t>â</a:t>
            </a:r>
            <a:r>
              <a:rPr lang="en-US" dirty="0" err="1"/>
              <a:t>nd</a:t>
            </a:r>
            <a:r>
              <a:rPr lang="en-US" dirty="0"/>
              <a:t> </a:t>
            </a:r>
            <a:r>
              <a:rPr lang="ro-RO" dirty="0"/>
              <a:t>ș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ace</a:t>
            </a:r>
            <a:r>
              <a:rPr lang="ro-RO" dirty="0"/>
              <a:t>ș</a:t>
            </a:r>
            <a:r>
              <a:rPr lang="en-US" dirty="0" err="1"/>
              <a:t>tia</a:t>
            </a:r>
            <a:r>
              <a:rPr lang="en-US" dirty="0"/>
              <a:t> o </a:t>
            </a:r>
            <a:r>
              <a:rPr lang="en-US" dirty="0" err="1"/>
              <a:t>micǎ</a:t>
            </a:r>
            <a:r>
              <a:rPr lang="en-US" dirty="0"/>
              <a:t> teras</a:t>
            </a:r>
            <a:r>
              <a:rPr lang="ro-RO" dirty="0"/>
              <a:t>ă</a:t>
            </a:r>
            <a:r>
              <a:rPr lang="en-US" dirty="0"/>
              <a:t> cu </a:t>
            </a:r>
            <a:r>
              <a:rPr lang="en-US" dirty="0" err="1"/>
              <a:t>pu</a:t>
            </a:r>
            <a:r>
              <a:rPr lang="ro-RO" dirty="0"/>
              <a:t>ț</a:t>
            </a:r>
            <a:r>
              <a:rPr lang="en-US" dirty="0"/>
              <a:t>in</a:t>
            </a:r>
            <a:r>
              <a:rPr lang="ro-RO" dirty="0"/>
              <a:t>ă</a:t>
            </a:r>
            <a:r>
              <a:rPr lang="en-US" dirty="0"/>
              <a:t> </a:t>
            </a:r>
            <a:r>
              <a:rPr lang="en-US" dirty="0" err="1"/>
              <a:t>umbr</a:t>
            </a:r>
            <a:r>
              <a:rPr lang="ro-RO" dirty="0"/>
              <a:t>ă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a-</a:t>
            </a:r>
            <a:r>
              <a:rPr lang="ro-RO" dirty="0"/>
              <a:t>ș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putea</a:t>
            </a:r>
            <a:r>
              <a:rPr lang="en-US" dirty="0"/>
              <a:t> </a:t>
            </a:r>
            <a:r>
              <a:rPr lang="en-US" dirty="0" err="1"/>
              <a:t>savura</a:t>
            </a:r>
            <a:r>
              <a:rPr lang="en-US" dirty="0"/>
              <a:t> </a:t>
            </a:r>
            <a:r>
              <a:rPr lang="en-US" dirty="0" err="1"/>
              <a:t>inghe</a:t>
            </a:r>
            <a:r>
              <a:rPr lang="ro-RO" dirty="0"/>
              <a:t>ț</a:t>
            </a:r>
            <a:r>
              <a:rPr lang="en-US" dirty="0" err="1"/>
              <a:t>ata</a:t>
            </a:r>
            <a:r>
              <a:rPr lang="en-US" dirty="0"/>
              <a:t>. </a:t>
            </a:r>
          </a:p>
          <a:p>
            <a:r>
              <a:rPr lang="en-US" dirty="0" err="1"/>
              <a:t>Aceast</a:t>
            </a:r>
            <a:r>
              <a:rPr lang="ro-RO" dirty="0"/>
              <a:t>ă</a:t>
            </a:r>
            <a:r>
              <a:rPr lang="en-US" dirty="0"/>
              <a:t> firm</a:t>
            </a:r>
            <a:r>
              <a:rPr lang="ro-RO" dirty="0"/>
              <a:t>ă</a:t>
            </a:r>
            <a:r>
              <a:rPr lang="en-US" dirty="0"/>
              <a:t> a </a:t>
            </a:r>
            <a:r>
              <a:rPr lang="ro-RO" dirty="0"/>
              <a:t>î</a:t>
            </a:r>
            <a:r>
              <a:rPr lang="en-US" dirty="0" err="1"/>
              <a:t>nceput</a:t>
            </a:r>
            <a:r>
              <a:rPr lang="en-US" dirty="0"/>
              <a:t> ca PFA </a:t>
            </a:r>
            <a:r>
              <a:rPr lang="en-US" dirty="0" err="1"/>
              <a:t>fiind</a:t>
            </a:r>
            <a:r>
              <a:rPr lang="en-US" dirty="0"/>
              <a:t> </a:t>
            </a:r>
            <a:r>
              <a:rPr lang="en-US" dirty="0" err="1"/>
              <a:t>nepl</a:t>
            </a:r>
            <a:r>
              <a:rPr lang="ro-RO" dirty="0"/>
              <a:t>ă</a:t>
            </a:r>
            <a:r>
              <a:rPr lang="en-US" dirty="0" err="1"/>
              <a:t>titoare</a:t>
            </a:r>
            <a:r>
              <a:rPr lang="en-US" dirty="0"/>
              <a:t> de TVA.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FCF717-4B06-2D6C-9A1D-65B9FF3D26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z="1400" b="0"/>
              <a:t>Page</a:t>
            </a:r>
            <a:r>
              <a:rPr lang="en-US"/>
              <a:t> </a:t>
            </a:r>
            <a:fld id="{BBE5057F-7482-41AE-BBDB-C83C2F3461DE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40698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FB607F-23B8-16A9-7987-F764281E54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RO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984D5DD6-8131-BE8A-DA4C-D05A027755F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8" y="1494736"/>
            <a:ext cx="5181604" cy="3369511"/>
          </a:xfrm>
        </p:spPr>
      </p:pic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2AC7D33B-1C24-7F1A-0D6B-3DD01346F48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199" y="1494737"/>
            <a:ext cx="5181600" cy="3369510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6E3FB1-4987-E0C7-0894-C02038C7D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z="1400" b="0"/>
              <a:t>Page</a:t>
            </a:r>
            <a:r>
              <a:rPr lang="en-US"/>
              <a:t> </a:t>
            </a:r>
            <a:fld id="{BBE5057F-7482-41AE-BBDB-C83C2F3461DE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910F683-A0CE-BC6D-47D5-3FA289E46ECF}"/>
              </a:ext>
            </a:extLst>
          </p:cNvPr>
          <p:cNvSpPr txBox="1"/>
          <p:nvPr/>
        </p:nvSpPr>
        <p:spPr>
          <a:xfrm>
            <a:off x="1137379" y="4884230"/>
            <a:ext cx="45832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RO" i="1" dirty="0"/>
              <a:t>Figura 1. </a:t>
            </a:r>
          </a:p>
          <a:p>
            <a:pPr algn="ctr"/>
            <a:r>
              <a:rPr lang="en-RO" i="1" dirty="0"/>
              <a:t>Sursa: </a:t>
            </a:r>
            <a:r>
              <a:rPr lang="en-GB" i="1" dirty="0">
                <a:hlinkClick r:id="rId4"/>
              </a:rPr>
              <a:t>https://membri.listafirme.ro/search.asp</a:t>
            </a:r>
            <a:r>
              <a:rPr lang="en-GB" i="1" dirty="0"/>
              <a:t> </a:t>
            </a:r>
            <a:endParaRPr lang="en-RO" i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CEA76D0-6BEB-C365-BA3E-D9FC5C7C7D20}"/>
              </a:ext>
            </a:extLst>
          </p:cNvPr>
          <p:cNvSpPr txBox="1"/>
          <p:nvPr/>
        </p:nvSpPr>
        <p:spPr>
          <a:xfrm>
            <a:off x="6585995" y="4963966"/>
            <a:ext cx="45897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RO" i="1" dirty="0"/>
              <a:t>Figura 2. </a:t>
            </a:r>
          </a:p>
          <a:p>
            <a:pPr algn="ctr"/>
            <a:r>
              <a:rPr lang="en-RO" i="1" dirty="0"/>
              <a:t>Sursa: </a:t>
            </a:r>
            <a:r>
              <a:rPr lang="en-GB" i="1" dirty="0">
                <a:hlinkClick r:id="rId4"/>
              </a:rPr>
              <a:t>https://membri.listafirme.ro/search.asp</a:t>
            </a:r>
            <a:r>
              <a:rPr lang="en-GB" i="1" dirty="0"/>
              <a:t> </a:t>
            </a:r>
            <a:endParaRPr lang="en-RO" i="1" dirty="0"/>
          </a:p>
        </p:txBody>
      </p:sp>
    </p:spTree>
    <p:extLst>
      <p:ext uri="{BB962C8B-B14F-4D97-AF65-F5344CB8AC3E}">
        <p14:creationId xmlns:p14="http://schemas.microsoft.com/office/powerpoint/2010/main" val="17155452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853AD99-FEA1-8B05-841E-BD5AD25006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91327D-D14C-4AAD-D45A-46A6D42A8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z="1400" b="0" dirty="0"/>
              <a:t>Page</a:t>
            </a:r>
            <a:r>
              <a:rPr lang="en-US" dirty="0"/>
              <a:t> </a:t>
            </a:r>
            <a:fld id="{BBE5057F-7482-41AE-BBDB-C83C2F3461DE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17" name="Content Placeholder 16">
            <a:extLst>
              <a:ext uri="{FF2B5EF4-FFF2-40B4-BE49-F238E27FC236}">
                <a16:creationId xmlns:a16="http://schemas.microsoft.com/office/drawing/2014/main" id="{B6869C60-556A-72CC-30B5-9BC6BC26F33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259554"/>
            <a:ext cx="5181600" cy="3597771"/>
          </a:xfrm>
        </p:spPr>
      </p:pic>
      <p:pic>
        <p:nvPicPr>
          <p:cNvPr id="15" name="Content Placeholder 14">
            <a:extLst>
              <a:ext uri="{FF2B5EF4-FFF2-40B4-BE49-F238E27FC236}">
                <a16:creationId xmlns:a16="http://schemas.microsoft.com/office/drawing/2014/main" id="{C78CA497-6E89-08B4-8DB9-87D1A2BD08E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259555"/>
            <a:ext cx="5181600" cy="3597771"/>
          </a:xfr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57D79914-0D46-DD38-D84F-CD57A94AC0DD}"/>
              </a:ext>
            </a:extLst>
          </p:cNvPr>
          <p:cNvSpPr txBox="1"/>
          <p:nvPr/>
        </p:nvSpPr>
        <p:spPr>
          <a:xfrm>
            <a:off x="2812648" y="5011838"/>
            <a:ext cx="15443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RO" i="1" dirty="0"/>
              <a:t>Figura 3.</a:t>
            </a:r>
          </a:p>
          <a:p>
            <a:pPr algn="ctr"/>
            <a:r>
              <a:rPr lang="en-RO" i="1" dirty="0"/>
              <a:t>Sursa: Proprie</a:t>
            </a:r>
            <a:r>
              <a:rPr lang="en-RO" dirty="0"/>
              <a:t>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7FF767B-73A6-E2E1-2E94-C179B306D274}"/>
              </a:ext>
            </a:extLst>
          </p:cNvPr>
          <p:cNvSpPr txBox="1"/>
          <p:nvPr/>
        </p:nvSpPr>
        <p:spPr>
          <a:xfrm>
            <a:off x="8160152" y="5011838"/>
            <a:ext cx="14914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RO" i="1" dirty="0"/>
              <a:t>Figura 4.</a:t>
            </a:r>
          </a:p>
          <a:p>
            <a:pPr algn="ctr"/>
            <a:r>
              <a:rPr lang="en-RO" i="1" dirty="0"/>
              <a:t>Sursa: Proprie</a:t>
            </a:r>
          </a:p>
        </p:txBody>
      </p:sp>
    </p:spTree>
    <p:extLst>
      <p:ext uri="{BB962C8B-B14F-4D97-AF65-F5344CB8AC3E}">
        <p14:creationId xmlns:p14="http://schemas.microsoft.com/office/powerpoint/2010/main" val="1241513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4AC47-DA56-711E-E02B-97BF084EB9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RO" dirty="0"/>
              <a:t>Parcursul firmei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FA3A87-9DBF-5D0D-7093-85D80C21E1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RO" dirty="0"/>
              <a:t>Aceast</a:t>
            </a:r>
            <a:r>
              <a:rPr lang="ro-RO" dirty="0"/>
              <a:t>ă</a:t>
            </a:r>
            <a:r>
              <a:rPr lang="en-RO" dirty="0"/>
              <a:t> firm</a:t>
            </a:r>
            <a:r>
              <a:rPr lang="ro-RO" dirty="0"/>
              <a:t>ă</a:t>
            </a:r>
            <a:r>
              <a:rPr lang="en-RO" dirty="0"/>
              <a:t> a fost activ</a:t>
            </a:r>
            <a:r>
              <a:rPr lang="ro-RO" dirty="0"/>
              <a:t>ă</a:t>
            </a:r>
            <a:r>
              <a:rPr lang="en-RO" dirty="0"/>
              <a:t> p</a:t>
            </a:r>
            <a:r>
              <a:rPr lang="ro-RO" dirty="0"/>
              <a:t>â</a:t>
            </a:r>
            <a:r>
              <a:rPr lang="en-RO" dirty="0"/>
              <a:t>n</a:t>
            </a:r>
            <a:r>
              <a:rPr lang="ro-RO" dirty="0"/>
              <a:t>ă</a:t>
            </a:r>
            <a:r>
              <a:rPr lang="en-RO" dirty="0"/>
              <a:t> </a:t>
            </a:r>
            <a:r>
              <a:rPr lang="ro-RO" dirty="0"/>
              <a:t>î</a:t>
            </a:r>
            <a:r>
              <a:rPr lang="en-RO" dirty="0"/>
              <a:t>n anul 1995, fiind o afacere de familie </a:t>
            </a:r>
            <a:r>
              <a:rPr lang="ro-RO" dirty="0"/>
              <a:t>ș</a:t>
            </a:r>
            <a:r>
              <a:rPr lang="en-RO" dirty="0"/>
              <a:t>i </a:t>
            </a:r>
            <a:r>
              <a:rPr lang="ro-RO" dirty="0"/>
              <a:t>membrii acesteia </a:t>
            </a:r>
            <a:r>
              <a:rPr lang="en-RO" dirty="0"/>
              <a:t>av</a:t>
            </a:r>
            <a:r>
              <a:rPr lang="ro-RO" dirty="0"/>
              <a:t>â</a:t>
            </a:r>
            <a:r>
              <a:rPr lang="en-RO" dirty="0"/>
              <a:t>nd fiecare un alt loc de munc</a:t>
            </a:r>
            <a:r>
              <a:rPr lang="ro-RO" dirty="0"/>
              <a:t>ă</a:t>
            </a:r>
            <a:r>
              <a:rPr lang="en-RO" dirty="0"/>
              <a:t>, pe l</a:t>
            </a:r>
            <a:r>
              <a:rPr lang="ro-RO" dirty="0"/>
              <a:t>â</a:t>
            </a:r>
            <a:r>
              <a:rPr lang="en-RO" dirty="0"/>
              <a:t>ng</a:t>
            </a:r>
            <a:r>
              <a:rPr lang="ro-RO" dirty="0"/>
              <a:t>ă</a:t>
            </a:r>
            <a:r>
              <a:rPr lang="en-RO" dirty="0"/>
              <a:t> cel de acas</a:t>
            </a:r>
            <a:r>
              <a:rPr lang="ro-RO" dirty="0"/>
              <a:t>ă</a:t>
            </a:r>
            <a:r>
              <a:rPr lang="en-RO" dirty="0"/>
              <a:t>, nu mai aveau timp sǎ se ocupe </a:t>
            </a:r>
            <a:r>
              <a:rPr lang="ro-RO" dirty="0"/>
              <a:t>ș</a:t>
            </a:r>
            <a:r>
              <a:rPr lang="en-RO" dirty="0"/>
              <a:t>i de Terasa Parc. Aceasta func</a:t>
            </a:r>
            <a:r>
              <a:rPr lang="ro-RO" dirty="0"/>
              <a:t>ț</a:t>
            </a:r>
            <a:r>
              <a:rPr lang="en-RO" dirty="0"/>
              <a:t>ion</a:t>
            </a:r>
            <a:r>
              <a:rPr lang="ro-RO" dirty="0"/>
              <a:t>â</a:t>
            </a:r>
            <a:r>
              <a:rPr lang="en-RO" dirty="0"/>
              <a:t>nd doar </a:t>
            </a:r>
            <a:r>
              <a:rPr lang="ro-RO" dirty="0"/>
              <a:t>î</a:t>
            </a:r>
            <a:r>
              <a:rPr lang="en-RO" dirty="0"/>
              <a:t>n sezonul veri</a:t>
            </a:r>
            <a:r>
              <a:rPr lang="ro-RO" dirty="0"/>
              <a:t>i</a:t>
            </a:r>
            <a:r>
              <a:rPr lang="en-RO" dirty="0"/>
              <a:t>, </a:t>
            </a:r>
            <a:r>
              <a:rPr lang="ro-RO" dirty="0"/>
              <a:t>negenerând </a:t>
            </a:r>
            <a:r>
              <a:rPr lang="en-RO" dirty="0"/>
              <a:t>un venit pe parcursul </a:t>
            </a:r>
            <a:r>
              <a:rPr lang="ro-RO" dirty="0"/>
              <a:t>î</a:t>
            </a:r>
            <a:r>
              <a:rPr lang="en-RO" dirty="0"/>
              <a:t>ntregului an.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F820A7-BA98-E1C6-92F8-11AFAF7E55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z="1400" b="0"/>
              <a:t>Page</a:t>
            </a:r>
            <a:r>
              <a:rPr lang="en-US"/>
              <a:t> </a:t>
            </a:r>
            <a:fld id="{BBE5057F-7482-41AE-BBDB-C83C2F3461DE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48482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7A67A9-E78E-A54A-0D10-A09B731345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Dar </a:t>
            </a:r>
            <a:r>
              <a:rPr lang="en-US" dirty="0" err="1"/>
              <a:t>dragul</a:t>
            </a:r>
            <a:r>
              <a:rPr lang="en-US" dirty="0"/>
              <a:t> de a face </a:t>
            </a:r>
            <a:r>
              <a:rPr lang="ro-RO" dirty="0"/>
              <a:t>î</a:t>
            </a:r>
            <a:r>
              <a:rPr lang="en-US" dirty="0" err="1"/>
              <a:t>nghe</a:t>
            </a:r>
            <a:r>
              <a:rPr lang="ro-RO" dirty="0"/>
              <a:t>ț</a:t>
            </a:r>
            <a:r>
              <a:rPr lang="en-US" dirty="0"/>
              <a:t>at</a:t>
            </a:r>
            <a:r>
              <a:rPr lang="ro-RO" dirty="0"/>
              <a:t>ă</a:t>
            </a:r>
            <a:r>
              <a:rPr lang="en-US" dirty="0"/>
              <a:t> </a:t>
            </a:r>
            <a:r>
              <a:rPr lang="ro-RO" dirty="0"/>
              <a:t>î</a:t>
            </a:r>
            <a:r>
              <a:rPr lang="en-US" dirty="0"/>
              <a:t>n </a:t>
            </a:r>
            <a:r>
              <a:rPr lang="en-US" dirty="0" err="1"/>
              <a:t>armonia</a:t>
            </a:r>
            <a:r>
              <a:rPr lang="en-US" dirty="0"/>
              <a:t> </a:t>
            </a:r>
            <a:r>
              <a:rPr lang="en-US" dirty="0" err="1"/>
              <a:t>familie</a:t>
            </a:r>
            <a:r>
              <a:rPr lang="en-US" dirty="0"/>
              <a:t> </a:t>
            </a:r>
            <a:r>
              <a:rPr lang="ro-RO" dirty="0"/>
              <a:t>ș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pl</a:t>
            </a:r>
            <a:r>
              <a:rPr lang="ro-RO" dirty="0"/>
              <a:t>ă</a:t>
            </a:r>
            <a:r>
              <a:rPr lang="en-US" dirty="0" err="1"/>
              <a:t>cerea</a:t>
            </a:r>
            <a:r>
              <a:rPr lang="en-US" dirty="0"/>
              <a:t> </a:t>
            </a:r>
            <a:r>
              <a:rPr lang="en-US" dirty="0" err="1"/>
              <a:t>gustului</a:t>
            </a:r>
            <a:r>
              <a:rPr lang="en-US" dirty="0"/>
              <a:t> </a:t>
            </a:r>
            <a:r>
              <a:rPr lang="en-US" dirty="0" err="1"/>
              <a:t>cliențiilor</a:t>
            </a:r>
            <a:r>
              <a:rPr lang="en-US" dirty="0"/>
              <a:t> </a:t>
            </a:r>
            <a:r>
              <a:rPr lang="en-US" dirty="0" err="1"/>
              <a:t>fideli</a:t>
            </a:r>
            <a:r>
              <a:rPr lang="en-US" dirty="0"/>
              <a:t> ai </a:t>
            </a:r>
            <a:r>
              <a:rPr lang="en-US" dirty="0" err="1"/>
              <a:t>acesteia</a:t>
            </a:r>
            <a:r>
              <a:rPr lang="en-US" dirty="0"/>
              <a:t>, </a:t>
            </a:r>
            <a:r>
              <a:rPr lang="en-US" dirty="0" err="1"/>
              <a:t>afacerea</a:t>
            </a:r>
            <a:r>
              <a:rPr lang="en-US" dirty="0"/>
              <a:t> a </a:t>
            </a:r>
            <a:r>
              <a:rPr lang="en-US" dirty="0" err="1"/>
              <a:t>avut</a:t>
            </a:r>
            <a:r>
              <a:rPr lang="en-US" dirty="0"/>
              <a:t> o nou</a:t>
            </a:r>
            <a:r>
              <a:rPr lang="ro-RO" dirty="0"/>
              <a:t>ă</a:t>
            </a:r>
            <a:r>
              <a:rPr lang="en-US" dirty="0"/>
              <a:t> </a:t>
            </a:r>
            <a:r>
              <a:rPr lang="en-US" dirty="0" err="1"/>
              <a:t>redeschidere</a:t>
            </a:r>
            <a:r>
              <a:rPr lang="en-US" dirty="0"/>
              <a:t> </a:t>
            </a:r>
            <a:r>
              <a:rPr lang="ro-RO" dirty="0"/>
              <a:t>î</a:t>
            </a:r>
            <a:r>
              <a:rPr lang="en-US" dirty="0"/>
              <a:t>n </a:t>
            </a:r>
            <a:r>
              <a:rPr lang="en-US" dirty="0" err="1"/>
              <a:t>anul</a:t>
            </a:r>
            <a:r>
              <a:rPr lang="en-US" dirty="0"/>
              <a:t> 1998 de c</a:t>
            </a:r>
            <a:r>
              <a:rPr lang="ro-RO" dirty="0"/>
              <a:t>ă</a:t>
            </a:r>
            <a:r>
              <a:rPr lang="en-US" dirty="0" err="1"/>
              <a:t>tre</a:t>
            </a:r>
            <a:r>
              <a:rPr lang="en-US" dirty="0"/>
              <a:t> </a:t>
            </a:r>
            <a:r>
              <a:rPr lang="en-US" dirty="0" err="1"/>
              <a:t>fiica</a:t>
            </a:r>
            <a:r>
              <a:rPr lang="en-US" dirty="0"/>
              <a:t> </a:t>
            </a:r>
            <a:r>
              <a:rPr lang="ro-RO" dirty="0"/>
              <a:t>ș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nora</a:t>
            </a:r>
            <a:r>
              <a:rPr lang="en-US" dirty="0"/>
              <a:t> </a:t>
            </a:r>
            <a:r>
              <a:rPr lang="en-US" dirty="0" err="1"/>
              <a:t>domnului</a:t>
            </a:r>
            <a:r>
              <a:rPr lang="en-US" dirty="0"/>
              <a:t> Fuksz. </a:t>
            </a:r>
          </a:p>
          <a:p>
            <a:r>
              <a:rPr lang="en-US" dirty="0" err="1"/>
              <a:t>Afacerea</a:t>
            </a:r>
            <a:r>
              <a:rPr lang="en-US" dirty="0"/>
              <a:t> a </a:t>
            </a:r>
            <a:r>
              <a:rPr lang="en-US" dirty="0" err="1"/>
              <a:t>fost</a:t>
            </a:r>
            <a:r>
              <a:rPr lang="en-US" dirty="0"/>
              <a:t> </a:t>
            </a:r>
            <a:r>
              <a:rPr lang="ro-RO" dirty="0"/>
              <a:t>î</a:t>
            </a:r>
            <a:r>
              <a:rPr lang="en-US" dirty="0"/>
              <a:t>n </a:t>
            </a:r>
            <a:r>
              <a:rPr lang="en-US" dirty="0" err="1"/>
              <a:t>continuare</a:t>
            </a:r>
            <a:r>
              <a:rPr lang="en-US" dirty="0"/>
              <a:t> </a:t>
            </a:r>
            <a:r>
              <a:rPr lang="en-US" dirty="0" err="1"/>
              <a:t>nepl</a:t>
            </a:r>
            <a:r>
              <a:rPr lang="ro-RO" dirty="0"/>
              <a:t>ă</a:t>
            </a:r>
            <a:r>
              <a:rPr lang="en-US" dirty="0" err="1"/>
              <a:t>titoare</a:t>
            </a:r>
            <a:r>
              <a:rPr lang="en-US" dirty="0"/>
              <a:t> de TVA, </a:t>
            </a:r>
            <a:r>
              <a:rPr lang="en-US" dirty="0" err="1"/>
              <a:t>aceasta</a:t>
            </a:r>
            <a:r>
              <a:rPr lang="en-US" dirty="0"/>
              <a:t> adopt</a:t>
            </a:r>
            <a:r>
              <a:rPr lang="ro-RO" dirty="0"/>
              <a:t>â</a:t>
            </a:r>
            <a:r>
              <a:rPr lang="en-US" dirty="0" err="1"/>
              <a:t>nd</a:t>
            </a:r>
            <a:r>
              <a:rPr lang="en-US" dirty="0"/>
              <a:t> un alt </a:t>
            </a:r>
            <a:r>
              <a:rPr lang="en-US" dirty="0" err="1"/>
              <a:t>nume</a:t>
            </a:r>
            <a:r>
              <a:rPr lang="en-US" dirty="0"/>
              <a:t> </a:t>
            </a:r>
            <a:r>
              <a:rPr lang="en-US" dirty="0" err="1"/>
              <a:t>dar</a:t>
            </a:r>
            <a:r>
              <a:rPr lang="en-US" dirty="0"/>
              <a:t> </a:t>
            </a:r>
            <a:r>
              <a:rPr lang="en-US" dirty="0" err="1"/>
              <a:t>avǎnd</a:t>
            </a:r>
            <a:r>
              <a:rPr lang="en-US" dirty="0"/>
              <a:t> </a:t>
            </a:r>
            <a:r>
              <a:rPr lang="en-US" dirty="0" err="1"/>
              <a:t>acea</a:t>
            </a:r>
            <a:r>
              <a:rPr lang="ro-RO" dirty="0"/>
              <a:t>ș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loca</a:t>
            </a:r>
            <a:r>
              <a:rPr lang="ro-RO" dirty="0"/>
              <a:t>ț</a:t>
            </a:r>
            <a:r>
              <a:rPr lang="en-US" dirty="0" err="1"/>
              <a:t>ie</a:t>
            </a:r>
            <a:r>
              <a:rPr lang="en-US" dirty="0"/>
              <a:t>. </a:t>
            </a:r>
            <a:r>
              <a:rPr lang="en-US" dirty="0" err="1"/>
              <a:t>Numele</a:t>
            </a:r>
            <a:r>
              <a:rPr lang="en-US" dirty="0"/>
              <a:t> cel nou, care </a:t>
            </a:r>
            <a:r>
              <a:rPr lang="ro-RO" dirty="0"/>
              <a:t>î</a:t>
            </a:r>
            <a:r>
              <a:rPr lang="en-US" dirty="0"/>
              <a:t>l </a:t>
            </a:r>
            <a:r>
              <a:rPr lang="en-US" dirty="0" err="1"/>
              <a:t>poart</a:t>
            </a:r>
            <a:r>
              <a:rPr lang="ro-RO" dirty="0"/>
              <a:t>ă</a:t>
            </a:r>
            <a:r>
              <a:rPr lang="en-US" dirty="0"/>
              <a:t> inclusive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ziua</a:t>
            </a:r>
            <a:r>
              <a:rPr lang="en-US" dirty="0"/>
              <a:t> de </a:t>
            </a:r>
            <a:r>
              <a:rPr lang="en-US" dirty="0" err="1"/>
              <a:t>azi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cel de Ice Cream T.P. </a:t>
            </a:r>
          </a:p>
          <a:p>
            <a:r>
              <a:rPr lang="en-US" dirty="0"/>
              <a:t>T.P. </a:t>
            </a:r>
            <a:r>
              <a:rPr lang="en-US" dirty="0" err="1"/>
              <a:t>fiind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ro-RO" dirty="0"/>
              <a:t>ț</a:t>
            </a:r>
            <a:r>
              <a:rPr lang="en-US" dirty="0" err="1"/>
              <a:t>ialele</a:t>
            </a:r>
            <a:r>
              <a:rPr lang="en-US" dirty="0"/>
              <a:t> </a:t>
            </a:r>
            <a:r>
              <a:rPr lang="en-US" dirty="0" err="1"/>
              <a:t>vechiului</a:t>
            </a:r>
            <a:r>
              <a:rPr lang="en-US" dirty="0"/>
              <a:t> </a:t>
            </a:r>
            <a:r>
              <a:rPr lang="en-US" dirty="0" err="1"/>
              <a:t>nume</a:t>
            </a:r>
            <a:r>
              <a:rPr lang="en-US" dirty="0"/>
              <a:t> Terasa Parc.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003DA3-758C-699E-8D1C-8EA216910B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z="1400" b="0"/>
              <a:t>Page</a:t>
            </a:r>
            <a:r>
              <a:rPr lang="en-US"/>
              <a:t> </a:t>
            </a:r>
            <a:fld id="{BBE5057F-7482-41AE-BBDB-C83C2F3461DE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38472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60C052-E155-78F1-975C-262506CD07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RO" dirty="0"/>
              <a:t>TRECEREA DE LA PFA LA SRL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80A98B-FFE4-C426-1D84-4067CD955C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RO" dirty="0"/>
              <a:t>Odata cu renovarea localului, afacerea a tranzi</a:t>
            </a:r>
            <a:r>
              <a:rPr lang="ro-RO" dirty="0"/>
              <a:t>ț</a:t>
            </a:r>
            <a:r>
              <a:rPr lang="en-RO" dirty="0"/>
              <a:t>ionat din PFA </a:t>
            </a:r>
            <a:r>
              <a:rPr lang="ro-RO" dirty="0"/>
              <a:t>î</a:t>
            </a:r>
            <a:r>
              <a:rPr lang="en-RO" dirty="0"/>
              <a:t>n SRL.</a:t>
            </a:r>
          </a:p>
          <a:p>
            <a:r>
              <a:rPr lang="en-RO" dirty="0"/>
              <a:t>Renovarea a fost finalizatǎ în anul 2006, av</a:t>
            </a:r>
            <a:r>
              <a:rPr lang="ro-RO" dirty="0"/>
              <a:t>â</a:t>
            </a:r>
            <a:r>
              <a:rPr lang="en-RO" dirty="0"/>
              <a:t>nd loc marea redeschidere </a:t>
            </a:r>
            <a:r>
              <a:rPr lang="ro-RO" dirty="0"/>
              <a:t>î</a:t>
            </a:r>
            <a:r>
              <a:rPr lang="en-RO" dirty="0"/>
              <a:t>n noua cl</a:t>
            </a:r>
            <a:r>
              <a:rPr lang="ro-RO" dirty="0"/>
              <a:t>ă</a:t>
            </a:r>
            <a:r>
              <a:rPr lang="en-RO" dirty="0"/>
              <a:t>dire </a:t>
            </a:r>
            <a:r>
              <a:rPr lang="ro-RO" dirty="0"/>
              <a:t>î</a:t>
            </a:r>
            <a:r>
              <a:rPr lang="en-RO" dirty="0"/>
              <a:t>n luna mai al acelui ani.</a:t>
            </a:r>
          </a:p>
          <a:p>
            <a:endParaRPr lang="en-RO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5C5BC1-96F5-A9E0-3DFE-B31A8DBE20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z="1400" b="0"/>
              <a:t>Page</a:t>
            </a:r>
            <a:r>
              <a:rPr lang="en-US"/>
              <a:t> </a:t>
            </a:r>
            <a:fld id="{BBE5057F-7482-41AE-BBDB-C83C2F3461DE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21053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E7E5E9-F4D2-DEF4-7745-5E89FF1B66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RO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CC5C3BC-748C-60BA-6682-DB63FF35A0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000" y="1793927"/>
            <a:ext cx="5026572" cy="3270146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851846-83CC-07FC-AE02-6536BA55C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z="1400" b="0"/>
              <a:t>Page</a:t>
            </a:r>
            <a:r>
              <a:rPr lang="en-US"/>
              <a:t> </a:t>
            </a:r>
            <a:fld id="{BBE5057F-7482-41AE-BBDB-C83C2F3461DE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7EA7DD9-B8B8-D0DB-CC5B-53FABA24CE6E}"/>
              </a:ext>
            </a:extLst>
          </p:cNvPr>
          <p:cNvSpPr txBox="1"/>
          <p:nvPr/>
        </p:nvSpPr>
        <p:spPr>
          <a:xfrm>
            <a:off x="782394" y="5383247"/>
            <a:ext cx="45897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RO" i="1" dirty="0"/>
              <a:t>Figura 5.</a:t>
            </a:r>
          </a:p>
          <a:p>
            <a:pPr algn="ctr"/>
            <a:r>
              <a:rPr lang="en-RO" i="1" dirty="0"/>
              <a:t>Sursa: </a:t>
            </a:r>
            <a:r>
              <a:rPr lang="en-GB" i="1" dirty="0">
                <a:hlinkClick r:id="rId3"/>
              </a:rPr>
              <a:t>https://membri.listafirme.ro/search.asp</a:t>
            </a:r>
            <a:r>
              <a:rPr lang="en-GB" i="1" dirty="0"/>
              <a:t> </a:t>
            </a:r>
            <a:endParaRPr lang="en-RO" i="1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D1261F8-EA43-6547-5513-6443BAE772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1272" y="1793927"/>
            <a:ext cx="5826728" cy="326231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F6D949F-ABA9-2E93-94EC-CAFE2D8F2770}"/>
              </a:ext>
            </a:extLst>
          </p:cNvPr>
          <p:cNvSpPr txBox="1"/>
          <p:nvPr/>
        </p:nvSpPr>
        <p:spPr>
          <a:xfrm>
            <a:off x="6419744" y="5372453"/>
            <a:ext cx="45897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RO" i="1" dirty="0"/>
              <a:t>Figura 6.</a:t>
            </a:r>
          </a:p>
          <a:p>
            <a:pPr algn="ctr"/>
            <a:r>
              <a:rPr lang="en-RO" i="1" dirty="0"/>
              <a:t>Sursa: </a:t>
            </a:r>
            <a:r>
              <a:rPr lang="en-GB" i="1" dirty="0">
                <a:hlinkClick r:id="rId3"/>
              </a:rPr>
              <a:t>https://membri.listafirme.ro/search.asp</a:t>
            </a:r>
            <a:r>
              <a:rPr lang="en-RO" i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033044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8262</TotalTime>
  <Words>1146</Words>
  <Application>Microsoft Office PowerPoint</Application>
  <PresentationFormat>Ecran lat</PresentationFormat>
  <Paragraphs>81</Paragraphs>
  <Slides>17</Slides>
  <Notes>0</Notes>
  <HiddenSlides>0</HiddenSlides>
  <MMClips>0</MMClips>
  <ScaleCrop>false</ScaleCrop>
  <HeadingPairs>
    <vt:vector size="4" baseType="variant">
      <vt:variant>
        <vt:lpstr>Temă</vt:lpstr>
      </vt:variant>
      <vt:variant>
        <vt:i4>1</vt:i4>
      </vt:variant>
      <vt:variant>
        <vt:lpstr>Titluri diapozitive</vt:lpstr>
      </vt:variant>
      <vt:variant>
        <vt:i4>17</vt:i4>
      </vt:variant>
    </vt:vector>
  </HeadingPairs>
  <TitlesOfParts>
    <vt:vector size="18" baseType="lpstr">
      <vt:lpstr>Office Theme</vt:lpstr>
      <vt:lpstr>Evoluția firmei Ice Cream T.P.</vt:lpstr>
      <vt:lpstr>CUPRINS</vt:lpstr>
      <vt:lpstr>Înființarea firmei </vt:lpstr>
      <vt:lpstr>Prezentare PowerPoint</vt:lpstr>
      <vt:lpstr>Prezentare PowerPoint</vt:lpstr>
      <vt:lpstr>Parcursul firmei </vt:lpstr>
      <vt:lpstr>Prezentare PowerPoint</vt:lpstr>
      <vt:lpstr>TRECEREA DE LA PFA LA SRL</vt:lpstr>
      <vt:lpstr>Prezentare PowerPoint</vt:lpstr>
      <vt:lpstr>Renovarea localului</vt:lpstr>
      <vt:lpstr>Prezentare PowerPoint</vt:lpstr>
      <vt:lpstr>Trecerea de la neplătitor de TVA la plătitor de TVA </vt:lpstr>
      <vt:lpstr>Prezentare PowerPoint</vt:lpstr>
      <vt:lpstr>Prezentare PowerPoint</vt:lpstr>
      <vt:lpstr>CONCLUZII</vt:lpstr>
      <vt:lpstr>Prezentare PowerPoint</vt:lpstr>
      <vt:lpstr>BIBLIOGRAFIE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Prezentare XGEN</dc:title>
  <dc:creator>Ionut Balanean</dc:creator>
  <cp:lastModifiedBy>Alina Denisa</cp:lastModifiedBy>
  <cp:revision>13</cp:revision>
  <cp:lastPrinted>2025-05-28T07:43:52Z</cp:lastPrinted>
  <dcterms:created xsi:type="dcterms:W3CDTF">2022-11-16T09:30:41Z</dcterms:created>
  <dcterms:modified xsi:type="dcterms:W3CDTF">2025-06-01T12:09:16Z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5b58b62f-6f94-46bd-8089-18e64b0a9abb_Enabled">
    <vt:lpwstr>true</vt:lpwstr>
  </property>
  <property fmtid="{D5CDD505-2E9C-101B-9397-08002B2CF9AE}" pid="3" name="MSIP_Label_5b58b62f-6f94-46bd-8089-18e64b0a9abb_SetDate">
    <vt:lpwstr>2023-10-27T07:10:01Z</vt:lpwstr>
  </property>
  <property fmtid="{D5CDD505-2E9C-101B-9397-08002B2CF9AE}" pid="4" name="MSIP_Label_5b58b62f-6f94-46bd-8089-18e64b0a9abb_Method">
    <vt:lpwstr>Standard</vt:lpwstr>
  </property>
  <property fmtid="{D5CDD505-2E9C-101B-9397-08002B2CF9AE}" pid="5" name="MSIP_Label_5b58b62f-6f94-46bd-8089-18e64b0a9abb_Name">
    <vt:lpwstr>defa4170-0d19-0005-0004-bc88714345d2</vt:lpwstr>
  </property>
  <property fmtid="{D5CDD505-2E9C-101B-9397-08002B2CF9AE}" pid="6" name="MSIP_Label_5b58b62f-6f94-46bd-8089-18e64b0a9abb_SiteId">
    <vt:lpwstr>a6eb79fa-c4a9-4cce-818d-b85274d15305</vt:lpwstr>
  </property>
  <property fmtid="{D5CDD505-2E9C-101B-9397-08002B2CF9AE}" pid="7" name="MSIP_Label_5b58b62f-6f94-46bd-8089-18e64b0a9abb_ActionId">
    <vt:lpwstr>2cd14b58-11e0-4307-8785-27378c20c99b</vt:lpwstr>
  </property>
  <property fmtid="{D5CDD505-2E9C-101B-9397-08002B2CF9AE}" pid="8" name="MSIP_Label_5b58b62f-6f94-46bd-8089-18e64b0a9abb_ContentBits">
    <vt:lpwstr>0</vt:lpwstr>
  </property>
</Properties>
</file>