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6" r:id="rId3"/>
    <p:sldId id="267" r:id="rId4"/>
    <p:sldId id="268" r:id="rId5"/>
    <p:sldId id="258" r:id="rId6"/>
    <p:sldId id="259" r:id="rId7"/>
    <p:sldId id="260" r:id="rId8"/>
    <p:sldId id="261" r:id="rId9"/>
    <p:sldId id="264" r:id="rId10"/>
    <p:sldId id="262" r:id="rId11"/>
    <p:sldId id="263" r:id="rId12"/>
    <p:sldId id="265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3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Stil medi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Fără stil, grilă tabel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5BE263C-DBD7-4A20-BB59-AAB30ACAA65A}" styleName="Stil mediu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l mediu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il luminos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il medi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8" autoAdjust="0"/>
    <p:restoredTop sz="94660"/>
  </p:normalViewPr>
  <p:slideViewPr>
    <p:cSldViewPr snapToGrid="0">
      <p:cViewPr varScale="1">
        <p:scale>
          <a:sx n="71" d="100"/>
          <a:sy n="71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Foaie1!$D$6</c:f>
              <c:strCache>
                <c:ptCount val="1"/>
                <c:pt idx="0">
                  <c:v>Total Revenue (RON)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Foaie1!$D$7:$D$12</c:f>
              <c:numCache>
                <c:formatCode>#,##0</c:formatCode>
                <c:ptCount val="6"/>
                <c:pt idx="0">
                  <c:v>85000000</c:v>
                </c:pt>
                <c:pt idx="1">
                  <c:v>98000000</c:v>
                </c:pt>
                <c:pt idx="2">
                  <c:v>110000000</c:v>
                </c:pt>
                <c:pt idx="3">
                  <c:v>119854300</c:v>
                </c:pt>
                <c:pt idx="4">
                  <c:v>163246942</c:v>
                </c:pt>
                <c:pt idx="5">
                  <c:v>175000000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9E-40F4-A0A1-AD0514AF6158}"/>
            </c:ext>
          </c:extLst>
        </c:ser>
        <c:ser>
          <c:idx val="1"/>
          <c:order val="1"/>
          <c:tx>
            <c:strRef>
              <c:f>Foaie1!$E$6</c:f>
              <c:strCache>
                <c:ptCount val="1"/>
                <c:pt idx="0">
                  <c:v>Net Profit (RON)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Foaie1!$E$7:$E$12</c:f>
              <c:numCache>
                <c:formatCode>#,##0</c:formatCode>
                <c:ptCount val="6"/>
                <c:pt idx="0">
                  <c:v>3800000</c:v>
                </c:pt>
                <c:pt idx="1">
                  <c:v>4500000</c:v>
                </c:pt>
                <c:pt idx="2">
                  <c:v>5200000</c:v>
                </c:pt>
                <c:pt idx="3">
                  <c:v>6123410</c:v>
                </c:pt>
                <c:pt idx="4">
                  <c:v>10508535</c:v>
                </c:pt>
                <c:pt idx="5">
                  <c:v>12000000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9E-40F4-A0A1-AD0514AF61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0477168"/>
        <c:axId val="320500208"/>
      </c:lineChart>
      <c:catAx>
        <c:axId val="320477168"/>
        <c:scaling>
          <c:orientation val="minMax"/>
        </c:scaling>
        <c:delete val="1"/>
        <c:axPos val="b"/>
        <c:majorTickMark val="none"/>
        <c:minorTickMark val="none"/>
        <c:tickLblPos val="nextTo"/>
        <c:crossAx val="320500208"/>
        <c:crosses val="autoZero"/>
        <c:auto val="1"/>
        <c:lblAlgn val="ctr"/>
        <c:lblOffset val="100"/>
        <c:noMultiLvlLbl val="0"/>
      </c:catAx>
      <c:valAx>
        <c:axId val="32050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320477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o-RO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o-R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F0E99A-6E2A-422F-BE8D-F98ACFBA2EB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o-RO"/>
        </a:p>
      </dgm:t>
    </dgm:pt>
    <dgm:pt modelId="{312D75E0-F96B-425F-A944-7898C8E52891}">
      <dgm:prSet/>
      <dgm:spPr/>
      <dgm:t>
        <a:bodyPr/>
        <a:lstStyle/>
        <a:p>
          <a:r>
            <a:rPr lang="en-US" dirty="0"/>
            <a:t>Cetina SRL, founded in 1994, is a major player in Romania’s meat processing industry, leveraging competitive strategies and innovation for long-term success. </a:t>
          </a:r>
          <a:endParaRPr lang="ro-RO" dirty="0"/>
        </a:p>
      </dgm:t>
    </dgm:pt>
    <dgm:pt modelId="{ADF9CAE5-D753-487D-984C-750AAEC5B97B}" type="parTrans" cxnId="{67534A05-B55F-46A2-887E-216EDA365B36}">
      <dgm:prSet/>
      <dgm:spPr/>
      <dgm:t>
        <a:bodyPr/>
        <a:lstStyle/>
        <a:p>
          <a:endParaRPr lang="ro-RO"/>
        </a:p>
      </dgm:t>
    </dgm:pt>
    <dgm:pt modelId="{AB51D09C-CB2D-4BE5-8E0D-826F97AD9B04}" type="sibTrans" cxnId="{67534A05-B55F-46A2-887E-216EDA365B36}">
      <dgm:prSet/>
      <dgm:spPr/>
      <dgm:t>
        <a:bodyPr/>
        <a:lstStyle/>
        <a:p>
          <a:endParaRPr lang="ro-RO"/>
        </a:p>
      </dgm:t>
    </dgm:pt>
    <dgm:pt modelId="{35682DEE-5D5E-4232-89F8-52FF768A6391}">
      <dgm:prSet/>
      <dgm:spPr/>
      <dgm:t>
        <a:bodyPr/>
        <a:lstStyle/>
        <a:p>
          <a:r>
            <a:rPr lang="en-US" dirty="0"/>
            <a:t>Cetina SRL exemplifies effective strategic management in the food industry, ensuring growth and adaptability.</a:t>
          </a:r>
          <a:endParaRPr lang="ro-RO" dirty="0"/>
        </a:p>
      </dgm:t>
    </dgm:pt>
    <dgm:pt modelId="{7CD24D1F-8476-4906-BC50-8DEA085508F8}" type="parTrans" cxnId="{B1A96356-4E5C-47E1-92BA-C57904CF4D48}">
      <dgm:prSet/>
      <dgm:spPr/>
      <dgm:t>
        <a:bodyPr/>
        <a:lstStyle/>
        <a:p>
          <a:endParaRPr lang="ro-RO"/>
        </a:p>
      </dgm:t>
    </dgm:pt>
    <dgm:pt modelId="{0B6656A3-BB33-4995-8E0C-3537DA6D6E67}" type="sibTrans" cxnId="{B1A96356-4E5C-47E1-92BA-C57904CF4D48}">
      <dgm:prSet/>
      <dgm:spPr/>
      <dgm:t>
        <a:bodyPr/>
        <a:lstStyle/>
        <a:p>
          <a:endParaRPr lang="ro-RO"/>
        </a:p>
      </dgm:t>
    </dgm:pt>
    <dgm:pt modelId="{7613B082-4C54-439D-8696-3715CB530463}" type="pres">
      <dgm:prSet presAssocID="{B1F0E99A-6E2A-422F-BE8D-F98ACFBA2EBF}" presName="linearFlow" presStyleCnt="0">
        <dgm:presLayoutVars>
          <dgm:dir/>
          <dgm:resizeHandles val="exact"/>
        </dgm:presLayoutVars>
      </dgm:prSet>
      <dgm:spPr/>
    </dgm:pt>
    <dgm:pt modelId="{0EB7D3F5-A3BB-4F8E-AB67-09B165D3F7E7}" type="pres">
      <dgm:prSet presAssocID="{312D75E0-F96B-425F-A944-7898C8E52891}" presName="composite" presStyleCnt="0"/>
      <dgm:spPr/>
    </dgm:pt>
    <dgm:pt modelId="{428CD0ED-6ED1-43AC-9934-9D8636E506C4}" type="pres">
      <dgm:prSet presAssocID="{312D75E0-F96B-425F-A944-7898C8E52891}" presName="imgShp" presStyleLbl="fgImgPlace1" presStyleIdx="0" presStyleCnt="2"/>
      <dgm:spPr/>
    </dgm:pt>
    <dgm:pt modelId="{A1672133-E9EF-42B5-AE32-0BEF5E178A57}" type="pres">
      <dgm:prSet presAssocID="{312D75E0-F96B-425F-A944-7898C8E52891}" presName="txShp" presStyleLbl="node1" presStyleIdx="0" presStyleCnt="2">
        <dgm:presLayoutVars>
          <dgm:bulletEnabled val="1"/>
        </dgm:presLayoutVars>
      </dgm:prSet>
      <dgm:spPr/>
    </dgm:pt>
    <dgm:pt modelId="{05FDF47C-80BB-4A12-892F-6A1B6593AE69}" type="pres">
      <dgm:prSet presAssocID="{AB51D09C-CB2D-4BE5-8E0D-826F97AD9B04}" presName="spacing" presStyleCnt="0"/>
      <dgm:spPr/>
    </dgm:pt>
    <dgm:pt modelId="{EB935CE9-9BBE-4ABF-BB8B-874CC59586EE}" type="pres">
      <dgm:prSet presAssocID="{35682DEE-5D5E-4232-89F8-52FF768A6391}" presName="composite" presStyleCnt="0"/>
      <dgm:spPr/>
    </dgm:pt>
    <dgm:pt modelId="{981BA4C7-19D9-48C1-B95E-84E5AA33D2D2}" type="pres">
      <dgm:prSet presAssocID="{35682DEE-5D5E-4232-89F8-52FF768A6391}" presName="imgShp" presStyleLbl="fgImgPlace1" presStyleIdx="1" presStyleCnt="2"/>
      <dgm:spPr/>
    </dgm:pt>
    <dgm:pt modelId="{5E1788B3-6FB8-45A0-B3E6-6AB909356560}" type="pres">
      <dgm:prSet presAssocID="{35682DEE-5D5E-4232-89F8-52FF768A6391}" presName="txShp" presStyleLbl="node1" presStyleIdx="1" presStyleCnt="2">
        <dgm:presLayoutVars>
          <dgm:bulletEnabled val="1"/>
        </dgm:presLayoutVars>
      </dgm:prSet>
      <dgm:spPr/>
    </dgm:pt>
  </dgm:ptLst>
  <dgm:cxnLst>
    <dgm:cxn modelId="{450BA402-4EBD-4C2F-810A-AD9B2CA7CFC0}" type="presOf" srcId="{B1F0E99A-6E2A-422F-BE8D-F98ACFBA2EBF}" destId="{7613B082-4C54-439D-8696-3715CB530463}" srcOrd="0" destOrd="0" presId="urn:microsoft.com/office/officeart/2005/8/layout/vList3"/>
    <dgm:cxn modelId="{67534A05-B55F-46A2-887E-216EDA365B36}" srcId="{B1F0E99A-6E2A-422F-BE8D-F98ACFBA2EBF}" destId="{312D75E0-F96B-425F-A944-7898C8E52891}" srcOrd="0" destOrd="0" parTransId="{ADF9CAE5-D753-487D-984C-750AAEC5B97B}" sibTransId="{AB51D09C-CB2D-4BE5-8E0D-826F97AD9B04}"/>
    <dgm:cxn modelId="{3C74D316-8817-466F-B2C9-2E3A9F0F993B}" type="presOf" srcId="{312D75E0-F96B-425F-A944-7898C8E52891}" destId="{A1672133-E9EF-42B5-AE32-0BEF5E178A57}" srcOrd="0" destOrd="0" presId="urn:microsoft.com/office/officeart/2005/8/layout/vList3"/>
    <dgm:cxn modelId="{B1A96356-4E5C-47E1-92BA-C57904CF4D48}" srcId="{B1F0E99A-6E2A-422F-BE8D-F98ACFBA2EBF}" destId="{35682DEE-5D5E-4232-89F8-52FF768A6391}" srcOrd="1" destOrd="0" parTransId="{7CD24D1F-8476-4906-BC50-8DEA085508F8}" sibTransId="{0B6656A3-BB33-4995-8E0C-3537DA6D6E67}"/>
    <dgm:cxn modelId="{6CDED0FD-2EE4-4473-B257-2C34D1407B57}" type="presOf" srcId="{35682DEE-5D5E-4232-89F8-52FF768A6391}" destId="{5E1788B3-6FB8-45A0-B3E6-6AB909356560}" srcOrd="0" destOrd="0" presId="urn:microsoft.com/office/officeart/2005/8/layout/vList3"/>
    <dgm:cxn modelId="{D7256DFF-9250-4AC4-9FE2-8075A69B6333}" type="presParOf" srcId="{7613B082-4C54-439D-8696-3715CB530463}" destId="{0EB7D3F5-A3BB-4F8E-AB67-09B165D3F7E7}" srcOrd="0" destOrd="0" presId="urn:microsoft.com/office/officeart/2005/8/layout/vList3"/>
    <dgm:cxn modelId="{75372EB4-7FE3-49BD-9A7E-FACC139A2B04}" type="presParOf" srcId="{0EB7D3F5-A3BB-4F8E-AB67-09B165D3F7E7}" destId="{428CD0ED-6ED1-43AC-9934-9D8636E506C4}" srcOrd="0" destOrd="0" presId="urn:microsoft.com/office/officeart/2005/8/layout/vList3"/>
    <dgm:cxn modelId="{3DB7C2A5-1FB7-4AE6-9ABE-F066D6F5162E}" type="presParOf" srcId="{0EB7D3F5-A3BB-4F8E-AB67-09B165D3F7E7}" destId="{A1672133-E9EF-42B5-AE32-0BEF5E178A57}" srcOrd="1" destOrd="0" presId="urn:microsoft.com/office/officeart/2005/8/layout/vList3"/>
    <dgm:cxn modelId="{86296006-37D5-4865-8420-54DF41E83B9A}" type="presParOf" srcId="{7613B082-4C54-439D-8696-3715CB530463}" destId="{05FDF47C-80BB-4A12-892F-6A1B6593AE69}" srcOrd="1" destOrd="0" presId="urn:microsoft.com/office/officeart/2005/8/layout/vList3"/>
    <dgm:cxn modelId="{72A418B3-5267-4F26-8D4D-7F37C4874791}" type="presParOf" srcId="{7613B082-4C54-439D-8696-3715CB530463}" destId="{EB935CE9-9BBE-4ABF-BB8B-874CC59586EE}" srcOrd="2" destOrd="0" presId="urn:microsoft.com/office/officeart/2005/8/layout/vList3"/>
    <dgm:cxn modelId="{E17D53A6-D21A-447F-9F94-EC1E3F457050}" type="presParOf" srcId="{EB935CE9-9BBE-4ABF-BB8B-874CC59586EE}" destId="{981BA4C7-19D9-48C1-B95E-84E5AA33D2D2}" srcOrd="0" destOrd="0" presId="urn:microsoft.com/office/officeart/2005/8/layout/vList3"/>
    <dgm:cxn modelId="{1B769432-9E46-43FD-B799-BEB690F99844}" type="presParOf" srcId="{EB935CE9-9BBE-4ABF-BB8B-874CC59586EE}" destId="{5E1788B3-6FB8-45A0-B3E6-6AB90935656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AC1844-2DD1-491C-8708-92C5BF7AEE2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6A1E6901-0759-45EC-ACEC-91C31ABEDFAA}">
      <dgm:prSet phldrT="[Text]"/>
      <dgm:spPr/>
      <dgm:t>
        <a:bodyPr/>
        <a:lstStyle/>
        <a:p>
          <a:r>
            <a:rPr lang="en-US" dirty="0"/>
            <a:t>Resource control for competitive advantage</a:t>
          </a:r>
          <a:endParaRPr lang="ro-RO" dirty="0"/>
        </a:p>
      </dgm:t>
    </dgm:pt>
    <dgm:pt modelId="{F2B24D53-1E57-48F0-9472-2BC89B7FFE92}" type="parTrans" cxnId="{58A37A7A-8B24-48B8-AD6B-200A58A2F3E8}">
      <dgm:prSet/>
      <dgm:spPr/>
      <dgm:t>
        <a:bodyPr/>
        <a:lstStyle/>
        <a:p>
          <a:endParaRPr lang="ro-RO"/>
        </a:p>
      </dgm:t>
    </dgm:pt>
    <dgm:pt modelId="{6F500EE0-0D91-41A7-96F9-24CC9C4C9789}" type="sibTrans" cxnId="{58A37A7A-8B24-48B8-AD6B-200A58A2F3E8}">
      <dgm:prSet/>
      <dgm:spPr/>
      <dgm:t>
        <a:bodyPr/>
        <a:lstStyle/>
        <a:p>
          <a:endParaRPr lang="ro-RO"/>
        </a:p>
      </dgm:t>
    </dgm:pt>
    <dgm:pt modelId="{73B1BEAA-44BE-46FD-B5FA-2D23FB138B12}">
      <dgm:prSet phldrT="[Text]"/>
      <dgm:spPr/>
      <dgm:t>
        <a:bodyPr/>
        <a:lstStyle/>
        <a:p>
          <a:r>
            <a:rPr lang="en-US" dirty="0"/>
            <a:t>Talent retention boosting productivity</a:t>
          </a:r>
          <a:endParaRPr lang="ro-RO" dirty="0"/>
        </a:p>
      </dgm:t>
    </dgm:pt>
    <dgm:pt modelId="{6EB10333-7BF3-46A5-94F8-7B8D74092EC5}" type="parTrans" cxnId="{9274537F-9193-4FCD-A693-B8DD6F88301F}">
      <dgm:prSet/>
      <dgm:spPr/>
      <dgm:t>
        <a:bodyPr/>
        <a:lstStyle/>
        <a:p>
          <a:endParaRPr lang="ro-RO"/>
        </a:p>
      </dgm:t>
    </dgm:pt>
    <dgm:pt modelId="{DFDC320E-8ACC-4BDE-A6F2-04095E1DBF65}" type="sibTrans" cxnId="{9274537F-9193-4FCD-A693-B8DD6F88301F}">
      <dgm:prSet/>
      <dgm:spPr/>
      <dgm:t>
        <a:bodyPr/>
        <a:lstStyle/>
        <a:p>
          <a:endParaRPr lang="ro-RO"/>
        </a:p>
      </dgm:t>
    </dgm:pt>
    <dgm:pt modelId="{BE67A5FB-844F-496F-B595-69C2F581DB42}">
      <dgm:prSet phldrT="[Text]"/>
      <dgm:spPr/>
      <dgm:t>
        <a:bodyPr/>
        <a:lstStyle/>
        <a:p>
          <a:r>
            <a:rPr lang="en-US" dirty="0"/>
            <a:t>Investments in technology and distribution for sustainability</a:t>
          </a:r>
          <a:endParaRPr lang="ro-RO" dirty="0"/>
        </a:p>
      </dgm:t>
    </dgm:pt>
    <dgm:pt modelId="{EA10A706-AD26-43DF-BDB3-57842597C893}" type="parTrans" cxnId="{E342FF14-988C-492A-B9E7-1171459513E7}">
      <dgm:prSet/>
      <dgm:spPr/>
      <dgm:t>
        <a:bodyPr/>
        <a:lstStyle/>
        <a:p>
          <a:endParaRPr lang="ro-RO"/>
        </a:p>
      </dgm:t>
    </dgm:pt>
    <dgm:pt modelId="{82DC1627-7CC4-482E-8144-30D797AC5DDA}" type="sibTrans" cxnId="{E342FF14-988C-492A-B9E7-1171459513E7}">
      <dgm:prSet/>
      <dgm:spPr/>
      <dgm:t>
        <a:bodyPr/>
        <a:lstStyle/>
        <a:p>
          <a:endParaRPr lang="ro-RO"/>
        </a:p>
      </dgm:t>
    </dgm:pt>
    <dgm:pt modelId="{8F1867C0-541F-41F9-81A8-132BDFC8A731}">
      <dgm:prSet/>
      <dgm:spPr/>
      <dgm:t>
        <a:bodyPr/>
        <a:lstStyle/>
        <a:p>
          <a:r>
            <a:rPr lang="ro-RO" dirty="0"/>
            <a:t>Strategic marketing </a:t>
          </a:r>
          <a:r>
            <a:rPr lang="ro-RO" dirty="0" err="1"/>
            <a:t>to</a:t>
          </a:r>
          <a:r>
            <a:rPr lang="ro-RO" dirty="0"/>
            <a:t> </a:t>
          </a:r>
          <a:r>
            <a:rPr lang="ro-RO" dirty="0" err="1"/>
            <a:t>strengthen</a:t>
          </a:r>
          <a:r>
            <a:rPr lang="ro-RO" dirty="0"/>
            <a:t> market </a:t>
          </a:r>
          <a:r>
            <a:rPr lang="ro-RO" dirty="0" err="1"/>
            <a:t>position</a:t>
          </a:r>
          <a:endParaRPr lang="ro-RO" dirty="0"/>
        </a:p>
      </dgm:t>
    </dgm:pt>
    <dgm:pt modelId="{DCBBABCD-5E73-4614-B764-27CDDD9B41BD}" type="parTrans" cxnId="{B983780A-26D5-4833-A335-811ADEC2925A}">
      <dgm:prSet/>
      <dgm:spPr/>
      <dgm:t>
        <a:bodyPr/>
        <a:lstStyle/>
        <a:p>
          <a:endParaRPr lang="ro-RO"/>
        </a:p>
      </dgm:t>
    </dgm:pt>
    <dgm:pt modelId="{332D1FE1-47A3-48FA-8C1D-3250469E0E15}" type="sibTrans" cxnId="{B983780A-26D5-4833-A335-811ADEC2925A}">
      <dgm:prSet/>
      <dgm:spPr/>
      <dgm:t>
        <a:bodyPr/>
        <a:lstStyle/>
        <a:p>
          <a:endParaRPr lang="ro-RO"/>
        </a:p>
      </dgm:t>
    </dgm:pt>
    <dgm:pt modelId="{3D7F0082-29CD-45D6-8901-31A50AF09F48}">
      <dgm:prSet/>
      <dgm:spPr/>
      <dgm:t>
        <a:bodyPr/>
        <a:lstStyle/>
        <a:p>
          <a:r>
            <a:rPr lang="en-US" dirty="0"/>
            <a:t>Balanced Scorecard for performance evaluation</a:t>
          </a:r>
          <a:endParaRPr lang="ro-RO" dirty="0"/>
        </a:p>
      </dgm:t>
    </dgm:pt>
    <dgm:pt modelId="{AD6BE524-38AE-404B-B9DB-5FF4698038F9}" type="sibTrans" cxnId="{42DED025-36DE-446E-8213-269E3E2D3333}">
      <dgm:prSet/>
      <dgm:spPr/>
      <dgm:t>
        <a:bodyPr/>
        <a:lstStyle/>
        <a:p>
          <a:endParaRPr lang="ro-RO"/>
        </a:p>
      </dgm:t>
    </dgm:pt>
    <dgm:pt modelId="{1AB75C5B-0FE0-4BBE-8F91-8837EF2F4672}" type="parTrans" cxnId="{42DED025-36DE-446E-8213-269E3E2D3333}">
      <dgm:prSet/>
      <dgm:spPr/>
      <dgm:t>
        <a:bodyPr/>
        <a:lstStyle/>
        <a:p>
          <a:endParaRPr lang="ro-RO"/>
        </a:p>
      </dgm:t>
    </dgm:pt>
    <dgm:pt modelId="{D000CFF7-F7D5-4542-ADE7-5732EDFA6153}" type="pres">
      <dgm:prSet presAssocID="{36AC1844-2DD1-491C-8708-92C5BF7AEE28}" presName="diagram" presStyleCnt="0">
        <dgm:presLayoutVars>
          <dgm:dir/>
          <dgm:resizeHandles val="exact"/>
        </dgm:presLayoutVars>
      </dgm:prSet>
      <dgm:spPr/>
    </dgm:pt>
    <dgm:pt modelId="{F34BFB61-1CE7-4A18-870D-6F98C5BE692D}" type="pres">
      <dgm:prSet presAssocID="{6A1E6901-0759-45EC-ACEC-91C31ABEDFAA}" presName="node" presStyleLbl="node1" presStyleIdx="0" presStyleCnt="5">
        <dgm:presLayoutVars>
          <dgm:bulletEnabled val="1"/>
        </dgm:presLayoutVars>
      </dgm:prSet>
      <dgm:spPr/>
    </dgm:pt>
    <dgm:pt modelId="{5E700001-E4A9-4D41-9BFC-030641DADA4C}" type="pres">
      <dgm:prSet presAssocID="{6F500EE0-0D91-41A7-96F9-24CC9C4C9789}" presName="sibTrans" presStyleCnt="0"/>
      <dgm:spPr/>
    </dgm:pt>
    <dgm:pt modelId="{E6EEDC87-20B4-45DF-94F8-AECA06091707}" type="pres">
      <dgm:prSet presAssocID="{8F1867C0-541F-41F9-81A8-132BDFC8A731}" presName="node" presStyleLbl="node1" presStyleIdx="1" presStyleCnt="5">
        <dgm:presLayoutVars>
          <dgm:bulletEnabled val="1"/>
        </dgm:presLayoutVars>
      </dgm:prSet>
      <dgm:spPr/>
    </dgm:pt>
    <dgm:pt modelId="{041D1BEB-1A72-42D8-95A0-0C30E3EFBC91}" type="pres">
      <dgm:prSet presAssocID="{332D1FE1-47A3-48FA-8C1D-3250469E0E15}" presName="sibTrans" presStyleCnt="0"/>
      <dgm:spPr/>
    </dgm:pt>
    <dgm:pt modelId="{F5D48F17-D972-4790-8FDD-72C8C570690C}" type="pres">
      <dgm:prSet presAssocID="{3D7F0082-29CD-45D6-8901-31A50AF09F48}" presName="node" presStyleLbl="node1" presStyleIdx="2" presStyleCnt="5">
        <dgm:presLayoutVars>
          <dgm:bulletEnabled val="1"/>
        </dgm:presLayoutVars>
      </dgm:prSet>
      <dgm:spPr/>
    </dgm:pt>
    <dgm:pt modelId="{936B0778-0643-4BC4-90A3-B1364BEE38E7}" type="pres">
      <dgm:prSet presAssocID="{AD6BE524-38AE-404B-B9DB-5FF4698038F9}" presName="sibTrans" presStyleCnt="0"/>
      <dgm:spPr/>
    </dgm:pt>
    <dgm:pt modelId="{4F965F88-611B-4CDD-958F-12BD9F2CF749}" type="pres">
      <dgm:prSet presAssocID="{73B1BEAA-44BE-46FD-B5FA-2D23FB138B12}" presName="node" presStyleLbl="node1" presStyleIdx="3" presStyleCnt="5">
        <dgm:presLayoutVars>
          <dgm:bulletEnabled val="1"/>
        </dgm:presLayoutVars>
      </dgm:prSet>
      <dgm:spPr/>
    </dgm:pt>
    <dgm:pt modelId="{D4EF97F5-922B-4D7A-9EB8-F46DC5569DE7}" type="pres">
      <dgm:prSet presAssocID="{DFDC320E-8ACC-4BDE-A6F2-04095E1DBF65}" presName="sibTrans" presStyleCnt="0"/>
      <dgm:spPr/>
    </dgm:pt>
    <dgm:pt modelId="{C20C3392-B70C-4742-822A-F57D93F391F0}" type="pres">
      <dgm:prSet presAssocID="{BE67A5FB-844F-496F-B595-69C2F581DB42}" presName="node" presStyleLbl="node1" presStyleIdx="4" presStyleCnt="5">
        <dgm:presLayoutVars>
          <dgm:bulletEnabled val="1"/>
        </dgm:presLayoutVars>
      </dgm:prSet>
      <dgm:spPr/>
    </dgm:pt>
  </dgm:ptLst>
  <dgm:cxnLst>
    <dgm:cxn modelId="{B983780A-26D5-4833-A335-811ADEC2925A}" srcId="{36AC1844-2DD1-491C-8708-92C5BF7AEE28}" destId="{8F1867C0-541F-41F9-81A8-132BDFC8A731}" srcOrd="1" destOrd="0" parTransId="{DCBBABCD-5E73-4614-B764-27CDDD9B41BD}" sibTransId="{332D1FE1-47A3-48FA-8C1D-3250469E0E15}"/>
    <dgm:cxn modelId="{F57ADF0A-86CC-4C33-8209-7ABA6E26D06C}" type="presOf" srcId="{36AC1844-2DD1-491C-8708-92C5BF7AEE28}" destId="{D000CFF7-F7D5-4542-ADE7-5732EDFA6153}" srcOrd="0" destOrd="0" presId="urn:microsoft.com/office/officeart/2005/8/layout/default"/>
    <dgm:cxn modelId="{E342FF14-988C-492A-B9E7-1171459513E7}" srcId="{36AC1844-2DD1-491C-8708-92C5BF7AEE28}" destId="{BE67A5FB-844F-496F-B595-69C2F581DB42}" srcOrd="4" destOrd="0" parTransId="{EA10A706-AD26-43DF-BDB3-57842597C893}" sibTransId="{82DC1627-7CC4-482E-8144-30D797AC5DDA}"/>
    <dgm:cxn modelId="{42DED025-36DE-446E-8213-269E3E2D3333}" srcId="{36AC1844-2DD1-491C-8708-92C5BF7AEE28}" destId="{3D7F0082-29CD-45D6-8901-31A50AF09F48}" srcOrd="2" destOrd="0" parTransId="{1AB75C5B-0FE0-4BBE-8F91-8837EF2F4672}" sibTransId="{AD6BE524-38AE-404B-B9DB-5FF4698038F9}"/>
    <dgm:cxn modelId="{5806DD35-6130-4657-8930-A635641BD72C}" type="presOf" srcId="{8F1867C0-541F-41F9-81A8-132BDFC8A731}" destId="{E6EEDC87-20B4-45DF-94F8-AECA06091707}" srcOrd="0" destOrd="0" presId="urn:microsoft.com/office/officeart/2005/8/layout/default"/>
    <dgm:cxn modelId="{D5755463-8212-47E0-8330-0AB623F371D1}" type="presOf" srcId="{3D7F0082-29CD-45D6-8901-31A50AF09F48}" destId="{F5D48F17-D972-4790-8FDD-72C8C570690C}" srcOrd="0" destOrd="0" presId="urn:microsoft.com/office/officeart/2005/8/layout/default"/>
    <dgm:cxn modelId="{53FCF84D-021D-463A-90C1-498FAC074B58}" type="presOf" srcId="{6A1E6901-0759-45EC-ACEC-91C31ABEDFAA}" destId="{F34BFB61-1CE7-4A18-870D-6F98C5BE692D}" srcOrd="0" destOrd="0" presId="urn:microsoft.com/office/officeart/2005/8/layout/default"/>
    <dgm:cxn modelId="{58A37A7A-8B24-48B8-AD6B-200A58A2F3E8}" srcId="{36AC1844-2DD1-491C-8708-92C5BF7AEE28}" destId="{6A1E6901-0759-45EC-ACEC-91C31ABEDFAA}" srcOrd="0" destOrd="0" parTransId="{F2B24D53-1E57-48F0-9472-2BC89B7FFE92}" sibTransId="{6F500EE0-0D91-41A7-96F9-24CC9C4C9789}"/>
    <dgm:cxn modelId="{9274537F-9193-4FCD-A693-B8DD6F88301F}" srcId="{36AC1844-2DD1-491C-8708-92C5BF7AEE28}" destId="{73B1BEAA-44BE-46FD-B5FA-2D23FB138B12}" srcOrd="3" destOrd="0" parTransId="{6EB10333-7BF3-46A5-94F8-7B8D74092EC5}" sibTransId="{DFDC320E-8ACC-4BDE-A6F2-04095E1DBF65}"/>
    <dgm:cxn modelId="{FBB1F8BC-6D2F-483E-930B-2B636D559ED9}" type="presOf" srcId="{BE67A5FB-844F-496F-B595-69C2F581DB42}" destId="{C20C3392-B70C-4742-822A-F57D93F391F0}" srcOrd="0" destOrd="0" presId="urn:microsoft.com/office/officeart/2005/8/layout/default"/>
    <dgm:cxn modelId="{CFA89CF0-A72C-4F02-BE9E-881A535439DB}" type="presOf" srcId="{73B1BEAA-44BE-46FD-B5FA-2D23FB138B12}" destId="{4F965F88-611B-4CDD-958F-12BD9F2CF749}" srcOrd="0" destOrd="0" presId="urn:microsoft.com/office/officeart/2005/8/layout/default"/>
    <dgm:cxn modelId="{F2AAD14E-C77A-4C0B-BC71-57625EC02738}" type="presParOf" srcId="{D000CFF7-F7D5-4542-ADE7-5732EDFA6153}" destId="{F34BFB61-1CE7-4A18-870D-6F98C5BE692D}" srcOrd="0" destOrd="0" presId="urn:microsoft.com/office/officeart/2005/8/layout/default"/>
    <dgm:cxn modelId="{D7981DF9-0FD8-4BDE-B745-C0CCF96BB03C}" type="presParOf" srcId="{D000CFF7-F7D5-4542-ADE7-5732EDFA6153}" destId="{5E700001-E4A9-4D41-9BFC-030641DADA4C}" srcOrd="1" destOrd="0" presId="urn:microsoft.com/office/officeart/2005/8/layout/default"/>
    <dgm:cxn modelId="{DCE31883-4528-4643-B8FF-A231727693A0}" type="presParOf" srcId="{D000CFF7-F7D5-4542-ADE7-5732EDFA6153}" destId="{E6EEDC87-20B4-45DF-94F8-AECA06091707}" srcOrd="2" destOrd="0" presId="urn:microsoft.com/office/officeart/2005/8/layout/default"/>
    <dgm:cxn modelId="{564B4A88-F59F-4C58-A69E-ED41D702BB51}" type="presParOf" srcId="{D000CFF7-F7D5-4542-ADE7-5732EDFA6153}" destId="{041D1BEB-1A72-42D8-95A0-0C30E3EFBC91}" srcOrd="3" destOrd="0" presId="urn:microsoft.com/office/officeart/2005/8/layout/default"/>
    <dgm:cxn modelId="{39848F71-677D-4E88-9F07-4A681E007C04}" type="presParOf" srcId="{D000CFF7-F7D5-4542-ADE7-5732EDFA6153}" destId="{F5D48F17-D972-4790-8FDD-72C8C570690C}" srcOrd="4" destOrd="0" presId="urn:microsoft.com/office/officeart/2005/8/layout/default"/>
    <dgm:cxn modelId="{FB883BCF-F746-4000-942F-28E00EF3AD08}" type="presParOf" srcId="{D000CFF7-F7D5-4542-ADE7-5732EDFA6153}" destId="{936B0778-0643-4BC4-90A3-B1364BEE38E7}" srcOrd="5" destOrd="0" presId="urn:microsoft.com/office/officeart/2005/8/layout/default"/>
    <dgm:cxn modelId="{02DE56B6-CC01-4C57-AFA7-12C8BAC01C7D}" type="presParOf" srcId="{D000CFF7-F7D5-4542-ADE7-5732EDFA6153}" destId="{4F965F88-611B-4CDD-958F-12BD9F2CF749}" srcOrd="6" destOrd="0" presId="urn:microsoft.com/office/officeart/2005/8/layout/default"/>
    <dgm:cxn modelId="{9806AA60-B77C-43FB-96FD-22046DAA2691}" type="presParOf" srcId="{D000CFF7-F7D5-4542-ADE7-5732EDFA6153}" destId="{D4EF97F5-922B-4D7A-9EB8-F46DC5569DE7}" srcOrd="7" destOrd="0" presId="urn:microsoft.com/office/officeart/2005/8/layout/default"/>
    <dgm:cxn modelId="{2D261C0A-A741-4743-96EB-B3A5837E40CE}" type="presParOf" srcId="{D000CFF7-F7D5-4542-ADE7-5732EDFA6153}" destId="{C20C3392-B70C-4742-822A-F57D93F391F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D57BF3-CAA8-4552-A181-A12F962CD544}" type="doc">
      <dgm:prSet loTypeId="urn:microsoft.com/office/officeart/2005/8/layout/matrix1" loCatId="matrix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o-RO"/>
        </a:p>
      </dgm:t>
    </dgm:pt>
    <dgm:pt modelId="{66D39364-9F2C-4A76-A52B-8C4BE07D6907}">
      <dgm:prSet phldrT="[Text]"/>
      <dgm:spPr/>
      <dgm:t>
        <a:bodyPr/>
        <a:lstStyle/>
        <a:p>
          <a:r>
            <a:rPr lang="en-US" b="1" dirty="0"/>
            <a:t>THE EVOLUTION OF CETINA SRL</a:t>
          </a:r>
          <a:endParaRPr lang="ro-RO" dirty="0"/>
        </a:p>
      </dgm:t>
    </dgm:pt>
    <dgm:pt modelId="{BB5C6D74-030C-4948-B7F6-9C4D111E201A}" type="parTrans" cxnId="{C357B471-562D-40AE-B725-275C72D2B634}">
      <dgm:prSet/>
      <dgm:spPr/>
      <dgm:t>
        <a:bodyPr/>
        <a:lstStyle/>
        <a:p>
          <a:endParaRPr lang="ro-RO"/>
        </a:p>
      </dgm:t>
    </dgm:pt>
    <dgm:pt modelId="{2AAFF0E8-A225-4B05-B36C-E9D7D9FCE0F8}" type="sibTrans" cxnId="{C357B471-562D-40AE-B725-275C72D2B634}">
      <dgm:prSet/>
      <dgm:spPr/>
      <dgm:t>
        <a:bodyPr/>
        <a:lstStyle/>
        <a:p>
          <a:endParaRPr lang="ro-RO"/>
        </a:p>
      </dgm:t>
    </dgm:pt>
    <dgm:pt modelId="{6B3BA81A-AAAD-44C0-B0F5-125A2DC1A6CF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Expansion &amp; Market Presence: From a rented 120 m² space with 7 employees, Cetina now operates 23 retail stores, supplies 50+ supermarkets, and employs over 270 people, producing 10 tons of meat products daily.</a:t>
          </a:r>
          <a:endParaRPr lang="ro-RO" dirty="0">
            <a:solidFill>
              <a:schemeClr val="tx1"/>
            </a:solidFill>
          </a:endParaRPr>
        </a:p>
      </dgm:t>
    </dgm:pt>
    <dgm:pt modelId="{410700F6-7F13-4AED-9F3E-A3B12D12383F}" type="parTrans" cxnId="{48F87918-66B4-4B11-9FC7-04388ADFFC76}">
      <dgm:prSet/>
      <dgm:spPr/>
      <dgm:t>
        <a:bodyPr/>
        <a:lstStyle/>
        <a:p>
          <a:endParaRPr lang="ro-RO"/>
        </a:p>
      </dgm:t>
    </dgm:pt>
    <dgm:pt modelId="{A03ADBF9-0B57-432D-9129-716A940551B0}" type="sibTrans" cxnId="{48F87918-66B4-4B11-9FC7-04388ADFFC76}">
      <dgm:prSet/>
      <dgm:spPr/>
      <dgm:t>
        <a:bodyPr/>
        <a:lstStyle/>
        <a:p>
          <a:endParaRPr lang="ro-RO"/>
        </a:p>
      </dgm:t>
    </dgm:pt>
    <dgm:pt modelId="{8A8D8585-4A42-4705-B6CB-212ABB4444EF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Resilience &amp; Adaptability: During crises like COVID-19, Cetina adjusted its distribution strategy, targeting smaller retailers and maintaining workforce stability. This flexibility reinforced its position as an industry leader.</a:t>
          </a:r>
          <a:endParaRPr lang="ro-RO" dirty="0">
            <a:solidFill>
              <a:schemeClr val="tx1"/>
            </a:solidFill>
          </a:endParaRPr>
        </a:p>
      </dgm:t>
    </dgm:pt>
    <dgm:pt modelId="{98EE99CE-3AE7-4180-849C-3F900BE1A63A}" type="parTrans" cxnId="{E7B048F7-279E-4CA1-AF8F-82E35578823F}">
      <dgm:prSet/>
      <dgm:spPr/>
      <dgm:t>
        <a:bodyPr/>
        <a:lstStyle/>
        <a:p>
          <a:endParaRPr lang="ro-RO"/>
        </a:p>
      </dgm:t>
    </dgm:pt>
    <dgm:pt modelId="{9E63146F-C9A5-4FF6-B666-E53B63E6D5C6}" type="sibTrans" cxnId="{E7B048F7-279E-4CA1-AF8F-82E35578823F}">
      <dgm:prSet/>
      <dgm:spPr/>
      <dgm:t>
        <a:bodyPr/>
        <a:lstStyle/>
        <a:p>
          <a:endParaRPr lang="ro-RO"/>
        </a:p>
      </dgm:t>
    </dgm:pt>
    <dgm:pt modelId="{9202D165-A4EB-4AF0-9C45-83F92C83A225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Innovation &amp; Sustainability: The company balances traditional values with modern technology, integrating efficient resource management, quality control, and strategic investments to stay competitive.</a:t>
          </a:r>
          <a:endParaRPr lang="ro-RO" dirty="0">
            <a:solidFill>
              <a:schemeClr val="tx1"/>
            </a:solidFill>
          </a:endParaRPr>
        </a:p>
      </dgm:t>
    </dgm:pt>
    <dgm:pt modelId="{05D6206B-2A16-40A6-96A3-A8526B2DE95C}" type="parTrans" cxnId="{AB777B28-F6B8-4DF1-94CE-3126F3455168}">
      <dgm:prSet/>
      <dgm:spPr/>
      <dgm:t>
        <a:bodyPr/>
        <a:lstStyle/>
        <a:p>
          <a:endParaRPr lang="ro-RO"/>
        </a:p>
      </dgm:t>
    </dgm:pt>
    <dgm:pt modelId="{5E4B45DF-7162-4123-B685-525CF0542D4D}" type="sibTrans" cxnId="{AB777B28-F6B8-4DF1-94CE-3126F3455168}">
      <dgm:prSet/>
      <dgm:spPr/>
      <dgm:t>
        <a:bodyPr/>
        <a:lstStyle/>
        <a:p>
          <a:endParaRPr lang="ro-RO"/>
        </a:p>
      </dgm:t>
    </dgm:pt>
    <dgm:pt modelId="{EA9848C3-184D-4AB9-904E-E91A363350E3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Study Objectives: This paper analyzes Cetina’s operational strategies, commercial strength, financial stability, and human resources, highlighting key factors behind its sustained market leadership.</a:t>
          </a:r>
          <a:endParaRPr lang="ro-RO" dirty="0">
            <a:solidFill>
              <a:schemeClr val="tx1"/>
            </a:solidFill>
          </a:endParaRPr>
        </a:p>
      </dgm:t>
    </dgm:pt>
    <dgm:pt modelId="{0A7C144E-55CF-4C14-9C48-6FB96C47E0B9}" type="parTrans" cxnId="{DD2C9CC7-9E64-4503-9975-EC80390742DD}">
      <dgm:prSet/>
      <dgm:spPr/>
      <dgm:t>
        <a:bodyPr/>
        <a:lstStyle/>
        <a:p>
          <a:endParaRPr lang="ro-RO"/>
        </a:p>
      </dgm:t>
    </dgm:pt>
    <dgm:pt modelId="{02AE35FF-D7F5-46E0-8D20-ABCF11AC5FB3}" type="sibTrans" cxnId="{DD2C9CC7-9E64-4503-9975-EC80390742DD}">
      <dgm:prSet/>
      <dgm:spPr/>
      <dgm:t>
        <a:bodyPr/>
        <a:lstStyle/>
        <a:p>
          <a:endParaRPr lang="ro-RO"/>
        </a:p>
      </dgm:t>
    </dgm:pt>
    <dgm:pt modelId="{19E875DF-1BCE-47A4-93B6-5C15F964B801}" type="pres">
      <dgm:prSet presAssocID="{18D57BF3-CAA8-4552-A181-A12F962CD544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DB5F177-68F9-4234-A0F1-128D7DDD6576}" type="pres">
      <dgm:prSet presAssocID="{18D57BF3-CAA8-4552-A181-A12F962CD544}" presName="matrix" presStyleCnt="0"/>
      <dgm:spPr/>
    </dgm:pt>
    <dgm:pt modelId="{898ED40B-E2BC-4B1D-B678-D234857619CF}" type="pres">
      <dgm:prSet presAssocID="{18D57BF3-CAA8-4552-A181-A12F962CD544}" presName="tile1" presStyleLbl="node1" presStyleIdx="0" presStyleCnt="4"/>
      <dgm:spPr/>
    </dgm:pt>
    <dgm:pt modelId="{CAC17FBE-40A8-48C9-A034-1554A0CAE04D}" type="pres">
      <dgm:prSet presAssocID="{18D57BF3-CAA8-4552-A181-A12F962CD54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F5C904E-4EF4-4CFF-935B-F93E4E572D77}" type="pres">
      <dgm:prSet presAssocID="{18D57BF3-CAA8-4552-A181-A12F962CD544}" presName="tile2" presStyleLbl="node1" presStyleIdx="1" presStyleCnt="4"/>
      <dgm:spPr/>
    </dgm:pt>
    <dgm:pt modelId="{B915DCB5-659A-469E-A621-F56FD277BFFC}" type="pres">
      <dgm:prSet presAssocID="{18D57BF3-CAA8-4552-A181-A12F962CD54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559EFAE-2FDC-4FBA-9C91-641FC69B01DB}" type="pres">
      <dgm:prSet presAssocID="{18D57BF3-CAA8-4552-A181-A12F962CD544}" presName="tile3" presStyleLbl="node1" presStyleIdx="2" presStyleCnt="4"/>
      <dgm:spPr/>
    </dgm:pt>
    <dgm:pt modelId="{4732A30C-67F1-451C-AF98-0AB872DE162D}" type="pres">
      <dgm:prSet presAssocID="{18D57BF3-CAA8-4552-A181-A12F962CD54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F091DAC-75B2-4308-BA43-77E2C9F902A3}" type="pres">
      <dgm:prSet presAssocID="{18D57BF3-CAA8-4552-A181-A12F962CD544}" presName="tile4" presStyleLbl="node1" presStyleIdx="3" presStyleCnt="4"/>
      <dgm:spPr/>
    </dgm:pt>
    <dgm:pt modelId="{873380B0-2D6E-4ABF-8409-B5061B05D437}" type="pres">
      <dgm:prSet presAssocID="{18D57BF3-CAA8-4552-A181-A12F962CD54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2E49516-2502-4BE6-985A-6BED6F1A3054}" type="pres">
      <dgm:prSet presAssocID="{18D57BF3-CAA8-4552-A181-A12F962CD544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48F87918-66B4-4B11-9FC7-04388ADFFC76}" srcId="{66D39364-9F2C-4A76-A52B-8C4BE07D6907}" destId="{6B3BA81A-AAAD-44C0-B0F5-125A2DC1A6CF}" srcOrd="0" destOrd="0" parTransId="{410700F6-7F13-4AED-9F3E-A3B12D12383F}" sibTransId="{A03ADBF9-0B57-432D-9129-716A940551B0}"/>
    <dgm:cxn modelId="{AB777B28-F6B8-4DF1-94CE-3126F3455168}" srcId="{66D39364-9F2C-4A76-A52B-8C4BE07D6907}" destId="{9202D165-A4EB-4AF0-9C45-83F92C83A225}" srcOrd="2" destOrd="0" parTransId="{05D6206B-2A16-40A6-96A3-A8526B2DE95C}" sibTransId="{5E4B45DF-7162-4123-B685-525CF0542D4D}"/>
    <dgm:cxn modelId="{CE4B2738-A35F-4FA8-943B-8F45B1BFDE59}" type="presOf" srcId="{6B3BA81A-AAAD-44C0-B0F5-125A2DC1A6CF}" destId="{898ED40B-E2BC-4B1D-B678-D234857619CF}" srcOrd="0" destOrd="0" presId="urn:microsoft.com/office/officeart/2005/8/layout/matrix1"/>
    <dgm:cxn modelId="{D8FF014E-1649-4970-8A7B-F94F1EDFA945}" type="presOf" srcId="{9202D165-A4EB-4AF0-9C45-83F92C83A225}" destId="{2559EFAE-2FDC-4FBA-9C91-641FC69B01DB}" srcOrd="0" destOrd="0" presId="urn:microsoft.com/office/officeart/2005/8/layout/matrix1"/>
    <dgm:cxn modelId="{C357B471-562D-40AE-B725-275C72D2B634}" srcId="{18D57BF3-CAA8-4552-A181-A12F962CD544}" destId="{66D39364-9F2C-4A76-A52B-8C4BE07D6907}" srcOrd="0" destOrd="0" parTransId="{BB5C6D74-030C-4948-B7F6-9C4D111E201A}" sibTransId="{2AAFF0E8-A225-4B05-B36C-E9D7D9FCE0F8}"/>
    <dgm:cxn modelId="{18FF5F57-795F-453D-BCFF-1BB8C5D9100B}" type="presOf" srcId="{66D39364-9F2C-4A76-A52B-8C4BE07D6907}" destId="{A2E49516-2502-4BE6-985A-6BED6F1A3054}" srcOrd="0" destOrd="0" presId="urn:microsoft.com/office/officeart/2005/8/layout/matrix1"/>
    <dgm:cxn modelId="{4EC75DAB-0411-45E2-8EF7-395BB52B8FD4}" type="presOf" srcId="{EA9848C3-184D-4AB9-904E-E91A363350E3}" destId="{BF091DAC-75B2-4308-BA43-77E2C9F902A3}" srcOrd="0" destOrd="0" presId="urn:microsoft.com/office/officeart/2005/8/layout/matrix1"/>
    <dgm:cxn modelId="{FC425CB0-9C5C-44C2-BC9D-BAA943CD4016}" type="presOf" srcId="{8A8D8585-4A42-4705-B6CB-212ABB4444EF}" destId="{2F5C904E-4EF4-4CFF-935B-F93E4E572D77}" srcOrd="0" destOrd="0" presId="urn:microsoft.com/office/officeart/2005/8/layout/matrix1"/>
    <dgm:cxn modelId="{C79C9ABB-E141-4493-A5C8-D1A1C9FE223E}" type="presOf" srcId="{18D57BF3-CAA8-4552-A181-A12F962CD544}" destId="{19E875DF-1BCE-47A4-93B6-5C15F964B801}" srcOrd="0" destOrd="0" presId="urn:microsoft.com/office/officeart/2005/8/layout/matrix1"/>
    <dgm:cxn modelId="{70278ABE-43F9-4D3B-933A-DCBBEC2C9453}" type="presOf" srcId="{9202D165-A4EB-4AF0-9C45-83F92C83A225}" destId="{4732A30C-67F1-451C-AF98-0AB872DE162D}" srcOrd="1" destOrd="0" presId="urn:microsoft.com/office/officeart/2005/8/layout/matrix1"/>
    <dgm:cxn modelId="{DD2C9CC7-9E64-4503-9975-EC80390742DD}" srcId="{66D39364-9F2C-4A76-A52B-8C4BE07D6907}" destId="{EA9848C3-184D-4AB9-904E-E91A363350E3}" srcOrd="3" destOrd="0" parTransId="{0A7C144E-55CF-4C14-9C48-6FB96C47E0B9}" sibTransId="{02AE35FF-D7F5-46E0-8D20-ABCF11AC5FB3}"/>
    <dgm:cxn modelId="{CE6753D7-3991-478A-9CFA-0CC8E2E1C38B}" type="presOf" srcId="{6B3BA81A-AAAD-44C0-B0F5-125A2DC1A6CF}" destId="{CAC17FBE-40A8-48C9-A034-1554A0CAE04D}" srcOrd="1" destOrd="0" presId="urn:microsoft.com/office/officeart/2005/8/layout/matrix1"/>
    <dgm:cxn modelId="{A114EAE6-6964-4C43-9CDB-F7A51BA6B78D}" type="presOf" srcId="{EA9848C3-184D-4AB9-904E-E91A363350E3}" destId="{873380B0-2D6E-4ABF-8409-B5061B05D437}" srcOrd="1" destOrd="0" presId="urn:microsoft.com/office/officeart/2005/8/layout/matrix1"/>
    <dgm:cxn modelId="{5CEA5DEA-343C-4C8B-9F30-BED14569CDF2}" type="presOf" srcId="{8A8D8585-4A42-4705-B6CB-212ABB4444EF}" destId="{B915DCB5-659A-469E-A621-F56FD277BFFC}" srcOrd="1" destOrd="0" presId="urn:microsoft.com/office/officeart/2005/8/layout/matrix1"/>
    <dgm:cxn modelId="{E7B048F7-279E-4CA1-AF8F-82E35578823F}" srcId="{66D39364-9F2C-4A76-A52B-8C4BE07D6907}" destId="{8A8D8585-4A42-4705-B6CB-212ABB4444EF}" srcOrd="1" destOrd="0" parTransId="{98EE99CE-3AE7-4180-849C-3F900BE1A63A}" sibTransId="{9E63146F-C9A5-4FF6-B666-E53B63E6D5C6}"/>
    <dgm:cxn modelId="{C16C3326-6484-4457-BB33-8F8CDB681A19}" type="presParOf" srcId="{19E875DF-1BCE-47A4-93B6-5C15F964B801}" destId="{8DB5F177-68F9-4234-A0F1-128D7DDD6576}" srcOrd="0" destOrd="0" presId="urn:microsoft.com/office/officeart/2005/8/layout/matrix1"/>
    <dgm:cxn modelId="{65D26499-4AAF-45E6-ADEC-842B8C11954F}" type="presParOf" srcId="{8DB5F177-68F9-4234-A0F1-128D7DDD6576}" destId="{898ED40B-E2BC-4B1D-B678-D234857619CF}" srcOrd="0" destOrd="0" presId="urn:microsoft.com/office/officeart/2005/8/layout/matrix1"/>
    <dgm:cxn modelId="{2D19AB45-FEA1-4241-9D8A-DC651EB4199A}" type="presParOf" srcId="{8DB5F177-68F9-4234-A0F1-128D7DDD6576}" destId="{CAC17FBE-40A8-48C9-A034-1554A0CAE04D}" srcOrd="1" destOrd="0" presId="urn:microsoft.com/office/officeart/2005/8/layout/matrix1"/>
    <dgm:cxn modelId="{313AC94E-A9CB-409C-9D41-5E5D64CD7D04}" type="presParOf" srcId="{8DB5F177-68F9-4234-A0F1-128D7DDD6576}" destId="{2F5C904E-4EF4-4CFF-935B-F93E4E572D77}" srcOrd="2" destOrd="0" presId="urn:microsoft.com/office/officeart/2005/8/layout/matrix1"/>
    <dgm:cxn modelId="{88460BA1-E14C-4E87-81A1-9A8655F4D406}" type="presParOf" srcId="{8DB5F177-68F9-4234-A0F1-128D7DDD6576}" destId="{B915DCB5-659A-469E-A621-F56FD277BFFC}" srcOrd="3" destOrd="0" presId="urn:microsoft.com/office/officeart/2005/8/layout/matrix1"/>
    <dgm:cxn modelId="{5C7625B7-E3B4-487C-9814-EFF33F51465A}" type="presParOf" srcId="{8DB5F177-68F9-4234-A0F1-128D7DDD6576}" destId="{2559EFAE-2FDC-4FBA-9C91-641FC69B01DB}" srcOrd="4" destOrd="0" presId="urn:microsoft.com/office/officeart/2005/8/layout/matrix1"/>
    <dgm:cxn modelId="{FDDD6C34-95BA-4A41-9CFF-709227A69921}" type="presParOf" srcId="{8DB5F177-68F9-4234-A0F1-128D7DDD6576}" destId="{4732A30C-67F1-451C-AF98-0AB872DE162D}" srcOrd="5" destOrd="0" presId="urn:microsoft.com/office/officeart/2005/8/layout/matrix1"/>
    <dgm:cxn modelId="{6E10CC2D-01EA-465D-AEFE-E7A7D24AD0FB}" type="presParOf" srcId="{8DB5F177-68F9-4234-A0F1-128D7DDD6576}" destId="{BF091DAC-75B2-4308-BA43-77E2C9F902A3}" srcOrd="6" destOrd="0" presId="urn:microsoft.com/office/officeart/2005/8/layout/matrix1"/>
    <dgm:cxn modelId="{A76D0832-648B-45DB-9BF3-3274DB4D6820}" type="presParOf" srcId="{8DB5F177-68F9-4234-A0F1-128D7DDD6576}" destId="{873380B0-2D6E-4ABF-8409-B5061B05D437}" srcOrd="7" destOrd="0" presId="urn:microsoft.com/office/officeart/2005/8/layout/matrix1"/>
    <dgm:cxn modelId="{A532BDE9-5361-4F6F-A6F8-35337A6C1788}" type="presParOf" srcId="{19E875DF-1BCE-47A4-93B6-5C15F964B801}" destId="{A2E49516-2502-4BE6-985A-6BED6F1A305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452D72-AC12-4E2B-8EE2-796E7F7CD0A4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o-RO"/>
        </a:p>
      </dgm:t>
    </dgm:pt>
    <dgm:pt modelId="{BA67378B-FF48-4C9B-A520-11EB4F241387}">
      <dgm:prSet phldrT="[Text]" custT="1"/>
      <dgm:spPr/>
      <dgm:t>
        <a:bodyPr/>
        <a:lstStyle/>
        <a:p>
          <a:pPr algn="ctr"/>
          <a:r>
            <a:rPr lang="en-US" sz="1600" b="1" dirty="0">
              <a:solidFill>
                <a:schemeClr val="tx1"/>
              </a:solidFill>
            </a:rPr>
            <a:t>Cetina SRL has established itself as a market leader in Romania’s meat processing industry through strategic investments, operational efficiency, and adaptability. Its focus on technological advancements, self-sufficient sourcing, and resilient distribution has resulted in consistent profitability, including a 71.6% profit increase in 2023.</a:t>
          </a:r>
          <a:endParaRPr lang="ro-RO" sz="1600" b="1" dirty="0">
            <a:solidFill>
              <a:schemeClr val="tx1"/>
            </a:solidFill>
          </a:endParaRPr>
        </a:p>
      </dgm:t>
    </dgm:pt>
    <dgm:pt modelId="{5FF7F696-92E2-4E10-A02A-BACA9322969F}" type="parTrans" cxnId="{AF4E5753-0D06-40F3-8182-CCDA2B9D2A33}">
      <dgm:prSet/>
      <dgm:spPr/>
      <dgm:t>
        <a:bodyPr/>
        <a:lstStyle/>
        <a:p>
          <a:pPr algn="ctr"/>
          <a:endParaRPr lang="ro-RO"/>
        </a:p>
      </dgm:t>
    </dgm:pt>
    <dgm:pt modelId="{33941A50-34DB-4A5A-BD8E-1E37926C09EC}" type="sibTrans" cxnId="{AF4E5753-0D06-40F3-8182-CCDA2B9D2A33}">
      <dgm:prSet/>
      <dgm:spPr/>
      <dgm:t>
        <a:bodyPr/>
        <a:lstStyle/>
        <a:p>
          <a:pPr algn="ctr"/>
          <a:endParaRPr lang="ro-RO"/>
        </a:p>
      </dgm:t>
    </dgm:pt>
    <dgm:pt modelId="{C0F4ECF6-435A-4412-AC15-E3574BF66966}">
      <dgm:prSet phldrT="[Text]" custT="1"/>
      <dgm:spPr/>
      <dgm:t>
        <a:bodyPr/>
        <a:lstStyle/>
        <a:p>
          <a:pPr algn="ctr"/>
          <a:r>
            <a:rPr lang="en-US" sz="1800" b="1" dirty="0">
              <a:solidFill>
                <a:schemeClr val="tx1"/>
              </a:solidFill>
            </a:rPr>
            <a:t>Operational Excellence:</a:t>
          </a:r>
        </a:p>
        <a:p>
          <a:pPr algn="ctr"/>
          <a:r>
            <a:rPr lang="en-US" sz="1800" b="1" dirty="0">
              <a:solidFill>
                <a:schemeClr val="tx1"/>
              </a:solidFill>
            </a:rPr>
            <a:t>Investments in modern slaughterhouses and advanced processing technologies have strengthened efficiency. Self-sufficient sourcing ensures quality control and cost stability, reducing dependence on external suppliers.</a:t>
          </a:r>
          <a:endParaRPr lang="ro-RO" sz="1800" b="1" dirty="0">
            <a:solidFill>
              <a:schemeClr val="tx1"/>
            </a:solidFill>
          </a:endParaRPr>
        </a:p>
      </dgm:t>
    </dgm:pt>
    <dgm:pt modelId="{0683CD25-7BB0-4484-BD35-69FFC94CD15C}" type="parTrans" cxnId="{6F3207E9-35FA-42EB-B739-2394E408892A}">
      <dgm:prSet/>
      <dgm:spPr/>
      <dgm:t>
        <a:bodyPr/>
        <a:lstStyle/>
        <a:p>
          <a:pPr algn="ctr"/>
          <a:endParaRPr lang="ro-RO"/>
        </a:p>
      </dgm:t>
    </dgm:pt>
    <dgm:pt modelId="{69942BEC-735D-43CA-A44B-FEF85A8E51AE}" type="sibTrans" cxnId="{6F3207E9-35FA-42EB-B739-2394E408892A}">
      <dgm:prSet/>
      <dgm:spPr/>
      <dgm:t>
        <a:bodyPr/>
        <a:lstStyle/>
        <a:p>
          <a:pPr algn="ctr"/>
          <a:endParaRPr lang="ro-RO"/>
        </a:p>
      </dgm:t>
    </dgm:pt>
    <dgm:pt modelId="{1C354040-7970-4BCD-AC29-1EFF9A717B33}">
      <dgm:prSet phldrT="[Text]" custT="1"/>
      <dgm:spPr/>
      <dgm:t>
        <a:bodyPr/>
        <a:lstStyle/>
        <a:p>
          <a:pPr algn="ctr"/>
          <a:r>
            <a:rPr lang="en-US" sz="1600" b="1" dirty="0">
              <a:solidFill>
                <a:schemeClr val="tx1"/>
              </a:solidFill>
            </a:rPr>
            <a:t>Commercial Competitiveness:</a:t>
          </a:r>
        </a:p>
        <a:p>
          <a:pPr algn="ctr"/>
          <a:r>
            <a:rPr lang="en-US" sz="1600" b="1" dirty="0">
              <a:solidFill>
                <a:schemeClr val="tx1"/>
              </a:solidFill>
            </a:rPr>
            <a:t>A robust distribution network of 23 retail stores and 50+ supermarket partnerships enhances market reach. Competitive pricing strategies balance affordability and quality, maintaining strong customer loyalty.</a:t>
          </a:r>
          <a:endParaRPr lang="ro-RO" sz="1600" b="1" dirty="0">
            <a:solidFill>
              <a:schemeClr val="tx1"/>
            </a:solidFill>
          </a:endParaRPr>
        </a:p>
      </dgm:t>
    </dgm:pt>
    <dgm:pt modelId="{61359958-A03F-4F8B-BCE3-BA827AA86B94}" type="parTrans" cxnId="{24007E32-63E0-4294-BF34-DFA6ABA340D1}">
      <dgm:prSet/>
      <dgm:spPr/>
      <dgm:t>
        <a:bodyPr/>
        <a:lstStyle/>
        <a:p>
          <a:pPr algn="ctr"/>
          <a:endParaRPr lang="ro-RO"/>
        </a:p>
      </dgm:t>
    </dgm:pt>
    <dgm:pt modelId="{2B75FDE3-4EB2-4AC3-A1B8-DFA98984096E}" type="sibTrans" cxnId="{24007E32-63E0-4294-BF34-DFA6ABA340D1}">
      <dgm:prSet/>
      <dgm:spPr/>
      <dgm:t>
        <a:bodyPr/>
        <a:lstStyle/>
        <a:p>
          <a:pPr algn="ctr"/>
          <a:endParaRPr lang="ro-RO"/>
        </a:p>
      </dgm:t>
    </dgm:pt>
    <dgm:pt modelId="{9B5EAEC7-1E27-4FA3-A70D-3BCFF0D0179A}">
      <dgm:prSet phldrT="[Text]" custT="1"/>
      <dgm:spPr/>
      <dgm:t>
        <a:bodyPr/>
        <a:lstStyle/>
        <a:p>
          <a:pPr algn="ctr">
            <a:buNone/>
          </a:pPr>
          <a:r>
            <a:rPr lang="en-US" sz="1600" b="1" dirty="0">
              <a:solidFill>
                <a:schemeClr val="tx1"/>
              </a:solidFill>
            </a:rPr>
            <a:t>Financial Resilience &amp; Workforce Growth:</a:t>
          </a:r>
        </a:p>
        <a:p>
          <a:pPr algn="ctr"/>
          <a:r>
            <a:rPr lang="en-US" sz="1600" b="1" dirty="0">
              <a:solidFill>
                <a:schemeClr val="tx1"/>
              </a:solidFill>
            </a:rPr>
            <a:t>Steady financial growth, supported by EU-backed projects, has reinforced long-term stability. An 8.37% workforce expansion and investments in training programs improve employee retention and productivity</a:t>
          </a:r>
          <a:r>
            <a:rPr lang="en-US" sz="1400" b="1" dirty="0">
              <a:solidFill>
                <a:schemeClr val="tx1"/>
              </a:solidFill>
            </a:rPr>
            <a:t>.</a:t>
          </a:r>
          <a:endParaRPr lang="ro-RO" sz="1400" b="1" dirty="0">
            <a:solidFill>
              <a:schemeClr val="tx1"/>
            </a:solidFill>
          </a:endParaRPr>
        </a:p>
      </dgm:t>
    </dgm:pt>
    <dgm:pt modelId="{A7C5D419-5C4A-4644-AF16-107E65DB25B6}" type="parTrans" cxnId="{613569DE-8FD1-4E3B-8801-AF01D1B43274}">
      <dgm:prSet/>
      <dgm:spPr/>
      <dgm:t>
        <a:bodyPr/>
        <a:lstStyle/>
        <a:p>
          <a:pPr algn="ctr"/>
          <a:endParaRPr lang="ro-RO"/>
        </a:p>
      </dgm:t>
    </dgm:pt>
    <dgm:pt modelId="{C14826D4-B9A8-4282-A2F6-E54F1B46767C}" type="sibTrans" cxnId="{613569DE-8FD1-4E3B-8801-AF01D1B43274}">
      <dgm:prSet/>
      <dgm:spPr/>
      <dgm:t>
        <a:bodyPr/>
        <a:lstStyle/>
        <a:p>
          <a:pPr algn="ctr"/>
          <a:endParaRPr lang="ro-RO"/>
        </a:p>
      </dgm:t>
    </dgm:pt>
    <dgm:pt modelId="{3D4B3699-AD7E-4D79-A3CB-6F7127CC3097}">
      <dgm:prSet phldrT="[Text]"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</a:rPr>
            <a:t>Cetina SRL’s continued focus on innovation, sustainability, and customer-centric strategies ensures lasting market leadership in an evolving industry.</a:t>
          </a:r>
          <a:endParaRPr lang="ro-RO" b="1" dirty="0">
            <a:solidFill>
              <a:schemeClr val="tx1"/>
            </a:solidFill>
          </a:endParaRPr>
        </a:p>
      </dgm:t>
    </dgm:pt>
    <dgm:pt modelId="{DDB5212A-3B08-46C1-B26F-A2835A2CEDFE}" type="parTrans" cxnId="{3B800E77-7304-478A-B282-E2FCC52BEB49}">
      <dgm:prSet/>
      <dgm:spPr/>
      <dgm:t>
        <a:bodyPr/>
        <a:lstStyle/>
        <a:p>
          <a:pPr algn="ctr"/>
          <a:endParaRPr lang="ro-RO"/>
        </a:p>
      </dgm:t>
    </dgm:pt>
    <dgm:pt modelId="{5F23E55C-FBEA-46BD-936F-8875E58B6CEE}" type="sibTrans" cxnId="{3B800E77-7304-478A-B282-E2FCC52BEB49}">
      <dgm:prSet/>
      <dgm:spPr/>
      <dgm:t>
        <a:bodyPr/>
        <a:lstStyle/>
        <a:p>
          <a:pPr algn="ctr"/>
          <a:endParaRPr lang="ro-RO"/>
        </a:p>
      </dgm:t>
    </dgm:pt>
    <dgm:pt modelId="{6F893449-DA74-4EF5-A576-BB333F25472A}" type="pres">
      <dgm:prSet presAssocID="{6F452D72-AC12-4E2B-8EE2-796E7F7CD0A4}" presName="CompostProcess" presStyleCnt="0">
        <dgm:presLayoutVars>
          <dgm:dir/>
          <dgm:resizeHandles val="exact"/>
        </dgm:presLayoutVars>
      </dgm:prSet>
      <dgm:spPr/>
    </dgm:pt>
    <dgm:pt modelId="{00C2E77F-2915-4891-BC92-B31EA6D49448}" type="pres">
      <dgm:prSet presAssocID="{6F452D72-AC12-4E2B-8EE2-796E7F7CD0A4}" presName="arrow" presStyleLbl="bgShp" presStyleIdx="0" presStyleCnt="1"/>
      <dgm:spPr/>
    </dgm:pt>
    <dgm:pt modelId="{D31CC32A-A617-4332-A41A-8F83958B5B4D}" type="pres">
      <dgm:prSet presAssocID="{6F452D72-AC12-4E2B-8EE2-796E7F7CD0A4}" presName="linearProcess" presStyleCnt="0"/>
      <dgm:spPr/>
    </dgm:pt>
    <dgm:pt modelId="{F7253CB3-CB37-4D0C-B5DD-36B47ABA2F16}" type="pres">
      <dgm:prSet presAssocID="{BA67378B-FF48-4C9B-A520-11EB4F241387}" presName="textNode" presStyleLbl="node1" presStyleIdx="0" presStyleCnt="5" custScaleX="127691" custScaleY="172362">
        <dgm:presLayoutVars>
          <dgm:bulletEnabled val="1"/>
        </dgm:presLayoutVars>
      </dgm:prSet>
      <dgm:spPr/>
    </dgm:pt>
    <dgm:pt modelId="{61313D46-F6F0-4A4A-B742-3CBF9F2ED1B5}" type="pres">
      <dgm:prSet presAssocID="{33941A50-34DB-4A5A-BD8E-1E37926C09EC}" presName="sibTrans" presStyleCnt="0"/>
      <dgm:spPr/>
    </dgm:pt>
    <dgm:pt modelId="{1855BA93-51AD-42A9-B397-AE755E92FC23}" type="pres">
      <dgm:prSet presAssocID="{C0F4ECF6-435A-4412-AC15-E3574BF66966}" presName="textNode" presStyleLbl="node1" presStyleIdx="1" presStyleCnt="5" custScaleX="130761" custScaleY="168979">
        <dgm:presLayoutVars>
          <dgm:bulletEnabled val="1"/>
        </dgm:presLayoutVars>
      </dgm:prSet>
      <dgm:spPr/>
    </dgm:pt>
    <dgm:pt modelId="{8BA2847E-F81A-46E1-BFCF-CE9D7099C13C}" type="pres">
      <dgm:prSet presAssocID="{69942BEC-735D-43CA-A44B-FEF85A8E51AE}" presName="sibTrans" presStyleCnt="0"/>
      <dgm:spPr/>
    </dgm:pt>
    <dgm:pt modelId="{3E315A32-DDA6-497D-A5EC-5C8FC2A5CADE}" type="pres">
      <dgm:prSet presAssocID="{1C354040-7970-4BCD-AC29-1EFF9A717B33}" presName="textNode" presStyleLbl="node1" presStyleIdx="2" presStyleCnt="5" custScaleX="118891" custScaleY="167852">
        <dgm:presLayoutVars>
          <dgm:bulletEnabled val="1"/>
        </dgm:presLayoutVars>
      </dgm:prSet>
      <dgm:spPr/>
    </dgm:pt>
    <dgm:pt modelId="{8BF38575-6DCF-4421-BB22-EBA6665FA9B7}" type="pres">
      <dgm:prSet presAssocID="{2B75FDE3-4EB2-4AC3-A1B8-DFA98984096E}" presName="sibTrans" presStyleCnt="0"/>
      <dgm:spPr/>
    </dgm:pt>
    <dgm:pt modelId="{96804644-3796-46A4-9A23-58DF83BBE679}" type="pres">
      <dgm:prSet presAssocID="{9B5EAEC7-1E27-4FA3-A70D-3BCFF0D0179A}" presName="textNode" presStyleLbl="node1" presStyleIdx="3" presStyleCnt="5" custScaleX="123641" custScaleY="166724">
        <dgm:presLayoutVars>
          <dgm:bulletEnabled val="1"/>
        </dgm:presLayoutVars>
      </dgm:prSet>
      <dgm:spPr/>
    </dgm:pt>
    <dgm:pt modelId="{ABD08F09-194D-48D1-B75A-B1936858CA42}" type="pres">
      <dgm:prSet presAssocID="{C14826D4-B9A8-4282-A2F6-E54F1B46767C}" presName="sibTrans" presStyleCnt="0"/>
      <dgm:spPr/>
    </dgm:pt>
    <dgm:pt modelId="{57C506EB-A7F2-4799-93D7-1AF6AB8CF7BB}" type="pres">
      <dgm:prSet presAssocID="{3D4B3699-AD7E-4D79-A3CB-6F7127CC3097}" presName="textNode" presStyleLbl="node1" presStyleIdx="4" presStyleCnt="5" custScaleX="118627" custScaleY="165596">
        <dgm:presLayoutVars>
          <dgm:bulletEnabled val="1"/>
        </dgm:presLayoutVars>
      </dgm:prSet>
      <dgm:spPr/>
    </dgm:pt>
  </dgm:ptLst>
  <dgm:cxnLst>
    <dgm:cxn modelId="{D18C9C0B-4FF0-48CF-93AA-458A4F3ACDC7}" type="presOf" srcId="{9B5EAEC7-1E27-4FA3-A70D-3BCFF0D0179A}" destId="{96804644-3796-46A4-9A23-58DF83BBE679}" srcOrd="0" destOrd="0" presId="urn:microsoft.com/office/officeart/2005/8/layout/hProcess9"/>
    <dgm:cxn modelId="{E8FBE62C-CD74-454E-B8AE-F1A2B6FE8657}" type="presOf" srcId="{C0F4ECF6-435A-4412-AC15-E3574BF66966}" destId="{1855BA93-51AD-42A9-B397-AE755E92FC23}" srcOrd="0" destOrd="0" presId="urn:microsoft.com/office/officeart/2005/8/layout/hProcess9"/>
    <dgm:cxn modelId="{24007E32-63E0-4294-BF34-DFA6ABA340D1}" srcId="{6F452D72-AC12-4E2B-8EE2-796E7F7CD0A4}" destId="{1C354040-7970-4BCD-AC29-1EFF9A717B33}" srcOrd="2" destOrd="0" parTransId="{61359958-A03F-4F8B-BCE3-BA827AA86B94}" sibTransId="{2B75FDE3-4EB2-4AC3-A1B8-DFA98984096E}"/>
    <dgm:cxn modelId="{CD988E5F-47A3-4A3E-81DA-B08EB957F5D3}" type="presOf" srcId="{6F452D72-AC12-4E2B-8EE2-796E7F7CD0A4}" destId="{6F893449-DA74-4EF5-A576-BB333F25472A}" srcOrd="0" destOrd="0" presId="urn:microsoft.com/office/officeart/2005/8/layout/hProcess9"/>
    <dgm:cxn modelId="{AF4E5753-0D06-40F3-8182-CCDA2B9D2A33}" srcId="{6F452D72-AC12-4E2B-8EE2-796E7F7CD0A4}" destId="{BA67378B-FF48-4C9B-A520-11EB4F241387}" srcOrd="0" destOrd="0" parTransId="{5FF7F696-92E2-4E10-A02A-BACA9322969F}" sibTransId="{33941A50-34DB-4A5A-BD8E-1E37926C09EC}"/>
    <dgm:cxn modelId="{3B800E77-7304-478A-B282-E2FCC52BEB49}" srcId="{6F452D72-AC12-4E2B-8EE2-796E7F7CD0A4}" destId="{3D4B3699-AD7E-4D79-A3CB-6F7127CC3097}" srcOrd="4" destOrd="0" parTransId="{DDB5212A-3B08-46C1-B26F-A2835A2CEDFE}" sibTransId="{5F23E55C-FBEA-46BD-936F-8875E58B6CEE}"/>
    <dgm:cxn modelId="{C83A53DB-4C96-41BD-BC45-CE5CFAF0DFEC}" type="presOf" srcId="{1C354040-7970-4BCD-AC29-1EFF9A717B33}" destId="{3E315A32-DDA6-497D-A5EC-5C8FC2A5CADE}" srcOrd="0" destOrd="0" presId="urn:microsoft.com/office/officeart/2005/8/layout/hProcess9"/>
    <dgm:cxn modelId="{3A7087DD-48BB-4F93-B1DD-5DD4FD583816}" type="presOf" srcId="{3D4B3699-AD7E-4D79-A3CB-6F7127CC3097}" destId="{57C506EB-A7F2-4799-93D7-1AF6AB8CF7BB}" srcOrd="0" destOrd="0" presId="urn:microsoft.com/office/officeart/2005/8/layout/hProcess9"/>
    <dgm:cxn modelId="{613569DE-8FD1-4E3B-8801-AF01D1B43274}" srcId="{6F452D72-AC12-4E2B-8EE2-796E7F7CD0A4}" destId="{9B5EAEC7-1E27-4FA3-A70D-3BCFF0D0179A}" srcOrd="3" destOrd="0" parTransId="{A7C5D419-5C4A-4644-AF16-107E65DB25B6}" sibTransId="{C14826D4-B9A8-4282-A2F6-E54F1B46767C}"/>
    <dgm:cxn modelId="{6F3207E9-35FA-42EB-B739-2394E408892A}" srcId="{6F452D72-AC12-4E2B-8EE2-796E7F7CD0A4}" destId="{C0F4ECF6-435A-4412-AC15-E3574BF66966}" srcOrd="1" destOrd="0" parTransId="{0683CD25-7BB0-4484-BD35-69FFC94CD15C}" sibTransId="{69942BEC-735D-43CA-A44B-FEF85A8E51AE}"/>
    <dgm:cxn modelId="{5D41FCF6-231A-4725-8D23-FF8575C5ED26}" type="presOf" srcId="{BA67378B-FF48-4C9B-A520-11EB4F241387}" destId="{F7253CB3-CB37-4D0C-B5DD-36B47ABA2F16}" srcOrd="0" destOrd="0" presId="urn:microsoft.com/office/officeart/2005/8/layout/hProcess9"/>
    <dgm:cxn modelId="{7A4F6028-8722-4500-80E5-6FA14F44124B}" type="presParOf" srcId="{6F893449-DA74-4EF5-A576-BB333F25472A}" destId="{00C2E77F-2915-4891-BC92-B31EA6D49448}" srcOrd="0" destOrd="0" presId="urn:microsoft.com/office/officeart/2005/8/layout/hProcess9"/>
    <dgm:cxn modelId="{632EDAEE-1E26-4723-BDE8-50710481428E}" type="presParOf" srcId="{6F893449-DA74-4EF5-A576-BB333F25472A}" destId="{D31CC32A-A617-4332-A41A-8F83958B5B4D}" srcOrd="1" destOrd="0" presId="urn:microsoft.com/office/officeart/2005/8/layout/hProcess9"/>
    <dgm:cxn modelId="{8317F59C-74FE-4724-879D-42B3ADB91A04}" type="presParOf" srcId="{D31CC32A-A617-4332-A41A-8F83958B5B4D}" destId="{F7253CB3-CB37-4D0C-B5DD-36B47ABA2F16}" srcOrd="0" destOrd="0" presId="urn:microsoft.com/office/officeart/2005/8/layout/hProcess9"/>
    <dgm:cxn modelId="{F368C3AD-7CE0-4E5B-9B11-05D24A9636D1}" type="presParOf" srcId="{D31CC32A-A617-4332-A41A-8F83958B5B4D}" destId="{61313D46-F6F0-4A4A-B742-3CBF9F2ED1B5}" srcOrd="1" destOrd="0" presId="urn:microsoft.com/office/officeart/2005/8/layout/hProcess9"/>
    <dgm:cxn modelId="{FA3CFB4B-62CF-4B2A-A282-2687F386BDAC}" type="presParOf" srcId="{D31CC32A-A617-4332-A41A-8F83958B5B4D}" destId="{1855BA93-51AD-42A9-B397-AE755E92FC23}" srcOrd="2" destOrd="0" presId="urn:microsoft.com/office/officeart/2005/8/layout/hProcess9"/>
    <dgm:cxn modelId="{A82E6543-349C-4ADA-9428-569D4C3CB32E}" type="presParOf" srcId="{D31CC32A-A617-4332-A41A-8F83958B5B4D}" destId="{8BA2847E-F81A-46E1-BFCF-CE9D7099C13C}" srcOrd="3" destOrd="0" presId="urn:microsoft.com/office/officeart/2005/8/layout/hProcess9"/>
    <dgm:cxn modelId="{93300839-D376-4CA2-A26E-934CC4DDF7C3}" type="presParOf" srcId="{D31CC32A-A617-4332-A41A-8F83958B5B4D}" destId="{3E315A32-DDA6-497D-A5EC-5C8FC2A5CADE}" srcOrd="4" destOrd="0" presId="urn:microsoft.com/office/officeart/2005/8/layout/hProcess9"/>
    <dgm:cxn modelId="{4A21CFD2-1BC6-41E2-97E5-5D59B17AA82A}" type="presParOf" srcId="{D31CC32A-A617-4332-A41A-8F83958B5B4D}" destId="{8BF38575-6DCF-4421-BB22-EBA6665FA9B7}" srcOrd="5" destOrd="0" presId="urn:microsoft.com/office/officeart/2005/8/layout/hProcess9"/>
    <dgm:cxn modelId="{302CC9FA-C259-4A0B-A884-058355DF16BB}" type="presParOf" srcId="{D31CC32A-A617-4332-A41A-8F83958B5B4D}" destId="{96804644-3796-46A4-9A23-58DF83BBE679}" srcOrd="6" destOrd="0" presId="urn:microsoft.com/office/officeart/2005/8/layout/hProcess9"/>
    <dgm:cxn modelId="{2AE8F2A1-ADE5-4721-82F7-3727DDE54999}" type="presParOf" srcId="{D31CC32A-A617-4332-A41A-8F83958B5B4D}" destId="{ABD08F09-194D-48D1-B75A-B1936858CA42}" srcOrd="7" destOrd="0" presId="urn:microsoft.com/office/officeart/2005/8/layout/hProcess9"/>
    <dgm:cxn modelId="{007F85E6-8892-4AE5-B0AA-15F3F2691116}" type="presParOf" srcId="{D31CC32A-A617-4332-A41A-8F83958B5B4D}" destId="{57C506EB-A7F2-4799-93D7-1AF6AB8CF7BB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1E0B24-4BC8-4DA4-BAA0-2D0C829A7283}" type="doc">
      <dgm:prSet loTypeId="urn:microsoft.com/office/officeart/2005/8/layout/b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o-RO"/>
        </a:p>
      </dgm:t>
    </dgm:pt>
    <dgm:pt modelId="{37C45086-296B-499A-B022-158DC2E12C2F}">
      <dgm:prSet phldrT="[Text]" custT="1"/>
      <dgm:spPr/>
      <dgm:t>
        <a:bodyPr/>
        <a:lstStyle/>
        <a:p>
          <a:pPr algn="just"/>
          <a:r>
            <a:rPr lang="en-US" sz="1800" b="1" dirty="0">
              <a:solidFill>
                <a:schemeClr val="tx1"/>
              </a:solidFill>
            </a:rPr>
            <a:t>1. Product Diversification:</a:t>
          </a:r>
          <a:r>
            <a:rPr lang="ro-RO" sz="1800" b="1" dirty="0">
              <a:solidFill>
                <a:schemeClr val="tx1"/>
              </a:solidFill>
            </a:rPr>
            <a:t> </a:t>
          </a:r>
          <a:r>
            <a:rPr lang="en-US" sz="1800" b="1" dirty="0">
              <a:solidFill>
                <a:schemeClr val="tx1"/>
              </a:solidFill>
            </a:rPr>
            <a:t>Expand offerings to include health-conscious options such as organic, lean meats, and plant-based alternatives to attract new consumer segments.</a:t>
          </a:r>
          <a:r>
            <a:rPr lang="ro-RO" sz="1800" b="1" dirty="0">
              <a:solidFill>
                <a:schemeClr val="tx1"/>
              </a:solidFill>
            </a:rPr>
            <a:t> </a:t>
          </a:r>
          <a:r>
            <a:rPr lang="en-US" sz="1800" b="1" dirty="0">
              <a:solidFill>
                <a:schemeClr val="tx1"/>
              </a:solidFill>
            </a:rPr>
            <a:t>Develop premium and specialty products to differentiate from competitors and enhance brand positioning.</a:t>
          </a:r>
          <a:endParaRPr lang="ro-RO" sz="1800" b="1" dirty="0">
            <a:solidFill>
              <a:schemeClr val="tx1"/>
            </a:solidFill>
          </a:endParaRPr>
        </a:p>
      </dgm:t>
    </dgm:pt>
    <dgm:pt modelId="{FF01CA59-4C73-4065-85CD-CC31A611390C}" type="parTrans" cxnId="{F704FF0A-5E2C-434A-900C-CFD07DFA785E}">
      <dgm:prSet/>
      <dgm:spPr/>
      <dgm:t>
        <a:bodyPr/>
        <a:lstStyle/>
        <a:p>
          <a:endParaRPr lang="ro-RO"/>
        </a:p>
      </dgm:t>
    </dgm:pt>
    <dgm:pt modelId="{8F5DD77B-6D65-4CE9-817F-545B60C33DF7}" type="sibTrans" cxnId="{F704FF0A-5E2C-434A-900C-CFD07DFA785E}">
      <dgm:prSet/>
      <dgm:spPr/>
      <dgm:t>
        <a:bodyPr/>
        <a:lstStyle/>
        <a:p>
          <a:endParaRPr lang="ro-RO"/>
        </a:p>
      </dgm:t>
    </dgm:pt>
    <dgm:pt modelId="{B29FEFDE-7373-4E38-AF05-D557263017D3}">
      <dgm:prSet phldrT="[Text]" custT="1"/>
      <dgm:spPr/>
      <dgm:t>
        <a:bodyPr/>
        <a:lstStyle/>
        <a:p>
          <a:pPr algn="just"/>
          <a:r>
            <a:rPr lang="en-US" sz="1800" b="1" dirty="0">
              <a:solidFill>
                <a:schemeClr val="tx1"/>
              </a:solidFill>
            </a:rPr>
            <a:t>2. Market Expansion: Strengthen international presence through exports and strategic partnerships, targeting European markets with high demand for quality meat products.</a:t>
          </a:r>
          <a:r>
            <a:rPr lang="ro-RO" sz="1800" b="1" dirty="0">
              <a:solidFill>
                <a:schemeClr val="tx1"/>
              </a:solidFill>
            </a:rPr>
            <a:t> </a:t>
          </a:r>
          <a:r>
            <a:rPr lang="en-US" sz="1800" b="1" dirty="0">
              <a:solidFill>
                <a:schemeClr val="tx1"/>
              </a:solidFill>
            </a:rPr>
            <a:t>Invest in e-commerce platforms to improve accessibility and tap into digital consumer trends.</a:t>
          </a:r>
          <a:endParaRPr lang="ro-RO" sz="1800" b="1" dirty="0">
            <a:solidFill>
              <a:schemeClr val="tx1"/>
            </a:solidFill>
          </a:endParaRPr>
        </a:p>
      </dgm:t>
    </dgm:pt>
    <dgm:pt modelId="{B4A5696B-1AB6-418F-9BEB-ABCC0AD7E8FE}" type="parTrans" cxnId="{9B9380C4-2FF3-4BDA-A5D1-150975C00345}">
      <dgm:prSet/>
      <dgm:spPr/>
      <dgm:t>
        <a:bodyPr/>
        <a:lstStyle/>
        <a:p>
          <a:endParaRPr lang="ro-RO"/>
        </a:p>
      </dgm:t>
    </dgm:pt>
    <dgm:pt modelId="{E32AC2B1-06AB-48B3-A4D4-E6F7E1960510}" type="sibTrans" cxnId="{9B9380C4-2FF3-4BDA-A5D1-150975C00345}">
      <dgm:prSet/>
      <dgm:spPr/>
      <dgm:t>
        <a:bodyPr/>
        <a:lstStyle/>
        <a:p>
          <a:endParaRPr lang="ro-RO"/>
        </a:p>
      </dgm:t>
    </dgm:pt>
    <dgm:pt modelId="{B6D40286-9A63-4657-9162-BB43C935E675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3. Sustainability Initiatives:</a:t>
          </a:r>
          <a:r>
            <a:rPr lang="ro-RO" sz="1800" b="1" dirty="0">
              <a:solidFill>
                <a:schemeClr val="tx1"/>
              </a:solidFill>
            </a:rPr>
            <a:t> </a:t>
          </a:r>
          <a:r>
            <a:rPr lang="en-US" sz="1800" b="1" dirty="0">
              <a:solidFill>
                <a:schemeClr val="tx1"/>
              </a:solidFill>
            </a:rPr>
            <a:t>Implement eco-friendly packaging and energy-efficient production methods to align with global sustainability standards.</a:t>
          </a:r>
          <a:r>
            <a:rPr lang="ro-RO" sz="1800" b="1" dirty="0">
              <a:solidFill>
                <a:schemeClr val="tx1"/>
              </a:solidFill>
            </a:rPr>
            <a:t> </a:t>
          </a:r>
          <a:r>
            <a:rPr lang="en-US" sz="1800" b="1" dirty="0">
              <a:solidFill>
                <a:schemeClr val="tx1"/>
              </a:solidFill>
            </a:rPr>
            <a:t>Optimize waste management and resource utilization to reduce environmental impact and improve operational efficiency.</a:t>
          </a:r>
          <a:endParaRPr lang="ro-RO" sz="1800" b="1" dirty="0">
            <a:solidFill>
              <a:schemeClr val="tx1"/>
            </a:solidFill>
          </a:endParaRPr>
        </a:p>
      </dgm:t>
    </dgm:pt>
    <dgm:pt modelId="{D7FBA117-64FB-41D7-809F-0CBDC6804F3A}" type="parTrans" cxnId="{996D5DBA-98FB-4871-A187-7C688EFF2EF7}">
      <dgm:prSet/>
      <dgm:spPr/>
      <dgm:t>
        <a:bodyPr/>
        <a:lstStyle/>
        <a:p>
          <a:endParaRPr lang="ro-RO"/>
        </a:p>
      </dgm:t>
    </dgm:pt>
    <dgm:pt modelId="{19196A05-0BC8-494A-85D2-22F408C99A22}" type="sibTrans" cxnId="{996D5DBA-98FB-4871-A187-7C688EFF2EF7}">
      <dgm:prSet/>
      <dgm:spPr/>
      <dgm:t>
        <a:bodyPr/>
        <a:lstStyle/>
        <a:p>
          <a:endParaRPr lang="ro-RO"/>
        </a:p>
      </dgm:t>
    </dgm:pt>
    <dgm:pt modelId="{8D1B0EC6-6AF8-4D95-8A71-A3E377536E7D}">
      <dgm:prSet phldrT="[Text]" custT="1"/>
      <dgm:spPr/>
      <dgm:t>
        <a:bodyPr/>
        <a:lstStyle/>
        <a:p>
          <a:pPr algn="just"/>
          <a:r>
            <a:rPr lang="en-US" sz="1800" b="1" dirty="0">
              <a:solidFill>
                <a:schemeClr val="tx1"/>
              </a:solidFill>
            </a:rPr>
            <a:t>4. Digital Transformation &amp; Innovation:</a:t>
          </a:r>
          <a:r>
            <a:rPr lang="ro-RO" sz="1800" b="1" dirty="0">
              <a:solidFill>
                <a:schemeClr val="tx1"/>
              </a:solidFill>
            </a:rPr>
            <a:t> </a:t>
          </a:r>
          <a:r>
            <a:rPr lang="en-US" sz="1800" b="1" dirty="0">
              <a:solidFill>
                <a:schemeClr val="tx1"/>
              </a:solidFill>
            </a:rPr>
            <a:t>Leverage AI-driven analytics for market trends, consumer behavior insights, and demand forecasting. Enhance automation in production and logistics to improve efficiency and reduce costs.</a:t>
          </a:r>
          <a:endParaRPr lang="ro-RO" sz="1800" b="1" dirty="0">
            <a:solidFill>
              <a:schemeClr val="tx1"/>
            </a:solidFill>
          </a:endParaRPr>
        </a:p>
      </dgm:t>
    </dgm:pt>
    <dgm:pt modelId="{54BECA64-8D32-4093-96A3-F097F39CA4E8}" type="parTrans" cxnId="{9E8F9150-10E2-4B0E-A583-1ADE634FFC9D}">
      <dgm:prSet/>
      <dgm:spPr/>
      <dgm:t>
        <a:bodyPr/>
        <a:lstStyle/>
        <a:p>
          <a:endParaRPr lang="ro-RO"/>
        </a:p>
      </dgm:t>
    </dgm:pt>
    <dgm:pt modelId="{792E17D1-5250-4F7F-BF13-FC858EB8D291}" type="sibTrans" cxnId="{9E8F9150-10E2-4B0E-A583-1ADE634FFC9D}">
      <dgm:prSet/>
      <dgm:spPr/>
      <dgm:t>
        <a:bodyPr/>
        <a:lstStyle/>
        <a:p>
          <a:endParaRPr lang="ro-RO"/>
        </a:p>
      </dgm:t>
    </dgm:pt>
    <dgm:pt modelId="{DFF127AB-56CD-457A-9C8B-2413616A82A3}">
      <dgm:prSet phldrT="[Text]" custT="1"/>
      <dgm:spPr/>
      <dgm:t>
        <a:bodyPr/>
        <a:lstStyle/>
        <a:p>
          <a:pPr algn="just"/>
          <a:r>
            <a:rPr lang="en-US" sz="1600" b="1" dirty="0">
              <a:solidFill>
                <a:schemeClr val="tx1"/>
              </a:solidFill>
            </a:rPr>
            <a:t>5. Workforce Development &amp; Retention:</a:t>
          </a:r>
          <a:r>
            <a:rPr lang="ro-RO" sz="1600" b="1" dirty="0">
              <a:solidFill>
                <a:schemeClr val="tx1"/>
              </a:solidFill>
            </a:rPr>
            <a:t> </a:t>
          </a:r>
          <a:r>
            <a:rPr lang="en-US" sz="1600" b="1" dirty="0">
              <a:solidFill>
                <a:schemeClr val="tx1"/>
              </a:solidFill>
            </a:rPr>
            <a:t>Expand training programs to foster innovation and improve employee skill sets</a:t>
          </a:r>
          <a:r>
            <a:rPr lang="ro-RO" sz="1600" b="1" dirty="0">
              <a:solidFill>
                <a:schemeClr val="tx1"/>
              </a:solidFill>
            </a:rPr>
            <a:t>. </a:t>
          </a:r>
          <a:r>
            <a:rPr lang="en-US" sz="1600" b="1" dirty="0">
              <a:solidFill>
                <a:schemeClr val="tx1"/>
              </a:solidFill>
            </a:rPr>
            <a:t>Strengthen employee engagement strategies to boost retention and maintain a motivated workforce. By focusing on innovation, sustainability, and market adaptability, Cetina SRL can reinforce its industry leadership and ensure long-term profitability.</a:t>
          </a:r>
          <a:endParaRPr lang="ro-RO" sz="1600" b="1" dirty="0">
            <a:solidFill>
              <a:schemeClr val="tx1"/>
            </a:solidFill>
          </a:endParaRPr>
        </a:p>
      </dgm:t>
    </dgm:pt>
    <dgm:pt modelId="{DDBD4765-0CB3-4F4B-A551-858D2F2C52F2}" type="parTrans" cxnId="{7DC98B39-5FC0-4EAD-A4EC-1CF388E7D04E}">
      <dgm:prSet/>
      <dgm:spPr/>
      <dgm:t>
        <a:bodyPr/>
        <a:lstStyle/>
        <a:p>
          <a:endParaRPr lang="ro-RO"/>
        </a:p>
      </dgm:t>
    </dgm:pt>
    <dgm:pt modelId="{6E4F6D8E-25BA-4F98-BD87-EAF19CEDE908}" type="sibTrans" cxnId="{7DC98B39-5FC0-4EAD-A4EC-1CF388E7D04E}">
      <dgm:prSet/>
      <dgm:spPr/>
      <dgm:t>
        <a:bodyPr/>
        <a:lstStyle/>
        <a:p>
          <a:endParaRPr lang="ro-RO"/>
        </a:p>
      </dgm:t>
    </dgm:pt>
    <dgm:pt modelId="{98681A4A-8A8A-43B3-A9A4-177B95D93E72}" type="pres">
      <dgm:prSet presAssocID="{BA1E0B24-4BC8-4DA4-BAA0-2D0C829A7283}" presName="Name0" presStyleCnt="0">
        <dgm:presLayoutVars>
          <dgm:dir/>
          <dgm:resizeHandles/>
        </dgm:presLayoutVars>
      </dgm:prSet>
      <dgm:spPr/>
    </dgm:pt>
    <dgm:pt modelId="{2BB31CDD-729B-4A3F-BB07-5A12046FD1A7}" type="pres">
      <dgm:prSet presAssocID="{37C45086-296B-499A-B022-158DC2E12C2F}" presName="compNode" presStyleCnt="0"/>
      <dgm:spPr/>
    </dgm:pt>
    <dgm:pt modelId="{853D8594-8D96-4A34-A0CC-437D3D84BFE6}" type="pres">
      <dgm:prSet presAssocID="{37C45086-296B-499A-B022-158DC2E12C2F}" presName="dummyConnPt" presStyleCnt="0"/>
      <dgm:spPr/>
    </dgm:pt>
    <dgm:pt modelId="{C5DC843E-C058-4C2E-9192-84997F384309}" type="pres">
      <dgm:prSet presAssocID="{37C45086-296B-499A-B022-158DC2E12C2F}" presName="node" presStyleLbl="node1" presStyleIdx="0" presStyleCnt="5" custScaleX="175128">
        <dgm:presLayoutVars>
          <dgm:bulletEnabled val="1"/>
        </dgm:presLayoutVars>
      </dgm:prSet>
      <dgm:spPr/>
    </dgm:pt>
    <dgm:pt modelId="{B200ADA4-59FF-41EE-B866-AD22845F1994}" type="pres">
      <dgm:prSet presAssocID="{8F5DD77B-6D65-4CE9-817F-545B60C33DF7}" presName="sibTrans" presStyleLbl="bgSibTrans2D1" presStyleIdx="0" presStyleCnt="4"/>
      <dgm:spPr/>
    </dgm:pt>
    <dgm:pt modelId="{D1AF28B9-53DC-4D38-9216-7F6A0D21558A}" type="pres">
      <dgm:prSet presAssocID="{B29FEFDE-7373-4E38-AF05-D557263017D3}" presName="compNode" presStyleCnt="0"/>
      <dgm:spPr/>
    </dgm:pt>
    <dgm:pt modelId="{B408060F-55BB-427A-AE53-C359E1A30A16}" type="pres">
      <dgm:prSet presAssocID="{B29FEFDE-7373-4E38-AF05-D557263017D3}" presName="dummyConnPt" presStyleCnt="0"/>
      <dgm:spPr/>
    </dgm:pt>
    <dgm:pt modelId="{3C6E24E5-88BE-4019-B228-076DCE300063}" type="pres">
      <dgm:prSet presAssocID="{B29FEFDE-7373-4E38-AF05-D557263017D3}" presName="node" presStyleLbl="node1" presStyleIdx="1" presStyleCnt="5" custScaleX="181388">
        <dgm:presLayoutVars>
          <dgm:bulletEnabled val="1"/>
        </dgm:presLayoutVars>
      </dgm:prSet>
      <dgm:spPr/>
    </dgm:pt>
    <dgm:pt modelId="{A63F2303-DE45-437E-BC50-AA8B6535F8AE}" type="pres">
      <dgm:prSet presAssocID="{E32AC2B1-06AB-48B3-A4D4-E6F7E1960510}" presName="sibTrans" presStyleLbl="bgSibTrans2D1" presStyleIdx="1" presStyleCnt="4"/>
      <dgm:spPr/>
    </dgm:pt>
    <dgm:pt modelId="{93EAB7C3-5D5A-40AD-B205-1BC07F8E367D}" type="pres">
      <dgm:prSet presAssocID="{B6D40286-9A63-4657-9162-BB43C935E675}" presName="compNode" presStyleCnt="0"/>
      <dgm:spPr/>
    </dgm:pt>
    <dgm:pt modelId="{669EC0B4-4962-4225-9C18-B7A2CED96202}" type="pres">
      <dgm:prSet presAssocID="{B6D40286-9A63-4657-9162-BB43C935E675}" presName="dummyConnPt" presStyleCnt="0"/>
      <dgm:spPr/>
    </dgm:pt>
    <dgm:pt modelId="{7016CD46-506C-4A08-B138-0F1654A118A7}" type="pres">
      <dgm:prSet presAssocID="{B6D40286-9A63-4657-9162-BB43C935E675}" presName="node" presStyleLbl="node1" presStyleIdx="2" presStyleCnt="5" custScaleX="182988">
        <dgm:presLayoutVars>
          <dgm:bulletEnabled val="1"/>
        </dgm:presLayoutVars>
      </dgm:prSet>
      <dgm:spPr/>
    </dgm:pt>
    <dgm:pt modelId="{043A4145-51F3-4DC5-96CD-7CE919BBEB61}" type="pres">
      <dgm:prSet presAssocID="{19196A05-0BC8-494A-85D2-22F408C99A22}" presName="sibTrans" presStyleLbl="bgSibTrans2D1" presStyleIdx="2" presStyleCnt="4"/>
      <dgm:spPr/>
    </dgm:pt>
    <dgm:pt modelId="{93FA724F-CCF0-4B5A-96A0-C09D5E2851F3}" type="pres">
      <dgm:prSet presAssocID="{8D1B0EC6-6AF8-4D95-8A71-A3E377536E7D}" presName="compNode" presStyleCnt="0"/>
      <dgm:spPr/>
    </dgm:pt>
    <dgm:pt modelId="{7E76C775-56B1-418E-AB27-E457229BE88F}" type="pres">
      <dgm:prSet presAssocID="{8D1B0EC6-6AF8-4D95-8A71-A3E377536E7D}" presName="dummyConnPt" presStyleCnt="0"/>
      <dgm:spPr/>
    </dgm:pt>
    <dgm:pt modelId="{3B0C1775-99C2-408F-94BC-DAADFF1A1DA8}" type="pres">
      <dgm:prSet presAssocID="{8D1B0EC6-6AF8-4D95-8A71-A3E377536E7D}" presName="node" presStyleLbl="node1" presStyleIdx="3" presStyleCnt="5" custScaleX="168509">
        <dgm:presLayoutVars>
          <dgm:bulletEnabled val="1"/>
        </dgm:presLayoutVars>
      </dgm:prSet>
      <dgm:spPr/>
    </dgm:pt>
    <dgm:pt modelId="{97C5DF9C-7F12-4006-BCAA-74D8C57E7981}" type="pres">
      <dgm:prSet presAssocID="{792E17D1-5250-4F7F-BF13-FC858EB8D291}" presName="sibTrans" presStyleLbl="bgSibTrans2D1" presStyleIdx="3" presStyleCnt="4"/>
      <dgm:spPr/>
    </dgm:pt>
    <dgm:pt modelId="{362EB3F2-16A8-4C74-AD6D-DC151BB502AF}" type="pres">
      <dgm:prSet presAssocID="{DFF127AB-56CD-457A-9C8B-2413616A82A3}" presName="compNode" presStyleCnt="0"/>
      <dgm:spPr/>
    </dgm:pt>
    <dgm:pt modelId="{5673CB94-9979-4245-B5AE-95DFA94608A0}" type="pres">
      <dgm:prSet presAssocID="{DFF127AB-56CD-457A-9C8B-2413616A82A3}" presName="dummyConnPt" presStyleCnt="0"/>
      <dgm:spPr/>
    </dgm:pt>
    <dgm:pt modelId="{D2CCA21B-EC8B-4C74-B32C-4787FCA602B6}" type="pres">
      <dgm:prSet presAssocID="{DFF127AB-56CD-457A-9C8B-2413616A82A3}" presName="node" presStyleLbl="node1" presStyleIdx="4" presStyleCnt="5" custScaleX="184235" custScaleY="114147">
        <dgm:presLayoutVars>
          <dgm:bulletEnabled val="1"/>
        </dgm:presLayoutVars>
      </dgm:prSet>
      <dgm:spPr/>
    </dgm:pt>
  </dgm:ptLst>
  <dgm:cxnLst>
    <dgm:cxn modelId="{B22E7E0A-2ADF-4E5E-9FB8-E72DF0F84140}" type="presOf" srcId="{8F5DD77B-6D65-4CE9-817F-545B60C33DF7}" destId="{B200ADA4-59FF-41EE-B866-AD22845F1994}" srcOrd="0" destOrd="0" presId="urn:microsoft.com/office/officeart/2005/8/layout/bProcess4"/>
    <dgm:cxn modelId="{F704FF0A-5E2C-434A-900C-CFD07DFA785E}" srcId="{BA1E0B24-4BC8-4DA4-BAA0-2D0C829A7283}" destId="{37C45086-296B-499A-B022-158DC2E12C2F}" srcOrd="0" destOrd="0" parTransId="{FF01CA59-4C73-4065-85CD-CC31A611390C}" sibTransId="{8F5DD77B-6D65-4CE9-817F-545B60C33DF7}"/>
    <dgm:cxn modelId="{7DC98B39-5FC0-4EAD-A4EC-1CF388E7D04E}" srcId="{BA1E0B24-4BC8-4DA4-BAA0-2D0C829A7283}" destId="{DFF127AB-56CD-457A-9C8B-2413616A82A3}" srcOrd="4" destOrd="0" parTransId="{DDBD4765-0CB3-4F4B-A551-858D2F2C52F2}" sibTransId="{6E4F6D8E-25BA-4F98-BD87-EAF19CEDE908}"/>
    <dgm:cxn modelId="{9942416A-9B38-4E0B-B2C7-8F72DDD8002B}" type="presOf" srcId="{B6D40286-9A63-4657-9162-BB43C935E675}" destId="{7016CD46-506C-4A08-B138-0F1654A118A7}" srcOrd="0" destOrd="0" presId="urn:microsoft.com/office/officeart/2005/8/layout/bProcess4"/>
    <dgm:cxn modelId="{C282016E-384D-41AA-85EA-46C3E6ED8F0A}" type="presOf" srcId="{8D1B0EC6-6AF8-4D95-8A71-A3E377536E7D}" destId="{3B0C1775-99C2-408F-94BC-DAADFF1A1DA8}" srcOrd="0" destOrd="0" presId="urn:microsoft.com/office/officeart/2005/8/layout/bProcess4"/>
    <dgm:cxn modelId="{9E8F9150-10E2-4B0E-A583-1ADE634FFC9D}" srcId="{BA1E0B24-4BC8-4DA4-BAA0-2D0C829A7283}" destId="{8D1B0EC6-6AF8-4D95-8A71-A3E377536E7D}" srcOrd="3" destOrd="0" parTransId="{54BECA64-8D32-4093-96A3-F097F39CA4E8}" sibTransId="{792E17D1-5250-4F7F-BF13-FC858EB8D291}"/>
    <dgm:cxn modelId="{26546A94-86D8-4EC1-91E4-89C519D988AC}" type="presOf" srcId="{37C45086-296B-499A-B022-158DC2E12C2F}" destId="{C5DC843E-C058-4C2E-9192-84997F384309}" srcOrd="0" destOrd="0" presId="urn:microsoft.com/office/officeart/2005/8/layout/bProcess4"/>
    <dgm:cxn modelId="{51E08D96-3078-4688-B4A7-F95888E8044A}" type="presOf" srcId="{19196A05-0BC8-494A-85D2-22F408C99A22}" destId="{043A4145-51F3-4DC5-96CD-7CE919BBEB61}" srcOrd="0" destOrd="0" presId="urn:microsoft.com/office/officeart/2005/8/layout/bProcess4"/>
    <dgm:cxn modelId="{7D756CA2-590D-4106-A35E-24297D008AA1}" type="presOf" srcId="{B29FEFDE-7373-4E38-AF05-D557263017D3}" destId="{3C6E24E5-88BE-4019-B228-076DCE300063}" srcOrd="0" destOrd="0" presId="urn:microsoft.com/office/officeart/2005/8/layout/bProcess4"/>
    <dgm:cxn modelId="{88BB59B5-896D-426A-8005-E837DD6F1682}" type="presOf" srcId="{BA1E0B24-4BC8-4DA4-BAA0-2D0C829A7283}" destId="{98681A4A-8A8A-43B3-A9A4-177B95D93E72}" srcOrd="0" destOrd="0" presId="urn:microsoft.com/office/officeart/2005/8/layout/bProcess4"/>
    <dgm:cxn modelId="{996D5DBA-98FB-4871-A187-7C688EFF2EF7}" srcId="{BA1E0B24-4BC8-4DA4-BAA0-2D0C829A7283}" destId="{B6D40286-9A63-4657-9162-BB43C935E675}" srcOrd="2" destOrd="0" parTransId="{D7FBA117-64FB-41D7-809F-0CBDC6804F3A}" sibTransId="{19196A05-0BC8-494A-85D2-22F408C99A22}"/>
    <dgm:cxn modelId="{571E72C4-6773-4D91-B190-ABFF24484CA5}" type="presOf" srcId="{DFF127AB-56CD-457A-9C8B-2413616A82A3}" destId="{D2CCA21B-EC8B-4C74-B32C-4787FCA602B6}" srcOrd="0" destOrd="0" presId="urn:microsoft.com/office/officeart/2005/8/layout/bProcess4"/>
    <dgm:cxn modelId="{9B9380C4-2FF3-4BDA-A5D1-150975C00345}" srcId="{BA1E0B24-4BC8-4DA4-BAA0-2D0C829A7283}" destId="{B29FEFDE-7373-4E38-AF05-D557263017D3}" srcOrd="1" destOrd="0" parTransId="{B4A5696B-1AB6-418F-9BEB-ABCC0AD7E8FE}" sibTransId="{E32AC2B1-06AB-48B3-A4D4-E6F7E1960510}"/>
    <dgm:cxn modelId="{BC4E07D3-5EFA-440E-AFD6-9C04ECA97886}" type="presOf" srcId="{E32AC2B1-06AB-48B3-A4D4-E6F7E1960510}" destId="{A63F2303-DE45-437E-BC50-AA8B6535F8AE}" srcOrd="0" destOrd="0" presId="urn:microsoft.com/office/officeart/2005/8/layout/bProcess4"/>
    <dgm:cxn modelId="{BE094EFC-0332-493B-8967-43D1375E3287}" type="presOf" srcId="{792E17D1-5250-4F7F-BF13-FC858EB8D291}" destId="{97C5DF9C-7F12-4006-BCAA-74D8C57E7981}" srcOrd="0" destOrd="0" presId="urn:microsoft.com/office/officeart/2005/8/layout/bProcess4"/>
    <dgm:cxn modelId="{DB63899B-0648-4DBF-8ED8-85A9F21F0904}" type="presParOf" srcId="{98681A4A-8A8A-43B3-A9A4-177B95D93E72}" destId="{2BB31CDD-729B-4A3F-BB07-5A12046FD1A7}" srcOrd="0" destOrd="0" presId="urn:microsoft.com/office/officeart/2005/8/layout/bProcess4"/>
    <dgm:cxn modelId="{8AE06ACB-761B-4622-BF25-B814D33468CB}" type="presParOf" srcId="{2BB31CDD-729B-4A3F-BB07-5A12046FD1A7}" destId="{853D8594-8D96-4A34-A0CC-437D3D84BFE6}" srcOrd="0" destOrd="0" presId="urn:microsoft.com/office/officeart/2005/8/layout/bProcess4"/>
    <dgm:cxn modelId="{2687F3B3-793D-41A3-90FE-D073CFEFA366}" type="presParOf" srcId="{2BB31CDD-729B-4A3F-BB07-5A12046FD1A7}" destId="{C5DC843E-C058-4C2E-9192-84997F384309}" srcOrd="1" destOrd="0" presId="urn:microsoft.com/office/officeart/2005/8/layout/bProcess4"/>
    <dgm:cxn modelId="{46C26A4A-1548-4FF9-B1FC-C73DCD4E4F82}" type="presParOf" srcId="{98681A4A-8A8A-43B3-A9A4-177B95D93E72}" destId="{B200ADA4-59FF-41EE-B866-AD22845F1994}" srcOrd="1" destOrd="0" presId="urn:microsoft.com/office/officeart/2005/8/layout/bProcess4"/>
    <dgm:cxn modelId="{ACD0E0F8-1B91-4FEE-A0B1-D1AB6CC7DFAD}" type="presParOf" srcId="{98681A4A-8A8A-43B3-A9A4-177B95D93E72}" destId="{D1AF28B9-53DC-4D38-9216-7F6A0D21558A}" srcOrd="2" destOrd="0" presId="urn:microsoft.com/office/officeart/2005/8/layout/bProcess4"/>
    <dgm:cxn modelId="{AB5DFCBE-60A7-4547-BD00-6E1AC92EF28C}" type="presParOf" srcId="{D1AF28B9-53DC-4D38-9216-7F6A0D21558A}" destId="{B408060F-55BB-427A-AE53-C359E1A30A16}" srcOrd="0" destOrd="0" presId="urn:microsoft.com/office/officeart/2005/8/layout/bProcess4"/>
    <dgm:cxn modelId="{0CC22790-DD30-43C1-83E0-A0D03D5C779A}" type="presParOf" srcId="{D1AF28B9-53DC-4D38-9216-7F6A0D21558A}" destId="{3C6E24E5-88BE-4019-B228-076DCE300063}" srcOrd="1" destOrd="0" presId="urn:microsoft.com/office/officeart/2005/8/layout/bProcess4"/>
    <dgm:cxn modelId="{EBAA2AD1-25C0-44EB-AA5F-60F2F271F07D}" type="presParOf" srcId="{98681A4A-8A8A-43B3-A9A4-177B95D93E72}" destId="{A63F2303-DE45-437E-BC50-AA8B6535F8AE}" srcOrd="3" destOrd="0" presId="urn:microsoft.com/office/officeart/2005/8/layout/bProcess4"/>
    <dgm:cxn modelId="{57538ED3-0279-4E28-BD56-B5685AA72C69}" type="presParOf" srcId="{98681A4A-8A8A-43B3-A9A4-177B95D93E72}" destId="{93EAB7C3-5D5A-40AD-B205-1BC07F8E367D}" srcOrd="4" destOrd="0" presId="urn:microsoft.com/office/officeart/2005/8/layout/bProcess4"/>
    <dgm:cxn modelId="{E759AC28-1CB4-4B5E-8806-8F928358689F}" type="presParOf" srcId="{93EAB7C3-5D5A-40AD-B205-1BC07F8E367D}" destId="{669EC0B4-4962-4225-9C18-B7A2CED96202}" srcOrd="0" destOrd="0" presId="urn:microsoft.com/office/officeart/2005/8/layout/bProcess4"/>
    <dgm:cxn modelId="{640B0FE2-9A52-44F5-B1CB-87B872C1A8FF}" type="presParOf" srcId="{93EAB7C3-5D5A-40AD-B205-1BC07F8E367D}" destId="{7016CD46-506C-4A08-B138-0F1654A118A7}" srcOrd="1" destOrd="0" presId="urn:microsoft.com/office/officeart/2005/8/layout/bProcess4"/>
    <dgm:cxn modelId="{4B11853F-7BFE-4224-A3C8-35E10BDBB010}" type="presParOf" srcId="{98681A4A-8A8A-43B3-A9A4-177B95D93E72}" destId="{043A4145-51F3-4DC5-96CD-7CE919BBEB61}" srcOrd="5" destOrd="0" presId="urn:microsoft.com/office/officeart/2005/8/layout/bProcess4"/>
    <dgm:cxn modelId="{BF76D095-8F4F-4232-B9E6-10E793E71A74}" type="presParOf" srcId="{98681A4A-8A8A-43B3-A9A4-177B95D93E72}" destId="{93FA724F-CCF0-4B5A-96A0-C09D5E2851F3}" srcOrd="6" destOrd="0" presId="urn:microsoft.com/office/officeart/2005/8/layout/bProcess4"/>
    <dgm:cxn modelId="{79690026-80B1-4111-BEDA-9E7BD42CEE81}" type="presParOf" srcId="{93FA724F-CCF0-4B5A-96A0-C09D5E2851F3}" destId="{7E76C775-56B1-418E-AB27-E457229BE88F}" srcOrd="0" destOrd="0" presId="urn:microsoft.com/office/officeart/2005/8/layout/bProcess4"/>
    <dgm:cxn modelId="{FC62D31A-E817-45C3-A8E5-747A28A01F83}" type="presParOf" srcId="{93FA724F-CCF0-4B5A-96A0-C09D5E2851F3}" destId="{3B0C1775-99C2-408F-94BC-DAADFF1A1DA8}" srcOrd="1" destOrd="0" presId="urn:microsoft.com/office/officeart/2005/8/layout/bProcess4"/>
    <dgm:cxn modelId="{83676AC2-097E-48D5-B30F-DAD3E8BB38EA}" type="presParOf" srcId="{98681A4A-8A8A-43B3-A9A4-177B95D93E72}" destId="{97C5DF9C-7F12-4006-BCAA-74D8C57E7981}" srcOrd="7" destOrd="0" presId="urn:microsoft.com/office/officeart/2005/8/layout/bProcess4"/>
    <dgm:cxn modelId="{538BED00-626E-456D-AE07-1093F225CD77}" type="presParOf" srcId="{98681A4A-8A8A-43B3-A9A4-177B95D93E72}" destId="{362EB3F2-16A8-4C74-AD6D-DC151BB502AF}" srcOrd="8" destOrd="0" presId="urn:microsoft.com/office/officeart/2005/8/layout/bProcess4"/>
    <dgm:cxn modelId="{1FB0E8AD-898A-427F-AF3E-8FE0244C1733}" type="presParOf" srcId="{362EB3F2-16A8-4C74-AD6D-DC151BB502AF}" destId="{5673CB94-9979-4245-B5AE-95DFA94608A0}" srcOrd="0" destOrd="0" presId="urn:microsoft.com/office/officeart/2005/8/layout/bProcess4"/>
    <dgm:cxn modelId="{4AC62F4E-016B-4552-869F-DFB0FC511EF6}" type="presParOf" srcId="{362EB3F2-16A8-4C74-AD6D-DC151BB502AF}" destId="{D2CCA21B-EC8B-4C74-B32C-4787FCA602B6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72133-E9EF-42B5-AE32-0BEF5E178A57}">
      <dsp:nvSpPr>
        <dsp:cNvPr id="0" name=""/>
        <dsp:cNvSpPr/>
      </dsp:nvSpPr>
      <dsp:spPr>
        <a:xfrm rot="10800000">
          <a:off x="1413310" y="162904"/>
          <a:ext cx="3740701" cy="18844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974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Cetina SRL, founded in 1994, is a major player in Romania’s meat processing industry, leveraging competitive strategies and innovation for long-term success. </a:t>
          </a:r>
          <a:endParaRPr lang="ro-RO" sz="1700" kern="1200" dirty="0"/>
        </a:p>
      </dsp:txBody>
      <dsp:txXfrm rot="10800000">
        <a:off x="1884413" y="162904"/>
        <a:ext cx="3269598" cy="1884413"/>
      </dsp:txXfrm>
    </dsp:sp>
    <dsp:sp modelId="{428CD0ED-6ED1-43AC-9934-9D8636E506C4}">
      <dsp:nvSpPr>
        <dsp:cNvPr id="0" name=""/>
        <dsp:cNvSpPr/>
      </dsp:nvSpPr>
      <dsp:spPr>
        <a:xfrm>
          <a:off x="471103" y="162904"/>
          <a:ext cx="1884413" cy="188441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788B3-6FB8-45A0-B3E6-6AB909356560}">
      <dsp:nvSpPr>
        <dsp:cNvPr id="0" name=""/>
        <dsp:cNvSpPr/>
      </dsp:nvSpPr>
      <dsp:spPr>
        <a:xfrm rot="10800000">
          <a:off x="1413310" y="2609829"/>
          <a:ext cx="3740701" cy="18844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974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Cetina SRL exemplifies effective strategic management in the food industry, ensuring growth and adaptability.</a:t>
          </a:r>
          <a:endParaRPr lang="ro-RO" sz="1700" kern="1200" dirty="0"/>
        </a:p>
      </dsp:txBody>
      <dsp:txXfrm rot="10800000">
        <a:off x="1884413" y="2609829"/>
        <a:ext cx="3269598" cy="1884413"/>
      </dsp:txXfrm>
    </dsp:sp>
    <dsp:sp modelId="{981BA4C7-19D9-48C1-B95E-84E5AA33D2D2}">
      <dsp:nvSpPr>
        <dsp:cNvPr id="0" name=""/>
        <dsp:cNvSpPr/>
      </dsp:nvSpPr>
      <dsp:spPr>
        <a:xfrm>
          <a:off x="471103" y="2609829"/>
          <a:ext cx="1884413" cy="188441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4BFB61-1CE7-4A18-870D-6F98C5BE692D}">
      <dsp:nvSpPr>
        <dsp:cNvPr id="0" name=""/>
        <dsp:cNvSpPr/>
      </dsp:nvSpPr>
      <dsp:spPr>
        <a:xfrm>
          <a:off x="0" y="644444"/>
          <a:ext cx="1955012" cy="11730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Resource control for competitive advantage</a:t>
          </a:r>
          <a:endParaRPr lang="ro-RO" sz="1800" kern="1200" dirty="0"/>
        </a:p>
      </dsp:txBody>
      <dsp:txXfrm>
        <a:off x="0" y="644444"/>
        <a:ext cx="1955012" cy="1173007"/>
      </dsp:txXfrm>
    </dsp:sp>
    <dsp:sp modelId="{E6EEDC87-20B4-45DF-94F8-AECA06091707}">
      <dsp:nvSpPr>
        <dsp:cNvPr id="0" name=""/>
        <dsp:cNvSpPr/>
      </dsp:nvSpPr>
      <dsp:spPr>
        <a:xfrm>
          <a:off x="2150513" y="644444"/>
          <a:ext cx="1955012" cy="11730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/>
            <a:t>Strategic marketing </a:t>
          </a:r>
          <a:r>
            <a:rPr lang="ro-RO" sz="1800" kern="1200" dirty="0" err="1"/>
            <a:t>to</a:t>
          </a:r>
          <a:r>
            <a:rPr lang="ro-RO" sz="1800" kern="1200" dirty="0"/>
            <a:t> </a:t>
          </a:r>
          <a:r>
            <a:rPr lang="ro-RO" sz="1800" kern="1200" dirty="0" err="1"/>
            <a:t>strengthen</a:t>
          </a:r>
          <a:r>
            <a:rPr lang="ro-RO" sz="1800" kern="1200" dirty="0"/>
            <a:t> market </a:t>
          </a:r>
          <a:r>
            <a:rPr lang="ro-RO" sz="1800" kern="1200" dirty="0" err="1"/>
            <a:t>position</a:t>
          </a:r>
          <a:endParaRPr lang="ro-RO" sz="1800" kern="1200" dirty="0"/>
        </a:p>
      </dsp:txBody>
      <dsp:txXfrm>
        <a:off x="2150513" y="644444"/>
        <a:ext cx="1955012" cy="1173007"/>
      </dsp:txXfrm>
    </dsp:sp>
    <dsp:sp modelId="{F5D48F17-D972-4790-8FDD-72C8C570690C}">
      <dsp:nvSpPr>
        <dsp:cNvPr id="0" name=""/>
        <dsp:cNvSpPr/>
      </dsp:nvSpPr>
      <dsp:spPr>
        <a:xfrm>
          <a:off x="4301027" y="644444"/>
          <a:ext cx="1955012" cy="11730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Balanced Scorecard for performance evaluation</a:t>
          </a:r>
          <a:endParaRPr lang="ro-RO" sz="1800" kern="1200" dirty="0"/>
        </a:p>
      </dsp:txBody>
      <dsp:txXfrm>
        <a:off x="4301027" y="644444"/>
        <a:ext cx="1955012" cy="1173007"/>
      </dsp:txXfrm>
    </dsp:sp>
    <dsp:sp modelId="{4F965F88-611B-4CDD-958F-12BD9F2CF749}">
      <dsp:nvSpPr>
        <dsp:cNvPr id="0" name=""/>
        <dsp:cNvSpPr/>
      </dsp:nvSpPr>
      <dsp:spPr>
        <a:xfrm>
          <a:off x="1075256" y="2012953"/>
          <a:ext cx="1955012" cy="11730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Talent retention boosting productivity</a:t>
          </a:r>
          <a:endParaRPr lang="ro-RO" sz="1800" kern="1200" dirty="0"/>
        </a:p>
      </dsp:txBody>
      <dsp:txXfrm>
        <a:off x="1075256" y="2012953"/>
        <a:ext cx="1955012" cy="1173007"/>
      </dsp:txXfrm>
    </dsp:sp>
    <dsp:sp modelId="{C20C3392-B70C-4742-822A-F57D93F391F0}">
      <dsp:nvSpPr>
        <dsp:cNvPr id="0" name=""/>
        <dsp:cNvSpPr/>
      </dsp:nvSpPr>
      <dsp:spPr>
        <a:xfrm>
          <a:off x="3225770" y="2012953"/>
          <a:ext cx="1955012" cy="11730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Investments in technology and distribution for sustainability</a:t>
          </a:r>
          <a:endParaRPr lang="ro-RO" sz="1800" kern="1200" dirty="0"/>
        </a:p>
      </dsp:txBody>
      <dsp:txXfrm>
        <a:off x="3225770" y="2012953"/>
        <a:ext cx="1955012" cy="11730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ED40B-E2BC-4B1D-B678-D234857619CF}">
      <dsp:nvSpPr>
        <dsp:cNvPr id="0" name=""/>
        <dsp:cNvSpPr/>
      </dsp:nvSpPr>
      <dsp:spPr>
        <a:xfrm rot="16200000">
          <a:off x="965199" y="-965199"/>
          <a:ext cx="2574365" cy="4504764"/>
        </a:xfrm>
        <a:prstGeom prst="round1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Expansion &amp; Market Presence: From a rented 120 m² space with 7 employees, Cetina now operates 23 retail stores, supplies 50+ supermarkets, and employs over 270 people, producing 10 tons of meat products daily.</a:t>
          </a:r>
          <a:endParaRPr lang="ro-RO" sz="1900" kern="1200" dirty="0">
            <a:solidFill>
              <a:schemeClr val="tx1"/>
            </a:solidFill>
          </a:endParaRPr>
        </a:p>
      </dsp:txBody>
      <dsp:txXfrm rot="5400000">
        <a:off x="0" y="0"/>
        <a:ext cx="4504764" cy="1930774"/>
      </dsp:txXfrm>
    </dsp:sp>
    <dsp:sp modelId="{2F5C904E-4EF4-4CFF-935B-F93E4E572D77}">
      <dsp:nvSpPr>
        <dsp:cNvPr id="0" name=""/>
        <dsp:cNvSpPr/>
      </dsp:nvSpPr>
      <dsp:spPr>
        <a:xfrm>
          <a:off x="4504764" y="0"/>
          <a:ext cx="4504764" cy="2574365"/>
        </a:xfrm>
        <a:prstGeom prst="round1Rect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Resilience &amp; Adaptability: During crises like COVID-19, Cetina adjusted its distribution strategy, targeting smaller retailers and maintaining workforce stability. This flexibility reinforced its position as an industry leader.</a:t>
          </a:r>
          <a:endParaRPr lang="ro-RO" sz="1900" kern="1200" dirty="0">
            <a:solidFill>
              <a:schemeClr val="tx1"/>
            </a:solidFill>
          </a:endParaRPr>
        </a:p>
      </dsp:txBody>
      <dsp:txXfrm>
        <a:off x="4504764" y="0"/>
        <a:ext cx="4504764" cy="1930774"/>
      </dsp:txXfrm>
    </dsp:sp>
    <dsp:sp modelId="{2559EFAE-2FDC-4FBA-9C91-641FC69B01DB}">
      <dsp:nvSpPr>
        <dsp:cNvPr id="0" name=""/>
        <dsp:cNvSpPr/>
      </dsp:nvSpPr>
      <dsp:spPr>
        <a:xfrm rot="10800000">
          <a:off x="0" y="2574365"/>
          <a:ext cx="4504764" cy="2574365"/>
        </a:xfrm>
        <a:prstGeom prst="round1Rect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Innovation &amp; Sustainability: The company balances traditional values with modern technology, integrating efficient resource management, quality control, and strategic investments to stay competitive.</a:t>
          </a:r>
          <a:endParaRPr lang="ro-RO" sz="1900" kern="1200" dirty="0">
            <a:solidFill>
              <a:schemeClr val="tx1"/>
            </a:solidFill>
          </a:endParaRPr>
        </a:p>
      </dsp:txBody>
      <dsp:txXfrm rot="10800000">
        <a:off x="0" y="3217956"/>
        <a:ext cx="4504764" cy="1930774"/>
      </dsp:txXfrm>
    </dsp:sp>
    <dsp:sp modelId="{BF091DAC-75B2-4308-BA43-77E2C9F902A3}">
      <dsp:nvSpPr>
        <dsp:cNvPr id="0" name=""/>
        <dsp:cNvSpPr/>
      </dsp:nvSpPr>
      <dsp:spPr>
        <a:xfrm rot="5400000">
          <a:off x="5469964" y="1609166"/>
          <a:ext cx="2574365" cy="4504764"/>
        </a:xfrm>
        <a:prstGeom prst="round1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Study Objectives: This paper analyzes Cetina’s operational strategies, commercial strength, financial stability, and human resources, highlighting key factors behind its sustained market leadership.</a:t>
          </a:r>
          <a:endParaRPr lang="ro-RO" sz="1900" kern="1200" dirty="0">
            <a:solidFill>
              <a:schemeClr val="tx1"/>
            </a:solidFill>
          </a:endParaRPr>
        </a:p>
      </dsp:txBody>
      <dsp:txXfrm rot="-5400000">
        <a:off x="4504764" y="3217956"/>
        <a:ext cx="4504764" cy="1930774"/>
      </dsp:txXfrm>
    </dsp:sp>
    <dsp:sp modelId="{A2E49516-2502-4BE6-985A-6BED6F1A3054}">
      <dsp:nvSpPr>
        <dsp:cNvPr id="0" name=""/>
        <dsp:cNvSpPr/>
      </dsp:nvSpPr>
      <dsp:spPr>
        <a:xfrm>
          <a:off x="3153335" y="1930774"/>
          <a:ext cx="2702858" cy="1287182"/>
        </a:xfrm>
        <a:prstGeom prst="round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THE EVOLUTION OF CETINA SRL</a:t>
          </a:r>
          <a:endParaRPr lang="ro-RO" sz="1900" kern="1200" dirty="0"/>
        </a:p>
      </dsp:txBody>
      <dsp:txXfrm>
        <a:off x="3216170" y="1993609"/>
        <a:ext cx="2577188" cy="11615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2E77F-2915-4891-BC92-B31EA6D49448}">
      <dsp:nvSpPr>
        <dsp:cNvPr id="0" name=""/>
        <dsp:cNvSpPr/>
      </dsp:nvSpPr>
      <dsp:spPr>
        <a:xfrm>
          <a:off x="914399" y="0"/>
          <a:ext cx="10363200" cy="596227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53CB3-CB37-4D0C-B5DD-36B47ABA2F16}">
      <dsp:nvSpPr>
        <dsp:cNvPr id="0" name=""/>
        <dsp:cNvSpPr/>
      </dsp:nvSpPr>
      <dsp:spPr>
        <a:xfrm>
          <a:off x="3705" y="925798"/>
          <a:ext cx="2432513" cy="41106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Cetina SRL has established itself as a market leader in Romania’s meat processing industry through strategic investments, operational efficiency, and adaptability. Its focus on technological advancements, self-sufficient sourcing, and resilient distribution has resulted in consistent profitability, including a 71.6% profit increase in 2023.</a:t>
          </a:r>
          <a:endParaRPr lang="ro-RO" sz="1600" b="1" kern="1200" dirty="0">
            <a:solidFill>
              <a:schemeClr val="tx1"/>
            </a:solidFill>
          </a:endParaRPr>
        </a:p>
      </dsp:txBody>
      <dsp:txXfrm>
        <a:off x="122450" y="1044543"/>
        <a:ext cx="2195023" cy="3873189"/>
      </dsp:txXfrm>
    </dsp:sp>
    <dsp:sp modelId="{1855BA93-51AD-42A9-B397-AE755E92FC23}">
      <dsp:nvSpPr>
        <dsp:cNvPr id="0" name=""/>
        <dsp:cNvSpPr/>
      </dsp:nvSpPr>
      <dsp:spPr>
        <a:xfrm>
          <a:off x="2531468" y="966139"/>
          <a:ext cx="2490997" cy="402999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Operational Excellence: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Investments in modern slaughterhouses and advanced processing technologies have strengthened efficiency. Self-sufficient sourcing ensures quality control and cost stability, reducing dependence on external suppliers.</a:t>
          </a:r>
          <a:endParaRPr lang="ro-RO" sz="1800" b="1" kern="1200" dirty="0">
            <a:solidFill>
              <a:schemeClr val="tx1"/>
            </a:solidFill>
          </a:endParaRPr>
        </a:p>
      </dsp:txBody>
      <dsp:txXfrm>
        <a:off x="2653068" y="1087739"/>
        <a:ext cx="2247797" cy="3786798"/>
      </dsp:txXfrm>
    </dsp:sp>
    <dsp:sp modelId="{3E315A32-DDA6-497D-A5EC-5C8FC2A5CADE}">
      <dsp:nvSpPr>
        <dsp:cNvPr id="0" name=""/>
        <dsp:cNvSpPr/>
      </dsp:nvSpPr>
      <dsp:spPr>
        <a:xfrm>
          <a:off x="5117715" y="979578"/>
          <a:ext cx="2264873" cy="40031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Commercial Competitiveness: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A robust distribution network of 23 retail stores and 50+ supermarket partnerships enhances market reach. Competitive pricing strategies balance affordability and quality, maintaining strong customer loyalty.</a:t>
          </a:r>
          <a:endParaRPr lang="ro-RO" sz="1600" b="1" kern="1200" dirty="0">
            <a:solidFill>
              <a:schemeClr val="tx1"/>
            </a:solidFill>
          </a:endParaRPr>
        </a:p>
      </dsp:txBody>
      <dsp:txXfrm>
        <a:off x="5228277" y="1090140"/>
        <a:ext cx="2043749" cy="3781996"/>
      </dsp:txXfrm>
    </dsp:sp>
    <dsp:sp modelId="{96804644-3796-46A4-9A23-58DF83BBE679}">
      <dsp:nvSpPr>
        <dsp:cNvPr id="0" name=""/>
        <dsp:cNvSpPr/>
      </dsp:nvSpPr>
      <dsp:spPr>
        <a:xfrm>
          <a:off x="7477839" y="993029"/>
          <a:ext cx="2355361" cy="39762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Financial Resilience &amp; Workforce Growth: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Steady financial growth, supported by EU-backed projects, has reinforced long-term stability. An 8.37% workforce expansion and investments in training programs improve employee retention and productivity</a:t>
          </a:r>
          <a:r>
            <a:rPr lang="en-US" sz="1400" b="1" kern="1200" dirty="0">
              <a:solidFill>
                <a:schemeClr val="tx1"/>
              </a:solidFill>
            </a:rPr>
            <a:t>.</a:t>
          </a:r>
          <a:endParaRPr lang="ro-RO" sz="1400" b="1" kern="1200" dirty="0">
            <a:solidFill>
              <a:schemeClr val="tx1"/>
            </a:solidFill>
          </a:endParaRPr>
        </a:p>
      </dsp:txBody>
      <dsp:txXfrm>
        <a:off x="7592818" y="1108008"/>
        <a:ext cx="2125403" cy="3746260"/>
      </dsp:txXfrm>
    </dsp:sp>
    <dsp:sp modelId="{57C506EB-A7F2-4799-93D7-1AF6AB8CF7BB}">
      <dsp:nvSpPr>
        <dsp:cNvPr id="0" name=""/>
        <dsp:cNvSpPr/>
      </dsp:nvSpPr>
      <dsp:spPr>
        <a:xfrm>
          <a:off x="9928450" y="1006480"/>
          <a:ext cx="2259844" cy="394931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Cetina SRL’s continued focus on innovation, sustainability, and customer-centric strategies ensures lasting market leadership in an evolving industry.</a:t>
          </a:r>
          <a:endParaRPr lang="ro-RO" sz="2000" b="1" kern="1200" dirty="0">
            <a:solidFill>
              <a:schemeClr val="tx1"/>
            </a:solidFill>
          </a:endParaRPr>
        </a:p>
      </dsp:txBody>
      <dsp:txXfrm>
        <a:off x="10038766" y="1116796"/>
        <a:ext cx="2039212" cy="37286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0ADA4-59FF-41EE-B866-AD22845F1994}">
      <dsp:nvSpPr>
        <dsp:cNvPr id="0" name=""/>
        <dsp:cNvSpPr/>
      </dsp:nvSpPr>
      <dsp:spPr>
        <a:xfrm rot="5400000">
          <a:off x="988476" y="1360990"/>
          <a:ext cx="2130054" cy="2566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DC843E-C058-4C2E-9192-84997F384309}">
      <dsp:nvSpPr>
        <dsp:cNvPr id="0" name=""/>
        <dsp:cNvSpPr/>
      </dsp:nvSpPr>
      <dsp:spPr>
        <a:xfrm>
          <a:off x="407804" y="2264"/>
          <a:ext cx="4993730" cy="17108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1. Product Diversification:</a:t>
          </a:r>
          <a:r>
            <a:rPr lang="ro-RO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>
              <a:solidFill>
                <a:schemeClr val="tx1"/>
              </a:solidFill>
            </a:rPr>
            <a:t>Expand offerings to include health-conscious options such as organic, lean meats, and plant-based alternatives to attract new consumer segments.</a:t>
          </a:r>
          <a:r>
            <a:rPr lang="ro-RO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>
              <a:solidFill>
                <a:schemeClr val="tx1"/>
              </a:solidFill>
            </a:rPr>
            <a:t>Develop premium and specialty products to differentiate from competitors and enhance brand positioning.</a:t>
          </a:r>
          <a:endParaRPr lang="ro-RO" sz="1800" b="1" kern="1200" dirty="0">
            <a:solidFill>
              <a:schemeClr val="tx1"/>
            </a:solidFill>
          </a:endParaRPr>
        </a:p>
      </dsp:txBody>
      <dsp:txXfrm>
        <a:off x="457914" y="52374"/>
        <a:ext cx="4893510" cy="1610664"/>
      </dsp:txXfrm>
    </dsp:sp>
    <dsp:sp modelId="{A63F2303-DE45-437E-BC50-AA8B6535F8AE}">
      <dsp:nvSpPr>
        <dsp:cNvPr id="0" name=""/>
        <dsp:cNvSpPr/>
      </dsp:nvSpPr>
      <dsp:spPr>
        <a:xfrm rot="5400000">
          <a:off x="988476" y="3499596"/>
          <a:ext cx="2130054" cy="256632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E24E5-88BE-4019-B228-076DCE300063}">
      <dsp:nvSpPr>
        <dsp:cNvPr id="0" name=""/>
        <dsp:cNvSpPr/>
      </dsp:nvSpPr>
      <dsp:spPr>
        <a:xfrm>
          <a:off x="318553" y="2140870"/>
          <a:ext cx="5172232" cy="1710884"/>
        </a:xfrm>
        <a:prstGeom prst="roundRect">
          <a:avLst>
            <a:gd name="adj" fmla="val 10000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2. Market Expansion: Strengthen international presence through exports and strategic partnerships, targeting European markets with high demand for quality meat products.</a:t>
          </a:r>
          <a:r>
            <a:rPr lang="ro-RO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>
              <a:solidFill>
                <a:schemeClr val="tx1"/>
              </a:solidFill>
            </a:rPr>
            <a:t>Invest in e-commerce platforms to improve accessibility and tap into digital consumer trends.</a:t>
          </a:r>
          <a:endParaRPr lang="ro-RO" sz="1800" b="1" kern="1200" dirty="0">
            <a:solidFill>
              <a:schemeClr val="tx1"/>
            </a:solidFill>
          </a:endParaRPr>
        </a:p>
      </dsp:txBody>
      <dsp:txXfrm>
        <a:off x="368663" y="2190980"/>
        <a:ext cx="5072012" cy="1610664"/>
      </dsp:txXfrm>
    </dsp:sp>
    <dsp:sp modelId="{043A4145-51F3-4DC5-96CD-7CE919BBEB61}">
      <dsp:nvSpPr>
        <dsp:cNvPr id="0" name=""/>
        <dsp:cNvSpPr/>
      </dsp:nvSpPr>
      <dsp:spPr>
        <a:xfrm>
          <a:off x="2061327" y="4568899"/>
          <a:ext cx="6161592" cy="256632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16CD46-506C-4A08-B138-0F1654A118A7}">
      <dsp:nvSpPr>
        <dsp:cNvPr id="0" name=""/>
        <dsp:cNvSpPr/>
      </dsp:nvSpPr>
      <dsp:spPr>
        <a:xfrm>
          <a:off x="295741" y="4279476"/>
          <a:ext cx="5217856" cy="1710884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3. Sustainability Initiatives:</a:t>
          </a:r>
          <a:r>
            <a:rPr lang="ro-RO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>
              <a:solidFill>
                <a:schemeClr val="tx1"/>
              </a:solidFill>
            </a:rPr>
            <a:t>Implement eco-friendly packaging and energy-efficient production methods to align with global sustainability standards.</a:t>
          </a:r>
          <a:r>
            <a:rPr lang="ro-RO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>
              <a:solidFill>
                <a:schemeClr val="tx1"/>
              </a:solidFill>
            </a:rPr>
            <a:t>Optimize waste management and resource utilization to reduce environmental impact and improve operational efficiency.</a:t>
          </a:r>
          <a:endParaRPr lang="ro-RO" sz="1800" b="1" kern="1200" dirty="0">
            <a:solidFill>
              <a:schemeClr val="tx1"/>
            </a:solidFill>
          </a:endParaRPr>
        </a:p>
      </dsp:txBody>
      <dsp:txXfrm>
        <a:off x="345851" y="4329586"/>
        <a:ext cx="5117636" cy="1610664"/>
      </dsp:txXfrm>
    </dsp:sp>
    <dsp:sp modelId="{97C5DF9C-7F12-4006-BCAA-74D8C57E7981}">
      <dsp:nvSpPr>
        <dsp:cNvPr id="0" name=""/>
        <dsp:cNvSpPr/>
      </dsp:nvSpPr>
      <dsp:spPr>
        <a:xfrm rot="16200000">
          <a:off x="7104891" y="3439389"/>
          <a:ext cx="2250468" cy="256632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0C1775-99C2-408F-94BC-DAADFF1A1DA8}">
      <dsp:nvSpPr>
        <dsp:cNvPr id="0" name=""/>
        <dsp:cNvSpPr/>
      </dsp:nvSpPr>
      <dsp:spPr>
        <a:xfrm>
          <a:off x="6678796" y="4279476"/>
          <a:ext cx="4804991" cy="1710884"/>
        </a:xfrm>
        <a:prstGeom prst="roundRect">
          <a:avLst>
            <a:gd name="adj" fmla="val 10000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4. Digital Transformation &amp; Innovation:</a:t>
          </a:r>
          <a:r>
            <a:rPr lang="ro-RO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>
              <a:solidFill>
                <a:schemeClr val="tx1"/>
              </a:solidFill>
            </a:rPr>
            <a:t>Leverage AI-driven analytics for market trends, consumer behavior insights, and demand forecasting. Enhance automation in production and logistics to improve efficiency and reduce costs.</a:t>
          </a:r>
          <a:endParaRPr lang="ro-RO" sz="1800" b="1" kern="1200" dirty="0">
            <a:solidFill>
              <a:schemeClr val="tx1"/>
            </a:solidFill>
          </a:endParaRPr>
        </a:p>
      </dsp:txBody>
      <dsp:txXfrm>
        <a:off x="6728906" y="4329586"/>
        <a:ext cx="4704771" cy="1610664"/>
      </dsp:txXfrm>
    </dsp:sp>
    <dsp:sp modelId="{D2CCA21B-EC8B-4C74-B32C-4787FCA602B6}">
      <dsp:nvSpPr>
        <dsp:cNvPr id="0" name=""/>
        <dsp:cNvSpPr/>
      </dsp:nvSpPr>
      <dsp:spPr>
        <a:xfrm>
          <a:off x="6454584" y="1898831"/>
          <a:ext cx="5253414" cy="1952923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5. Workforce Development &amp; Retention:</a:t>
          </a:r>
          <a:r>
            <a:rPr lang="ro-RO" sz="1600" b="1" kern="1200" dirty="0">
              <a:solidFill>
                <a:schemeClr val="tx1"/>
              </a:solidFill>
            </a:rPr>
            <a:t> </a:t>
          </a:r>
          <a:r>
            <a:rPr lang="en-US" sz="1600" b="1" kern="1200" dirty="0">
              <a:solidFill>
                <a:schemeClr val="tx1"/>
              </a:solidFill>
            </a:rPr>
            <a:t>Expand training programs to foster innovation and improve employee skill sets</a:t>
          </a:r>
          <a:r>
            <a:rPr lang="ro-RO" sz="1600" b="1" kern="1200" dirty="0">
              <a:solidFill>
                <a:schemeClr val="tx1"/>
              </a:solidFill>
            </a:rPr>
            <a:t>. </a:t>
          </a:r>
          <a:r>
            <a:rPr lang="en-US" sz="1600" b="1" kern="1200" dirty="0">
              <a:solidFill>
                <a:schemeClr val="tx1"/>
              </a:solidFill>
            </a:rPr>
            <a:t>Strengthen employee engagement strategies to boost retention and maintain a motivated workforce. By focusing on innovation, sustainability, and market adaptability, Cetina SRL can reinforce its industry leadership and ensure long-term profitability.</a:t>
          </a:r>
          <a:endParaRPr lang="ro-RO" sz="1600" b="1" kern="1200" dirty="0">
            <a:solidFill>
              <a:schemeClr val="tx1"/>
            </a:solidFill>
          </a:endParaRPr>
        </a:p>
      </dsp:txBody>
      <dsp:txXfrm>
        <a:off x="6511783" y="1956030"/>
        <a:ext cx="5139016" cy="18385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58FEB5-E8C6-3A80-493D-10CAD46A12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8C581-C775-98C2-8A72-CD05A2CA63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94724-09D4-4F07-9DDA-0BDFDA992456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BA7D3-DC7D-9A8E-6060-596812F9E5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6B5FF-CA0B-B91F-D0C8-5360C7A04B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62FCD-D8A9-45DB-A117-7E517482F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96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E0B70-0B2D-4454-9C0D-63442C140F78}" type="datetimeFigureOut">
              <a:rPr lang="en-US" smtClean="0"/>
              <a:t>5/31/2025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9ADCB-FF44-4D11-94CD-9544E5DFB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6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76A059-0727-59BF-99E8-577EE0A77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B65C056-B1A7-7FF8-5965-B3650A74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8737-127D-4908-932B-731DE6930369}" type="datetime1">
              <a:rPr lang="en-US" smtClean="0"/>
              <a:t>5/31/2025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3454174-9D12-C596-18E0-9C3B2A953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464E70-28DA-BB7E-E872-926FCA58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07A79B4-F12F-0B57-BE23-C003FE3F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012275"/>
      </p:ext>
    </p:extLst>
  </p:cSld>
  <p:clrMapOvr>
    <a:masterClrMapping/>
  </p:clrMapOvr>
  <p:transition spd="slow"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A113-4075-8F72-7862-87499373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85D07-1D31-8F87-D767-AAC820751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B13C3-5CD5-C3AA-CDCE-CCECAFFED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0CA8-5CE1-4958-B669-D933AA49FA40}" type="datetime1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768F2-FD99-3CF5-F7F2-46FDE2F9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EC49622-4FE3-B449-2292-88184B04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012230"/>
      </p:ext>
    </p:extLst>
  </p:cSld>
  <p:clrMapOvr>
    <a:masterClrMapping/>
  </p:clrMapOvr>
  <p:transition spd="slow"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D4378C-BCD6-D0EC-73F4-F426025DB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BA115D-71AF-967D-2312-B5BDEFE0E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8CDB7-E1FC-7FF0-47F9-FF05A8DA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163A-39AB-4876-8208-83F43F159039}" type="datetime1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2E43B-2C2F-5E9B-ACCD-6AEA1DA50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4211ED7-BD8A-629D-8203-8375D7B6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74677"/>
      </p:ext>
    </p:extLst>
  </p:cSld>
  <p:clrMapOvr>
    <a:masterClrMapping/>
  </p:clrMapOvr>
  <p:transition spd="slow"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EDC8-C1D4-96B9-6790-5B9DC0A23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B7742-A5DF-8640-884B-5925C8857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3D6A2-5C7B-D0C9-3B9D-D25E4A280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DCC1-85F1-475E-9B24-A4E3F71BBD89}" type="datetime1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4B767-0001-682F-BB9E-30E86F99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D16685D-6EFA-6621-5A4B-4BD1CC76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7367"/>
      </p:ext>
    </p:extLst>
  </p:cSld>
  <p:clrMapOvr>
    <a:masterClrMapping/>
  </p:clrMapOvr>
  <p:transition spd="slow"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7548-9A0C-3301-B536-7456420E1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811CA-5E37-D2CF-D424-D1AC6FBAB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2E129-0D49-9C8B-5FA2-1686D583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9982-FAA6-4525-A1E7-2F7673A24390}" type="datetime1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C0534-7709-E1AB-3F86-5C5551444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3C340-5C0A-05DE-38D1-F5101A96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17716"/>
      </p:ext>
    </p:extLst>
  </p:cSld>
  <p:clrMapOvr>
    <a:masterClrMapping/>
  </p:clrMapOvr>
  <p:transition spd="slow"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612FB-8D31-A6BF-B26A-54F2E57F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9BBD1-0C18-604B-75C7-619BE6A2D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8E06B-2B4A-F0CB-ECE2-D91FD1EA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B85DF-D2C7-EDF7-CAE1-90A424B7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B7FA-7B94-4F91-BABC-9D716D9D537E}" type="datetime1">
              <a:rPr lang="en-US" smtClean="0"/>
              <a:t>5/31/2025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B35ED-B1AD-C7A3-789D-D56E84CC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60C7F7F-C143-ADD7-651F-32FEE87D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9366"/>
      </p:ext>
    </p:extLst>
  </p:cSld>
  <p:clrMapOvr>
    <a:masterClrMapping/>
  </p:clrMapOvr>
  <p:transition spd="slow"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FDBC-A612-A3C7-16CF-DB422883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A53AE-EB85-9424-6870-715378B9B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B861F-D83D-874A-8F0E-9BE8ADBCB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3CD26E-130E-3EFD-1E58-D0A076C9E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80009-3EE4-D16F-CCB1-73CA63D32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E75DF4-258D-AB76-230B-8ABE0E21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AAC3-BDBB-47BF-BA5C-45EFB7F81241}" type="datetime1">
              <a:rPr lang="en-US" smtClean="0"/>
              <a:t>5/31/2025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679FF-8C9F-A02B-BF83-EEDA27910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698A86C-2570-E5A2-0B29-BBD245951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89051"/>
      </p:ext>
    </p:extLst>
  </p:cSld>
  <p:clrMapOvr>
    <a:masterClrMapping/>
  </p:clrMapOvr>
  <p:transition spd="slow"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1054B-64E0-23D2-6B48-69B7EDFBB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E744E3-8DA2-E6D6-2A16-DE06AFA8A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E560-4FCD-4798-9AF2-642BCAC1830E}" type="datetime1">
              <a:rPr lang="en-US" smtClean="0"/>
              <a:t>5/31/2025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89B19-AB7A-A19A-30D2-AEDBCAA0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6698D-5F79-0980-9B76-3D586598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153747"/>
      </p:ext>
    </p:extLst>
  </p:cSld>
  <p:clrMapOvr>
    <a:masterClrMapping/>
  </p:clrMapOvr>
  <p:transition spd="slow"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9050C9-6840-84E5-D463-1BB9420EE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1CC0-1E6D-4B25-A2AE-33306CF856E6}" type="datetime1">
              <a:rPr lang="en-US" smtClean="0"/>
              <a:t>5/31/2025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A4735-8AB6-87BE-D400-DE9A5D44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E5D0F-ABFC-3AB6-B29E-7372DFF5EA3A}"/>
              </a:ext>
            </a:extLst>
          </p:cNvPr>
          <p:cNvSpPr txBox="1">
            <a:spLocks/>
          </p:cNvSpPr>
          <p:nvPr userDrawn="1"/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42707"/>
      </p:ext>
    </p:extLst>
  </p:cSld>
  <p:clrMapOvr>
    <a:masterClrMapping/>
  </p:clrMapOvr>
  <p:transition spd="slow"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D85EC-E506-22F4-346F-7974EAC2F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AA53F-C0C5-EA92-EF29-52B56CEE8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D2632-BED3-5DD1-0D92-845D5CA5B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3BAEC-429D-7A50-4D81-A1BF2ECC0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2552-A208-4103-BBAD-2B95A95E1FEC}" type="datetime1">
              <a:rPr lang="en-US" smtClean="0"/>
              <a:t>5/31/2025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6B86E-B8A1-4F80-E1FB-62FB54584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84E180B-01F9-F756-B76F-DBCB1FEBB953}"/>
              </a:ext>
            </a:extLst>
          </p:cNvPr>
          <p:cNvSpPr txBox="1">
            <a:spLocks/>
          </p:cNvSpPr>
          <p:nvPr userDrawn="1"/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98966"/>
      </p:ext>
    </p:extLst>
  </p:cSld>
  <p:clrMapOvr>
    <a:masterClrMapping/>
  </p:clrMapOvr>
  <p:transition spd="slow"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A099-1061-09E4-DC3E-DEBACB3D5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513E4-8368-44F8-EA23-5FE27B6FA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BFFC8-2261-76FE-8474-2FCFEDC97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83C56-760D-2584-1EE9-9E92C5F9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08EA-84C3-4938-9F36-6CC12B53B25F}" type="datetime1">
              <a:rPr lang="en-US" smtClean="0"/>
              <a:t>5/31/2025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642CD-FFF3-B465-F5E9-7EA5EEE2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C4EA6F1-DE73-3AD0-FFED-F8CA8912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379141"/>
      </p:ext>
    </p:extLst>
  </p:cSld>
  <p:clrMapOvr>
    <a:masterClrMapping/>
  </p:clrMapOvr>
  <p:transition spd="slow"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AA504E-AD37-2053-5C5B-AE2A8911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422"/>
            <a:ext cx="10515600" cy="86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BFCC0-702E-A0E6-7AC8-E887DEE53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9B09F-5F50-DEE3-1E0B-39D8F0668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58DAF-AFE5-4394-A263-6FDE350004BD}" type="datetime1">
              <a:rPr lang="en-US" smtClean="0"/>
              <a:t>5/31/2025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88452-2736-5F09-F17B-38FEE2A2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761627-0927-EAE4-3C8C-120709F0514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46" y="365125"/>
            <a:ext cx="1139954" cy="463297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653F00A-FF5A-1AFA-0B55-634828FAD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9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microsoft.com/office/2017/06/relationships/model3d" Target="../media/model3d1.glb"/><Relationship Id="rId17" Type="http://schemas.openxmlformats.org/officeDocument/2006/relationships/image" Target="../media/image6.png"/><Relationship Id="rId2" Type="http://schemas.openxmlformats.org/officeDocument/2006/relationships/diagramData" Target="../diagrams/data1.xml"/><Relationship Id="rId16" Type="http://schemas.microsoft.com/office/2017/06/relationships/model3d" Target="../media/model3d3.glb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5.pn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microsoft.com/office/2017/06/relationships/model3d" Target="../media/model3d2.glb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26994-1CA3-A39D-4FDE-D835BC585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88" y="1103267"/>
            <a:ext cx="11932024" cy="862266"/>
          </a:xfrm>
        </p:spPr>
        <p:txBody>
          <a:bodyPr anchor="ctr">
            <a:normAutofit fontScale="90000"/>
          </a:bodyPr>
          <a:lstStyle/>
          <a:p>
            <a:pPr marL="0" marR="0" algn="ctr">
              <a:lnSpc>
                <a:spcPct val="125000"/>
              </a:lnSpc>
              <a:spcBef>
                <a:spcPts val="1200"/>
              </a:spcBef>
              <a:spcAft>
                <a:spcPts val="2400"/>
              </a:spcAft>
            </a:pPr>
            <a:r>
              <a:rPr lang="en-US" sz="4000" dirty="0"/>
              <a:t> </a:t>
            </a:r>
            <a:r>
              <a:rPr lang="ro-RO" sz="3100" b="1" kern="0" dirty="0" err="1">
                <a:effectLst/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Enhancing</a:t>
            </a:r>
            <a:r>
              <a:rPr lang="ro-RO" sz="3100" b="1" kern="0" dirty="0">
                <a:effectLst/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100" b="1" kern="0" dirty="0" err="1">
                <a:effectLst/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competitiveness</a:t>
            </a:r>
            <a:r>
              <a:rPr lang="ro-RO" sz="3100" b="1" kern="0" dirty="0">
                <a:effectLst/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ro-RO" sz="3100" b="1" kern="0" dirty="0" err="1">
                <a:effectLst/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o-RO" sz="3100" b="1" kern="0" dirty="0">
                <a:effectLst/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meat </a:t>
            </a:r>
            <a:r>
              <a:rPr lang="ro-RO" sz="3100" b="1" kern="0" dirty="0" err="1">
                <a:effectLst/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industry</a:t>
            </a:r>
            <a:r>
              <a:rPr lang="ro-RO" sz="3100" b="1" kern="0" dirty="0">
                <a:effectLst/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100" b="1" kern="0" dirty="0" err="1">
                <a:effectLst/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ro-RO" sz="3100" b="1" kern="0" dirty="0">
                <a:effectLst/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100" b="1" kern="0" dirty="0" err="1">
                <a:effectLst/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ro-RO" sz="3100" b="1" kern="0" dirty="0">
                <a:effectLst/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100" b="1" kern="0" dirty="0" err="1">
                <a:effectLst/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organisational</a:t>
            </a:r>
            <a:r>
              <a:rPr lang="ro-RO" sz="3100" b="1" kern="0" dirty="0">
                <a:effectLst/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100" b="1" kern="0" dirty="0" err="1">
                <a:effectLst/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  <a:br>
              <a:rPr lang="ro-RO" sz="4000" b="1" kern="0" dirty="0">
                <a:effectLst/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2800" b="1" kern="0" dirty="0">
                <a:effectLst/>
              </a:rPr>
            </a:br>
            <a:endParaRPr lang="en-US" sz="2800" b="1"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83962705-C6C1-E647-E8F4-8C266C9AAD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23" r="1" b="1"/>
          <a:stretch>
            <a:fillRect/>
          </a:stretch>
        </p:blipFill>
        <p:spPr>
          <a:xfrm>
            <a:off x="3509681" y="1704855"/>
            <a:ext cx="4961305" cy="3449036"/>
          </a:xfrm>
          <a:prstGeom prst="rect">
            <a:avLst/>
          </a:prstGeo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12F05B2-EF03-DBB5-4446-A81ABE597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3187" y="5040385"/>
            <a:ext cx="6438813" cy="4351338"/>
          </a:xfrm>
        </p:spPr>
        <p:txBody>
          <a:bodyPr>
            <a:normAutofit/>
          </a:bodyPr>
          <a:lstStyle/>
          <a:p>
            <a:r>
              <a:rPr lang="en-US" sz="2000" b="1" dirty="0"/>
              <a:t>AUTHOR: </a:t>
            </a:r>
            <a:r>
              <a:rPr lang="ro-RO" sz="2000" b="1" dirty="0"/>
              <a:t>GEORGIANA</a:t>
            </a:r>
            <a:r>
              <a:rPr lang="en-US" sz="2000" b="1" dirty="0"/>
              <a:t>-VALENTINA</a:t>
            </a:r>
            <a:r>
              <a:rPr lang="ro-RO" sz="2000" b="1" dirty="0"/>
              <a:t> MEHEȘ</a:t>
            </a:r>
            <a:r>
              <a:rPr lang="en-US" sz="2000" b="1" dirty="0"/>
              <a:t> (ISAC)</a:t>
            </a:r>
          </a:p>
          <a:p>
            <a:r>
              <a:rPr lang="en-US" sz="2000" b="1" dirty="0"/>
              <a:t>COORDONATOR</a:t>
            </a:r>
            <a:r>
              <a:rPr lang="ro-RO" sz="2000" b="1" dirty="0"/>
              <a:t>:</a:t>
            </a:r>
            <a:r>
              <a:rPr lang="ro-RO" sz="2000" dirty="0"/>
              <a:t> </a:t>
            </a:r>
            <a:r>
              <a:rPr lang="ro-RO" sz="2000" b="1" dirty="0"/>
              <a:t>LECT. UNIV. DR. IZABELA LUIZA POP</a:t>
            </a:r>
            <a:endParaRPr lang="en-US" sz="2000" b="1" dirty="0"/>
          </a:p>
          <a:p>
            <a:pPr marL="0" marR="0" indent="0"/>
            <a:r>
              <a:rPr lang="en-US" sz="2000" b="1" dirty="0"/>
              <a:t>   AFFILIATION: </a:t>
            </a:r>
            <a:r>
              <a:rPr lang="ro-RO" sz="2000" b="1" dirty="0">
                <a:effectLst/>
              </a:rPr>
              <a:t>TECHNICAL UNIVERSITY OF CLUJ-NAPOCA</a:t>
            </a:r>
          </a:p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4B4F66E-0098-B259-0804-F4828DE1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16105"/>
      </p:ext>
    </p:extLst>
  </p:cSld>
  <p:clrMapOvr>
    <a:masterClrMapping/>
  </p:clrMapOvr>
  <p:transition spd="slow"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DF2ABF4-A980-92F5-9AD5-0079C551B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423" y="5995734"/>
            <a:ext cx="10515600" cy="862266"/>
          </a:xfrm>
        </p:spPr>
        <p:txBody>
          <a:bodyPr>
            <a:normAutofit/>
          </a:bodyPr>
          <a:lstStyle/>
          <a:p>
            <a:pPr algn="ctr"/>
            <a:r>
              <a:rPr lang="en-US" sz="1600" i="1" dirty="0">
                <a:latin typeface="Georgia Pro" panose="02040502050405020303" pitchFamily="18" charset="0"/>
              </a:rPr>
              <a:t>Fig. 8. </a:t>
            </a:r>
            <a:r>
              <a:rPr lang="ro-RO" sz="1600" i="1" dirty="0" err="1">
                <a:latin typeface="Georgia Pro" panose="02040502050405020303" pitchFamily="18" charset="0"/>
              </a:rPr>
              <a:t>Key</a:t>
            </a:r>
            <a:r>
              <a:rPr lang="ro-RO" sz="1600" i="1" dirty="0">
                <a:latin typeface="Georgia Pro" panose="02040502050405020303" pitchFamily="18" charset="0"/>
              </a:rPr>
              <a:t> </a:t>
            </a:r>
            <a:r>
              <a:rPr lang="ro-RO" sz="1600" i="1" dirty="0" err="1">
                <a:latin typeface="Georgia Pro" panose="02040502050405020303" pitchFamily="18" charset="0"/>
              </a:rPr>
              <a:t>Success</a:t>
            </a:r>
            <a:r>
              <a:rPr lang="ro-RO" sz="1600" i="1" dirty="0">
                <a:latin typeface="Georgia Pro" panose="02040502050405020303" pitchFamily="18" charset="0"/>
              </a:rPr>
              <a:t> </a:t>
            </a:r>
            <a:r>
              <a:rPr lang="ro-RO" sz="1600" i="1" dirty="0" err="1">
                <a:latin typeface="Georgia Pro" panose="02040502050405020303" pitchFamily="18" charset="0"/>
              </a:rPr>
              <a:t>Factors</a:t>
            </a:r>
            <a:br>
              <a:rPr lang="en-US" sz="1600" i="1" dirty="0">
                <a:latin typeface="Georgia Pro" panose="02040502050405020303" pitchFamily="18" charset="0"/>
              </a:rPr>
            </a:br>
            <a:r>
              <a:rPr lang="ro-RO" altLang="ro-RO" sz="16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Author</a:t>
            </a:r>
            <a:r>
              <a:rPr lang="en-US" altLang="ro-RO" sz="16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: </a:t>
            </a:r>
            <a:r>
              <a:rPr lang="ro-RO" altLang="ro-RO" sz="16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Meheș</a:t>
            </a:r>
            <a:r>
              <a:rPr lang="en-US" altLang="ro-RO" sz="16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 Georgiana</a:t>
            </a:r>
            <a:br>
              <a:rPr kumimoji="0" lang="ro-RO" altLang="ro-RO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ro-RO" sz="1600" i="1" dirty="0">
              <a:latin typeface="Georgia Pro" panose="02040502050405020303" pitchFamily="18" charset="0"/>
            </a:endParaRPr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04CB2950-8E0C-1474-F2D1-2DF2A298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7" name="Nomogramă 6">
            <a:extLst>
              <a:ext uri="{FF2B5EF4-FFF2-40B4-BE49-F238E27FC236}">
                <a16:creationId xmlns:a16="http://schemas.microsoft.com/office/drawing/2014/main" id="{61BE367F-8805-ABD8-DAE7-D85DD00236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5728903"/>
              </p:ext>
            </p:extLst>
          </p:nvPr>
        </p:nvGraphicFramePr>
        <p:xfrm>
          <a:off x="0" y="257548"/>
          <a:ext cx="12192000" cy="5962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setăText 2">
            <a:extLst>
              <a:ext uri="{FF2B5EF4-FFF2-40B4-BE49-F238E27FC236}">
                <a16:creationId xmlns:a16="http://schemas.microsoft.com/office/drawing/2014/main" id="{A34D64FA-17E3-3B33-9E66-3843EB8588F8}"/>
              </a:ext>
            </a:extLst>
          </p:cNvPr>
          <p:cNvSpPr txBox="1"/>
          <p:nvPr/>
        </p:nvSpPr>
        <p:spPr>
          <a:xfrm>
            <a:off x="2469776" y="113739"/>
            <a:ext cx="6884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400" b="1" dirty="0" err="1"/>
              <a:t>Factors</a:t>
            </a:r>
            <a:r>
              <a:rPr lang="ro-RO" sz="4400" b="1" dirty="0"/>
              <a:t> of </a:t>
            </a:r>
            <a:r>
              <a:rPr lang="ro-RO" sz="4400" b="1" dirty="0" err="1"/>
              <a:t>success</a:t>
            </a:r>
            <a:endParaRPr lang="ro-RO" sz="4400" b="1" dirty="0"/>
          </a:p>
        </p:txBody>
      </p:sp>
    </p:spTree>
    <p:extLst>
      <p:ext uri="{BB962C8B-B14F-4D97-AF65-F5344CB8AC3E}">
        <p14:creationId xmlns:p14="http://schemas.microsoft.com/office/powerpoint/2010/main" val="1360873066"/>
      </p:ext>
    </p:extLst>
  </p:cSld>
  <p:clrMapOvr>
    <a:masterClrMapping/>
  </p:clrMapOvr>
  <p:transition spd="slow"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8F0005EC-C27F-0919-A8F0-F4A9F6F26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7" name="Nomogramă 6">
            <a:extLst>
              <a:ext uri="{FF2B5EF4-FFF2-40B4-BE49-F238E27FC236}">
                <a16:creationId xmlns:a16="http://schemas.microsoft.com/office/drawing/2014/main" id="{3A98DF27-01FC-193D-DA63-65DA0A39B2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6806546"/>
              </p:ext>
            </p:extLst>
          </p:nvPr>
        </p:nvGraphicFramePr>
        <p:xfrm>
          <a:off x="188259" y="136525"/>
          <a:ext cx="12003741" cy="5992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ubstituent conținut 8">
            <a:extLst>
              <a:ext uri="{FF2B5EF4-FFF2-40B4-BE49-F238E27FC236}">
                <a16:creationId xmlns:a16="http://schemas.microsoft.com/office/drawing/2014/main" id="{FB30B57B-DEB6-2B16-04F5-67B1F7F9E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39435"/>
            <a:ext cx="10515600" cy="59232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2100" i="1" dirty="0">
                <a:latin typeface="Georgia Pro" panose="02040502050405020303" pitchFamily="18" charset="0"/>
              </a:rPr>
              <a:t>Fig. 9. Recommendations for a strategic growth and sustainability</a:t>
            </a:r>
          </a:p>
          <a:p>
            <a:pPr marL="0" indent="0" algn="ctr">
              <a:buNone/>
            </a:pPr>
            <a:r>
              <a:rPr lang="ro-RO" altLang="ro-RO" sz="21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Author</a:t>
            </a:r>
            <a:r>
              <a:rPr lang="en-US" altLang="ro-RO" sz="21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: </a:t>
            </a:r>
            <a:r>
              <a:rPr lang="ro-RO" altLang="ro-RO" sz="21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Meheș</a:t>
            </a:r>
            <a:r>
              <a:rPr lang="en-US" altLang="ro-RO" sz="21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 Georgiana</a:t>
            </a:r>
            <a:endParaRPr kumimoji="0" lang="ro-RO" altLang="ro-RO" sz="2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ro-RO" sz="1600" dirty="0"/>
          </a:p>
        </p:txBody>
      </p:sp>
      <p:sp>
        <p:nvSpPr>
          <p:cNvPr id="2" name="CasetăText 1">
            <a:extLst>
              <a:ext uri="{FF2B5EF4-FFF2-40B4-BE49-F238E27FC236}">
                <a16:creationId xmlns:a16="http://schemas.microsoft.com/office/drawing/2014/main" id="{4146515C-A041-C8FB-459F-2F052F6EFDA0}"/>
              </a:ext>
            </a:extLst>
          </p:cNvPr>
          <p:cNvSpPr txBox="1"/>
          <p:nvPr/>
        </p:nvSpPr>
        <p:spPr>
          <a:xfrm>
            <a:off x="5809129" y="136525"/>
            <a:ext cx="400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Recommendations</a:t>
            </a:r>
            <a:r>
              <a:rPr lang="ro-RO" sz="3600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3973612"/>
      </p:ext>
    </p:extLst>
  </p:cSld>
  <p:clrMapOvr>
    <a:masterClrMapping/>
  </p:clrMapOvr>
  <p:transition spd="slow"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81BA8E8-913A-98CC-0584-4133892D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4" y="550502"/>
            <a:ext cx="10515600" cy="862266"/>
          </a:xfrm>
        </p:spPr>
        <p:txBody>
          <a:bodyPr>
            <a:normAutofit fontScale="90000"/>
          </a:bodyPr>
          <a:lstStyle/>
          <a:p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Bibliography</a:t>
            </a:r>
            <a:br>
              <a:rPr lang="en-US" dirty="0"/>
            </a:br>
            <a:endParaRPr lang="ro-RO" dirty="0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83CA8238-22E5-B359-EE41-5713D0101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CasetăText 8">
            <a:extLst>
              <a:ext uri="{FF2B5EF4-FFF2-40B4-BE49-F238E27FC236}">
                <a16:creationId xmlns:a16="http://schemas.microsoft.com/office/drawing/2014/main" id="{5FAE3EC4-83D8-B306-7240-725A268A8582}"/>
              </a:ext>
            </a:extLst>
          </p:cNvPr>
          <p:cNvSpPr txBox="1"/>
          <p:nvPr/>
        </p:nvSpPr>
        <p:spPr>
          <a:xfrm>
            <a:off x="103094" y="671691"/>
            <a:ext cx="1219199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[1] Porter, Michael E. Competitive Strategy: Techniques for Analyzing Industries and Competitors. Free Press, 1980.  </a:t>
            </a:r>
          </a:p>
          <a:p>
            <a:pPr algn="just"/>
            <a:r>
              <a:rPr lang="en-US" dirty="0"/>
              <a:t>[2] Kotler, Philip, and Kevin Lane Keller. Marketing Management. Pearson Education, 15th Edition, 2015.  </a:t>
            </a:r>
          </a:p>
          <a:p>
            <a:pPr algn="just"/>
            <a:r>
              <a:rPr lang="en-US" dirty="0"/>
              <a:t>[3] Kaplan, Robert S., and David P. Norton. The Balanced Scorecard: Translating Strategy into Action. Harvard Business Review Press, 1996.  </a:t>
            </a:r>
          </a:p>
          <a:p>
            <a:pPr algn="just"/>
            <a:r>
              <a:rPr lang="en-US" dirty="0"/>
              <a:t>[4] Armstrong, Michael. A Handbook of Human Resource Management Practice. Kogan Page, 14th Edition, 2017.    </a:t>
            </a:r>
          </a:p>
          <a:p>
            <a:pPr algn="just"/>
            <a:r>
              <a:rPr lang="en-US" dirty="0"/>
              <a:t>[5] Barney, Jay B., and William S. Hesterly. Strategic Management and Competitive Advantage: Concepts and Cases. Pearson, 5th Edition, 2014.  </a:t>
            </a:r>
          </a:p>
          <a:p>
            <a:pPr algn="just"/>
            <a:r>
              <a:rPr lang="en-US" dirty="0"/>
              <a:t>[6] Porter, Michael E. "The Five Competitive Forces That Shape Strategy." Harvard Business Review, January 2008.  </a:t>
            </a:r>
          </a:p>
          <a:p>
            <a:pPr algn="just"/>
            <a:r>
              <a:rPr lang="en-US" dirty="0"/>
              <a:t>[7] Kaplan, Robert S., and David P. Norton. "Using the Balanced Scorecard as a Strategic Management System." Harvard Business Review, July-August 2007.  </a:t>
            </a:r>
          </a:p>
          <a:p>
            <a:pPr algn="just"/>
            <a:r>
              <a:rPr lang="en-US" dirty="0"/>
              <a:t>[8] Barney, Jay B. "Firm Resources and Sustained Competitive Advantage." Journal of Management, Vol. 17, No. 1, 1991.  </a:t>
            </a:r>
          </a:p>
          <a:p>
            <a:pPr algn="just"/>
            <a:r>
              <a:rPr lang="en-US" dirty="0"/>
              <a:t>[9] Cetina SRL Official Website. [Cetina.ro](https://cetina.ro/)  </a:t>
            </a:r>
          </a:p>
          <a:p>
            <a:pPr algn="just"/>
            <a:r>
              <a:rPr lang="en-US" dirty="0"/>
              <a:t>[10]  Romanian Business Registry. [Top Firme](https://www.topfirme.com/afacere/cetina-s-r-l-/kyg8148ok/)  </a:t>
            </a:r>
          </a:p>
          <a:p>
            <a:pPr algn="just"/>
            <a:r>
              <a:rPr lang="en-US" dirty="0"/>
              <a:t>[11] European Commission. "Food Safety and Hygiene Standards." [ec.europa.eu](https://ec.europa.eu)  </a:t>
            </a:r>
          </a:p>
          <a:p>
            <a:pPr algn="just"/>
            <a:r>
              <a:rPr lang="en-US" dirty="0"/>
              <a:t>[12] </a:t>
            </a:r>
            <a:r>
              <a:rPr lang="en-US" dirty="0" err="1"/>
              <a:t>Sapard</a:t>
            </a:r>
            <a:r>
              <a:rPr lang="en-US" dirty="0"/>
              <a:t> Program Report. "Impact of EU Funding on Romanian Agricultural Enterprises." European Commission, 2006.  </a:t>
            </a:r>
          </a:p>
          <a:p>
            <a:pPr algn="just"/>
            <a:r>
              <a:rPr lang="en-US" dirty="0"/>
              <a:t>[13] Romanian Meat Industry Analysis. "Market Trends and Competitive Landscape." Romanian Chamber of Commerce, 2023.  </a:t>
            </a:r>
          </a:p>
          <a:p>
            <a:pPr algn="just"/>
            <a:r>
              <a:rPr lang="en-US" dirty="0"/>
              <a:t>[14] Armstrong, Michael. Performance Management: Key Strategies and Practical Guidelines. Kogan Page, 5th Edition, 2020.  </a:t>
            </a:r>
          </a:p>
          <a:p>
            <a:pPr algn="just"/>
            <a:r>
              <a:rPr lang="en-US" dirty="0"/>
              <a:t>[15] Hill, Charles W. L., and Gareth R. Jones. Strategic Management: An Integrated Approach. Cengage Learning, 12th Edition, 2019.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848734"/>
      </p:ext>
    </p:extLst>
  </p:cSld>
  <p:clrMapOvr>
    <a:masterClrMapping/>
  </p:clrMapOvr>
  <p:transition spd="slow"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ine 7">
            <a:extLst>
              <a:ext uri="{FF2B5EF4-FFF2-40B4-BE49-F238E27FC236}">
                <a16:creationId xmlns:a16="http://schemas.microsoft.com/office/drawing/2014/main" id="{BFE9E43B-B48B-28AF-FBC3-263E025954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18"/>
          <a:stretch/>
        </p:blipFill>
        <p:spPr>
          <a:xfrm>
            <a:off x="0" y="-57912"/>
            <a:ext cx="12192000" cy="6915912"/>
          </a:xfrm>
          <a:prstGeom prst="rect">
            <a:avLst/>
          </a:prstGeom>
        </p:spPr>
      </p:pic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42671F47-E938-079B-7FFE-5174DD95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575556"/>
      </p:ext>
    </p:extLst>
  </p:cSld>
  <p:clrMapOvr>
    <a:masterClrMapping/>
  </p:clrMapOvr>
  <p:transition spd="slow"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70F0139-D1B3-CF37-AB0E-721272804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361"/>
            <a:ext cx="10515600" cy="862266"/>
          </a:xfrm>
        </p:spPr>
        <p:txBody>
          <a:bodyPr>
            <a:normAutofit/>
          </a:bodyPr>
          <a:lstStyle/>
          <a:p>
            <a:pPr algn="ctr"/>
            <a:r>
              <a:rPr lang="ro-RO" sz="5400" b="1" dirty="0" err="1"/>
              <a:t>Introduction</a:t>
            </a:r>
            <a:r>
              <a:rPr lang="ro-RO" sz="5400" b="1" dirty="0"/>
              <a:t> </a:t>
            </a:r>
          </a:p>
        </p:txBody>
      </p:sp>
      <p:graphicFrame>
        <p:nvGraphicFramePr>
          <p:cNvPr id="11" name="Substituent conținut 10">
            <a:extLst>
              <a:ext uri="{FF2B5EF4-FFF2-40B4-BE49-F238E27FC236}">
                <a16:creationId xmlns:a16="http://schemas.microsoft.com/office/drawing/2014/main" id="{D9476BAF-AFA3-591C-B0C3-EF938A4CF58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50760709"/>
              </p:ext>
            </p:extLst>
          </p:nvPr>
        </p:nvGraphicFramePr>
        <p:xfrm>
          <a:off x="70327" y="1784868"/>
          <a:ext cx="5625115" cy="4657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FE062922-7E1C-D3E9-06D8-8AF3C5DC4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94073" y="5721763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j-ea"/>
                <a:cs typeface="+mj-cs"/>
              </a:rPr>
              <a:t>Fig. 2. </a:t>
            </a:r>
            <a:r>
              <a:rPr lang="en-US" sz="1600" i="1" dirty="0">
                <a:latin typeface="Georgia Pro" panose="02040502050405020303" pitchFamily="18" charset="0"/>
              </a:rPr>
              <a:t>Key strengths</a:t>
            </a:r>
            <a:b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j-ea"/>
                <a:cs typeface="+mj-cs"/>
              </a:rPr>
            </a:b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j-ea"/>
                <a:cs typeface="+mj-cs"/>
              </a:rPr>
              <a:t>Author: Mehe</a:t>
            </a:r>
            <a:r>
              <a:rPr kumimoji="0" lang="ro-RO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j-ea"/>
                <a:cs typeface="+mj-cs"/>
              </a:rPr>
              <a:t>ș Georgiana</a:t>
            </a:r>
            <a:endParaRPr lang="ro-RO" dirty="0"/>
          </a:p>
          <a:p>
            <a:pPr marL="0" indent="0">
              <a:buNone/>
            </a:pPr>
            <a:endParaRPr lang="ro-RO" dirty="0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1A631E27-2D85-2004-E588-26971884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9" name="Nomogramă 8">
            <a:extLst>
              <a:ext uri="{FF2B5EF4-FFF2-40B4-BE49-F238E27FC236}">
                <a16:creationId xmlns:a16="http://schemas.microsoft.com/office/drawing/2014/main" id="{57292D7C-C69A-1ADC-86C3-9A23A93EA5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1780514"/>
              </p:ext>
            </p:extLst>
          </p:nvPr>
        </p:nvGraphicFramePr>
        <p:xfrm>
          <a:off x="5825138" y="2391638"/>
          <a:ext cx="6256040" cy="383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 3D 7" descr="Bacon">
                <a:extLst>
                  <a:ext uri="{FF2B5EF4-FFF2-40B4-BE49-F238E27FC236}">
                    <a16:creationId xmlns:a16="http://schemas.microsoft.com/office/drawing/2014/main" id="{AE5B6BDE-C161-6B85-78F1-EA3A404275E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84695"/>
                  </p:ext>
                </p:extLst>
              </p:nvPr>
            </p:nvGraphicFramePr>
            <p:xfrm rot="3052028">
              <a:off x="4556090" y="-459537"/>
              <a:ext cx="3276053" cy="3807304"/>
            </p:xfrm>
            <a:graphic>
              <a:graphicData uri="http://schemas.microsoft.com/office/drawing/2017/model3d">
                <am3d:model3d r:embed="rId12">
                  <am3d:spPr>
                    <a:xfrm rot="3052028">
                      <a:off x="0" y="0"/>
                      <a:ext cx="3276053" cy="3807304"/>
                    </a:xfrm>
                    <a:prstGeom prst="rect">
                      <a:avLst/>
                    </a:prstGeom>
                  </am3d:spPr>
                  <am3d:camera>
                    <am3d:pos x="0" y="0" z="480028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16652" d="1000000"/>
                    <am3d:preTrans dx="469491" dy="-1579769" dz="629048"/>
                    <am3d:scale>
                      <am3d:sx n="1000000" d="1000000"/>
                      <am3d:sy n="1000000" d="1000000"/>
                      <am3d:sz n="1000000" d="1000000"/>
                    </am3d:scale>
                    <am3d:rot ax="4515576" ay="-668923" az="-2178696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47281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 3D 7" descr="Bacon">
                <a:extLst>
                  <a:ext uri="{FF2B5EF4-FFF2-40B4-BE49-F238E27FC236}">
                    <a16:creationId xmlns:a16="http://schemas.microsoft.com/office/drawing/2014/main" id="{AE5B6BDE-C161-6B85-78F1-EA3A404275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052028">
                <a:off x="4556090" y="-459537"/>
                <a:ext cx="3276053" cy="38073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Model 3D 11" descr="Head With Gears">
                <a:extLst>
                  <a:ext uri="{FF2B5EF4-FFF2-40B4-BE49-F238E27FC236}">
                    <a16:creationId xmlns:a16="http://schemas.microsoft.com/office/drawing/2014/main" id="{B8D69DBE-1F9B-A83B-6AF1-F15FC523C9A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4555260"/>
                  </p:ext>
                </p:extLst>
              </p:nvPr>
            </p:nvGraphicFramePr>
            <p:xfrm>
              <a:off x="346364" y="4334105"/>
              <a:ext cx="2355273" cy="2158534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2355273" cy="2158534"/>
                    </a:xfrm>
                    <a:prstGeom prst="rect">
                      <a:avLst/>
                    </a:prstGeom>
                  </am3d:spPr>
                  <am3d:camera>
                    <am3d:pos x="0" y="0" z="6268937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171" d="1000000"/>
                    <am3d:preTrans dx="-164765" dy="-18081215" dz="-2178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30837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Model 3D 11" descr="Head With Gears">
                <a:extLst>
                  <a:ext uri="{FF2B5EF4-FFF2-40B4-BE49-F238E27FC236}">
                    <a16:creationId xmlns:a16="http://schemas.microsoft.com/office/drawing/2014/main" id="{B8D69DBE-1F9B-A83B-6AF1-F15FC523C9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6364" y="4334105"/>
                <a:ext cx="2355273" cy="21585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Model 3D 12" descr="Haunch of Meat">
                <a:extLst>
                  <a:ext uri="{FF2B5EF4-FFF2-40B4-BE49-F238E27FC236}">
                    <a16:creationId xmlns:a16="http://schemas.microsoft.com/office/drawing/2014/main" id="{93A5CEBD-0515-6EF3-B7C8-ADDBF745764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52621615"/>
                  </p:ext>
                </p:extLst>
              </p:nvPr>
            </p:nvGraphicFramePr>
            <p:xfrm>
              <a:off x="-532341" y="1668953"/>
              <a:ext cx="2969882" cy="2107911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2969882" cy="2107911"/>
                    </a:xfrm>
                    <a:prstGeom prst="rect">
                      <a:avLst/>
                    </a:prstGeom>
                  </am3d:spPr>
                  <am3d:camera>
                    <am3d:pos x="0" y="0" z="540049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685" d="1000000"/>
                    <am3d:preTrans dx="0" dy="-3876246" dz="1148688"/>
                    <am3d:scale>
                      <am3d:sx n="1000000" d="1000000"/>
                      <am3d:sy n="1000000" d="1000000"/>
                      <am3d:sz n="1000000" d="1000000"/>
                    </am3d:scale>
                    <am3d:rot ax="1608657" ay="2413122" az="1084358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351840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Model 3D 12" descr="Haunch of Meat">
                <a:extLst>
                  <a:ext uri="{FF2B5EF4-FFF2-40B4-BE49-F238E27FC236}">
                    <a16:creationId xmlns:a16="http://schemas.microsoft.com/office/drawing/2014/main" id="{93A5CEBD-0515-6EF3-B7C8-ADDBF74576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532341" y="1668953"/>
                <a:ext cx="2969882" cy="2107911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CasetăText 13">
            <a:extLst>
              <a:ext uri="{FF2B5EF4-FFF2-40B4-BE49-F238E27FC236}">
                <a16:creationId xmlns:a16="http://schemas.microsoft.com/office/drawing/2014/main" id="{5EDE4D6E-B5CB-415E-DE94-426A9E42B4CD}"/>
              </a:ext>
            </a:extLst>
          </p:cNvPr>
          <p:cNvSpPr txBox="1"/>
          <p:nvPr/>
        </p:nvSpPr>
        <p:spPr>
          <a:xfrm>
            <a:off x="1871418" y="6302287"/>
            <a:ext cx="382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prstClr val="black"/>
                </a:solidFill>
                <a:latin typeface="Georgia Pro" panose="02040502050405020303" pitchFamily="18" charset="0"/>
                <a:ea typeface="+mj-ea"/>
                <a:cs typeface="+mj-cs"/>
              </a:rPr>
              <a:t>Fig. 1. Cetina SRL: Company Profile and Strategic Vision</a:t>
            </a:r>
            <a:endParaRPr lang="ro-RO" sz="1600" i="1" dirty="0">
              <a:solidFill>
                <a:prstClr val="black"/>
              </a:solidFill>
              <a:latin typeface="Georgia Pro" panose="020405020504050203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2831080"/>
      </p:ext>
    </p:extLst>
  </p:cSld>
  <p:clrMapOvr>
    <a:masterClrMapping/>
  </p:clrMapOvr>
  <p:transition spd="slow"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F897AEA-2417-CB9D-E05F-0D9600877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28422"/>
            <a:ext cx="10515600" cy="86226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Usefulness, Necessity, and Importance of the Research</a:t>
            </a:r>
            <a:endParaRPr lang="ro-RO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B5731EA5-9A93-C473-B5B8-DACE3E08E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005012"/>
            <a:ext cx="5181600" cy="435133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/>
              <a:t>📚 </a:t>
            </a:r>
            <a:r>
              <a:rPr lang="en-US" b="1" dirty="0"/>
              <a:t>Contribution to Literature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Updates perspectives on Romania’s meat industry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Analyzes Cetina SRL as a real-world case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Links theory to market trends</a:t>
            </a:r>
            <a:endParaRPr lang="ro-RO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None/>
            </a:pPr>
            <a:r>
              <a:rPr lang="en-US" dirty="0"/>
              <a:t>🚀 </a:t>
            </a:r>
            <a:r>
              <a:rPr lang="en-US" b="1" dirty="0"/>
              <a:t>Strategic Business Impact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Offers successful models for competitors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Improves efficiency, market position, and financial sustainability</a:t>
            </a:r>
          </a:p>
          <a:p>
            <a:endParaRPr lang="ro-RO" dirty="0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9925A9C2-51F0-840A-776E-C9850F9C4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88390"/>
            <a:ext cx="5181600" cy="4351338"/>
          </a:xfrm>
        </p:spPr>
        <p:txBody>
          <a:bodyPr>
            <a:normAutofit fontScale="850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🏛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Economic Policies &amp; Regulations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Identifies industry challenges and opportunities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Assesses European funding impact</a:t>
            </a:r>
            <a:endParaRPr kumimoji="0" lang="ro-RO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♻️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Sustainability &amp; Adaptability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Guides resilient business models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Emphasizes diversification and supply chain optimization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This research enhances specialized literature while providing practical insights for competitive strategy in the meat industry.</a:t>
            </a:r>
          </a:p>
          <a:p>
            <a:endParaRPr lang="ro-RO" dirty="0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A190BC33-4C39-9B2F-749A-4B6D66B7A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272762"/>
      </p:ext>
    </p:extLst>
  </p:cSld>
  <p:clrMapOvr>
    <a:masterClrMapping/>
  </p:clrMapOvr>
  <p:transition spd="slow"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9C4BF212-610C-D689-5103-9821606A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Research Methods Used in the Study</a:t>
            </a:r>
            <a:endParaRPr lang="ro-RO" b="1" dirty="0">
              <a:latin typeface="+mn-lt"/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07D1522F-3D87-C59C-77AD-5C44C67B15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o-RO" sz="3300" dirty="0"/>
              <a:t>📖 </a:t>
            </a:r>
            <a:r>
              <a:rPr lang="ro-RO" sz="3300" b="1" dirty="0" err="1"/>
              <a:t>Secondary</a:t>
            </a:r>
            <a:r>
              <a:rPr lang="ro-RO" sz="3300" b="1" dirty="0"/>
              <a:t> Data </a:t>
            </a:r>
            <a:r>
              <a:rPr lang="ro-RO" sz="3300" b="1" dirty="0" err="1"/>
              <a:t>Analysis</a:t>
            </a:r>
            <a:endParaRPr lang="ro-RO" sz="3300" dirty="0"/>
          </a:p>
          <a:p>
            <a:pPr>
              <a:buFont typeface="Arial" panose="020B0604020202020204" pitchFamily="34" charset="0"/>
              <a:buChar char="•"/>
            </a:pPr>
            <a:r>
              <a:rPr lang="ro-RO" sz="3300" b="1" dirty="0"/>
              <a:t>Academic </a:t>
            </a:r>
            <a:r>
              <a:rPr lang="ro-RO" sz="3300" b="1" dirty="0" err="1"/>
              <a:t>sources</a:t>
            </a:r>
            <a:r>
              <a:rPr lang="ro-RO" sz="3300" b="1" dirty="0"/>
              <a:t> </a:t>
            </a:r>
            <a:r>
              <a:rPr lang="ro-RO" sz="3300" dirty="0"/>
              <a:t>(Porter, </a:t>
            </a:r>
            <a:r>
              <a:rPr lang="ro-RO" sz="3300" dirty="0" err="1"/>
              <a:t>Kotler</a:t>
            </a:r>
            <a:r>
              <a:rPr lang="ro-RO" sz="3300" dirty="0"/>
              <a:t> &amp; Keller)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sz="3300" b="1" dirty="0"/>
              <a:t>Industry </a:t>
            </a:r>
            <a:r>
              <a:rPr lang="ro-RO" sz="3300" b="1" dirty="0" err="1"/>
              <a:t>reports</a:t>
            </a:r>
            <a:r>
              <a:rPr lang="ro-RO" sz="3300" b="1" dirty="0"/>
              <a:t> </a:t>
            </a:r>
            <a:r>
              <a:rPr lang="ro-RO" sz="3300" dirty="0"/>
              <a:t>(Romanian </a:t>
            </a:r>
            <a:r>
              <a:rPr lang="ro-RO" sz="3300" dirty="0" err="1"/>
              <a:t>Chamber</a:t>
            </a:r>
            <a:r>
              <a:rPr lang="ro-RO" sz="3300" dirty="0"/>
              <a:t> of Commerce, EU </a:t>
            </a:r>
            <a:r>
              <a:rPr lang="ro-RO" sz="3300" dirty="0" err="1"/>
              <a:t>Commission</a:t>
            </a:r>
            <a:r>
              <a:rPr lang="ro-RO" sz="33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sz="3300" dirty="0" err="1"/>
              <a:t>Corporate</a:t>
            </a:r>
            <a:r>
              <a:rPr lang="ro-RO" sz="3300" dirty="0"/>
              <a:t> </a:t>
            </a:r>
            <a:r>
              <a:rPr lang="ro-RO" sz="3300" dirty="0" err="1"/>
              <a:t>financial</a:t>
            </a:r>
            <a:r>
              <a:rPr lang="ro-RO" sz="3300" dirty="0"/>
              <a:t> </a:t>
            </a:r>
            <a:r>
              <a:rPr lang="ro-RO" sz="3300" dirty="0" err="1"/>
              <a:t>records</a:t>
            </a:r>
            <a:endParaRPr lang="ro-RO" sz="3300" dirty="0"/>
          </a:p>
          <a:p>
            <a:pPr>
              <a:buFont typeface="Arial" panose="020B0604020202020204" pitchFamily="34" charset="0"/>
              <a:buChar char="•"/>
            </a:pPr>
            <a:endParaRPr lang="ro-RO" sz="3300" dirty="0"/>
          </a:p>
          <a:p>
            <a:pPr>
              <a:buNone/>
            </a:pPr>
            <a:r>
              <a:rPr lang="ro-RO" sz="3300" dirty="0"/>
              <a:t>📊 </a:t>
            </a:r>
            <a:r>
              <a:rPr lang="ro-RO" sz="3300" b="1" dirty="0"/>
              <a:t>Financial Performance </a:t>
            </a:r>
            <a:r>
              <a:rPr lang="ro-RO" sz="3300" b="1" dirty="0" err="1"/>
              <a:t>Assessment</a:t>
            </a:r>
            <a:endParaRPr lang="ro-RO" sz="3300" dirty="0"/>
          </a:p>
          <a:p>
            <a:pPr>
              <a:buFont typeface="Arial" panose="020B0604020202020204" pitchFamily="34" charset="0"/>
              <a:buChar char="•"/>
            </a:pPr>
            <a:r>
              <a:rPr lang="ro-RO" sz="3300" b="1" dirty="0" err="1"/>
              <a:t>Revenue</a:t>
            </a:r>
            <a:r>
              <a:rPr lang="ro-RO" sz="3300" b="1" dirty="0"/>
              <a:t> </a:t>
            </a:r>
            <a:r>
              <a:rPr lang="ro-RO" sz="3300" b="1" dirty="0" err="1"/>
              <a:t>Growth</a:t>
            </a:r>
            <a:r>
              <a:rPr lang="ro-RO" sz="3300" dirty="0"/>
              <a:t> (+36.21% in 2023)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sz="3300" b="1" dirty="0"/>
              <a:t>Profit </a:t>
            </a:r>
            <a:r>
              <a:rPr lang="ro-RO" sz="3300" b="1" dirty="0" err="1"/>
              <a:t>Margin</a:t>
            </a:r>
            <a:r>
              <a:rPr lang="ro-RO" sz="3300" dirty="0"/>
              <a:t> (+71.6% net profit </a:t>
            </a:r>
            <a:r>
              <a:rPr lang="ro-RO" sz="3300" dirty="0" err="1"/>
              <a:t>increase</a:t>
            </a:r>
            <a:r>
              <a:rPr lang="ro-RO" sz="33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sz="3300" b="1" dirty="0" err="1"/>
              <a:t>Efficiency</a:t>
            </a:r>
            <a:r>
              <a:rPr lang="ro-RO" sz="3300" b="1" dirty="0"/>
              <a:t> </a:t>
            </a:r>
            <a:r>
              <a:rPr lang="ro-RO" sz="3300" b="1" dirty="0" err="1"/>
              <a:t>Metrics</a:t>
            </a:r>
            <a:r>
              <a:rPr lang="ro-RO" sz="3300" dirty="0"/>
              <a:t> (ROA 24.42%, </a:t>
            </a:r>
            <a:r>
              <a:rPr lang="ro-RO" sz="3300" dirty="0" err="1"/>
              <a:t>stock</a:t>
            </a:r>
            <a:r>
              <a:rPr lang="ro-RO" sz="3300" dirty="0"/>
              <a:t> </a:t>
            </a:r>
            <a:r>
              <a:rPr lang="ro-RO" sz="3300" dirty="0" err="1"/>
              <a:t>turnover</a:t>
            </a:r>
            <a:r>
              <a:rPr lang="ro-RO" sz="3300" dirty="0"/>
              <a:t> rate 8)</a:t>
            </a:r>
          </a:p>
          <a:p>
            <a:pPr>
              <a:buFont typeface="Arial" panose="020B0604020202020204" pitchFamily="34" charset="0"/>
              <a:buChar char="•"/>
            </a:pPr>
            <a:endParaRPr lang="ro-RO" sz="3300" dirty="0"/>
          </a:p>
          <a:p>
            <a:pPr>
              <a:buNone/>
            </a:pPr>
            <a:r>
              <a:rPr lang="ro-RO" sz="3300" dirty="0"/>
              <a:t>🧐 </a:t>
            </a:r>
            <a:r>
              <a:rPr lang="ro-RO" sz="3300" b="1" dirty="0" err="1"/>
              <a:t>Qualitative</a:t>
            </a:r>
            <a:r>
              <a:rPr lang="ro-RO" sz="3300" b="1" dirty="0"/>
              <a:t> Case </a:t>
            </a:r>
            <a:r>
              <a:rPr lang="ro-RO" sz="3300" b="1" dirty="0" err="1"/>
              <a:t>Study</a:t>
            </a:r>
            <a:endParaRPr lang="ro-RO" sz="3300" dirty="0"/>
          </a:p>
          <a:p>
            <a:r>
              <a:rPr lang="ro-RO" sz="3300" b="1" dirty="0"/>
              <a:t>Modern </a:t>
            </a:r>
            <a:r>
              <a:rPr lang="ro-RO" sz="3300" b="1" dirty="0" err="1"/>
              <a:t>slaughterhouses</a:t>
            </a:r>
            <a:r>
              <a:rPr lang="ro-RO" sz="3300" dirty="0"/>
              <a:t> </a:t>
            </a:r>
            <a:r>
              <a:rPr lang="ro-RO" sz="3300" dirty="0" err="1"/>
              <a:t>investment</a:t>
            </a:r>
            <a:endParaRPr lang="ro-RO" sz="3300" dirty="0"/>
          </a:p>
          <a:p>
            <a:r>
              <a:rPr lang="ro-RO" sz="3300" b="1" dirty="0"/>
              <a:t>Retail </a:t>
            </a:r>
            <a:r>
              <a:rPr lang="ro-RO" sz="3300" b="1" dirty="0" err="1"/>
              <a:t>expansion</a:t>
            </a:r>
            <a:r>
              <a:rPr lang="ro-RO" sz="3300" dirty="0"/>
              <a:t> (23 </a:t>
            </a:r>
            <a:r>
              <a:rPr lang="ro-RO" sz="3300" dirty="0" err="1"/>
              <a:t>outlets</a:t>
            </a:r>
            <a:r>
              <a:rPr lang="ro-RO" sz="3300" dirty="0"/>
              <a:t> + supermarket </a:t>
            </a:r>
            <a:r>
              <a:rPr lang="ro-RO" sz="3300" dirty="0" err="1"/>
              <a:t>partnerships</a:t>
            </a:r>
            <a:r>
              <a:rPr lang="ro-RO" sz="3300" dirty="0"/>
              <a:t>)</a:t>
            </a:r>
          </a:p>
          <a:p>
            <a:r>
              <a:rPr lang="ro-RO" sz="3300" b="1" dirty="0" err="1"/>
              <a:t>Workforce</a:t>
            </a:r>
            <a:r>
              <a:rPr lang="ro-RO" sz="3300" b="1" dirty="0"/>
              <a:t> </a:t>
            </a:r>
            <a:r>
              <a:rPr lang="ro-RO" sz="3300" b="1" dirty="0" err="1"/>
              <a:t>development</a:t>
            </a:r>
            <a:endParaRPr lang="ro-RO" sz="3300" dirty="0"/>
          </a:p>
          <a:p>
            <a:endParaRPr lang="ro-RO" dirty="0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B08CA759-C18A-D8BC-8136-6641D9F1C4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o-RO" sz="3600" dirty="0"/>
              <a:t>♻️ </a:t>
            </a:r>
            <a:r>
              <a:rPr lang="ro-RO" sz="3600" b="1" dirty="0" err="1"/>
              <a:t>Sustainability</a:t>
            </a:r>
            <a:r>
              <a:rPr lang="ro-RO" sz="3600" b="1" dirty="0"/>
              <a:t> &amp; </a:t>
            </a:r>
            <a:r>
              <a:rPr lang="ro-RO" sz="3600" b="1" dirty="0" err="1"/>
              <a:t>Crisis</a:t>
            </a:r>
            <a:r>
              <a:rPr lang="ro-RO" sz="3600" b="1" dirty="0"/>
              <a:t> </a:t>
            </a:r>
            <a:r>
              <a:rPr lang="ro-RO" sz="3600" b="1" dirty="0" err="1"/>
              <a:t>Response</a:t>
            </a:r>
            <a:endParaRPr lang="ro-RO" sz="3600" dirty="0"/>
          </a:p>
          <a:p>
            <a:pPr>
              <a:buFont typeface="Arial" panose="020B0604020202020204" pitchFamily="34" charset="0"/>
              <a:buChar char="•"/>
            </a:pPr>
            <a:r>
              <a:rPr lang="ro-RO" sz="3600" b="1" dirty="0" err="1"/>
              <a:t>Supply</a:t>
            </a:r>
            <a:r>
              <a:rPr lang="ro-RO" sz="3600" b="1" dirty="0"/>
              <a:t> </a:t>
            </a:r>
            <a:r>
              <a:rPr lang="ro-RO" sz="3600" b="1" dirty="0" err="1"/>
              <a:t>chain</a:t>
            </a:r>
            <a:r>
              <a:rPr lang="ro-RO" sz="3600" b="1" dirty="0"/>
              <a:t> </a:t>
            </a:r>
            <a:r>
              <a:rPr lang="ro-RO" sz="3600" b="1" dirty="0" err="1"/>
              <a:t>resilience</a:t>
            </a:r>
            <a:r>
              <a:rPr lang="ro-RO" sz="3600" dirty="0"/>
              <a:t> (</a:t>
            </a:r>
            <a:r>
              <a:rPr lang="ro-RO" sz="3600" dirty="0" err="1"/>
              <a:t>Hungarian</a:t>
            </a:r>
            <a:r>
              <a:rPr lang="ro-RO" sz="3600" dirty="0"/>
              <a:t> </a:t>
            </a:r>
            <a:r>
              <a:rPr lang="ro-RO" sz="3600" dirty="0" err="1"/>
              <a:t>suppliers</a:t>
            </a:r>
            <a:r>
              <a:rPr lang="ro-RO" sz="36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sz="3600" b="1" dirty="0" err="1"/>
              <a:t>Operational</a:t>
            </a:r>
            <a:r>
              <a:rPr lang="ro-RO" sz="3600" b="1" dirty="0"/>
              <a:t> </a:t>
            </a:r>
            <a:r>
              <a:rPr lang="ro-RO" sz="3600" b="1" dirty="0" err="1"/>
              <a:t>adaptability</a:t>
            </a:r>
            <a:r>
              <a:rPr lang="ro-RO" sz="3600" dirty="0"/>
              <a:t> (market </a:t>
            </a:r>
            <a:r>
              <a:rPr lang="ro-RO" sz="3600" dirty="0" err="1"/>
              <a:t>diversification</a:t>
            </a:r>
            <a:r>
              <a:rPr lang="ro-RO" sz="36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o-RO" sz="3600" b="1" dirty="0"/>
              <a:t>Eco-</a:t>
            </a:r>
            <a:r>
              <a:rPr lang="ro-RO" sz="3600" b="1" dirty="0" err="1"/>
              <a:t>conscious</a:t>
            </a:r>
            <a:r>
              <a:rPr lang="ro-RO" sz="3600" b="1" dirty="0"/>
              <a:t> </a:t>
            </a:r>
            <a:r>
              <a:rPr lang="ro-RO" sz="3600" b="1" dirty="0" err="1"/>
              <a:t>production</a:t>
            </a:r>
            <a:endParaRPr lang="ro-RO" sz="3600" b="1" dirty="0"/>
          </a:p>
          <a:p>
            <a:pPr>
              <a:buFont typeface="Arial" panose="020B0604020202020204" pitchFamily="34" charset="0"/>
              <a:buChar char="•"/>
            </a:pPr>
            <a:endParaRPr lang="ro-RO" sz="3600" dirty="0"/>
          </a:p>
          <a:p>
            <a:pPr>
              <a:buNone/>
            </a:pPr>
            <a:r>
              <a:rPr lang="ro-RO" sz="3600" dirty="0"/>
              <a:t>⚔️ </a:t>
            </a:r>
            <a:r>
              <a:rPr lang="ro-RO" sz="3600" b="1" dirty="0"/>
              <a:t>Competitive </a:t>
            </a:r>
            <a:r>
              <a:rPr lang="ro-RO" sz="3600" b="1" dirty="0" err="1"/>
              <a:t>Analysis</a:t>
            </a:r>
            <a:r>
              <a:rPr lang="ro-RO" sz="3600" b="1" dirty="0"/>
              <a:t> – </a:t>
            </a:r>
            <a:r>
              <a:rPr lang="ro-RO" sz="3600" b="1" dirty="0" err="1"/>
              <a:t>Porter’s</a:t>
            </a:r>
            <a:r>
              <a:rPr lang="ro-RO" sz="3600" b="1" dirty="0"/>
              <a:t> </a:t>
            </a:r>
            <a:r>
              <a:rPr lang="ro-RO" sz="3600" b="1" dirty="0" err="1"/>
              <a:t>Five</a:t>
            </a:r>
            <a:r>
              <a:rPr lang="ro-RO" sz="3600" b="1" dirty="0"/>
              <a:t> </a:t>
            </a:r>
            <a:r>
              <a:rPr lang="ro-RO" sz="3600" b="1" dirty="0" err="1"/>
              <a:t>Forces</a:t>
            </a:r>
            <a:endParaRPr lang="ro-RO" sz="3600" dirty="0"/>
          </a:p>
          <a:p>
            <a:r>
              <a:rPr lang="ro-RO" sz="3600" b="1" dirty="0"/>
              <a:t>New </a:t>
            </a:r>
            <a:r>
              <a:rPr lang="ro-RO" sz="3600" b="1" dirty="0" err="1"/>
              <a:t>entrants</a:t>
            </a:r>
            <a:r>
              <a:rPr lang="ro-RO" sz="3600" dirty="0"/>
              <a:t> → Market </a:t>
            </a:r>
            <a:r>
              <a:rPr lang="ro-RO" sz="3600" dirty="0" err="1"/>
              <a:t>barriers</a:t>
            </a:r>
            <a:endParaRPr lang="ro-RO" sz="3600" dirty="0"/>
          </a:p>
          <a:p>
            <a:r>
              <a:rPr lang="ro-RO" sz="3600" b="1" dirty="0" err="1"/>
              <a:t>Supplier</a:t>
            </a:r>
            <a:r>
              <a:rPr lang="ro-RO" sz="3600" b="1" dirty="0"/>
              <a:t> </a:t>
            </a:r>
            <a:r>
              <a:rPr lang="ro-RO" sz="3600" b="1" dirty="0" err="1"/>
              <a:t>power</a:t>
            </a:r>
            <a:r>
              <a:rPr lang="ro-RO" sz="3600" dirty="0"/>
              <a:t> → </a:t>
            </a:r>
            <a:r>
              <a:rPr lang="ro-RO" sz="3600" dirty="0" err="1"/>
              <a:t>Livestock</a:t>
            </a:r>
            <a:r>
              <a:rPr lang="ro-RO" sz="3600" dirty="0"/>
              <a:t> </a:t>
            </a:r>
            <a:r>
              <a:rPr lang="ro-RO" sz="3600" dirty="0" err="1"/>
              <a:t>sourcing</a:t>
            </a:r>
            <a:r>
              <a:rPr lang="ro-RO" sz="3600" dirty="0"/>
              <a:t> </a:t>
            </a:r>
            <a:r>
              <a:rPr lang="ro-RO" sz="3600" dirty="0" err="1"/>
              <a:t>strategy</a:t>
            </a:r>
            <a:endParaRPr lang="ro-RO" sz="3600" dirty="0"/>
          </a:p>
          <a:p>
            <a:r>
              <a:rPr lang="ro-RO" sz="3600" b="1" dirty="0" err="1"/>
              <a:t>Buyer</a:t>
            </a:r>
            <a:r>
              <a:rPr lang="ro-RO" sz="3600" b="1" dirty="0"/>
              <a:t> </a:t>
            </a:r>
            <a:r>
              <a:rPr lang="ro-RO" sz="3600" b="1" dirty="0" err="1"/>
              <a:t>power</a:t>
            </a:r>
            <a:r>
              <a:rPr lang="ro-RO" sz="3600" dirty="0"/>
              <a:t> → </a:t>
            </a:r>
            <a:r>
              <a:rPr lang="ro-RO" sz="3600" dirty="0" err="1"/>
              <a:t>Customer-driven</a:t>
            </a:r>
            <a:r>
              <a:rPr lang="ro-RO" sz="3600" dirty="0"/>
              <a:t> </a:t>
            </a:r>
            <a:r>
              <a:rPr lang="ro-RO" sz="3600" dirty="0" err="1"/>
              <a:t>pricing</a:t>
            </a:r>
            <a:endParaRPr lang="ro-RO" sz="3600" dirty="0"/>
          </a:p>
          <a:p>
            <a:r>
              <a:rPr lang="ro-RO" sz="3600" b="1" dirty="0"/>
              <a:t>Industry </a:t>
            </a:r>
            <a:r>
              <a:rPr lang="ro-RO" sz="3600" b="1" dirty="0" err="1"/>
              <a:t>rivalry</a:t>
            </a:r>
            <a:r>
              <a:rPr lang="ro-RO" sz="3600" dirty="0"/>
              <a:t> → </a:t>
            </a:r>
            <a:r>
              <a:rPr lang="ro-RO" sz="3600" dirty="0" err="1"/>
              <a:t>Competition</a:t>
            </a:r>
            <a:r>
              <a:rPr lang="ro-RO" sz="3600" dirty="0"/>
              <a:t> (Carmangeria Dalia SRL)</a:t>
            </a:r>
          </a:p>
          <a:p>
            <a:r>
              <a:rPr lang="ro-RO" sz="3600" b="1" dirty="0" err="1"/>
              <a:t>Substitutes</a:t>
            </a:r>
            <a:r>
              <a:rPr lang="ro-RO" sz="3600" dirty="0"/>
              <a:t> → </a:t>
            </a:r>
            <a:r>
              <a:rPr lang="ro-RO" sz="3600" dirty="0" err="1"/>
              <a:t>Plant-based</a:t>
            </a:r>
            <a:r>
              <a:rPr lang="ro-RO" sz="3600" dirty="0"/>
              <a:t> </a:t>
            </a:r>
            <a:r>
              <a:rPr lang="ro-RO" sz="3600" dirty="0" err="1"/>
              <a:t>alternatives</a:t>
            </a:r>
            <a:endParaRPr lang="ro-RO" sz="3600" dirty="0"/>
          </a:p>
          <a:p>
            <a:endParaRPr lang="ro-RO" dirty="0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A04ABF69-467F-AA75-F5F5-2A50DCA56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287623"/>
      </p:ext>
    </p:extLst>
  </p:cSld>
  <p:clrMapOvr>
    <a:masterClrMapping/>
  </p:clrMapOvr>
  <p:transition spd="slow"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53AD99-FEA1-8B05-841E-BD5AD250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9209"/>
            <a:ext cx="10515600" cy="862266"/>
          </a:xfrm>
        </p:spPr>
        <p:txBody>
          <a:bodyPr>
            <a:normAutofit/>
          </a:bodyPr>
          <a:lstStyle/>
          <a:p>
            <a:pPr algn="ctr"/>
            <a:r>
              <a:rPr lang="en-US" sz="1600" i="1" dirty="0">
                <a:latin typeface="Georgia Pro" panose="02040502050405020303" pitchFamily="18" charset="0"/>
              </a:rPr>
              <a:t>Fig. 3. The evolution of Cetina SRL</a:t>
            </a:r>
            <a:br>
              <a:rPr lang="en-US" sz="1600" i="1" dirty="0">
                <a:latin typeface="Georgia Pro" panose="02040502050405020303" pitchFamily="18" charset="0"/>
              </a:rPr>
            </a:br>
            <a:r>
              <a:rPr lang="en-US" sz="1600" i="1" dirty="0">
                <a:latin typeface="Georgia Pro" panose="02040502050405020303" pitchFamily="18" charset="0"/>
              </a:rPr>
              <a:t>Author: Mehe</a:t>
            </a:r>
            <a:r>
              <a:rPr lang="ro-RO" sz="1600" i="1" dirty="0">
                <a:latin typeface="Georgia Pro" panose="02040502050405020303" pitchFamily="18" charset="0"/>
              </a:rPr>
              <a:t>ș Georgiana</a:t>
            </a:r>
            <a:endParaRPr lang="en-US" sz="1600" i="1" dirty="0">
              <a:latin typeface="Georgia Pro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1327D-D14C-4AAD-D45A-46A6D42A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2" name="Nomogramă 1">
            <a:extLst>
              <a:ext uri="{FF2B5EF4-FFF2-40B4-BE49-F238E27FC236}">
                <a16:creationId xmlns:a16="http://schemas.microsoft.com/office/drawing/2014/main" id="{B6C84840-EDD7-B608-8F9B-91411CF795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6098807"/>
              </p:ext>
            </p:extLst>
          </p:nvPr>
        </p:nvGraphicFramePr>
        <p:xfrm>
          <a:off x="1703295" y="710478"/>
          <a:ext cx="9009529" cy="5148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setăText 2">
            <a:extLst>
              <a:ext uri="{FF2B5EF4-FFF2-40B4-BE49-F238E27FC236}">
                <a16:creationId xmlns:a16="http://schemas.microsoft.com/office/drawing/2014/main" id="{0A0E3C85-7DC6-61D4-6373-7696C617C58E}"/>
              </a:ext>
            </a:extLst>
          </p:cNvPr>
          <p:cNvSpPr txBox="1"/>
          <p:nvPr/>
        </p:nvSpPr>
        <p:spPr>
          <a:xfrm>
            <a:off x="2005108" y="-58963"/>
            <a:ext cx="8707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</a:p>
        </p:txBody>
      </p:sp>
    </p:spTree>
    <p:extLst>
      <p:ext uri="{BB962C8B-B14F-4D97-AF65-F5344CB8AC3E}">
        <p14:creationId xmlns:p14="http://schemas.microsoft.com/office/powerpoint/2010/main" val="124151350"/>
      </p:ext>
    </p:extLst>
  </p:cSld>
  <p:clrMapOvr>
    <a:masterClrMapping/>
  </p:clrMapOvr>
  <p:transition spd="slow"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073BB5-1E80-C3BC-10B8-50C20922E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34" y="297657"/>
            <a:ext cx="10515600" cy="6477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Operational Diagnosis – Efficiency &amp; Growth Strategies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21D414-AABC-59BA-8480-B3255B235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434" y="722544"/>
            <a:ext cx="5157787" cy="82391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Technological Investments and </a:t>
            </a:r>
            <a:r>
              <a:rPr lang="ro-RO" dirty="0"/>
              <a:t>Self-</a:t>
            </a:r>
            <a:r>
              <a:rPr lang="ro-RO" dirty="0" err="1"/>
              <a:t>Sufficiency</a:t>
            </a:r>
            <a:r>
              <a:rPr lang="ro-RO" dirty="0"/>
              <a:t> in </a:t>
            </a:r>
            <a:r>
              <a:rPr lang="ro-RO" dirty="0" err="1"/>
              <a:t>Raw</a:t>
            </a:r>
            <a:r>
              <a:rPr lang="ro-RO" dirty="0"/>
              <a:t> </a:t>
            </a:r>
            <a:r>
              <a:rPr lang="ro-RO" dirty="0" err="1"/>
              <a:t>Materials</a:t>
            </a:r>
            <a:r>
              <a:rPr lang="en-US" dirty="0"/>
              <a:t>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39F866-996F-B1D7-A03F-B158FE2BF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433" y="1586706"/>
            <a:ext cx="5157787" cy="3684588"/>
          </a:xfrm>
        </p:spPr>
        <p:txBody>
          <a:bodyPr>
            <a:normAutofit/>
          </a:bodyPr>
          <a:lstStyle/>
          <a:p>
            <a:pPr algn="just"/>
            <a:r>
              <a:rPr lang="en-US" sz="1700" b="1" dirty="0"/>
              <a:t>Modern slaughterhouses meet European food safety standards, processing 400 pigs, 100 cattle, 100 horses, or 400 sheep daily with advanced sterilization and packaging technologies.</a:t>
            </a:r>
          </a:p>
          <a:p>
            <a:pPr algn="just"/>
            <a:r>
              <a:rPr lang="en-US" sz="1700" b="1" dirty="0"/>
              <a:t>Own livestock farms ensure consistent quality and cost control, supplemented by efficient Hungarian supplier partnerships.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0A8284-DCBF-D242-B440-9366BFE3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0330" y="872625"/>
            <a:ext cx="5183188" cy="58725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Crisis Adaptability, Sustainability &amp; Scalability and Customer-Centric Approach:</a:t>
            </a:r>
            <a:endParaRPr lang="ro-R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F91858-38DF-F926-9599-FB021E12FD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440757"/>
            <a:ext cx="5183188" cy="3684588"/>
          </a:xfrm>
        </p:spPr>
        <p:txBody>
          <a:bodyPr>
            <a:normAutofit/>
          </a:bodyPr>
          <a:lstStyle/>
          <a:p>
            <a:pPr algn="just"/>
            <a:r>
              <a:rPr lang="en-US" sz="1700" b="1" dirty="0"/>
              <a:t>During COVID-19, Cetina redirected its distribution to smaller retailers, ensuring product availability and workforce stability.</a:t>
            </a:r>
          </a:p>
          <a:p>
            <a:pPr algn="just"/>
            <a:r>
              <a:rPr lang="en-US" sz="1700" b="1" dirty="0"/>
              <a:t>Expanded from 200 kg daily production to multiple tons, with a focus on waste reduction and resource optimization.</a:t>
            </a:r>
          </a:p>
          <a:p>
            <a:pPr algn="just"/>
            <a:r>
              <a:rPr lang="en-US" sz="1700" b="1" dirty="0"/>
              <a:t>Efficiency and affordability drive strong brand loyalty and consumer trust.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41C76-624D-0489-9425-CCC83078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8C43EFA1-9399-45FE-369D-D0F07179C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289" y="6164443"/>
            <a:ext cx="56380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ro-RO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 </a:t>
            </a:r>
            <a:r>
              <a:rPr kumimoji="0" lang="en-US" altLang="ro-RO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ro-RO" altLang="ro-RO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ro-RO" altLang="ro-RO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Operational</a:t>
            </a:r>
            <a:r>
              <a:rPr kumimoji="0" lang="ro-RO" altLang="ro-RO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Performance of Cetina SRL(2019-2024)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o-RO" altLang="ro-RO" sz="16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Author</a:t>
            </a:r>
            <a:r>
              <a:rPr lang="en-US" altLang="ro-RO" sz="16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: </a:t>
            </a:r>
            <a:r>
              <a:rPr lang="ro-RO" altLang="ro-RO" sz="16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Meheș</a:t>
            </a:r>
            <a:r>
              <a:rPr lang="en-US" altLang="ro-RO" sz="16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 Georgiana</a:t>
            </a:r>
            <a:endParaRPr kumimoji="0" lang="ro-RO" altLang="ro-RO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5FAD6FCD-022B-D512-7478-CD134B792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944023"/>
              </p:ext>
            </p:extLst>
          </p:nvPr>
        </p:nvGraphicFramePr>
        <p:xfrm>
          <a:off x="2117911" y="3661360"/>
          <a:ext cx="8108576" cy="2474096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2611826">
                  <a:extLst>
                    <a:ext uri="{9D8B030D-6E8A-4147-A177-3AD203B41FA5}">
                      <a16:colId xmlns:a16="http://schemas.microsoft.com/office/drawing/2014/main" val="2750311317"/>
                    </a:ext>
                  </a:extLst>
                </a:gridCol>
                <a:gridCol w="916125">
                  <a:extLst>
                    <a:ext uri="{9D8B030D-6E8A-4147-A177-3AD203B41FA5}">
                      <a16:colId xmlns:a16="http://schemas.microsoft.com/office/drawing/2014/main" val="1149025016"/>
                    </a:ext>
                  </a:extLst>
                </a:gridCol>
                <a:gridCol w="916125">
                  <a:extLst>
                    <a:ext uri="{9D8B030D-6E8A-4147-A177-3AD203B41FA5}">
                      <a16:colId xmlns:a16="http://schemas.microsoft.com/office/drawing/2014/main" val="564434984"/>
                    </a:ext>
                  </a:extLst>
                </a:gridCol>
                <a:gridCol w="916125">
                  <a:extLst>
                    <a:ext uri="{9D8B030D-6E8A-4147-A177-3AD203B41FA5}">
                      <a16:colId xmlns:a16="http://schemas.microsoft.com/office/drawing/2014/main" val="448631574"/>
                    </a:ext>
                  </a:extLst>
                </a:gridCol>
                <a:gridCol w="916125">
                  <a:extLst>
                    <a:ext uri="{9D8B030D-6E8A-4147-A177-3AD203B41FA5}">
                      <a16:colId xmlns:a16="http://schemas.microsoft.com/office/drawing/2014/main" val="1945505494"/>
                    </a:ext>
                  </a:extLst>
                </a:gridCol>
                <a:gridCol w="916125">
                  <a:extLst>
                    <a:ext uri="{9D8B030D-6E8A-4147-A177-3AD203B41FA5}">
                      <a16:colId xmlns:a16="http://schemas.microsoft.com/office/drawing/2014/main" val="1180405868"/>
                    </a:ext>
                  </a:extLst>
                </a:gridCol>
                <a:gridCol w="916125">
                  <a:extLst>
                    <a:ext uri="{9D8B030D-6E8A-4147-A177-3AD203B41FA5}">
                      <a16:colId xmlns:a16="http://schemas.microsoft.com/office/drawing/2014/main" val="584938712"/>
                    </a:ext>
                  </a:extLst>
                </a:gridCol>
              </a:tblGrid>
              <a:tr h="277089">
                <a:tc>
                  <a:txBody>
                    <a:bodyPr/>
                    <a:lstStyle/>
                    <a:p>
                      <a:r>
                        <a:rPr lang="ro-RO" sz="1600" b="1" dirty="0"/>
                        <a:t>Indicator</a:t>
                      </a:r>
                      <a:endParaRPr lang="ro-RO" sz="1600" dirty="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b="1"/>
                        <a:t>2019</a:t>
                      </a:r>
                      <a:endParaRPr lang="ro-RO" sz="160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b="1"/>
                        <a:t>2020</a:t>
                      </a:r>
                      <a:endParaRPr lang="ro-RO" sz="160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b="1"/>
                        <a:t>2021</a:t>
                      </a:r>
                      <a:endParaRPr lang="ro-RO" sz="160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b="1"/>
                        <a:t>2022</a:t>
                      </a:r>
                      <a:endParaRPr lang="ro-RO" sz="160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b="1"/>
                        <a:t>2023</a:t>
                      </a:r>
                      <a:endParaRPr lang="ro-RO" sz="160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b="1" dirty="0"/>
                        <a:t>2024 </a:t>
                      </a:r>
                      <a:endParaRPr lang="ro-RO" sz="1600" dirty="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772142"/>
                  </a:ext>
                </a:extLst>
              </a:tr>
              <a:tr h="277089">
                <a:tc>
                  <a:txBody>
                    <a:bodyPr/>
                    <a:lstStyle/>
                    <a:p>
                      <a:r>
                        <a:rPr lang="ro-RO" sz="1600" b="1"/>
                        <a:t>Number of Employees</a:t>
                      </a:r>
                      <a:endParaRPr lang="ro-RO" sz="160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190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210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230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239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259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275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237970"/>
                  </a:ext>
                </a:extLst>
              </a:tr>
              <a:tr h="364316">
                <a:tc>
                  <a:txBody>
                    <a:bodyPr/>
                    <a:lstStyle/>
                    <a:p>
                      <a:r>
                        <a:rPr lang="ro-RO" sz="1600" b="1" dirty="0" err="1"/>
                        <a:t>Daily</a:t>
                      </a:r>
                      <a:r>
                        <a:rPr lang="ro-RO" sz="1600" b="1" dirty="0"/>
                        <a:t> Meat </a:t>
                      </a:r>
                      <a:r>
                        <a:rPr lang="ro-RO" sz="1600" b="1" dirty="0" err="1"/>
                        <a:t>Production</a:t>
                      </a:r>
                      <a:r>
                        <a:rPr lang="ro-RO" sz="1600" b="1" dirty="0"/>
                        <a:t> (kg)</a:t>
                      </a:r>
                      <a:endParaRPr lang="ro-RO" sz="1600" dirty="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3,200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3,800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4,200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4,500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5,200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5,500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428485"/>
                  </a:ext>
                </a:extLst>
              </a:tr>
              <a:tr h="277089">
                <a:tc>
                  <a:txBody>
                    <a:bodyPr/>
                    <a:lstStyle/>
                    <a:p>
                      <a:r>
                        <a:rPr lang="ro-RO" sz="1600" b="1"/>
                        <a:t>Retail Locations</a:t>
                      </a:r>
                      <a:endParaRPr lang="ro-RO" sz="160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15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17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19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20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23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25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6072767"/>
                  </a:ext>
                </a:extLst>
              </a:tr>
              <a:tr h="485354">
                <a:tc>
                  <a:txBody>
                    <a:bodyPr/>
                    <a:lstStyle/>
                    <a:p>
                      <a:r>
                        <a:rPr lang="ro-RO" sz="1600" b="1"/>
                        <a:t>Infrastructure Investments (RON)</a:t>
                      </a:r>
                      <a:endParaRPr lang="ro-RO" sz="160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8M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10M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12.5M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15M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/>
                        <a:t>19.5M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22M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7818718"/>
                  </a:ext>
                </a:extLst>
              </a:tr>
              <a:tr h="485354">
                <a:tc>
                  <a:txBody>
                    <a:bodyPr/>
                    <a:lstStyle/>
                    <a:p>
                      <a:r>
                        <a:rPr lang="ro-RO" sz="1600" b="1" dirty="0" err="1"/>
                        <a:t>Production</a:t>
                      </a:r>
                      <a:r>
                        <a:rPr lang="ro-RO" sz="1600" b="1" dirty="0"/>
                        <a:t> </a:t>
                      </a:r>
                      <a:r>
                        <a:rPr lang="ro-RO" sz="1600" b="1" dirty="0" err="1"/>
                        <a:t>Efficiency</a:t>
                      </a:r>
                      <a:r>
                        <a:rPr lang="ro-RO" sz="1600" b="1" dirty="0"/>
                        <a:t> (RON/</a:t>
                      </a:r>
                      <a:r>
                        <a:rPr lang="ro-RO" sz="1600" b="1" dirty="0" err="1"/>
                        <a:t>Employee</a:t>
                      </a:r>
                      <a:r>
                        <a:rPr lang="ro-RO" sz="1600" b="1" dirty="0"/>
                        <a:t>)</a:t>
                      </a:r>
                      <a:endParaRPr lang="ro-RO" sz="1600" dirty="0"/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420,000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460,000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480,000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501,826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630,302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600" dirty="0"/>
                        <a:t>650,000</a:t>
                      </a:r>
                    </a:p>
                  </a:txBody>
                  <a:tcPr marL="80580" marR="80580" marT="40290" marB="40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1962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7033518"/>
      </p:ext>
    </p:extLst>
  </p:cSld>
  <p:clrMapOvr>
    <a:masterClrMapping/>
  </p:clrMapOvr>
  <p:transition spd="slow"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1ED4F1-F471-EA9E-FD62-BBE79018A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1648"/>
            <a:ext cx="10784541" cy="4831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 dirty="0">
                <a:latin typeface="+mn-lt"/>
              </a:rPr>
              <a:t>Commercial Strategy – Market Presence &amp; Competitive Positioning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80E45D-9BAA-2D9C-530B-5B6819A76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742810"/>
            <a:ext cx="11474824" cy="4196416"/>
          </a:xfrm>
        </p:spPr>
        <p:txBody>
          <a:bodyPr>
            <a:noAutofit/>
          </a:bodyPr>
          <a:lstStyle/>
          <a:p>
            <a:pPr algn="just"/>
            <a:r>
              <a:rPr lang="en-US" sz="1700" b="1" dirty="0"/>
              <a:t>Extensive Distribution: Cetina operates 23 retail stores and supplies 50+ supermarkets, ensuring strong market coverage, especially in North-West Romania.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700" b="1" dirty="0"/>
              <a:t>Diverse Product Portfolio: Offers 100+ meat products, balancing traditional recipes with evolving consumer trends.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700" b="1" dirty="0"/>
              <a:t>Pricing &amp; Market Positioning: Affordable yet high-quality products drive strong customer loyalty and steady demand.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700" b="1" dirty="0"/>
              <a:t>Competitive Landscape: Competes with industry leaders, using Porter’s Five Forces to analyze market trends and risks.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700" b="1" dirty="0"/>
              <a:t>Adapting to Consumer Preferences: Potential for product diversification, including alternative proteins to expand market reach.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700" b="1" dirty="0"/>
              <a:t>Challenges &amp; Opportunities: E-commerce expansion and R&amp;D investments can strengthen long-term growth.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700" b="1" dirty="0"/>
              <a:t>Customer-Centric Approach: Focuses on consumer satisfaction and retailer partnerships to maintain a loyal customer base.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06A02-9EEB-404B-CA6B-40A9355C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CasetăText 12">
            <a:extLst>
              <a:ext uri="{FF2B5EF4-FFF2-40B4-BE49-F238E27FC236}">
                <a16:creationId xmlns:a16="http://schemas.microsoft.com/office/drawing/2014/main" id="{B099B783-A728-8161-27DA-850D2CF73380}"/>
              </a:ext>
            </a:extLst>
          </p:cNvPr>
          <p:cNvSpPr txBox="1"/>
          <p:nvPr/>
        </p:nvSpPr>
        <p:spPr>
          <a:xfrm>
            <a:off x="3275480" y="6086768"/>
            <a:ext cx="6098240" cy="904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25000"/>
              </a:lnSpc>
            </a:pPr>
            <a:r>
              <a:rPr lang="ro-RO" sz="16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 </a:t>
            </a:r>
            <a:r>
              <a:rPr lang="en-US" sz="16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o-RO" sz="16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Commercial</a:t>
            </a:r>
            <a:r>
              <a:rPr lang="ro-RO" sz="16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Performance of Cetina SRL(2019-2024)</a:t>
            </a:r>
            <a:endParaRPr lang="en-US" sz="1600" i="1" dirty="0">
              <a:effectLst/>
              <a:latin typeface="Georgia Pro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ro-RO" altLang="ro-RO" sz="16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Author</a:t>
            </a:r>
            <a:r>
              <a:rPr lang="en-US" altLang="ro-RO" sz="16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: </a:t>
            </a:r>
            <a:r>
              <a:rPr lang="ro-RO" altLang="ro-RO" sz="16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Meheș</a:t>
            </a:r>
            <a:r>
              <a:rPr lang="en-US" altLang="ro-RO" sz="16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 Georgiana</a:t>
            </a:r>
            <a:endParaRPr kumimoji="0" lang="ro-RO" altLang="ro-RO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 Pro" panose="02040502050405020303" pitchFamily="18" charset="0"/>
            </a:endParaRPr>
          </a:p>
          <a:p>
            <a:pPr marL="0" marR="0" indent="0" algn="ctr">
              <a:lnSpc>
                <a:spcPct val="125000"/>
              </a:lnSpc>
            </a:pPr>
            <a:endParaRPr lang="ro-RO" sz="1100" dirty="0">
              <a:effectLst/>
              <a:latin typeface="Georgia Pro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D84C799A-CB9B-33B3-B471-413E5E7301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05586"/>
              </p:ext>
            </p:extLst>
          </p:nvPr>
        </p:nvGraphicFramePr>
        <p:xfrm>
          <a:off x="2474258" y="3735351"/>
          <a:ext cx="8175812" cy="235141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425621">
                  <a:extLst>
                    <a:ext uri="{9D8B030D-6E8A-4147-A177-3AD203B41FA5}">
                      <a16:colId xmlns:a16="http://schemas.microsoft.com/office/drawing/2014/main" val="3229365841"/>
                    </a:ext>
                  </a:extLst>
                </a:gridCol>
                <a:gridCol w="809691">
                  <a:extLst>
                    <a:ext uri="{9D8B030D-6E8A-4147-A177-3AD203B41FA5}">
                      <a16:colId xmlns:a16="http://schemas.microsoft.com/office/drawing/2014/main" val="4261276199"/>
                    </a:ext>
                  </a:extLst>
                </a:gridCol>
                <a:gridCol w="807831">
                  <a:extLst>
                    <a:ext uri="{9D8B030D-6E8A-4147-A177-3AD203B41FA5}">
                      <a16:colId xmlns:a16="http://schemas.microsoft.com/office/drawing/2014/main" val="2876916253"/>
                    </a:ext>
                  </a:extLst>
                </a:gridCol>
                <a:gridCol w="807832">
                  <a:extLst>
                    <a:ext uri="{9D8B030D-6E8A-4147-A177-3AD203B41FA5}">
                      <a16:colId xmlns:a16="http://schemas.microsoft.com/office/drawing/2014/main" val="1915468164"/>
                    </a:ext>
                  </a:extLst>
                </a:gridCol>
                <a:gridCol w="779975">
                  <a:extLst>
                    <a:ext uri="{9D8B030D-6E8A-4147-A177-3AD203B41FA5}">
                      <a16:colId xmlns:a16="http://schemas.microsoft.com/office/drawing/2014/main" val="1278177000"/>
                    </a:ext>
                  </a:extLst>
                </a:gridCol>
                <a:gridCol w="766047">
                  <a:extLst>
                    <a:ext uri="{9D8B030D-6E8A-4147-A177-3AD203B41FA5}">
                      <a16:colId xmlns:a16="http://schemas.microsoft.com/office/drawing/2014/main" val="3348392795"/>
                    </a:ext>
                  </a:extLst>
                </a:gridCol>
                <a:gridCol w="778815">
                  <a:extLst>
                    <a:ext uri="{9D8B030D-6E8A-4147-A177-3AD203B41FA5}">
                      <a16:colId xmlns:a16="http://schemas.microsoft.com/office/drawing/2014/main" val="756031446"/>
                    </a:ext>
                  </a:extLst>
                </a:gridCol>
              </a:tblGrid>
              <a:tr h="424835">
                <a:tc>
                  <a:txBody>
                    <a:bodyPr/>
                    <a:lstStyle/>
                    <a:p>
                      <a:r>
                        <a:rPr lang="ro-RO" sz="1200" b="1" dirty="0"/>
                        <a:t>Indicator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2019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2020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2021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2022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2023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2024 </a:t>
                      </a:r>
                    </a:p>
                  </a:txBody>
                  <a:tcPr marL="59607" marR="59607" marT="29804" marB="29804" anchor="ctr"/>
                </a:tc>
                <a:extLst>
                  <a:ext uri="{0D108BD9-81ED-4DB2-BD59-A6C34878D82A}">
                    <a16:rowId xmlns:a16="http://schemas.microsoft.com/office/drawing/2014/main" val="3447392439"/>
                  </a:ext>
                </a:extLst>
              </a:tr>
              <a:tr h="293603">
                <a:tc>
                  <a:txBody>
                    <a:bodyPr/>
                    <a:lstStyle/>
                    <a:p>
                      <a:r>
                        <a:rPr lang="ro-RO" sz="1200" b="1"/>
                        <a:t>Number of Retail Locations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15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17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19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20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23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25</a:t>
                      </a:r>
                    </a:p>
                  </a:txBody>
                  <a:tcPr marL="59607" marR="59607" marT="29804" marB="29804" anchor="ctr"/>
                </a:tc>
                <a:extLst>
                  <a:ext uri="{0D108BD9-81ED-4DB2-BD59-A6C34878D82A}">
                    <a16:rowId xmlns:a16="http://schemas.microsoft.com/office/drawing/2014/main" val="1051560947"/>
                  </a:ext>
                </a:extLst>
              </a:tr>
              <a:tr h="253422">
                <a:tc>
                  <a:txBody>
                    <a:bodyPr/>
                    <a:lstStyle/>
                    <a:p>
                      <a:r>
                        <a:rPr lang="ro-RO" sz="1200" b="1" dirty="0"/>
                        <a:t>Supermarket </a:t>
                      </a:r>
                      <a:r>
                        <a:rPr lang="ro-RO" sz="1200" b="1" dirty="0" err="1"/>
                        <a:t>Partnerships</a:t>
                      </a:r>
                      <a:endParaRPr lang="ro-RO" sz="1200" b="1" dirty="0"/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35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40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42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45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50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55</a:t>
                      </a:r>
                    </a:p>
                  </a:txBody>
                  <a:tcPr marL="59607" marR="59607" marT="29804" marB="29804" anchor="ctr"/>
                </a:tc>
                <a:extLst>
                  <a:ext uri="{0D108BD9-81ED-4DB2-BD59-A6C34878D82A}">
                    <a16:rowId xmlns:a16="http://schemas.microsoft.com/office/drawing/2014/main" val="1755354681"/>
                  </a:ext>
                </a:extLst>
              </a:tr>
              <a:tr h="381879">
                <a:tc>
                  <a:txBody>
                    <a:bodyPr/>
                    <a:lstStyle/>
                    <a:p>
                      <a:r>
                        <a:rPr lang="en-US" sz="1200" b="1" dirty="0"/>
                        <a:t>Daily Meat Product Deliveries (tons)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6.5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7.2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7.8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8.5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10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11</a:t>
                      </a:r>
                    </a:p>
                  </a:txBody>
                  <a:tcPr marL="59607" marR="59607" marT="29804" marB="29804" anchor="ctr"/>
                </a:tc>
                <a:extLst>
                  <a:ext uri="{0D108BD9-81ED-4DB2-BD59-A6C34878D82A}">
                    <a16:rowId xmlns:a16="http://schemas.microsoft.com/office/drawing/2014/main" val="2733850726"/>
                  </a:ext>
                </a:extLst>
              </a:tr>
              <a:tr h="362377">
                <a:tc>
                  <a:txBody>
                    <a:bodyPr/>
                    <a:lstStyle/>
                    <a:p>
                      <a:r>
                        <a:rPr lang="ro-RO" sz="1200" b="1"/>
                        <a:t>Product Portfolio (unique meat products)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75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80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85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90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100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110</a:t>
                      </a:r>
                    </a:p>
                  </a:txBody>
                  <a:tcPr marL="59607" marR="59607" marT="29804" marB="29804" anchor="ctr"/>
                </a:tc>
                <a:extLst>
                  <a:ext uri="{0D108BD9-81ED-4DB2-BD59-A6C34878D82A}">
                    <a16:rowId xmlns:a16="http://schemas.microsoft.com/office/drawing/2014/main" val="3977445621"/>
                  </a:ext>
                </a:extLst>
              </a:tr>
              <a:tr h="253422">
                <a:tc>
                  <a:txBody>
                    <a:bodyPr/>
                    <a:lstStyle/>
                    <a:p>
                      <a:r>
                        <a:rPr lang="ro-RO" sz="1200" b="1"/>
                        <a:t>Market Regions Covered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2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2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3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3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4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5</a:t>
                      </a:r>
                    </a:p>
                  </a:txBody>
                  <a:tcPr marL="59607" marR="59607" marT="29804" marB="29804" anchor="ctr"/>
                </a:tc>
                <a:extLst>
                  <a:ext uri="{0D108BD9-81ED-4DB2-BD59-A6C34878D82A}">
                    <a16:rowId xmlns:a16="http://schemas.microsoft.com/office/drawing/2014/main" val="1142005542"/>
                  </a:ext>
                </a:extLst>
              </a:tr>
              <a:tr h="381879">
                <a:tc>
                  <a:txBody>
                    <a:bodyPr/>
                    <a:lstStyle/>
                    <a:p>
                      <a:r>
                        <a:rPr lang="en-US" sz="1200" b="1" dirty="0"/>
                        <a:t>Competitive Positioning Score (out of 100)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78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81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82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84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/>
                        <a:t>89</a:t>
                      </a:r>
                    </a:p>
                  </a:txBody>
                  <a:tcPr marL="59607" marR="59607" marT="29804" marB="29804" anchor="ctr"/>
                </a:tc>
                <a:tc>
                  <a:txBody>
                    <a:bodyPr/>
                    <a:lstStyle/>
                    <a:p>
                      <a:r>
                        <a:rPr lang="ro-RO" sz="1200" b="1" dirty="0"/>
                        <a:t>90</a:t>
                      </a:r>
                    </a:p>
                  </a:txBody>
                  <a:tcPr marL="59607" marR="59607" marT="29804" marB="29804" anchor="ctr"/>
                </a:tc>
                <a:extLst>
                  <a:ext uri="{0D108BD9-81ED-4DB2-BD59-A6C34878D82A}">
                    <a16:rowId xmlns:a16="http://schemas.microsoft.com/office/drawing/2014/main" val="819481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021997"/>
      </p:ext>
    </p:extLst>
  </p:cSld>
  <p:clrMapOvr>
    <a:masterClrMapping/>
  </p:clrMapOvr>
  <p:transition spd="slow"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504F-0731-C44A-1A5A-E36325781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88" y="136525"/>
            <a:ext cx="10515600" cy="86226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Financial Performance – Growth, Efficiency &amp; Investments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A67A9-E78E-A54A-0D10-A09B73134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88" y="900722"/>
            <a:ext cx="12008224" cy="4351338"/>
          </a:xfrm>
        </p:spPr>
        <p:txBody>
          <a:bodyPr>
            <a:normAutofit/>
          </a:bodyPr>
          <a:lstStyle/>
          <a:p>
            <a:pPr algn="just"/>
            <a:r>
              <a:rPr lang="en-US" sz="1800" b="1" dirty="0"/>
              <a:t>Financial Stability &amp; Strategic Investments: Cetina prioritizes profit reinvestment, improving production capacity and adopting modern processing technologies. Key funding sources, including the 2006 </a:t>
            </a:r>
            <a:r>
              <a:rPr lang="en-US" sz="1800" b="1" dirty="0" err="1"/>
              <a:t>Sapard</a:t>
            </a:r>
            <a:r>
              <a:rPr lang="en-US" sz="1800" b="1" dirty="0"/>
              <a:t> project, boosted scalability and operational capabilities.</a:t>
            </a:r>
          </a:p>
          <a:p>
            <a:pPr algn="just"/>
            <a:r>
              <a:rPr lang="en-US" sz="1800" b="1" dirty="0"/>
              <a:t>Sustainability &amp; Future Growth: The company is positioned for long-term financial stability, focusing on strategic expansion, innovation, and market adaptability to sustain its competitive edge in Romania's meat industry.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03DA3-758C-699E-8D1C-8EA216910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asetăText 6">
            <a:extLst>
              <a:ext uri="{FF2B5EF4-FFF2-40B4-BE49-F238E27FC236}">
                <a16:creationId xmlns:a16="http://schemas.microsoft.com/office/drawing/2014/main" id="{1A3C7EE7-E452-1E0D-11EA-9976F3BC6750}"/>
              </a:ext>
            </a:extLst>
          </p:cNvPr>
          <p:cNvSpPr txBox="1"/>
          <p:nvPr/>
        </p:nvSpPr>
        <p:spPr>
          <a:xfrm>
            <a:off x="3012141" y="6012204"/>
            <a:ext cx="639071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Georgia Pro" panose="02040502050405020303" pitchFamily="18" charset="0"/>
              </a:rPr>
              <a:t> Fig. 6. Financial Performance of Cetina SRL (20</a:t>
            </a:r>
            <a:r>
              <a:rPr lang="ro-RO" sz="1600" i="1" dirty="0">
                <a:latin typeface="Georgia Pro" panose="02040502050405020303" pitchFamily="18" charset="0"/>
              </a:rPr>
              <a:t>19</a:t>
            </a:r>
            <a:r>
              <a:rPr lang="en-US" sz="1600" i="1" dirty="0">
                <a:latin typeface="Georgia Pro" panose="02040502050405020303" pitchFamily="18" charset="0"/>
              </a:rPr>
              <a:t>-202</a:t>
            </a:r>
            <a:r>
              <a:rPr lang="ro-RO" sz="1600" i="1" dirty="0">
                <a:latin typeface="Georgia Pro" panose="02040502050405020303" pitchFamily="18" charset="0"/>
              </a:rPr>
              <a:t>4</a:t>
            </a:r>
            <a:r>
              <a:rPr lang="en-US" sz="1600" i="1" dirty="0">
                <a:latin typeface="Georgia Pro" panose="02040502050405020303" pitchFamily="18" charset="0"/>
              </a:rPr>
              <a:t>)</a:t>
            </a:r>
          </a:p>
          <a:p>
            <a:pPr algn="ctr"/>
            <a:r>
              <a:rPr lang="ro-RO" altLang="ro-RO" sz="16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Author</a:t>
            </a:r>
            <a:r>
              <a:rPr lang="en-US" altLang="ro-RO" sz="16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: </a:t>
            </a:r>
            <a:r>
              <a:rPr lang="ro-RO" altLang="ro-RO" sz="16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Meheș</a:t>
            </a:r>
            <a:r>
              <a:rPr lang="en-US" altLang="ro-RO" sz="16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 Georgiana</a:t>
            </a:r>
            <a:endParaRPr kumimoji="0" lang="ro-RO" altLang="ro-RO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 Pro" panose="02040502050405020303" pitchFamily="18" charset="0"/>
            </a:endParaRPr>
          </a:p>
          <a:p>
            <a:endParaRPr lang="ro-RO" dirty="0"/>
          </a:p>
        </p:txBody>
      </p:sp>
      <p:graphicFrame>
        <p:nvGraphicFramePr>
          <p:cNvPr id="6" name="Diagramă 5">
            <a:extLst>
              <a:ext uri="{FF2B5EF4-FFF2-40B4-BE49-F238E27FC236}">
                <a16:creationId xmlns:a16="http://schemas.microsoft.com/office/drawing/2014/main" id="{E008305D-CA42-E5A7-2F50-AF54DDE6D3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2041848"/>
              </p:ext>
            </p:extLst>
          </p:nvPr>
        </p:nvGraphicFramePr>
        <p:xfrm>
          <a:off x="1223664" y="2467648"/>
          <a:ext cx="5871322" cy="3426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B4B1FD8B-B221-ADCD-B6CA-828EFB818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401652"/>
              </p:ext>
            </p:extLst>
          </p:nvPr>
        </p:nvGraphicFramePr>
        <p:xfrm>
          <a:off x="6992807" y="2608728"/>
          <a:ext cx="3759946" cy="2904567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929098">
                  <a:extLst>
                    <a:ext uri="{9D8B030D-6E8A-4147-A177-3AD203B41FA5}">
                      <a16:colId xmlns:a16="http://schemas.microsoft.com/office/drawing/2014/main" val="3326195334"/>
                    </a:ext>
                  </a:extLst>
                </a:gridCol>
                <a:gridCol w="1393648">
                  <a:extLst>
                    <a:ext uri="{9D8B030D-6E8A-4147-A177-3AD203B41FA5}">
                      <a16:colId xmlns:a16="http://schemas.microsoft.com/office/drawing/2014/main" val="2638607763"/>
                    </a:ext>
                  </a:extLst>
                </a:gridCol>
                <a:gridCol w="1437200">
                  <a:extLst>
                    <a:ext uri="{9D8B030D-6E8A-4147-A177-3AD203B41FA5}">
                      <a16:colId xmlns:a16="http://schemas.microsoft.com/office/drawing/2014/main" val="1387452272"/>
                    </a:ext>
                  </a:extLst>
                </a:gridCol>
              </a:tblGrid>
              <a:tr h="281019"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2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Year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 </a:t>
                      </a:r>
                      <a:r>
                        <a:rPr lang="ro-RO" sz="12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Revenue</a:t>
                      </a:r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(RON)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Net Profit (RON)</a:t>
                      </a:r>
                      <a:endParaRPr lang="ro-RO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87723490"/>
                  </a:ext>
                </a:extLst>
              </a:tr>
              <a:tr h="437258"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ro-RO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85,000,000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3,800,000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9813045"/>
                  </a:ext>
                </a:extLst>
              </a:tr>
              <a:tr h="437258"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98,000,000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4,500,000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34058497"/>
                  </a:ext>
                </a:extLst>
              </a:tr>
              <a:tr h="437258"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ro-RO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110,000,000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5,200,000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4898556"/>
                  </a:ext>
                </a:extLst>
              </a:tr>
              <a:tr h="437258"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ro-RO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119,854,300</a:t>
                      </a:r>
                      <a:endParaRPr lang="ro-RO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6,123,410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9223712"/>
                  </a:ext>
                </a:extLst>
              </a:tr>
              <a:tr h="437258"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2023</a:t>
                      </a:r>
                      <a:endParaRPr lang="ro-RO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163,246,942</a:t>
                      </a:r>
                      <a:endParaRPr lang="ro-RO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10,508,535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3766386"/>
                  </a:ext>
                </a:extLst>
              </a:tr>
              <a:tr h="437258"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2024</a:t>
                      </a:r>
                      <a:endParaRPr lang="ro-RO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175,000,000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12,000,000</a:t>
                      </a:r>
                      <a:endParaRPr lang="ro-RO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5237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3847288"/>
      </p:ext>
    </p:extLst>
  </p:cSld>
  <p:clrMapOvr>
    <a:masterClrMapping/>
  </p:clrMapOvr>
  <p:transition spd="slow"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CA9EE7B-70B6-3579-5A5E-C9443460D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67" y="211696"/>
            <a:ext cx="10515600" cy="86226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Human Resources Strategy – Workforce Growth &amp; Productivity</a:t>
            </a:r>
            <a:endParaRPr lang="ro-RO" sz="2800" b="1" dirty="0">
              <a:latin typeface="+mn-lt"/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E0C33B79-E2BB-87D6-6284-317A41958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448" y="928435"/>
            <a:ext cx="10515599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b="1" dirty="0"/>
              <a:t>Productivity &amp; Performance: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800" b="1" dirty="0"/>
              <a:t>Training &amp; Development: Investment in skill enhancement programs strengthens workforce capabilities, improving innovation and operational excellence.</a:t>
            </a:r>
          </a:p>
          <a:p>
            <a:pPr algn="just"/>
            <a:r>
              <a:rPr lang="en-US" sz="1800" b="1" dirty="0"/>
              <a:t>Employee Satisfaction &amp; Retention: Cetina prioritizes workplace stability, fair wages, and career growth, fostering long-term employee loyalty and engagement.</a:t>
            </a:r>
          </a:p>
          <a:p>
            <a:pPr algn="just"/>
            <a:r>
              <a:rPr lang="en-US" sz="1800" b="1" dirty="0"/>
              <a:t>Future HR Strategies: Expansion of training initiatives, digital workforce tools, and leadership development will further boost productivity and competitiveness.</a:t>
            </a:r>
            <a:endParaRPr lang="ro-RO" sz="1800" b="1" dirty="0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B91FF291-16F6-2ECB-103B-1D27C9CCA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CasetăText 9">
            <a:extLst>
              <a:ext uri="{FF2B5EF4-FFF2-40B4-BE49-F238E27FC236}">
                <a16:creationId xmlns:a16="http://schemas.microsoft.com/office/drawing/2014/main" id="{3706398F-4ED9-D772-B665-12508AEF7A30}"/>
              </a:ext>
            </a:extLst>
          </p:cNvPr>
          <p:cNvSpPr txBox="1"/>
          <p:nvPr/>
        </p:nvSpPr>
        <p:spPr>
          <a:xfrm>
            <a:off x="3162301" y="6215171"/>
            <a:ext cx="6098240" cy="827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25000"/>
              </a:lnSpc>
            </a:pPr>
            <a:r>
              <a:rPr lang="ro-RO" sz="14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 </a:t>
            </a:r>
            <a:r>
              <a:rPr lang="en-US" sz="14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o-RO" sz="14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Human Resources Performance of Cetina SRL (20</a:t>
            </a:r>
            <a:r>
              <a:rPr lang="ro-RO" sz="14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en-US" sz="14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-202</a:t>
            </a:r>
            <a:r>
              <a:rPr lang="ro-RO" sz="14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400" i="1" dirty="0">
                <a:effectLst/>
                <a:latin typeface="Georgia Pro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25000"/>
              </a:lnSpc>
            </a:pPr>
            <a:r>
              <a:rPr lang="ro-RO" altLang="ro-RO" sz="14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Author</a:t>
            </a:r>
            <a:r>
              <a:rPr lang="en-US" altLang="ro-RO" sz="14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: </a:t>
            </a:r>
            <a:r>
              <a:rPr lang="ro-RO" altLang="ro-RO" sz="1400" i="1" dirty="0" err="1">
                <a:latin typeface="Georgia Pro" panose="02040502050405020303" pitchFamily="18" charset="0"/>
                <a:cs typeface="Times New Roman" panose="02020603050405020304" pitchFamily="18" charset="0"/>
              </a:rPr>
              <a:t>Meheș</a:t>
            </a:r>
            <a:r>
              <a:rPr lang="en-US" altLang="ro-RO" sz="1400" i="1" dirty="0">
                <a:latin typeface="Georgia Pro" panose="02040502050405020303" pitchFamily="18" charset="0"/>
                <a:cs typeface="Times New Roman" panose="02020603050405020304" pitchFamily="18" charset="0"/>
              </a:rPr>
              <a:t> Georgiana</a:t>
            </a:r>
            <a:endParaRPr kumimoji="0" lang="ro-RO" altLang="ro-RO" sz="14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 Pro" panose="02040502050405020303" pitchFamily="18" charset="0"/>
            </a:endParaRPr>
          </a:p>
          <a:p>
            <a:pPr marL="0" marR="0" indent="0" algn="ctr">
              <a:lnSpc>
                <a:spcPct val="125000"/>
              </a:lnSpc>
            </a:pPr>
            <a:endParaRPr lang="ro-RO" sz="1100" dirty="0">
              <a:effectLst/>
              <a:latin typeface="Georgia Pro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CD175A1D-951A-7702-AF0D-1A48091659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341398"/>
              </p:ext>
            </p:extLst>
          </p:nvPr>
        </p:nvGraphicFramePr>
        <p:xfrm>
          <a:off x="900953" y="3174693"/>
          <a:ext cx="10882375" cy="304047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79919">
                  <a:extLst>
                    <a:ext uri="{9D8B030D-6E8A-4147-A177-3AD203B41FA5}">
                      <a16:colId xmlns:a16="http://schemas.microsoft.com/office/drawing/2014/main" val="734910618"/>
                    </a:ext>
                  </a:extLst>
                </a:gridCol>
                <a:gridCol w="802861">
                  <a:extLst>
                    <a:ext uri="{9D8B030D-6E8A-4147-A177-3AD203B41FA5}">
                      <a16:colId xmlns:a16="http://schemas.microsoft.com/office/drawing/2014/main" val="2737151103"/>
                    </a:ext>
                  </a:extLst>
                </a:gridCol>
                <a:gridCol w="1679919">
                  <a:extLst>
                    <a:ext uri="{9D8B030D-6E8A-4147-A177-3AD203B41FA5}">
                      <a16:colId xmlns:a16="http://schemas.microsoft.com/office/drawing/2014/main" val="1735137165"/>
                    </a:ext>
                  </a:extLst>
                </a:gridCol>
                <a:gridCol w="1679919">
                  <a:extLst>
                    <a:ext uri="{9D8B030D-6E8A-4147-A177-3AD203B41FA5}">
                      <a16:colId xmlns:a16="http://schemas.microsoft.com/office/drawing/2014/main" val="3470146672"/>
                    </a:ext>
                  </a:extLst>
                </a:gridCol>
                <a:gridCol w="1679919">
                  <a:extLst>
                    <a:ext uri="{9D8B030D-6E8A-4147-A177-3AD203B41FA5}">
                      <a16:colId xmlns:a16="http://schemas.microsoft.com/office/drawing/2014/main" val="2975291846"/>
                    </a:ext>
                  </a:extLst>
                </a:gridCol>
                <a:gridCol w="1679919">
                  <a:extLst>
                    <a:ext uri="{9D8B030D-6E8A-4147-A177-3AD203B41FA5}">
                      <a16:colId xmlns:a16="http://schemas.microsoft.com/office/drawing/2014/main" val="460978635"/>
                    </a:ext>
                  </a:extLst>
                </a:gridCol>
                <a:gridCol w="1679919">
                  <a:extLst>
                    <a:ext uri="{9D8B030D-6E8A-4147-A177-3AD203B41FA5}">
                      <a16:colId xmlns:a16="http://schemas.microsoft.com/office/drawing/2014/main" val="3158455518"/>
                    </a:ext>
                  </a:extLst>
                </a:gridCol>
              </a:tblGrid>
              <a:tr h="212287">
                <a:tc>
                  <a:txBody>
                    <a:bodyPr/>
                    <a:lstStyle/>
                    <a:p>
                      <a:r>
                        <a:rPr lang="ro-RO" sz="1400" b="1"/>
                        <a:t>Indicator</a:t>
                      </a:r>
                      <a:endParaRPr lang="ro-RO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b="1"/>
                        <a:t>2019</a:t>
                      </a:r>
                      <a:endParaRPr lang="ro-RO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b="1"/>
                        <a:t>2020</a:t>
                      </a:r>
                      <a:endParaRPr lang="ro-RO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b="1"/>
                        <a:t>2021</a:t>
                      </a:r>
                      <a:endParaRPr lang="ro-RO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b="1"/>
                        <a:t>2022</a:t>
                      </a:r>
                      <a:endParaRPr lang="ro-RO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b="1"/>
                        <a:t>2023</a:t>
                      </a:r>
                      <a:endParaRPr lang="ro-RO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b="1" dirty="0"/>
                        <a:t>2024 </a:t>
                      </a:r>
                      <a:endParaRPr lang="ro-RO" sz="1400" dirty="0"/>
                    </a:p>
                  </a:txBody>
                  <a:tcPr marL="72522" marR="72522" marT="36261" marB="36261" anchor="ctr"/>
                </a:tc>
                <a:extLst>
                  <a:ext uri="{0D108BD9-81ED-4DB2-BD59-A6C34878D82A}">
                    <a16:rowId xmlns:a16="http://schemas.microsoft.com/office/drawing/2014/main" val="1375933352"/>
                  </a:ext>
                </a:extLst>
              </a:tr>
              <a:tr h="196498">
                <a:tc>
                  <a:txBody>
                    <a:bodyPr/>
                    <a:lstStyle/>
                    <a:p>
                      <a:r>
                        <a:rPr lang="ro-RO" sz="1400" b="1" dirty="0" err="1"/>
                        <a:t>Number</a:t>
                      </a:r>
                      <a:r>
                        <a:rPr lang="ro-RO" sz="1400" b="1" dirty="0"/>
                        <a:t> of </a:t>
                      </a:r>
                      <a:r>
                        <a:rPr lang="ro-RO" sz="1400" b="1" dirty="0" err="1"/>
                        <a:t>Employees</a:t>
                      </a:r>
                      <a:endParaRPr lang="ro-RO" sz="1400" dirty="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dirty="0"/>
                        <a:t>190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210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230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239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259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dirty="0"/>
                        <a:t>275</a:t>
                      </a:r>
                    </a:p>
                  </a:txBody>
                  <a:tcPr marL="72522" marR="72522" marT="36261" marB="36261" anchor="ctr"/>
                </a:tc>
                <a:extLst>
                  <a:ext uri="{0D108BD9-81ED-4DB2-BD59-A6C34878D82A}">
                    <a16:rowId xmlns:a16="http://schemas.microsoft.com/office/drawing/2014/main" val="3629601317"/>
                  </a:ext>
                </a:extLst>
              </a:tr>
              <a:tr h="525024">
                <a:tc>
                  <a:txBody>
                    <a:bodyPr/>
                    <a:lstStyle/>
                    <a:p>
                      <a:r>
                        <a:rPr lang="ro-RO" sz="1400" b="1"/>
                        <a:t>Employee Retention Rate (%)</a:t>
                      </a:r>
                      <a:endParaRPr lang="ro-RO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88%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89%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90%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91%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93%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94%</a:t>
                      </a:r>
                    </a:p>
                  </a:txBody>
                  <a:tcPr marL="72522" marR="72522" marT="36261" marB="36261" anchor="ctr"/>
                </a:tc>
                <a:extLst>
                  <a:ext uri="{0D108BD9-81ED-4DB2-BD59-A6C34878D82A}">
                    <a16:rowId xmlns:a16="http://schemas.microsoft.com/office/drawing/2014/main" val="2150788402"/>
                  </a:ext>
                </a:extLst>
              </a:tr>
              <a:tr h="518486">
                <a:tc>
                  <a:txBody>
                    <a:bodyPr/>
                    <a:lstStyle/>
                    <a:p>
                      <a:r>
                        <a:rPr lang="en-US" sz="1400" b="1"/>
                        <a:t>Average Earnings per Employee (RON)</a:t>
                      </a:r>
                      <a:endParaRPr lang="en-US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38,000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40,500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42,800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41,841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48,263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dirty="0"/>
                        <a:t>50,000</a:t>
                      </a:r>
                    </a:p>
                  </a:txBody>
                  <a:tcPr marL="72522" marR="72522" marT="36261" marB="36261" anchor="ctr"/>
                </a:tc>
                <a:extLst>
                  <a:ext uri="{0D108BD9-81ED-4DB2-BD59-A6C34878D82A}">
                    <a16:rowId xmlns:a16="http://schemas.microsoft.com/office/drawing/2014/main" val="2860979250"/>
                  </a:ext>
                </a:extLst>
              </a:tr>
              <a:tr h="304445">
                <a:tc>
                  <a:txBody>
                    <a:bodyPr/>
                    <a:lstStyle/>
                    <a:p>
                      <a:r>
                        <a:rPr lang="ro-RO" sz="1400" b="1"/>
                        <a:t>Productivity per Employee (RON)</a:t>
                      </a:r>
                      <a:endParaRPr lang="ro-RO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420,000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460,000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480,000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501,826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630,302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dirty="0"/>
                        <a:t>650,000</a:t>
                      </a:r>
                    </a:p>
                  </a:txBody>
                  <a:tcPr marL="72522" marR="72522" marT="36261" marB="36261" anchor="ctr"/>
                </a:tc>
                <a:extLst>
                  <a:ext uri="{0D108BD9-81ED-4DB2-BD59-A6C34878D82A}">
                    <a16:rowId xmlns:a16="http://schemas.microsoft.com/office/drawing/2014/main" val="426579743"/>
                  </a:ext>
                </a:extLst>
              </a:tr>
              <a:tr h="529155">
                <a:tc>
                  <a:txBody>
                    <a:bodyPr/>
                    <a:lstStyle/>
                    <a:p>
                      <a:r>
                        <a:rPr lang="ro-RO" sz="1400" b="1"/>
                        <a:t>Training &amp; Development Investment (RON)</a:t>
                      </a:r>
                      <a:endParaRPr lang="ro-RO" sz="1400"/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2M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2.2M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2.4M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2.5M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/>
                        <a:t>3.2M</a:t>
                      </a:r>
                    </a:p>
                  </a:txBody>
                  <a:tcPr marL="72522" marR="72522" marT="36261" marB="36261" anchor="ctr"/>
                </a:tc>
                <a:tc>
                  <a:txBody>
                    <a:bodyPr/>
                    <a:lstStyle/>
                    <a:p>
                      <a:r>
                        <a:rPr lang="ro-RO" sz="1400" dirty="0"/>
                        <a:t>3.5M</a:t>
                      </a:r>
                    </a:p>
                  </a:txBody>
                  <a:tcPr marL="72522" marR="72522" marT="36261" marB="36261" anchor="ctr"/>
                </a:tc>
                <a:extLst>
                  <a:ext uri="{0D108BD9-81ED-4DB2-BD59-A6C34878D82A}">
                    <a16:rowId xmlns:a16="http://schemas.microsoft.com/office/drawing/2014/main" val="3726088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724683"/>
      </p:ext>
    </p:extLst>
  </p:cSld>
  <p:clrMapOvr>
    <a:masterClrMapping/>
  </p:clrMapOvr>
  <p:transition spd="slow">
    <p:randomBa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2058</Words>
  <Application>Microsoft Office PowerPoint</Application>
  <PresentationFormat>Ecran lat</PresentationFormat>
  <Paragraphs>299</Paragraphs>
  <Slides>13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8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13</vt:i4>
      </vt:variant>
    </vt:vector>
  </HeadingPairs>
  <TitlesOfParts>
    <vt:vector size="22" baseType="lpstr">
      <vt:lpstr>Aptos</vt:lpstr>
      <vt:lpstr>Aptos Narrow</vt:lpstr>
      <vt:lpstr>Arial</vt:lpstr>
      <vt:lpstr>Calibri</vt:lpstr>
      <vt:lpstr>Calibri Light</vt:lpstr>
      <vt:lpstr>Georgia Pro</vt:lpstr>
      <vt:lpstr>Georgia Pro Black</vt:lpstr>
      <vt:lpstr>Wingdings</vt:lpstr>
      <vt:lpstr>Office Theme</vt:lpstr>
      <vt:lpstr> Enhancing competitiveness in the meat industry by using organisational diagnosis  </vt:lpstr>
      <vt:lpstr>Introduction </vt:lpstr>
      <vt:lpstr>Usefulness, Necessity, and Importance of the Research</vt:lpstr>
      <vt:lpstr>Research Methods Used in the Study</vt:lpstr>
      <vt:lpstr>Fig. 3. The evolution of Cetina SRL Author: Meheș Georgiana</vt:lpstr>
      <vt:lpstr>Operational Diagnosis – Efficiency &amp; Growth Strategies</vt:lpstr>
      <vt:lpstr>Commercial Strategy – Market Presence &amp; Competitive Positioning</vt:lpstr>
      <vt:lpstr>Financial Performance – Growth, Efficiency &amp; Investments</vt:lpstr>
      <vt:lpstr>Human Resources Strategy – Workforce Growth &amp; Productivity</vt:lpstr>
      <vt:lpstr>Fig. 8. Key Success Factors Author: Meheș Georgiana </vt:lpstr>
      <vt:lpstr>Prezentare PowerPoint</vt:lpstr>
      <vt:lpstr>Bibliography 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XGEN</dc:title>
  <dc:creator>Ionut Balanean</dc:creator>
  <cp:lastModifiedBy>Georgiana Valentina Mehes</cp:lastModifiedBy>
  <cp:revision>19</cp:revision>
  <dcterms:created xsi:type="dcterms:W3CDTF">2022-11-16T09:30:41Z</dcterms:created>
  <dcterms:modified xsi:type="dcterms:W3CDTF">2025-05-31T05:19:56Z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b58b62f-6f94-46bd-8089-18e64b0a9abb_Enabled">
    <vt:lpwstr>true</vt:lpwstr>
  </property>
  <property fmtid="{D5CDD505-2E9C-101B-9397-08002B2CF9AE}" pid="3" name="MSIP_Label_5b58b62f-6f94-46bd-8089-18e64b0a9abb_SetDate">
    <vt:lpwstr>2023-10-27T07:10:01Z</vt:lpwstr>
  </property>
  <property fmtid="{D5CDD505-2E9C-101B-9397-08002B2CF9AE}" pid="4" name="MSIP_Label_5b58b62f-6f94-46bd-8089-18e64b0a9abb_Method">
    <vt:lpwstr>Standard</vt:lpwstr>
  </property>
  <property fmtid="{D5CDD505-2E9C-101B-9397-08002B2CF9AE}" pid="5" name="MSIP_Label_5b58b62f-6f94-46bd-8089-18e64b0a9abb_Name">
    <vt:lpwstr>defa4170-0d19-0005-0004-bc88714345d2</vt:lpwstr>
  </property>
  <property fmtid="{D5CDD505-2E9C-101B-9397-08002B2CF9AE}" pid="6" name="MSIP_Label_5b58b62f-6f94-46bd-8089-18e64b0a9abb_SiteId">
    <vt:lpwstr>a6eb79fa-c4a9-4cce-818d-b85274d15305</vt:lpwstr>
  </property>
  <property fmtid="{D5CDD505-2E9C-101B-9397-08002B2CF9AE}" pid="7" name="MSIP_Label_5b58b62f-6f94-46bd-8089-18e64b0a9abb_ActionId">
    <vt:lpwstr>2cd14b58-11e0-4307-8785-27378c20c99b</vt:lpwstr>
  </property>
  <property fmtid="{D5CDD505-2E9C-101B-9397-08002B2CF9AE}" pid="8" name="MSIP_Label_5b58b62f-6f94-46bd-8089-18e64b0a9abb_ContentBits">
    <vt:lpwstr>0</vt:lpwstr>
  </property>
</Properties>
</file>