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1" r:id="rId4"/>
    <p:sldId id="272" r:id="rId5"/>
    <p:sldId id="263" r:id="rId6"/>
    <p:sldId id="264" r:id="rId7"/>
    <p:sldId id="265" r:id="rId8"/>
    <p:sldId id="266" r:id="rId9"/>
    <p:sldId id="267" r:id="rId10"/>
    <p:sldId id="268" r:id="rId11"/>
    <p:sldId id="273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5C05B-EF4D-4E98-8635-E31392798E7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E2E160-F6F4-4E46-B4F5-82B245F67447}">
      <dgm:prSet phldrT="[Text]"/>
      <dgm:spPr/>
      <dgm:t>
        <a:bodyPr/>
        <a:lstStyle/>
        <a:p>
          <a:pPr algn="ctr"/>
          <a:r>
            <a:rPr lang="ro-RO" dirty="0"/>
            <a:t>Specifice</a:t>
          </a:r>
          <a:endParaRPr lang="en-US" dirty="0"/>
        </a:p>
      </dgm:t>
    </dgm:pt>
    <dgm:pt modelId="{0A2B3330-9DB3-4D33-9067-6D1F477212FA}" type="parTrans" cxnId="{81AD00EC-BE46-4850-9378-F53DC87FEEA0}">
      <dgm:prSet/>
      <dgm:spPr/>
      <dgm:t>
        <a:bodyPr/>
        <a:lstStyle/>
        <a:p>
          <a:pPr algn="ctr"/>
          <a:endParaRPr lang="en-US"/>
        </a:p>
      </dgm:t>
    </dgm:pt>
    <dgm:pt modelId="{8F7528DF-5114-4CED-B78F-6F83DBCF4F61}" type="sibTrans" cxnId="{81AD00EC-BE46-4850-9378-F53DC87FEEA0}">
      <dgm:prSet/>
      <dgm:spPr/>
      <dgm:t>
        <a:bodyPr/>
        <a:lstStyle/>
        <a:p>
          <a:pPr algn="ctr"/>
          <a:endParaRPr lang="en-US"/>
        </a:p>
      </dgm:t>
    </dgm:pt>
    <dgm:pt modelId="{E5AA2D19-17F5-4981-BDF1-2D7738851B9E}">
      <dgm:prSet phldrT="[Text]"/>
      <dgm:spPr/>
      <dgm:t>
        <a:bodyPr/>
        <a:lstStyle/>
        <a:p>
          <a:pPr algn="ctr"/>
          <a:r>
            <a:rPr lang="ro-RO"/>
            <a:t>Măsurabi</a:t>
          </a:r>
          <a:r>
            <a:rPr lang="en-US"/>
            <a:t>l</a:t>
          </a:r>
          <a:r>
            <a:rPr lang="ro-RO"/>
            <a:t>e</a:t>
          </a:r>
          <a:endParaRPr lang="en-US"/>
        </a:p>
      </dgm:t>
    </dgm:pt>
    <dgm:pt modelId="{0DCABE2B-C3DF-43B0-9195-02F532DBC3AD}" type="parTrans" cxnId="{95992560-35AF-461E-B64B-0E2441DE95FF}">
      <dgm:prSet/>
      <dgm:spPr/>
      <dgm:t>
        <a:bodyPr/>
        <a:lstStyle/>
        <a:p>
          <a:pPr algn="ctr"/>
          <a:endParaRPr lang="en-US"/>
        </a:p>
      </dgm:t>
    </dgm:pt>
    <dgm:pt modelId="{AE31DD50-83F3-4E73-83E8-6BE807797153}" type="sibTrans" cxnId="{95992560-35AF-461E-B64B-0E2441DE95FF}">
      <dgm:prSet/>
      <dgm:spPr/>
      <dgm:t>
        <a:bodyPr/>
        <a:lstStyle/>
        <a:p>
          <a:pPr algn="ctr"/>
          <a:endParaRPr lang="en-US"/>
        </a:p>
      </dgm:t>
    </dgm:pt>
    <dgm:pt modelId="{24B95615-216A-494A-A9A1-6FF1171D9ABE}">
      <dgm:prSet phldrT="[Text]"/>
      <dgm:spPr/>
      <dgm:t>
        <a:bodyPr/>
        <a:lstStyle/>
        <a:p>
          <a:pPr algn="ctr"/>
          <a:r>
            <a:rPr lang="ro-RO" dirty="0"/>
            <a:t>Posibil de atins</a:t>
          </a:r>
          <a:endParaRPr lang="en-US" dirty="0"/>
        </a:p>
      </dgm:t>
    </dgm:pt>
    <dgm:pt modelId="{E86BFF53-2EDD-47E0-BA84-EB90CD759E5B}" type="parTrans" cxnId="{BFE8289A-8029-4E2B-A00F-FD5F5CF64A07}">
      <dgm:prSet/>
      <dgm:spPr/>
      <dgm:t>
        <a:bodyPr/>
        <a:lstStyle/>
        <a:p>
          <a:pPr algn="ctr"/>
          <a:endParaRPr lang="en-US"/>
        </a:p>
      </dgm:t>
    </dgm:pt>
    <dgm:pt modelId="{03A40739-2A02-4D29-85D3-1A7E3E867AFE}" type="sibTrans" cxnId="{BFE8289A-8029-4E2B-A00F-FD5F5CF64A07}">
      <dgm:prSet/>
      <dgm:spPr/>
      <dgm:t>
        <a:bodyPr/>
        <a:lstStyle/>
        <a:p>
          <a:pPr algn="ctr"/>
          <a:endParaRPr lang="en-US"/>
        </a:p>
      </dgm:t>
    </dgm:pt>
    <dgm:pt modelId="{DA0A4AD7-A0C4-4A44-9042-B3F202512FFE}">
      <dgm:prSet phldrT="[Text]"/>
      <dgm:spPr/>
      <dgm:t>
        <a:bodyPr/>
        <a:lstStyle/>
        <a:p>
          <a:pPr algn="ctr"/>
          <a:r>
            <a:rPr lang="ro-RO"/>
            <a:t>Realiste</a:t>
          </a:r>
          <a:endParaRPr lang="en-US"/>
        </a:p>
      </dgm:t>
    </dgm:pt>
    <dgm:pt modelId="{A2B8BED5-C14F-4FE7-9F05-362C11D2792C}" type="parTrans" cxnId="{2C47044B-2FDD-4B04-8FCE-504C54094D3E}">
      <dgm:prSet/>
      <dgm:spPr/>
      <dgm:t>
        <a:bodyPr/>
        <a:lstStyle/>
        <a:p>
          <a:pPr algn="ctr"/>
          <a:endParaRPr lang="en-US"/>
        </a:p>
      </dgm:t>
    </dgm:pt>
    <dgm:pt modelId="{DE50D159-07B5-4DE4-BB98-6AFB03EE2210}" type="sibTrans" cxnId="{2C47044B-2FDD-4B04-8FCE-504C54094D3E}">
      <dgm:prSet/>
      <dgm:spPr/>
      <dgm:t>
        <a:bodyPr/>
        <a:lstStyle/>
        <a:p>
          <a:pPr algn="ctr"/>
          <a:endParaRPr lang="en-US"/>
        </a:p>
      </dgm:t>
    </dgm:pt>
    <dgm:pt modelId="{C915198C-BB64-45C8-A4CF-496162546687}">
      <dgm:prSet phldrT="[Text]"/>
      <dgm:spPr/>
      <dgm:t>
        <a:bodyPr/>
        <a:lstStyle/>
        <a:p>
          <a:pPr algn="ctr"/>
          <a:r>
            <a:rPr lang="ro-RO"/>
            <a:t>Programate în timp</a:t>
          </a:r>
          <a:endParaRPr lang="en-US"/>
        </a:p>
      </dgm:t>
    </dgm:pt>
    <dgm:pt modelId="{F1A271F4-7E2B-4FD3-8420-31AD65BF08BA}" type="parTrans" cxnId="{19CD3E0C-3FC2-4270-89A6-B0DC90E67F8D}">
      <dgm:prSet/>
      <dgm:spPr/>
      <dgm:t>
        <a:bodyPr/>
        <a:lstStyle/>
        <a:p>
          <a:pPr algn="ctr"/>
          <a:endParaRPr lang="en-US"/>
        </a:p>
      </dgm:t>
    </dgm:pt>
    <dgm:pt modelId="{E6AA4A6A-07D0-4740-A80F-98FCAE6185BA}" type="sibTrans" cxnId="{19CD3E0C-3FC2-4270-89A6-B0DC90E67F8D}">
      <dgm:prSet/>
      <dgm:spPr/>
      <dgm:t>
        <a:bodyPr/>
        <a:lstStyle/>
        <a:p>
          <a:pPr algn="ctr"/>
          <a:endParaRPr lang="en-US"/>
        </a:p>
      </dgm:t>
    </dgm:pt>
    <dgm:pt modelId="{6EBC92A2-E2CC-459F-8283-32DF7E876447}" type="pres">
      <dgm:prSet presAssocID="{77C5C05B-EF4D-4E98-8635-E31392798E75}" presName="diagram" presStyleCnt="0">
        <dgm:presLayoutVars>
          <dgm:dir/>
          <dgm:resizeHandles val="exact"/>
        </dgm:presLayoutVars>
      </dgm:prSet>
      <dgm:spPr/>
    </dgm:pt>
    <dgm:pt modelId="{D14F5872-5751-49BF-8C5F-25B69A8C190D}" type="pres">
      <dgm:prSet presAssocID="{8DE2E160-F6F4-4E46-B4F5-82B245F67447}" presName="node" presStyleLbl="node1" presStyleIdx="0" presStyleCnt="5">
        <dgm:presLayoutVars>
          <dgm:bulletEnabled val="1"/>
        </dgm:presLayoutVars>
      </dgm:prSet>
      <dgm:spPr/>
    </dgm:pt>
    <dgm:pt modelId="{142CDE4E-2400-4DBD-8C8C-F75B3F0B4F92}" type="pres">
      <dgm:prSet presAssocID="{8F7528DF-5114-4CED-B78F-6F83DBCF4F61}" presName="sibTrans" presStyleCnt="0"/>
      <dgm:spPr/>
    </dgm:pt>
    <dgm:pt modelId="{AF22A88E-2639-45A4-8F8A-3E53029C0F36}" type="pres">
      <dgm:prSet presAssocID="{E5AA2D19-17F5-4981-BDF1-2D7738851B9E}" presName="node" presStyleLbl="node1" presStyleIdx="1" presStyleCnt="5">
        <dgm:presLayoutVars>
          <dgm:bulletEnabled val="1"/>
        </dgm:presLayoutVars>
      </dgm:prSet>
      <dgm:spPr/>
    </dgm:pt>
    <dgm:pt modelId="{D9EE31A0-F87D-40D6-938E-4D345DAECC8B}" type="pres">
      <dgm:prSet presAssocID="{AE31DD50-83F3-4E73-83E8-6BE807797153}" presName="sibTrans" presStyleCnt="0"/>
      <dgm:spPr/>
    </dgm:pt>
    <dgm:pt modelId="{80B6B9F8-A5CA-428B-A885-5AD6C3748669}" type="pres">
      <dgm:prSet presAssocID="{24B95615-216A-494A-A9A1-6FF1171D9ABE}" presName="node" presStyleLbl="node1" presStyleIdx="2" presStyleCnt="5">
        <dgm:presLayoutVars>
          <dgm:bulletEnabled val="1"/>
        </dgm:presLayoutVars>
      </dgm:prSet>
      <dgm:spPr/>
    </dgm:pt>
    <dgm:pt modelId="{1858ABFF-D167-4EA0-8E9A-299C461FE073}" type="pres">
      <dgm:prSet presAssocID="{03A40739-2A02-4D29-85D3-1A7E3E867AFE}" presName="sibTrans" presStyleCnt="0"/>
      <dgm:spPr/>
    </dgm:pt>
    <dgm:pt modelId="{A120F118-A46B-4425-BED8-6BDA9038B8D5}" type="pres">
      <dgm:prSet presAssocID="{DA0A4AD7-A0C4-4A44-9042-B3F202512FFE}" presName="node" presStyleLbl="node1" presStyleIdx="3" presStyleCnt="5">
        <dgm:presLayoutVars>
          <dgm:bulletEnabled val="1"/>
        </dgm:presLayoutVars>
      </dgm:prSet>
      <dgm:spPr/>
    </dgm:pt>
    <dgm:pt modelId="{2D85705C-7053-42FE-B144-C33130C6A7AC}" type="pres">
      <dgm:prSet presAssocID="{DE50D159-07B5-4DE4-BB98-6AFB03EE2210}" presName="sibTrans" presStyleCnt="0"/>
      <dgm:spPr/>
    </dgm:pt>
    <dgm:pt modelId="{787CF944-DE9F-4766-92FC-47F02D3F1BCD}" type="pres">
      <dgm:prSet presAssocID="{C915198C-BB64-45C8-A4CF-496162546687}" presName="node" presStyleLbl="node1" presStyleIdx="4" presStyleCnt="5">
        <dgm:presLayoutVars>
          <dgm:bulletEnabled val="1"/>
        </dgm:presLayoutVars>
      </dgm:prSet>
      <dgm:spPr/>
    </dgm:pt>
  </dgm:ptLst>
  <dgm:cxnLst>
    <dgm:cxn modelId="{19CD3E0C-3FC2-4270-89A6-B0DC90E67F8D}" srcId="{77C5C05B-EF4D-4E98-8635-E31392798E75}" destId="{C915198C-BB64-45C8-A4CF-496162546687}" srcOrd="4" destOrd="0" parTransId="{F1A271F4-7E2B-4FD3-8420-31AD65BF08BA}" sibTransId="{E6AA4A6A-07D0-4740-A80F-98FCAE6185BA}"/>
    <dgm:cxn modelId="{2AA9D934-4BAC-45E3-9941-B31BB14FC282}" type="presOf" srcId="{8DE2E160-F6F4-4E46-B4F5-82B245F67447}" destId="{D14F5872-5751-49BF-8C5F-25B69A8C190D}" srcOrd="0" destOrd="0" presId="urn:microsoft.com/office/officeart/2005/8/layout/default"/>
    <dgm:cxn modelId="{79E48A3C-AF8A-4D6F-889A-9394BC8B1374}" type="presOf" srcId="{DA0A4AD7-A0C4-4A44-9042-B3F202512FFE}" destId="{A120F118-A46B-4425-BED8-6BDA9038B8D5}" srcOrd="0" destOrd="0" presId="urn:microsoft.com/office/officeart/2005/8/layout/default"/>
    <dgm:cxn modelId="{95992560-35AF-461E-B64B-0E2441DE95FF}" srcId="{77C5C05B-EF4D-4E98-8635-E31392798E75}" destId="{E5AA2D19-17F5-4981-BDF1-2D7738851B9E}" srcOrd="1" destOrd="0" parTransId="{0DCABE2B-C3DF-43B0-9195-02F532DBC3AD}" sibTransId="{AE31DD50-83F3-4E73-83E8-6BE807797153}"/>
    <dgm:cxn modelId="{2C47044B-2FDD-4B04-8FCE-504C54094D3E}" srcId="{77C5C05B-EF4D-4E98-8635-E31392798E75}" destId="{DA0A4AD7-A0C4-4A44-9042-B3F202512FFE}" srcOrd="3" destOrd="0" parTransId="{A2B8BED5-C14F-4FE7-9F05-362C11D2792C}" sibTransId="{DE50D159-07B5-4DE4-BB98-6AFB03EE2210}"/>
    <dgm:cxn modelId="{0F5BAA72-934A-4870-996C-CE727758BCBA}" type="presOf" srcId="{E5AA2D19-17F5-4981-BDF1-2D7738851B9E}" destId="{AF22A88E-2639-45A4-8F8A-3E53029C0F36}" srcOrd="0" destOrd="0" presId="urn:microsoft.com/office/officeart/2005/8/layout/default"/>
    <dgm:cxn modelId="{548BAB7D-8DFF-4ECD-BC8A-C623408C5420}" type="presOf" srcId="{24B95615-216A-494A-A9A1-6FF1171D9ABE}" destId="{80B6B9F8-A5CA-428B-A885-5AD6C3748669}" srcOrd="0" destOrd="0" presId="urn:microsoft.com/office/officeart/2005/8/layout/default"/>
    <dgm:cxn modelId="{BFE8289A-8029-4E2B-A00F-FD5F5CF64A07}" srcId="{77C5C05B-EF4D-4E98-8635-E31392798E75}" destId="{24B95615-216A-494A-A9A1-6FF1171D9ABE}" srcOrd="2" destOrd="0" parTransId="{E86BFF53-2EDD-47E0-BA84-EB90CD759E5B}" sibTransId="{03A40739-2A02-4D29-85D3-1A7E3E867AFE}"/>
    <dgm:cxn modelId="{A89346B0-23EB-496A-B12E-3D9C41F57D51}" type="presOf" srcId="{C915198C-BB64-45C8-A4CF-496162546687}" destId="{787CF944-DE9F-4766-92FC-47F02D3F1BCD}" srcOrd="0" destOrd="0" presId="urn:microsoft.com/office/officeart/2005/8/layout/default"/>
    <dgm:cxn modelId="{D27E71D2-F774-456E-A955-5AB6271A008C}" type="presOf" srcId="{77C5C05B-EF4D-4E98-8635-E31392798E75}" destId="{6EBC92A2-E2CC-459F-8283-32DF7E876447}" srcOrd="0" destOrd="0" presId="urn:microsoft.com/office/officeart/2005/8/layout/default"/>
    <dgm:cxn modelId="{81AD00EC-BE46-4850-9378-F53DC87FEEA0}" srcId="{77C5C05B-EF4D-4E98-8635-E31392798E75}" destId="{8DE2E160-F6F4-4E46-B4F5-82B245F67447}" srcOrd="0" destOrd="0" parTransId="{0A2B3330-9DB3-4D33-9067-6D1F477212FA}" sibTransId="{8F7528DF-5114-4CED-B78F-6F83DBCF4F61}"/>
    <dgm:cxn modelId="{BB320C66-52EE-4529-9092-37FE10B1ED65}" type="presParOf" srcId="{6EBC92A2-E2CC-459F-8283-32DF7E876447}" destId="{D14F5872-5751-49BF-8C5F-25B69A8C190D}" srcOrd="0" destOrd="0" presId="urn:microsoft.com/office/officeart/2005/8/layout/default"/>
    <dgm:cxn modelId="{CCE3D892-0CE1-4CD5-9BC9-F9D6E324C4EA}" type="presParOf" srcId="{6EBC92A2-E2CC-459F-8283-32DF7E876447}" destId="{142CDE4E-2400-4DBD-8C8C-F75B3F0B4F92}" srcOrd="1" destOrd="0" presId="urn:microsoft.com/office/officeart/2005/8/layout/default"/>
    <dgm:cxn modelId="{5EADB337-72D9-45C9-9D18-0BE934201C59}" type="presParOf" srcId="{6EBC92A2-E2CC-459F-8283-32DF7E876447}" destId="{AF22A88E-2639-45A4-8F8A-3E53029C0F36}" srcOrd="2" destOrd="0" presId="urn:microsoft.com/office/officeart/2005/8/layout/default"/>
    <dgm:cxn modelId="{E2F9B2FA-F30D-42DB-8790-3E34F63C3D2E}" type="presParOf" srcId="{6EBC92A2-E2CC-459F-8283-32DF7E876447}" destId="{D9EE31A0-F87D-40D6-938E-4D345DAECC8B}" srcOrd="3" destOrd="0" presId="urn:microsoft.com/office/officeart/2005/8/layout/default"/>
    <dgm:cxn modelId="{8424337C-AD77-4C75-8B06-F06E5FF849E7}" type="presParOf" srcId="{6EBC92A2-E2CC-459F-8283-32DF7E876447}" destId="{80B6B9F8-A5CA-428B-A885-5AD6C3748669}" srcOrd="4" destOrd="0" presId="urn:microsoft.com/office/officeart/2005/8/layout/default"/>
    <dgm:cxn modelId="{D4344600-956B-4711-A1BB-C2023C1A59FA}" type="presParOf" srcId="{6EBC92A2-E2CC-459F-8283-32DF7E876447}" destId="{1858ABFF-D167-4EA0-8E9A-299C461FE073}" srcOrd="5" destOrd="0" presId="urn:microsoft.com/office/officeart/2005/8/layout/default"/>
    <dgm:cxn modelId="{0E575B2A-23B8-474F-8619-19DEDD75D108}" type="presParOf" srcId="{6EBC92A2-E2CC-459F-8283-32DF7E876447}" destId="{A120F118-A46B-4425-BED8-6BDA9038B8D5}" srcOrd="6" destOrd="0" presId="urn:microsoft.com/office/officeart/2005/8/layout/default"/>
    <dgm:cxn modelId="{193377C3-D22D-4449-8FFF-B4CCDF859D6A}" type="presParOf" srcId="{6EBC92A2-E2CC-459F-8283-32DF7E876447}" destId="{2D85705C-7053-42FE-B144-C33130C6A7AC}" srcOrd="7" destOrd="0" presId="urn:microsoft.com/office/officeart/2005/8/layout/default"/>
    <dgm:cxn modelId="{F2E9AA82-7226-4D62-B850-23767877A2A5}" type="presParOf" srcId="{6EBC92A2-E2CC-459F-8283-32DF7E876447}" destId="{787CF944-DE9F-4766-92FC-47F02D3F1BC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8FA7B0-5C08-4635-80AD-47EB0B62464E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C08187-62DD-40B4-AD77-A9550C38B39A}">
      <dgm:prSet phldrT="[Text]"/>
      <dgm:spPr/>
      <dgm:t>
        <a:bodyPr/>
        <a:lstStyle/>
        <a:p>
          <a:pPr algn="ctr"/>
          <a:r>
            <a:rPr lang="ro-RO"/>
            <a:t>URGENTE ȘI IMPORTANTE</a:t>
          </a:r>
        </a:p>
        <a:p>
          <a:pPr algn="ctr"/>
          <a:r>
            <a:rPr lang="ro-RO"/>
            <a:t>trebuie rezolvate imediat</a:t>
          </a:r>
        </a:p>
      </dgm:t>
    </dgm:pt>
    <dgm:pt modelId="{E2FB1B65-D2CA-4AF3-8035-56DE0D5538C5}" type="parTrans" cxnId="{FFE1BC96-0C6A-4E36-958D-BC032F6F3883}">
      <dgm:prSet/>
      <dgm:spPr/>
      <dgm:t>
        <a:bodyPr/>
        <a:lstStyle/>
        <a:p>
          <a:pPr algn="ctr"/>
          <a:endParaRPr lang="en-US"/>
        </a:p>
      </dgm:t>
    </dgm:pt>
    <dgm:pt modelId="{79F78D6A-B6BC-41F0-BA62-E30043615FDD}" type="sibTrans" cxnId="{FFE1BC96-0C6A-4E36-958D-BC032F6F3883}">
      <dgm:prSet/>
      <dgm:spPr/>
      <dgm:t>
        <a:bodyPr/>
        <a:lstStyle/>
        <a:p>
          <a:pPr algn="ctr"/>
          <a:endParaRPr lang="en-US"/>
        </a:p>
      </dgm:t>
    </dgm:pt>
    <dgm:pt modelId="{8F4C5B38-A034-4147-9AC6-8CDF4F3E685B}">
      <dgm:prSet phldrT="[Text]"/>
      <dgm:spPr/>
      <dgm:t>
        <a:bodyPr/>
        <a:lstStyle/>
        <a:p>
          <a:pPr algn="ctr"/>
          <a:r>
            <a:rPr lang="ro-RO"/>
            <a:t>IMPORTANTE, DAR NU URGENTE</a:t>
          </a:r>
        </a:p>
        <a:p>
          <a:pPr algn="ctr"/>
          <a:r>
            <a:rPr lang="ro-RO"/>
            <a:t>planifică pentru mai târziu</a:t>
          </a:r>
          <a:endParaRPr lang="en-US"/>
        </a:p>
      </dgm:t>
    </dgm:pt>
    <dgm:pt modelId="{44392228-7655-492D-A711-8800BF060FFE}" type="parTrans" cxnId="{0684E62E-4454-4128-AB90-2A46EE3A9788}">
      <dgm:prSet/>
      <dgm:spPr/>
      <dgm:t>
        <a:bodyPr/>
        <a:lstStyle/>
        <a:p>
          <a:pPr algn="ctr"/>
          <a:endParaRPr lang="en-US"/>
        </a:p>
      </dgm:t>
    </dgm:pt>
    <dgm:pt modelId="{DCE1C8A0-47C0-4B99-B360-E7B15D778C82}" type="sibTrans" cxnId="{0684E62E-4454-4128-AB90-2A46EE3A9788}">
      <dgm:prSet/>
      <dgm:spPr/>
      <dgm:t>
        <a:bodyPr/>
        <a:lstStyle/>
        <a:p>
          <a:pPr algn="ctr"/>
          <a:endParaRPr lang="en-US"/>
        </a:p>
      </dgm:t>
    </dgm:pt>
    <dgm:pt modelId="{C6FEDDCE-C7D6-4DD6-9D98-4AC7DA71D048}">
      <dgm:prSet phldrT="[Text]"/>
      <dgm:spPr/>
      <dgm:t>
        <a:bodyPr/>
        <a:lstStyle/>
        <a:p>
          <a:pPr algn="ctr"/>
          <a:r>
            <a:rPr lang="ro-RO"/>
            <a:t>URGENTE, DAR NU IMPORTANTE</a:t>
          </a:r>
        </a:p>
        <a:p>
          <a:pPr algn="ctr"/>
          <a:r>
            <a:rPr lang="ro-RO"/>
            <a:t>trebuie deleagate</a:t>
          </a:r>
          <a:endParaRPr lang="en-US"/>
        </a:p>
      </dgm:t>
    </dgm:pt>
    <dgm:pt modelId="{1FA806B4-1B3C-47C0-A710-D44DC6602A7B}" type="parTrans" cxnId="{B23C24AC-BD6E-4943-BC66-3DCB66B5BED8}">
      <dgm:prSet/>
      <dgm:spPr/>
      <dgm:t>
        <a:bodyPr/>
        <a:lstStyle/>
        <a:p>
          <a:pPr algn="ctr"/>
          <a:endParaRPr lang="en-US"/>
        </a:p>
      </dgm:t>
    </dgm:pt>
    <dgm:pt modelId="{3857DE89-9FB8-40CA-B497-0B78220836E2}" type="sibTrans" cxnId="{B23C24AC-BD6E-4943-BC66-3DCB66B5BED8}">
      <dgm:prSet/>
      <dgm:spPr/>
      <dgm:t>
        <a:bodyPr/>
        <a:lstStyle/>
        <a:p>
          <a:pPr algn="ctr"/>
          <a:endParaRPr lang="en-US"/>
        </a:p>
      </dgm:t>
    </dgm:pt>
    <dgm:pt modelId="{83DE3B04-AF5E-469B-B25C-1FB53694A43B}">
      <dgm:prSet phldrT="[Text]"/>
      <dgm:spPr/>
      <dgm:t>
        <a:bodyPr/>
        <a:lstStyle/>
        <a:p>
          <a:pPr algn="ctr"/>
          <a:r>
            <a:rPr lang="ro-RO"/>
            <a:t>NICI URGENTE, NICI IMPORTANTE</a:t>
          </a:r>
        </a:p>
        <a:p>
          <a:pPr algn="ctr"/>
          <a:r>
            <a:rPr lang="ro-RO"/>
            <a:t>trebuie eliminate</a:t>
          </a:r>
          <a:endParaRPr lang="en-US"/>
        </a:p>
      </dgm:t>
    </dgm:pt>
    <dgm:pt modelId="{E7829BBA-4740-468C-8558-ACBB07C6C671}" type="parTrans" cxnId="{66D1AFE3-4A8D-4730-B119-6A8F21E86F9F}">
      <dgm:prSet/>
      <dgm:spPr/>
      <dgm:t>
        <a:bodyPr/>
        <a:lstStyle/>
        <a:p>
          <a:pPr algn="ctr"/>
          <a:endParaRPr lang="en-US"/>
        </a:p>
      </dgm:t>
    </dgm:pt>
    <dgm:pt modelId="{37D46F31-A3D0-462C-A7B3-FA0FAA2169C5}" type="sibTrans" cxnId="{66D1AFE3-4A8D-4730-B119-6A8F21E86F9F}">
      <dgm:prSet/>
      <dgm:spPr/>
      <dgm:t>
        <a:bodyPr/>
        <a:lstStyle/>
        <a:p>
          <a:pPr algn="ctr"/>
          <a:endParaRPr lang="en-US"/>
        </a:p>
      </dgm:t>
    </dgm:pt>
    <dgm:pt modelId="{4967DEA6-CED1-4508-89F7-6F2287B30361}" type="pres">
      <dgm:prSet presAssocID="{AB8FA7B0-5C08-4635-80AD-47EB0B62464E}" presName="matrix" presStyleCnt="0">
        <dgm:presLayoutVars>
          <dgm:chMax val="1"/>
          <dgm:dir/>
          <dgm:resizeHandles val="exact"/>
        </dgm:presLayoutVars>
      </dgm:prSet>
      <dgm:spPr/>
    </dgm:pt>
    <dgm:pt modelId="{32A961B3-3F7D-47B0-AEFC-7F0DA722925C}" type="pres">
      <dgm:prSet presAssocID="{AB8FA7B0-5C08-4635-80AD-47EB0B62464E}" presName="diamond" presStyleLbl="bgShp" presStyleIdx="0" presStyleCnt="1"/>
      <dgm:spPr/>
    </dgm:pt>
    <dgm:pt modelId="{8C49E643-0680-4373-BF78-A3A2A21E56B3}" type="pres">
      <dgm:prSet presAssocID="{AB8FA7B0-5C08-4635-80AD-47EB0B62464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571C6A7-BCCA-44C9-8EDA-6945291A1175}" type="pres">
      <dgm:prSet presAssocID="{AB8FA7B0-5C08-4635-80AD-47EB0B62464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8B43E1F-74DE-4789-A9F2-1A54A8708956}" type="pres">
      <dgm:prSet presAssocID="{AB8FA7B0-5C08-4635-80AD-47EB0B62464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453FA04-23E4-4EC9-865B-23334F415035}" type="pres">
      <dgm:prSet presAssocID="{AB8FA7B0-5C08-4635-80AD-47EB0B62464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072C411-13D8-4D94-9355-CBB08AC4D4E5}" type="presOf" srcId="{09C08187-62DD-40B4-AD77-A9550C38B39A}" destId="{8C49E643-0680-4373-BF78-A3A2A21E56B3}" srcOrd="0" destOrd="0" presId="urn:microsoft.com/office/officeart/2005/8/layout/matrix3"/>
    <dgm:cxn modelId="{0684E62E-4454-4128-AB90-2A46EE3A9788}" srcId="{AB8FA7B0-5C08-4635-80AD-47EB0B62464E}" destId="{8F4C5B38-A034-4147-9AC6-8CDF4F3E685B}" srcOrd="1" destOrd="0" parTransId="{44392228-7655-492D-A711-8800BF060FFE}" sibTransId="{DCE1C8A0-47C0-4B99-B360-E7B15D778C82}"/>
    <dgm:cxn modelId="{C8AF9E48-06D5-42CF-B05F-CCAB9DF5C4F1}" type="presOf" srcId="{AB8FA7B0-5C08-4635-80AD-47EB0B62464E}" destId="{4967DEA6-CED1-4508-89F7-6F2287B30361}" srcOrd="0" destOrd="0" presId="urn:microsoft.com/office/officeart/2005/8/layout/matrix3"/>
    <dgm:cxn modelId="{90B7904A-BBFD-45E0-B71D-208C5F07D2DB}" type="presOf" srcId="{8F4C5B38-A034-4147-9AC6-8CDF4F3E685B}" destId="{7571C6A7-BCCA-44C9-8EDA-6945291A1175}" srcOrd="0" destOrd="0" presId="urn:microsoft.com/office/officeart/2005/8/layout/matrix3"/>
    <dgm:cxn modelId="{DF934278-DBD6-4B65-8432-FE61CFE23025}" type="presOf" srcId="{C6FEDDCE-C7D6-4DD6-9D98-4AC7DA71D048}" destId="{A8B43E1F-74DE-4789-A9F2-1A54A8708956}" srcOrd="0" destOrd="0" presId="urn:microsoft.com/office/officeart/2005/8/layout/matrix3"/>
    <dgm:cxn modelId="{FFE1BC96-0C6A-4E36-958D-BC032F6F3883}" srcId="{AB8FA7B0-5C08-4635-80AD-47EB0B62464E}" destId="{09C08187-62DD-40B4-AD77-A9550C38B39A}" srcOrd="0" destOrd="0" parTransId="{E2FB1B65-D2CA-4AF3-8035-56DE0D5538C5}" sibTransId="{79F78D6A-B6BC-41F0-BA62-E30043615FDD}"/>
    <dgm:cxn modelId="{B23C24AC-BD6E-4943-BC66-3DCB66B5BED8}" srcId="{AB8FA7B0-5C08-4635-80AD-47EB0B62464E}" destId="{C6FEDDCE-C7D6-4DD6-9D98-4AC7DA71D048}" srcOrd="2" destOrd="0" parTransId="{1FA806B4-1B3C-47C0-A710-D44DC6602A7B}" sibTransId="{3857DE89-9FB8-40CA-B497-0B78220836E2}"/>
    <dgm:cxn modelId="{AACDC4C5-CB00-4C2E-9806-81C8440DF0D5}" type="presOf" srcId="{83DE3B04-AF5E-469B-B25C-1FB53694A43B}" destId="{0453FA04-23E4-4EC9-865B-23334F415035}" srcOrd="0" destOrd="0" presId="urn:microsoft.com/office/officeart/2005/8/layout/matrix3"/>
    <dgm:cxn modelId="{66D1AFE3-4A8D-4730-B119-6A8F21E86F9F}" srcId="{AB8FA7B0-5C08-4635-80AD-47EB0B62464E}" destId="{83DE3B04-AF5E-469B-B25C-1FB53694A43B}" srcOrd="3" destOrd="0" parTransId="{E7829BBA-4740-468C-8558-ACBB07C6C671}" sibTransId="{37D46F31-A3D0-462C-A7B3-FA0FAA2169C5}"/>
    <dgm:cxn modelId="{B83A89EF-B4F0-4EA8-840F-3A3AB01844DA}" type="presParOf" srcId="{4967DEA6-CED1-4508-89F7-6F2287B30361}" destId="{32A961B3-3F7D-47B0-AEFC-7F0DA722925C}" srcOrd="0" destOrd="0" presId="urn:microsoft.com/office/officeart/2005/8/layout/matrix3"/>
    <dgm:cxn modelId="{08D9C913-9ADA-4EEE-8D06-8395980290D7}" type="presParOf" srcId="{4967DEA6-CED1-4508-89F7-6F2287B30361}" destId="{8C49E643-0680-4373-BF78-A3A2A21E56B3}" srcOrd="1" destOrd="0" presId="urn:microsoft.com/office/officeart/2005/8/layout/matrix3"/>
    <dgm:cxn modelId="{38074C91-9A3E-4694-9C77-6F9F26EAB48A}" type="presParOf" srcId="{4967DEA6-CED1-4508-89F7-6F2287B30361}" destId="{7571C6A7-BCCA-44C9-8EDA-6945291A1175}" srcOrd="2" destOrd="0" presId="urn:microsoft.com/office/officeart/2005/8/layout/matrix3"/>
    <dgm:cxn modelId="{00F48F7A-B391-41FC-82CB-2B612433E3FE}" type="presParOf" srcId="{4967DEA6-CED1-4508-89F7-6F2287B30361}" destId="{A8B43E1F-74DE-4789-A9F2-1A54A8708956}" srcOrd="3" destOrd="0" presId="urn:microsoft.com/office/officeart/2005/8/layout/matrix3"/>
    <dgm:cxn modelId="{60A62851-A27E-461E-ADC4-9BBD858A3E95}" type="presParOf" srcId="{4967DEA6-CED1-4508-89F7-6F2287B30361}" destId="{0453FA04-23E4-4EC9-865B-23334F41503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F5872-5751-49BF-8C5F-25B69A8C190D}">
      <dsp:nvSpPr>
        <dsp:cNvPr id="0" name=""/>
        <dsp:cNvSpPr/>
      </dsp:nvSpPr>
      <dsp:spPr>
        <a:xfrm>
          <a:off x="0" y="495532"/>
          <a:ext cx="1619746" cy="9718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dirty="0"/>
            <a:t>Specifice</a:t>
          </a:r>
          <a:endParaRPr lang="en-US" sz="2300" kern="1200" dirty="0"/>
        </a:p>
      </dsp:txBody>
      <dsp:txXfrm>
        <a:off x="0" y="495532"/>
        <a:ext cx="1619746" cy="971847"/>
      </dsp:txXfrm>
    </dsp:sp>
    <dsp:sp modelId="{AF22A88E-2639-45A4-8F8A-3E53029C0F36}">
      <dsp:nvSpPr>
        <dsp:cNvPr id="0" name=""/>
        <dsp:cNvSpPr/>
      </dsp:nvSpPr>
      <dsp:spPr>
        <a:xfrm>
          <a:off x="1781720" y="495532"/>
          <a:ext cx="1619746" cy="9718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/>
            <a:t>Măsurabi</a:t>
          </a:r>
          <a:r>
            <a:rPr lang="en-US" sz="2300" kern="1200"/>
            <a:t>l</a:t>
          </a:r>
          <a:r>
            <a:rPr lang="ro-RO" sz="2300" kern="1200"/>
            <a:t>e</a:t>
          </a:r>
          <a:endParaRPr lang="en-US" sz="2300" kern="1200"/>
        </a:p>
      </dsp:txBody>
      <dsp:txXfrm>
        <a:off x="1781720" y="495532"/>
        <a:ext cx="1619746" cy="971847"/>
      </dsp:txXfrm>
    </dsp:sp>
    <dsp:sp modelId="{80B6B9F8-A5CA-428B-A885-5AD6C3748669}">
      <dsp:nvSpPr>
        <dsp:cNvPr id="0" name=""/>
        <dsp:cNvSpPr/>
      </dsp:nvSpPr>
      <dsp:spPr>
        <a:xfrm>
          <a:off x="3563441" y="495532"/>
          <a:ext cx="1619746" cy="9718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dirty="0"/>
            <a:t>Posibil de atins</a:t>
          </a:r>
          <a:endParaRPr lang="en-US" sz="2300" kern="1200" dirty="0"/>
        </a:p>
      </dsp:txBody>
      <dsp:txXfrm>
        <a:off x="3563441" y="495532"/>
        <a:ext cx="1619746" cy="971847"/>
      </dsp:txXfrm>
    </dsp:sp>
    <dsp:sp modelId="{A120F118-A46B-4425-BED8-6BDA9038B8D5}">
      <dsp:nvSpPr>
        <dsp:cNvPr id="0" name=""/>
        <dsp:cNvSpPr/>
      </dsp:nvSpPr>
      <dsp:spPr>
        <a:xfrm>
          <a:off x="890860" y="1629354"/>
          <a:ext cx="1619746" cy="9718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/>
            <a:t>Realiste</a:t>
          </a:r>
          <a:endParaRPr lang="en-US" sz="2300" kern="1200"/>
        </a:p>
      </dsp:txBody>
      <dsp:txXfrm>
        <a:off x="890860" y="1629354"/>
        <a:ext cx="1619746" cy="971847"/>
      </dsp:txXfrm>
    </dsp:sp>
    <dsp:sp modelId="{787CF944-DE9F-4766-92FC-47F02D3F1BCD}">
      <dsp:nvSpPr>
        <dsp:cNvPr id="0" name=""/>
        <dsp:cNvSpPr/>
      </dsp:nvSpPr>
      <dsp:spPr>
        <a:xfrm>
          <a:off x="2672581" y="1629354"/>
          <a:ext cx="1619746" cy="9718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/>
            <a:t>Programate în timp</a:t>
          </a:r>
          <a:endParaRPr lang="en-US" sz="2300" kern="1200"/>
        </a:p>
      </dsp:txBody>
      <dsp:txXfrm>
        <a:off x="2672581" y="1629354"/>
        <a:ext cx="1619746" cy="971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961B3-3F7D-47B0-AEFC-7F0DA722925C}">
      <dsp:nvSpPr>
        <dsp:cNvPr id="0" name=""/>
        <dsp:cNvSpPr/>
      </dsp:nvSpPr>
      <dsp:spPr>
        <a:xfrm>
          <a:off x="749300" y="0"/>
          <a:ext cx="3684588" cy="368458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9E643-0680-4373-BF78-A3A2A21E56B3}">
      <dsp:nvSpPr>
        <dsp:cNvPr id="0" name=""/>
        <dsp:cNvSpPr/>
      </dsp:nvSpPr>
      <dsp:spPr>
        <a:xfrm>
          <a:off x="1099335" y="350035"/>
          <a:ext cx="1436989" cy="14369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/>
            <a:t>URGENTE ȘI IMPORTANTE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/>
            <a:t>trebuie rezolvate imediat</a:t>
          </a:r>
        </a:p>
      </dsp:txBody>
      <dsp:txXfrm>
        <a:off x="1169483" y="420183"/>
        <a:ext cx="1296693" cy="1296693"/>
      </dsp:txXfrm>
    </dsp:sp>
    <dsp:sp modelId="{7571C6A7-BCCA-44C9-8EDA-6945291A1175}">
      <dsp:nvSpPr>
        <dsp:cNvPr id="0" name=""/>
        <dsp:cNvSpPr/>
      </dsp:nvSpPr>
      <dsp:spPr>
        <a:xfrm>
          <a:off x="2646862" y="350035"/>
          <a:ext cx="1436989" cy="14369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/>
            <a:t>IMPORTANTE, DAR NU URGENTE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/>
            <a:t>planifică pentru mai târziu</a:t>
          </a:r>
          <a:endParaRPr lang="en-US" sz="1400" kern="1200"/>
        </a:p>
      </dsp:txBody>
      <dsp:txXfrm>
        <a:off x="2717010" y="420183"/>
        <a:ext cx="1296693" cy="1296693"/>
      </dsp:txXfrm>
    </dsp:sp>
    <dsp:sp modelId="{A8B43E1F-74DE-4789-A9F2-1A54A8708956}">
      <dsp:nvSpPr>
        <dsp:cNvPr id="0" name=""/>
        <dsp:cNvSpPr/>
      </dsp:nvSpPr>
      <dsp:spPr>
        <a:xfrm>
          <a:off x="1099335" y="1897562"/>
          <a:ext cx="1436989" cy="14369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/>
            <a:t>URGENTE, DAR NU IMPORTANTE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/>
            <a:t>trebuie deleagate</a:t>
          </a:r>
          <a:endParaRPr lang="en-US" sz="1400" kern="1200"/>
        </a:p>
      </dsp:txBody>
      <dsp:txXfrm>
        <a:off x="1169483" y="1967710"/>
        <a:ext cx="1296693" cy="1296693"/>
      </dsp:txXfrm>
    </dsp:sp>
    <dsp:sp modelId="{0453FA04-23E4-4EC9-865B-23334F415035}">
      <dsp:nvSpPr>
        <dsp:cNvPr id="0" name=""/>
        <dsp:cNvSpPr/>
      </dsp:nvSpPr>
      <dsp:spPr>
        <a:xfrm>
          <a:off x="2646862" y="1897562"/>
          <a:ext cx="1436989" cy="14369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/>
            <a:t>NICI URGENTE, NICI IMPORTANTE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/>
            <a:t>trebuie eliminate</a:t>
          </a:r>
          <a:endParaRPr lang="en-US" sz="1400" kern="1200"/>
        </a:p>
      </dsp:txBody>
      <dsp:txXfrm>
        <a:off x="2717010" y="1967710"/>
        <a:ext cx="1296693" cy="1296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5/30/2025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marL="0" marR="0" algn="ctr">
              <a:lnSpc>
                <a:spcPct val="125000"/>
              </a:lnSpc>
              <a:spcBef>
                <a:spcPts val="600"/>
              </a:spcBef>
              <a:spcAft>
                <a:spcPts val="2400"/>
              </a:spcAft>
            </a:pPr>
            <a:r>
              <a:rPr lang="ro-RO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Efficient work time management with AI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Authors: </a:t>
            </a:r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Rut Maria Prodan</a:t>
            </a:r>
            <a:r>
              <a:rPr lang="en-US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și</a:t>
            </a:r>
            <a:r>
              <a:rPr lang="en-US" sz="1800" dirty="0">
                <a:latin typeface="Georgia Pro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Alexandra Maria Satmari Lemnean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Conf. Univ. Dr. Toader Rita</a:t>
            </a:r>
            <a:r>
              <a:rPr lang="en-US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ea typeface="Georgia" panose="02040502050405020303" pitchFamily="18" charset="0"/>
              </a:rPr>
              <a:t>și </a:t>
            </a:r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Conf. Univ. Dr. Zima Liliana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Affiliation: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Universitatea Tehnică Cluj-Napoca, Centrul Universitar Nord Baia Mare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66E1-8468-4A1F-8D94-BC7D86CC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Concluzii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00270-0B6B-4EBD-B73C-78BF4238F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4852388" cy="44142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	</a:t>
            </a:r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Printr-o organizare eficientă</a:t>
            </a:r>
            <a:r>
              <a:rPr lang="en-US" sz="1800" dirty="0">
                <a:latin typeface="Times New Roman" panose="02020603050405020304" pitchFamily="18" charset="0"/>
                <a:ea typeface="Georgia" panose="02040502050405020303" pitchFamily="18" charset="0"/>
              </a:rPr>
              <a:t>:</a:t>
            </a:r>
          </a:p>
          <a:p>
            <a:pPr algn="just"/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se reduce nivelul de stres generat de suprasolicitarea la locul de muncă</a:t>
            </a:r>
            <a:r>
              <a:rPr lang="en-US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;</a:t>
            </a:r>
          </a:p>
          <a:p>
            <a:pPr algn="just"/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crește satisfacția și motivarea angajaților și cresc performanțele personalului</a:t>
            </a:r>
            <a:r>
              <a:rPr lang="en-US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;</a:t>
            </a:r>
          </a:p>
          <a:p>
            <a:pPr algn="just"/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se vor gestiona eficient toate resursele de la nivelul organizației</a:t>
            </a:r>
            <a:r>
              <a:rPr lang="en-US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;</a:t>
            </a:r>
          </a:p>
          <a:p>
            <a:pPr algn="just"/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vor fi eliminate pierderile de timp</a:t>
            </a:r>
            <a:r>
              <a:rPr lang="en-US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;</a:t>
            </a:r>
          </a:p>
          <a:p>
            <a:pPr algn="just"/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vor crește performanțele resurselor umane. </a:t>
            </a:r>
            <a:endParaRPr lang="en-US" sz="1800" dirty="0">
              <a:effectLst/>
              <a:latin typeface="Times New Roman" panose="02020603050405020304" pitchFamily="18" charset="0"/>
              <a:ea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	U</a:t>
            </a:r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tilizarea softurilor AI vor contribui la eficientizarea task-urilor, la respectarea termenelor limită, la gestionarea eficientă a timpului de muncă</a:t>
            </a:r>
            <a:r>
              <a:rPr lang="en-US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și scăderea nivelului de stres</a:t>
            </a:r>
            <a:r>
              <a:rPr lang="en-US" sz="1800" dirty="0">
                <a:latin typeface="Times New Roman" panose="02020603050405020304" pitchFamily="18" charset="0"/>
                <a:ea typeface="Georgia" panose="02040502050405020303" pitchFamily="18" charset="0"/>
              </a:rPr>
              <a:t>.</a:t>
            </a: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67AA5-4EC4-4BE9-8F50-36794C3F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 descr="187,500+ Woman Computer Stock Illustrations, Royalty-Free Vector Graphics &amp;  Clip Art - iStock | Business woman computer, Black woman computer, Asian woman  computer">
            <a:extLst>
              <a:ext uri="{FF2B5EF4-FFF2-40B4-BE49-F238E27FC236}">
                <a16:creationId xmlns:a16="http://schemas.microsoft.com/office/drawing/2014/main" id="{CDCDCC74-7E2E-4EEC-9DAA-CAB7E2E88A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85741"/>
            <a:ext cx="5181600" cy="4419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2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887F7-39F9-4B48-B40D-E98EA38F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Recomand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ări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6FA22-EB27-46F8-BD06-0BC22D58E1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utilizarea softurilor AI de gestionare a timpului de muncă</a:t>
            </a:r>
            <a:r>
              <a:rPr lang="en-US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;</a:t>
            </a:r>
            <a:endParaRPr lang="en-US" sz="1800" dirty="0">
              <a:effectLst/>
              <a:latin typeface="Georgia Pro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stabilirea activităților cu un grad mare de importanță;</a:t>
            </a:r>
            <a:endParaRPr lang="en-US" sz="1800" dirty="0">
              <a:effectLst/>
              <a:latin typeface="Georgia Pro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identificarea și valorificarea momentelor din cadrul timpului de muncă în care capacitatea de concentrare este maximă;</a:t>
            </a:r>
            <a:endParaRPr lang="en-US" sz="1800" dirty="0">
              <a:effectLst/>
              <a:latin typeface="Georgia Pro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conștientizarea efectelor stresului asupra angajaților pentru a putea interveni la timp.</a:t>
            </a:r>
            <a:endParaRPr lang="en-US" sz="1800" dirty="0">
              <a:effectLst/>
              <a:latin typeface="Georgia Pro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20E32-3AEF-4717-8FA3-B37593A0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Peste 30 de imagini vectoriale gratuite cu Bifă și Verifica - Pixabay">
            <a:extLst>
              <a:ext uri="{FF2B5EF4-FFF2-40B4-BE49-F238E27FC236}">
                <a16:creationId xmlns:a16="http://schemas.microsoft.com/office/drawing/2014/main" id="{5B7DAB3E-9EF3-4A79-8200-AC6B9F416C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71" y="2350128"/>
            <a:ext cx="3346782" cy="33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2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83A340-172E-4B1C-AF1D-E9956826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7867"/>
            <a:ext cx="10515600" cy="862266"/>
          </a:xfrm>
        </p:spPr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 mulțumim pentru atenția acordată!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4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9076-A690-4E5D-98BD-6027F46D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Managementul timpului la locul de muncă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91BB9-49F1-4F05-B9D2-2930E2AB5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o-RO" b="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Obiectivele SMART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A0BD1-8F13-4831-A17C-BF41BCDC2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sz="2400" b="0" dirty="0">
                <a:latin typeface="Times New Roman" panose="02020603050405020304" pitchFamily="18" charset="0"/>
                <a:ea typeface="Georgia" panose="02040502050405020303" pitchFamily="18" charset="0"/>
              </a:rPr>
              <a:t>M</a:t>
            </a:r>
            <a:r>
              <a:rPr lang="ro-RO" sz="2400" b="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etoda lui Eisenhower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65A9F-8155-4BCA-B1E1-3B724DE9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5F44746-33DD-4441-9455-EA1987805B2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2734434"/>
              </p:ext>
            </p:extLst>
          </p:nvPr>
        </p:nvGraphicFramePr>
        <p:xfrm>
          <a:off x="836613" y="2799001"/>
          <a:ext cx="5183188" cy="3096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27DF660-250E-46F2-94CF-FBCB7AE0F59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67364531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9515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9DD7-908D-4671-A84E-251AF861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Factorii risipitori ai timpului la locul de muncă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2445D-2222-46ED-91F2-B44608A9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BF8FAF-BFF7-4212-B139-716660D384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58" y="1686757"/>
            <a:ext cx="5480483" cy="4852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4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2240-C833-4391-B562-54CB5C13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Beneficiile adoptării unui plan zilnic la locul de muncă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4CBAA-3728-492F-B39E-E111050A8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ro-RO" sz="1800" u="none" strike="noStrike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Facilitarea îndeplinirii obiectivelor și accelerează desfășurarea următoarelor activități</a:t>
            </a:r>
            <a:r>
              <a:rPr lang="en-US" sz="1800" u="none" strike="noStrike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;</a:t>
            </a:r>
            <a:endParaRPr lang="en-US" sz="1800" u="none" strike="noStrike" dirty="0">
              <a:effectLst/>
              <a:latin typeface="Georgia Pro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ro-RO" sz="1800" u="none" strike="noStrike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Reducerea întreruperilor de timp și îmbunătățește calitatea sarcinilor;</a:t>
            </a:r>
            <a:endParaRPr lang="en-US" sz="1800" u="none" strike="noStrike" dirty="0">
              <a:effectLst/>
              <a:latin typeface="Georgia Pro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ro-RO" sz="1800" u="none" strike="noStrike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Creșterea productivității în muncă;</a:t>
            </a:r>
            <a:endParaRPr lang="en-US" sz="1800" u="none" strike="noStrike" dirty="0">
              <a:effectLst/>
              <a:latin typeface="Georgia Pro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ro-RO" sz="1800" u="none" strike="noStrike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Echilibrul generat de acest plan și o bună organizare;</a:t>
            </a:r>
            <a:endParaRPr lang="en-US" sz="1800" u="none" strike="noStrike" dirty="0">
              <a:effectLst/>
              <a:latin typeface="Georgia Pro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ro-RO" sz="1800" u="none" strike="noStrike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Structurarea prioritățiilor;</a:t>
            </a:r>
            <a:endParaRPr lang="en-US" sz="1800" u="none" strike="noStrike" dirty="0">
              <a:effectLst/>
              <a:latin typeface="Georgia Pro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ro-RO" sz="1800" u="none" strike="noStrike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Reducerea situațiilor de criză a timpului.</a:t>
            </a:r>
            <a:endParaRPr lang="en-US" sz="1800" u="none" strike="noStrike" dirty="0">
              <a:effectLst/>
              <a:latin typeface="Georgia Pro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6C114-CD7D-4657-9AF0-0F3CAE7D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2" descr="Daily planning flat color vector illustration. Pencil on textbook.  Checklist in open notebook. Write agenda for daily routine. Top view 2D  cartoon illustration with desktop on background collection | Premium Vector">
            <a:extLst>
              <a:ext uri="{FF2B5EF4-FFF2-40B4-BE49-F238E27FC236}">
                <a16:creationId xmlns:a16="http://schemas.microsoft.com/office/drawing/2014/main" id="{06C75553-47ED-45DA-A091-3846AF2516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18205"/>
            <a:ext cx="5181600" cy="3766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9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E2B1-DE0E-4DA7-AFD0-9B4B9E61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Studiu de caz privind gestionarea eficientă a timpului de muncă utilizând inteligența artificială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8801-7AAE-469C-A15F-99BDECA1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1800" b="1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	</a:t>
            </a:r>
            <a:r>
              <a:rPr lang="ro-RO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Inteligența artificială în gestionarea eficientă a timpului la locul de muncă</a:t>
            </a:r>
          </a:p>
          <a:p>
            <a:pPr marL="0" indent="0">
              <a:buNone/>
            </a:pPr>
            <a:endParaRPr lang="ro-RO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84F39-338D-4B13-9F74-87F556119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3AE2E2-8051-44CF-9A03-52F407EA6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79" y="2252107"/>
            <a:ext cx="4908242" cy="4286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997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D5F-C188-4192-87C6-18D91007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Softuri pentru eficientizarea timpului la locul de muncă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A77C5-F5A6-4866-A18F-E6C8650BD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	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“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Trello” </a:t>
            </a:r>
            <a:r>
              <a:rPr lang="ro-RO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se folosește în cadrul proiectelor pe bază de comunicare și colaborare în echipa proiectului.</a:t>
            </a:r>
          </a:p>
          <a:p>
            <a:pPr marL="0" indent="0">
              <a:buNone/>
            </a:pPr>
            <a:r>
              <a:rPr lang="ro-RO" sz="2400" dirty="0"/>
              <a:t>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36978-265C-49A7-BF21-1CF4BF2D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EA4BCA-BF10-4C45-810E-57C59C470D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49" y="2663300"/>
            <a:ext cx="2175144" cy="375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DF6BB6-A416-4FA6-9158-238A3ABAA9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28" y="2663299"/>
            <a:ext cx="2175144" cy="375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FD1FC0-885A-47F3-9B81-BBD9D2A0995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4627" y="2674324"/>
            <a:ext cx="2175144" cy="374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397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BBB7-5AC7-441E-8FBE-FDFEF3F7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Softuri pentru eficientizarea timpului la locul de muncă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A7194-8684-4A4D-9834-F5DB1ED99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dirty="0">
                <a:latin typeface="Times New Roman" panose="02020603050405020304" pitchFamily="18" charset="0"/>
                <a:ea typeface="Georgia" panose="02040502050405020303" pitchFamily="18" charset="0"/>
              </a:rPr>
              <a:t>	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“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RescueTime”</a:t>
            </a:r>
            <a:r>
              <a:rPr lang="ro-RO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supraveghează timpul de muncă și este utlilizată pentru eliminarea risipei de timp și realizează rapoarte privind parcursul utilizării timpului și sarcinilor de muncă.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20CAA-3189-480F-B345-38636529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7F4AC-E150-452A-A92F-3E4AB3260A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85" y="2919545"/>
            <a:ext cx="2033416" cy="343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81132-11E0-416B-BF39-6345EC3223C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18" y="2919545"/>
            <a:ext cx="2139368" cy="343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BC4DA8-6876-4FFD-8007-3A2F3102D9A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62" y="2919545"/>
            <a:ext cx="2139368" cy="3436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01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66EF-E91B-41C0-8294-96296594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Softuri pentru eficientizarea timpului la locul de muncă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CA367-C9CC-4D3D-92E9-5E973AAAD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1800" b="1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	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“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Todolist” </a:t>
            </a:r>
            <a:r>
              <a:rPr lang="ro-RO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ajută angajatorii să planifice și să monitorizeze sarcinile zilnice de la locul de muncă.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9DE6F-023E-420B-8696-91B24BB4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16B9E9-4A0A-4CA7-A6D4-AE53FCD7AA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34" y="2732247"/>
            <a:ext cx="3440331" cy="3444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A63BB5-4F47-48D5-A517-BE8D0DFE87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62" y="2732247"/>
            <a:ext cx="2096240" cy="3444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D35F9-FCCD-4D3F-9F41-478325560D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99" y="2732247"/>
            <a:ext cx="2096239" cy="344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1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55F9-6F69-415A-8392-2B2C6F77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Softuri pentru eficientizarea timpului la locul de muncă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22845-098A-4B5A-BEA9-2538768B3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1800" b="1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	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“Pomodoro Tracker”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utilizează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principiul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Pomodoro,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în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care 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efectuează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pauze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de 5 minute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după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25 minute 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lucru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Aplicația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permite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monitorizarea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timpului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muncă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pentru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fiecare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sarcină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lucru</a:t>
            </a:r>
            <a:r>
              <a:rPr lang="en-US" sz="24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.</a:t>
            </a:r>
            <a:endParaRPr lang="ro-RO" sz="2400" dirty="0">
              <a:effectLst/>
              <a:latin typeface="Times New Roman" panose="02020603050405020304" pitchFamily="18" charset="0"/>
              <a:ea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85B0E-F465-47A9-8BF9-563F07AF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0AD9E-E87E-4914-AA9A-8E7DD785F9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77" y="2919403"/>
            <a:ext cx="2059066" cy="3436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EE35D6-6D94-485D-B07A-2A2BB76D65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66" y="2919402"/>
            <a:ext cx="2059066" cy="3436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E2F18-0F21-43BA-B95B-75124C32FE8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55" y="2919402"/>
            <a:ext cx="2059066" cy="3436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FE8245-A9D1-4249-A411-6F6DF1EDF2C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44" y="2919402"/>
            <a:ext cx="2059066" cy="34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3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475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Georgia Pro</vt:lpstr>
      <vt:lpstr>Symbol</vt:lpstr>
      <vt:lpstr>Times New Roman</vt:lpstr>
      <vt:lpstr>Office Theme</vt:lpstr>
      <vt:lpstr>Efficient work time management with AI</vt:lpstr>
      <vt:lpstr>Managementul timpului la locul de muncă</vt:lpstr>
      <vt:lpstr>Factorii risipitori ai timpului la locul de muncă</vt:lpstr>
      <vt:lpstr>Beneficiile adoptării unui plan zilnic la locul de muncă</vt:lpstr>
      <vt:lpstr>Studiu de caz privind gestionarea eficientă a timpului de muncă utilizând inteligența artificială</vt:lpstr>
      <vt:lpstr>Softuri pentru eficientizarea timpului la locul de muncă</vt:lpstr>
      <vt:lpstr>Softuri pentru eficientizarea timpului la locul de muncă</vt:lpstr>
      <vt:lpstr>Softuri pentru eficientizarea timpului la locul de muncă</vt:lpstr>
      <vt:lpstr>Softuri pentru eficientizarea timpului la locul de muncă</vt:lpstr>
      <vt:lpstr>Concluzii</vt:lpstr>
      <vt:lpstr>Recomandări</vt:lpstr>
      <vt:lpstr>Vă mulțumim pentru atenția acordată!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Rut Maria Prodan</cp:lastModifiedBy>
  <cp:revision>20</cp:revision>
  <dcterms:created xsi:type="dcterms:W3CDTF">2022-11-16T09:30:41Z</dcterms:created>
  <dcterms:modified xsi:type="dcterms:W3CDTF">2025-05-30T14:38:59Z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