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73" r:id="rId4"/>
    <p:sldId id="272" r:id="rId5"/>
    <p:sldId id="271" r:id="rId6"/>
    <p:sldId id="265" r:id="rId7"/>
    <p:sldId id="267" r:id="rId8"/>
    <p:sldId id="268" r:id="rId9"/>
    <p:sldId id="269" r:id="rId10"/>
    <p:sldId id="274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3ctr0z\Desktop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nis\Downloads\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nis\Downloads\Book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0.53</c:v>
                </c:pt>
                <c:pt idx="2">
                  <c:v>0.48</c:v>
                </c:pt>
                <c:pt idx="3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4-4665-9AA4-01985415FD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EUROPA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231884057971015E-3"/>
                  <c:y val="-6.6789833989976193E-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BC-40B2-8B92-9A044E62D113}"/>
                </c:ext>
              </c:extLst>
            </c:dLbl>
            <c:dLbl>
              <c:idx val="2"/>
              <c:layout>
                <c:manualLayout>
                  <c:x val="-2.415458937198067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BC-40B2-8B92-9A044E62D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 formatCode="0.00%">
                  <c:v>0.70699999999999996</c:v>
                </c:pt>
                <c:pt idx="1">
                  <c:v>0.62</c:v>
                </c:pt>
                <c:pt idx="2" formatCode="0.00%">
                  <c:v>0.59199999999999997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64-4665-9AA4-01985415FD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ROMANIA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2.91449915135292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BC-40B2-8B92-9A044E62D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Sheet1!$D$2:$D$5</c:f>
              <c:numCache>
                <c:formatCode>0.00%</c:formatCode>
                <c:ptCount val="4"/>
                <c:pt idx="0" formatCode="0%">
                  <c:v>0.76</c:v>
                </c:pt>
                <c:pt idx="1">
                  <c:v>0.73599999999999999</c:v>
                </c:pt>
                <c:pt idx="2">
                  <c:v>0.56100000000000005</c:v>
                </c:pt>
                <c:pt idx="3" formatCode="0%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64-4665-9AA4-01985415FD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41205728"/>
        <c:axId val="1641187008"/>
      </c:barChart>
      <c:catAx>
        <c:axId val="164120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641187008"/>
        <c:crosses val="autoZero"/>
        <c:auto val="1"/>
        <c:lblAlgn val="ctr"/>
        <c:lblOffset val="100"/>
        <c:noMultiLvlLbl val="0"/>
      </c:catAx>
      <c:valAx>
        <c:axId val="164118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64120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SUA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Sheet1!$F$2:$F$5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Sheet1!$G$2:$G$5</c:f>
              <c:numCache>
                <c:formatCode>0%</c:formatCode>
                <c:ptCount val="4"/>
                <c:pt idx="0">
                  <c:v>0.35</c:v>
                </c:pt>
                <c:pt idx="1">
                  <c:v>0.43</c:v>
                </c:pt>
                <c:pt idx="2">
                  <c:v>0.4</c:v>
                </c:pt>
                <c:pt idx="3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4-44E1-A1B8-187F13535148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EUROPA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Sheet1!$F$2:$F$5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Sheet1!$H$2:$H$5</c:f>
              <c:numCache>
                <c:formatCode>0%</c:formatCode>
                <c:ptCount val="4"/>
                <c:pt idx="0">
                  <c:v>0.25</c:v>
                </c:pt>
                <c:pt idx="1">
                  <c:v>0.37</c:v>
                </c:pt>
                <c:pt idx="2">
                  <c:v>0.43</c:v>
                </c:pt>
                <c:pt idx="3" formatCode="0.0%">
                  <c:v>0.38900000000000001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74-44E1-A1B8-187F135351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280623"/>
        <c:axId val="263291183"/>
      </c:barChart>
      <c:catAx>
        <c:axId val="26328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263291183"/>
        <c:crosses val="autoZero"/>
        <c:auto val="1"/>
        <c:lblAlgn val="ctr"/>
        <c:lblOffset val="100"/>
        <c:noMultiLvlLbl val="0"/>
      </c:catAx>
      <c:valAx>
        <c:axId val="263291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263280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Sheet1!$Q$1</c:f>
              <c:strCache>
                <c:ptCount val="1"/>
                <c:pt idx="0">
                  <c:v>SUA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Sheet1!$P$2:$P$5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Sheet1!$Q$2:$Q$5</c:f>
              <c:numCache>
                <c:formatCode>0%</c:formatCode>
                <c:ptCount val="4"/>
                <c:pt idx="0">
                  <c:v>0.78</c:v>
                </c:pt>
                <c:pt idx="1">
                  <c:v>0.73</c:v>
                </c:pt>
                <c:pt idx="2">
                  <c:v>0.57999999999999996</c:v>
                </c:pt>
                <c:pt idx="3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C-4254-AF72-7E6DAFD532E3}"/>
            </c:ext>
          </c:extLst>
        </c:ser>
        <c:ser>
          <c:idx val="1"/>
          <c:order val="1"/>
          <c:tx>
            <c:strRef>
              <c:f>Sheet1!$R$1</c:f>
              <c:strCache>
                <c:ptCount val="1"/>
                <c:pt idx="0">
                  <c:v>EUROPA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Sheet1!$P$2:$P$5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Sheet1!$R$2:$R$5</c:f>
              <c:numCache>
                <c:formatCode>0%</c:formatCode>
                <c:ptCount val="4"/>
                <c:pt idx="0">
                  <c:v>0.72</c:v>
                </c:pt>
                <c:pt idx="1">
                  <c:v>0.75</c:v>
                </c:pt>
                <c:pt idx="2">
                  <c:v>0.78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C-4254-AF72-7E6DAFD532E3}"/>
            </c:ext>
          </c:extLst>
        </c:ser>
        <c:ser>
          <c:idx val="2"/>
          <c:order val="2"/>
          <c:tx>
            <c:strRef>
              <c:f>Sheet1!$S$1</c:f>
              <c:strCache>
                <c:ptCount val="1"/>
                <c:pt idx="0">
                  <c:v>ROMANIA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Sheet1!$P$2:$P$5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Sheet1!$S$2:$S$5</c:f>
              <c:numCache>
                <c:formatCode>0.00%</c:formatCode>
                <c:ptCount val="4"/>
                <c:pt idx="0">
                  <c:v>0.64749999999999996</c:v>
                </c:pt>
                <c:pt idx="1">
                  <c:v>0.67859999999999998</c:v>
                </c:pt>
                <c:pt idx="2" formatCode="0%">
                  <c:v>0.6</c:v>
                </c:pt>
                <c:pt idx="3" formatCode="0%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9C-4254-AF72-7E6DAFD532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9395416"/>
        <c:axId val="689395776"/>
      </c:barChart>
      <c:catAx>
        <c:axId val="68939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395776"/>
        <c:crosses val="autoZero"/>
        <c:auto val="1"/>
        <c:lblAlgn val="ctr"/>
        <c:lblOffset val="100"/>
        <c:noMultiLvlLbl val="0"/>
      </c:catAx>
      <c:valAx>
        <c:axId val="68939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395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Sheet1!$V$1</c:f>
              <c:strCache>
                <c:ptCount val="1"/>
                <c:pt idx="0">
                  <c:v>SUA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noFill/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Sheet1!$U$2:$U$5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Sheet1!$V$2:$V$5</c:f>
              <c:numCache>
                <c:formatCode>0%</c:formatCode>
                <c:ptCount val="4"/>
                <c:pt idx="0">
                  <c:v>0.74</c:v>
                </c:pt>
                <c:pt idx="1">
                  <c:v>0.45</c:v>
                </c:pt>
                <c:pt idx="2">
                  <c:v>0.61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0-422E-8158-87A4FCA00FE9}"/>
            </c:ext>
          </c:extLst>
        </c:ser>
        <c:ser>
          <c:idx val="1"/>
          <c:order val="1"/>
          <c:tx>
            <c:strRef>
              <c:f>Sheet1!$W$1</c:f>
              <c:strCache>
                <c:ptCount val="1"/>
                <c:pt idx="0">
                  <c:v>EUROPA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noFill/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Sheet1!$U$2:$U$5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Sheet1!$W$2:$W$5</c:f>
              <c:numCache>
                <c:formatCode>0.0%</c:formatCode>
                <c:ptCount val="4"/>
                <c:pt idx="0" formatCode="0.00%">
                  <c:v>0.58799999999999997</c:v>
                </c:pt>
                <c:pt idx="1">
                  <c:v>0.69099999999999995</c:v>
                </c:pt>
                <c:pt idx="2">
                  <c:v>0.499</c:v>
                </c:pt>
                <c:pt idx="3" formatCode="0.00%">
                  <c:v>0.45800000000000002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70-422E-8158-87A4FCA00FE9}"/>
            </c:ext>
          </c:extLst>
        </c:ser>
        <c:ser>
          <c:idx val="2"/>
          <c:order val="2"/>
          <c:tx>
            <c:strRef>
              <c:f>Sheet1!$X$1</c:f>
              <c:strCache>
                <c:ptCount val="1"/>
                <c:pt idx="0">
                  <c:v>ROMANIA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Sheet1!$U$2:$U$5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Sheet1!$X$2:$X$5</c:f>
              <c:numCache>
                <c:formatCode>0%</c:formatCode>
                <c:ptCount val="4"/>
                <c:pt idx="0" formatCode="0.00%">
                  <c:v>0.41799999999999998</c:v>
                </c:pt>
                <c:pt idx="1">
                  <c:v>0.72</c:v>
                </c:pt>
                <c:pt idx="2" formatCode="0.00%">
                  <c:v>0.78400000000000003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70-422E-8158-87A4FCA00F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9297136"/>
        <c:axId val="689292096"/>
      </c:barChart>
      <c:catAx>
        <c:axId val="68929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292096"/>
        <c:crosses val="autoZero"/>
        <c:auto val="1"/>
        <c:lblAlgn val="ctr"/>
        <c:lblOffset val="100"/>
        <c:noMultiLvlLbl val="0"/>
      </c:catAx>
      <c:valAx>
        <c:axId val="68929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29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4">
  <a:schemeClr val="accent2"/>
  <a:schemeClr val="accent2"/>
  <a:schemeClr val="accent2"/>
  <a:schemeClr val="accent2"/>
  <a:schemeClr val="accent2"/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58FEB5-E8C6-3A80-493D-10CAD46A1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8C581-C775-98C2-8A72-CD05A2CA63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94724-09D4-4F07-9DDA-0BDFDA992456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BA7D3-DC7D-9A8E-6060-596812F9E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6B5FF-CA0B-B91F-D0C8-5360C7A04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FCD-D8A9-45DB-A117-7E517482F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8737-127D-4908-932B-731DE6930369}" type="datetime1">
              <a:rPr lang="en-US" smtClean="0"/>
              <a:t>5/29/2025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0CA8-5CE1-4958-B669-D933AA49FA40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C49622-4FE3-B449-2292-88184B0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163A-39AB-4876-8208-83F43F159039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211ED7-BD8A-629D-8203-8375D7B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CC1-85F1-475E-9B24-A4E3F71BBD89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D16685D-6EFA-6621-5A4B-4BD1CC7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982-FAA6-4525-A1E7-2F7673A24390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B7FA-7B94-4F91-BABC-9D716D9D537E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C7F7F-C143-ADD7-651F-32FEE87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AC3-BDBB-47BF-BA5C-45EFB7F81241}" type="datetime1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698A86C-2570-E5A2-0B29-BBD24595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E560-4FCD-4798-9AF2-642BCAC1830E}" type="datetime1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1CC0-1E6D-4B25-A2AE-33306CF856E6}" type="datetime1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E5D0F-ABFC-3AB6-B29E-7372DFF5EA3A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2552-A208-4103-BBAD-2B95A95E1FEC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84E180B-01F9-F756-B76F-DBCB1FEBB953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8EA-84C3-4938-9F36-6CC12B53B25F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EA6F1-DE73-3AD0-FFED-F8CA8912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8DAF-AFE5-4394-A263-6FDE350004BD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53F00A-FF5A-1AFA-0B55-634828FAD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j7PqQxsmNAxWc4QIHHR-ECqEQFnoECBwQAQ&amp;url=https%3A%2F%2Fwww.utcluj.ro%2Fen%2F&amp;usg=AOvVaw2rwiDZL4eUEEa90feXWppg&amp;opi=8997844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with a computer and his head in his hands&#10;&#10;AI-generated content may be incorrect.">
            <a:extLst>
              <a:ext uri="{FF2B5EF4-FFF2-40B4-BE49-F238E27FC236}">
                <a16:creationId xmlns:a16="http://schemas.microsoft.com/office/drawing/2014/main" id="{C3595F8B-72C0-89D6-3548-8267B4B350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24" y="2840205"/>
            <a:ext cx="3582276" cy="3707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0" y="828080"/>
            <a:ext cx="6731000" cy="2387600"/>
          </a:xfrm>
        </p:spPr>
        <p:txBody>
          <a:bodyPr>
            <a:normAutofit/>
          </a:bodyPr>
          <a:lstStyle/>
          <a:p>
            <a:pPr algn="ctr"/>
            <a:r>
              <a:rPr lang="ro-RO" sz="4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Studiu privind gestionarea stresului pentru diferite profesii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" y="3789660"/>
            <a:ext cx="4368800" cy="2494359"/>
          </a:xfrm>
        </p:spPr>
        <p:txBody>
          <a:bodyPr>
            <a:normAutofit/>
          </a:bodyPr>
          <a:lstStyle/>
          <a:p>
            <a:pPr algn="l"/>
            <a:r>
              <a:rPr lang="ro-RO" b="1" dirty="0"/>
              <a:t> </a:t>
            </a:r>
            <a:r>
              <a:rPr lang="en-US" b="1" dirty="0"/>
              <a:t>Author/s:</a:t>
            </a:r>
            <a:r>
              <a:rPr lang="ro-RO" b="1" dirty="0"/>
              <a:t> </a:t>
            </a:r>
          </a:p>
          <a:p>
            <a:pPr algn="l"/>
            <a:r>
              <a:rPr lang="ro-RO" dirty="0"/>
              <a:t>Iura Ionuț Teodor</a:t>
            </a:r>
          </a:p>
          <a:p>
            <a:pPr algn="l"/>
            <a:r>
              <a:rPr lang="ro-RO" dirty="0"/>
              <a:t>Farkas Lorand Alexandru</a:t>
            </a:r>
          </a:p>
          <a:p>
            <a:pPr algn="l"/>
            <a:r>
              <a:rPr lang="ro-RO" dirty="0"/>
              <a:t>Marina Denis Lisandro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4E97D-C2FB-8DBB-90FA-6F6F91B085CF}"/>
              </a:ext>
            </a:extLst>
          </p:cNvPr>
          <p:cNvSpPr txBox="1"/>
          <p:nvPr/>
        </p:nvSpPr>
        <p:spPr>
          <a:xfrm>
            <a:off x="0" y="5657671"/>
            <a:ext cx="5613400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Affiliation:</a:t>
            </a:r>
            <a:r>
              <a:rPr lang="ro-RO" sz="2400" b="1" dirty="0"/>
              <a:t> </a:t>
            </a:r>
          </a:p>
          <a:p>
            <a:pPr algn="l">
              <a:spcBef>
                <a:spcPts val="225"/>
              </a:spcBef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  <a:hlinkClick r:id="rId3"/>
              </a:rPr>
              <a:t>Technical University of Cluj-Napoca</a:t>
            </a:r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desk with papers flying in the air&#10;&#10;AI-generated content may be incorrect.">
            <a:extLst>
              <a:ext uri="{FF2B5EF4-FFF2-40B4-BE49-F238E27FC236}">
                <a16:creationId xmlns:a16="http://schemas.microsoft.com/office/drawing/2014/main" id="{73F444D6-3C86-9BE3-9BBA-F9104694F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39" y="2852755"/>
            <a:ext cx="4528761" cy="3420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D1B485-A767-1402-28C3-0204D42B8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5000" b="1" dirty="0"/>
              <a:t>Concluzie/Recomandări</a:t>
            </a:r>
            <a:endParaRPr lang="en-US" sz="5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74813-83C2-DDAA-F3D4-3B4A29CBD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87" y="1856598"/>
            <a:ext cx="11198226" cy="216058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o-RO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În concluzie stresul este factorul care influentează atat viața personală a individului cât și performanța acestuia în cadrul întreprinderii. Dar cu toate acestea o gestionare corespunzătoare a stresului aduce și o mulțime de beneficii.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8B691-A5AB-CC74-6FD0-4A8FEA96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9A94B-946B-CF93-5ADD-9EDA7F87BE91}"/>
              </a:ext>
            </a:extLst>
          </p:cNvPr>
          <p:cNvSpPr txBox="1"/>
          <p:nvPr/>
        </p:nvSpPr>
        <p:spPr>
          <a:xfrm>
            <a:off x="496887" y="3765601"/>
            <a:ext cx="10641013" cy="295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800" kern="1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Ș</a:t>
            </a: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edințe de terapie pentru gestionarea stresului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Conștientizarea problemei dar și a gravității acesteia.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800" kern="1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Găsirea unor activități recreative ca de exemplu:</a:t>
            </a:r>
          </a:p>
          <a:p>
            <a:pPr marL="800100" lvl="1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800" kern="1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sportul, gătitul, vizionarea unui film etc.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AF8512-6543-62C2-FE9C-E7BEBEB4EEA2}"/>
              </a:ext>
            </a:extLst>
          </p:cNvPr>
          <p:cNvSpPr/>
          <p:nvPr/>
        </p:nvSpPr>
        <p:spPr>
          <a:xfrm>
            <a:off x="171450" y="3777110"/>
            <a:ext cx="11633200" cy="2356798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9C3D52-0AA9-1CB6-494D-280125B55641}"/>
              </a:ext>
            </a:extLst>
          </p:cNvPr>
          <p:cNvSpPr/>
          <p:nvPr/>
        </p:nvSpPr>
        <p:spPr>
          <a:xfrm>
            <a:off x="171450" y="1690688"/>
            <a:ext cx="11633200" cy="1909003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25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504F-0731-C44A-1A5A-E3632578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7726"/>
            <a:ext cx="10515600" cy="3216956"/>
          </a:xfrm>
        </p:spPr>
        <p:txBody>
          <a:bodyPr>
            <a:normAutofit/>
          </a:bodyPr>
          <a:lstStyle/>
          <a:p>
            <a:pPr algn="ctr"/>
            <a:r>
              <a:rPr lang="ro-RO" sz="12500" b="1" dirty="0">
                <a:solidFill>
                  <a:srgbClr val="00B0F0"/>
                </a:solidFill>
                <a:latin typeface="Jumble" panose="020F0502020204030204" pitchFamily="2" charset="0"/>
              </a:rPr>
              <a:t>THANK YOU</a:t>
            </a:r>
            <a:endParaRPr lang="en-US" sz="12500" b="1" dirty="0">
              <a:solidFill>
                <a:srgbClr val="00B0F0"/>
              </a:solidFill>
              <a:latin typeface="Jumble" panose="020F05020202040302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3DA3-758C-699E-8D1C-8EA21691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4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holding papers&#10;&#10;AI-generated content may be incorrect.">
            <a:extLst>
              <a:ext uri="{FF2B5EF4-FFF2-40B4-BE49-F238E27FC236}">
                <a16:creationId xmlns:a16="http://schemas.microsoft.com/office/drawing/2014/main" id="{9270C3E1-DDCF-B02E-1CD4-226499FFF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4" y="1157300"/>
            <a:ext cx="5485424" cy="4543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63A089-89BD-3474-63FA-0AC6C91C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14" y="681037"/>
            <a:ext cx="10515600" cy="862266"/>
          </a:xfrm>
        </p:spPr>
        <p:txBody>
          <a:bodyPr>
            <a:normAutofit/>
          </a:bodyPr>
          <a:lstStyle/>
          <a:p>
            <a:r>
              <a:rPr lang="ro-RO" sz="4800" b="1" dirty="0">
                <a:cs typeface="Times New Roman" panose="02020603050405020304" pitchFamily="18" charset="0"/>
              </a:rPr>
              <a:t>Introducere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EA67F-C5CB-8067-14B5-CEADF7368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9343" cy="4351338"/>
          </a:xfrm>
        </p:spPr>
        <p:txBody>
          <a:bodyPr/>
          <a:lstStyle/>
          <a:p>
            <a:pPr lvl="0"/>
            <a:r>
              <a:rPr lang="ro-RO" sz="2800" dirty="0"/>
              <a:t>Stresul a devenit una dintre cele mai mari provocări ale zilelor noastre.</a:t>
            </a:r>
            <a:endParaRPr lang="en-US" sz="2800" dirty="0"/>
          </a:p>
          <a:p>
            <a:pPr lvl="0"/>
            <a:r>
              <a:rPr lang="ro-RO" sz="2800" dirty="0"/>
              <a:t>Efectele cantităților mari de stres ajung să afecteze atât performanțele la locul de muncă cât și interacțiunile sociale.</a:t>
            </a:r>
            <a:endParaRPr lang="en-US" sz="2800" dirty="0"/>
          </a:p>
          <a:p>
            <a:pPr lvl="0"/>
            <a:r>
              <a:rPr lang="ro-RO" sz="2800" dirty="0"/>
              <a:t>Stresul este perceput ca un factor negativ dar stresul manageriat corect aduce o mulțime de beneficii.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CF717-4B06-2D6C-9A1D-65B9FF3D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6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artoon of a person carrying a box of papers&#10;&#10;AI-generated content may be incorrect.">
            <a:extLst>
              <a:ext uri="{FF2B5EF4-FFF2-40B4-BE49-F238E27FC236}">
                <a16:creationId xmlns:a16="http://schemas.microsoft.com/office/drawing/2014/main" id="{A389E488-41D1-D421-B00C-8EE3A41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" y="19580"/>
            <a:ext cx="3327991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0FB43C6-7A81-C889-4BBC-99313E5A826B}"/>
              </a:ext>
            </a:extLst>
          </p:cNvPr>
          <p:cNvSpPr/>
          <p:nvPr/>
        </p:nvSpPr>
        <p:spPr>
          <a:xfrm>
            <a:off x="3152205" y="2496604"/>
            <a:ext cx="2325690" cy="1069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FACTORI DE </a:t>
            </a:r>
            <a:b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STRES FRECVENȚI</a:t>
            </a:r>
            <a:endParaRPr lang="en-US" sz="16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74166F-606F-6979-9412-8BAE8EABA220}"/>
              </a:ext>
            </a:extLst>
          </p:cNvPr>
          <p:cNvSpPr/>
          <p:nvPr/>
        </p:nvSpPr>
        <p:spPr>
          <a:xfrm>
            <a:off x="3152205" y="5244926"/>
            <a:ext cx="2325690" cy="10156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INTERFAȚĂ VIAȚĂ</a:t>
            </a:r>
            <a:b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PERSONALĂ/</a:t>
            </a:r>
            <a:endParaRPr lang="en-US" sz="16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MUNCĂ</a:t>
            </a:r>
            <a:endParaRPr lang="en-US" sz="16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48473E-755A-C500-497C-67B955B595C1}"/>
              </a:ext>
            </a:extLst>
          </p:cNvPr>
          <p:cNvSpPr/>
          <p:nvPr/>
        </p:nvSpPr>
        <p:spPr>
          <a:xfrm>
            <a:off x="6289447" y="3016780"/>
            <a:ext cx="2325690" cy="1069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SIMPTOME</a:t>
            </a:r>
            <a:b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PERSONALE</a:t>
            </a:r>
            <a:endParaRPr lang="en-US" sz="16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7C32959-C686-9C27-3547-05F3157C7E7A}"/>
              </a:ext>
            </a:extLst>
          </p:cNvPr>
          <p:cNvSpPr/>
          <p:nvPr/>
        </p:nvSpPr>
        <p:spPr>
          <a:xfrm>
            <a:off x="322424" y="3870765"/>
            <a:ext cx="2325690" cy="1069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FACTORI DE STRES</a:t>
            </a:r>
            <a:b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FRECVENȚI</a:t>
            </a:r>
            <a:endParaRPr lang="en-US" sz="16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0994931-C23C-D8AF-BFC5-C4245DB45334}"/>
              </a:ext>
            </a:extLst>
          </p:cNvPr>
          <p:cNvCxnSpPr>
            <a:cxnSpLocks/>
            <a:stCxn id="53" idx="3"/>
            <a:endCxn id="55" idx="1"/>
          </p:cNvCxnSpPr>
          <p:nvPr/>
        </p:nvCxnSpPr>
        <p:spPr>
          <a:xfrm>
            <a:off x="2648114" y="4405761"/>
            <a:ext cx="5063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B10403C6-25FA-60A7-4C19-1E76DC173741}"/>
              </a:ext>
            </a:extLst>
          </p:cNvPr>
          <p:cNvSpPr/>
          <p:nvPr/>
        </p:nvSpPr>
        <p:spPr>
          <a:xfrm>
            <a:off x="3154454" y="3870765"/>
            <a:ext cx="2325690" cy="1069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o-RO" sz="16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INDIVIDUL</a:t>
            </a:r>
            <a:endParaRPr lang="en-US" sz="16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97D6ED-DDEA-F687-C222-EECFD24AAC44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>
            <a:off x="4315050" y="3566595"/>
            <a:ext cx="2249" cy="3041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F80E180-DBAC-FF96-11CD-04BF23C69DDD}"/>
              </a:ext>
            </a:extLst>
          </p:cNvPr>
          <p:cNvCxnSpPr>
            <a:cxnSpLocks/>
            <a:stCxn id="55" idx="2"/>
            <a:endCxn id="51" idx="0"/>
          </p:cNvCxnSpPr>
          <p:nvPr/>
        </p:nvCxnSpPr>
        <p:spPr>
          <a:xfrm flipH="1">
            <a:off x="4315050" y="4940756"/>
            <a:ext cx="2249" cy="30417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ED0BCE39-E4FE-6947-7A7E-C8E131D6DD24}"/>
              </a:ext>
            </a:extLst>
          </p:cNvPr>
          <p:cNvCxnSpPr>
            <a:cxnSpLocks/>
            <a:stCxn id="55" idx="3"/>
            <a:endCxn id="52" idx="2"/>
          </p:cNvCxnSpPr>
          <p:nvPr/>
        </p:nvCxnSpPr>
        <p:spPr>
          <a:xfrm flipV="1">
            <a:off x="5480144" y="4086771"/>
            <a:ext cx="1972148" cy="31899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CD022DF2-BFCF-A9F1-4272-87FE1592D9C2}"/>
              </a:ext>
            </a:extLst>
          </p:cNvPr>
          <p:cNvSpPr/>
          <p:nvPr/>
        </p:nvSpPr>
        <p:spPr>
          <a:xfrm>
            <a:off x="6289447" y="4876259"/>
            <a:ext cx="2325690" cy="1069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o-RO" sz="1600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SIMPTOME</a:t>
            </a:r>
            <a:br>
              <a:rPr lang="ro-RO" sz="1600" b="1" kern="10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o-RO" sz="1600" b="1" kern="100">
                <a:solidFill>
                  <a:schemeClr val="tx1"/>
                </a:solidFill>
                <a:cs typeface="Times New Roman" panose="02020603050405020304" pitchFamily="18" charset="0"/>
              </a:rPr>
              <a:t>ORGANIZAȚIONALE</a:t>
            </a:r>
            <a:endParaRPr lang="en-US" sz="1600" b="1" kern="1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438DDFEB-90B0-CADD-EC35-82517F585919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5477895" y="4711499"/>
            <a:ext cx="1974397" cy="16476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13EC0B8F-DAE5-7C9F-CD7D-9481ED086A8A}"/>
              </a:ext>
            </a:extLst>
          </p:cNvPr>
          <p:cNvSpPr/>
          <p:nvPr/>
        </p:nvSpPr>
        <p:spPr>
          <a:xfrm>
            <a:off x="9424440" y="3870764"/>
            <a:ext cx="2325690" cy="1069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o-RO" sz="1600" b="1" kern="100">
                <a:solidFill>
                  <a:schemeClr val="tx1"/>
                </a:solidFill>
                <a:cs typeface="Times New Roman" panose="02020603050405020304" pitchFamily="18" charset="0"/>
              </a:rPr>
              <a:t>REZULTAT</a:t>
            </a:r>
            <a:endParaRPr lang="en-US" sz="1600" b="1" kern="1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o-RO" sz="1600" b="1" kern="100">
                <a:solidFill>
                  <a:schemeClr val="tx1"/>
                </a:solidFill>
                <a:cs typeface="Times New Roman" panose="02020603050405020304" pitchFamily="18" charset="0"/>
              </a:rPr>
              <a:t>NEGATIV</a:t>
            </a:r>
            <a:endParaRPr lang="en-US" sz="1600" b="1" kern="1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DA533CF1-1130-D4F3-6E50-769909F7A95A}"/>
              </a:ext>
            </a:extLst>
          </p:cNvPr>
          <p:cNvCxnSpPr>
            <a:cxnSpLocks/>
            <a:stCxn id="59" idx="3"/>
            <a:endCxn id="61" idx="2"/>
          </p:cNvCxnSpPr>
          <p:nvPr/>
        </p:nvCxnSpPr>
        <p:spPr>
          <a:xfrm flipV="1">
            <a:off x="8615137" y="4940755"/>
            <a:ext cx="1972148" cy="47050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CF70DFCB-21B6-F43D-22F5-79910B28E4E6}"/>
              </a:ext>
            </a:extLst>
          </p:cNvPr>
          <p:cNvCxnSpPr>
            <a:cxnSpLocks/>
            <a:stCxn id="52" idx="3"/>
            <a:endCxn id="61" idx="0"/>
          </p:cNvCxnSpPr>
          <p:nvPr/>
        </p:nvCxnSpPr>
        <p:spPr>
          <a:xfrm>
            <a:off x="8615137" y="3551776"/>
            <a:ext cx="1972148" cy="31898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C8EAB284-986C-BB3D-F69A-14099EE3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FE7CADBA-A946-39E8-06C2-B9F97979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106" y="600282"/>
            <a:ext cx="10515600" cy="862266"/>
          </a:xfrm>
        </p:spPr>
        <p:txBody>
          <a:bodyPr>
            <a:normAutofit/>
          </a:bodyPr>
          <a:lstStyle/>
          <a:p>
            <a:r>
              <a:rPr lang="ro-RO" sz="4800" b="1" dirty="0"/>
              <a:t>Structura stresului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0706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F4A11-A145-ACD0-1FF0-79BA93DD0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1245-57CF-19FC-DC29-C2231C4A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Bolile asimilate nivelului ridicat de stres</a:t>
            </a:r>
            <a:endParaRPr lang="en-US" sz="8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A55DCF-56E4-D2E5-0AB3-E1DECF965590}"/>
              </a:ext>
            </a:extLst>
          </p:cNvPr>
          <p:cNvSpPr/>
          <p:nvPr/>
        </p:nvSpPr>
        <p:spPr>
          <a:xfrm>
            <a:off x="749300" y="1690688"/>
            <a:ext cx="4292600" cy="4938711"/>
          </a:xfrm>
          <a:prstGeom prst="round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1C47C-42F6-1229-BA51-0BE1E3A7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C4732-9646-9BBD-EF75-9D88B0B282D6}"/>
              </a:ext>
            </a:extLst>
          </p:cNvPr>
          <p:cNvSpPr txBox="1"/>
          <p:nvPr/>
        </p:nvSpPr>
        <p:spPr>
          <a:xfrm>
            <a:off x="1104900" y="1753923"/>
            <a:ext cx="6096000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Atacurile de panică; 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Depresie;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Infarct miocardic;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Scăderea imunității;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Cancer;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Ulcer;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Hiper și Hipo tensiune</a:t>
            </a:r>
            <a:r>
              <a:rPr lang="ro-RO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holding a phone and a pile of books&#10;&#10;AI-generated content may be incorrect.">
            <a:extLst>
              <a:ext uri="{FF2B5EF4-FFF2-40B4-BE49-F238E27FC236}">
                <a16:creationId xmlns:a16="http://schemas.microsoft.com/office/drawing/2014/main" id="{3F4400A7-3D76-4A4A-737C-58EF0F3F4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247900"/>
            <a:ext cx="4367292" cy="2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6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20223-CC4C-8C8B-60CF-200ED5F6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10E26F-4056-9990-726C-6F46BA861B99}"/>
              </a:ext>
            </a:extLst>
          </p:cNvPr>
          <p:cNvSpPr/>
          <p:nvPr/>
        </p:nvSpPr>
        <p:spPr>
          <a:xfrm>
            <a:off x="37424" y="2144695"/>
            <a:ext cx="4048227" cy="3365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5A27B4-018E-B52C-72F3-2B3DF79781D1}"/>
              </a:ext>
            </a:extLst>
          </p:cNvPr>
          <p:cNvSpPr/>
          <p:nvPr/>
        </p:nvSpPr>
        <p:spPr>
          <a:xfrm>
            <a:off x="7846011" y="2144695"/>
            <a:ext cx="4333931" cy="3365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396ADC-09C4-DEC7-0A6F-9543B7F7D9DF}"/>
              </a:ext>
            </a:extLst>
          </p:cNvPr>
          <p:cNvSpPr/>
          <p:nvPr/>
        </p:nvSpPr>
        <p:spPr>
          <a:xfrm>
            <a:off x="4018143" y="2144695"/>
            <a:ext cx="3845861" cy="3365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erson pointing at a person's shoulder&#10;&#10;AI-generated content may be incorrect.">
            <a:extLst>
              <a:ext uri="{FF2B5EF4-FFF2-40B4-BE49-F238E27FC236}">
                <a16:creationId xmlns:a16="http://schemas.microsoft.com/office/drawing/2014/main" id="{36535A03-0DA9-5640-2646-BBA011071F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21" y="4667285"/>
            <a:ext cx="5016500" cy="23565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03A246-4D5E-C5D8-AF26-0987492AF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759" y="-420688"/>
            <a:ext cx="5248955" cy="1600200"/>
          </a:xfrm>
        </p:spPr>
        <p:txBody>
          <a:bodyPr>
            <a:normAutofit/>
          </a:bodyPr>
          <a:lstStyle/>
          <a:p>
            <a:r>
              <a:rPr lang="ro-RO" sz="4800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Factorii stresului</a:t>
            </a:r>
            <a:endParaRPr lang="en-US" sz="7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114B70-C84B-CA9B-E141-1DB86A152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70" y="2144695"/>
            <a:ext cx="3932237" cy="3811588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e natură fizică:</a:t>
            </a:r>
          </a:p>
          <a:p>
            <a:pPr marL="800100"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Dureri de cap și tensiune musculară;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Turburări ale somnului;</a:t>
            </a:r>
            <a:endParaRPr lang="ro-RO" sz="24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Probleme digestive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C4FF0-FC22-A839-69B1-BFCA51C3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8CD7BFE-F0A6-581D-571D-F4A03F208FD0}"/>
              </a:ext>
            </a:extLst>
          </p:cNvPr>
          <p:cNvSpPr txBox="1">
            <a:spLocks/>
          </p:cNvSpPr>
          <p:nvPr/>
        </p:nvSpPr>
        <p:spPr>
          <a:xfrm>
            <a:off x="4085651" y="2144695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De natură psihică: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Nervozitate;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Anxietate;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Lipsa motivației.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19F4BAB-9DBD-9FBF-E297-3797C6008DFD}"/>
              </a:ext>
            </a:extLst>
          </p:cNvPr>
          <p:cNvSpPr txBox="1">
            <a:spLocks/>
          </p:cNvSpPr>
          <p:nvPr/>
        </p:nvSpPr>
        <p:spPr>
          <a:xfrm>
            <a:off x="7901461" y="2144695"/>
            <a:ext cx="4278481" cy="381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e natură comportamentală: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Dificultăți de concentrare;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Scăderea performanței la locul de muncă;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Evitarea responsabilităților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3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mask on her face&#10;&#10;AI-generated content may be incorrect.">
            <a:extLst>
              <a:ext uri="{FF2B5EF4-FFF2-40B4-BE49-F238E27FC236}">
                <a16:creationId xmlns:a16="http://schemas.microsoft.com/office/drawing/2014/main" id="{0C9D0BF3-5901-04F1-B27D-F89B010933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23B4C0-1CFF-27A4-9C41-88877A4ED8DF}"/>
              </a:ext>
            </a:extLst>
          </p:cNvPr>
          <p:cNvSpPr/>
          <p:nvPr/>
        </p:nvSpPr>
        <p:spPr>
          <a:xfrm>
            <a:off x="838201" y="1670026"/>
            <a:ext cx="10515600" cy="4566374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833A3-27CE-E408-02F5-91C86066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600"/>
            <a:ext cx="10506456" cy="1014984"/>
          </a:xfrm>
        </p:spPr>
        <p:txBody>
          <a:bodyPr anchor="b">
            <a:normAutofit/>
          </a:bodyPr>
          <a:lstStyle/>
          <a:p>
            <a:r>
              <a:rPr lang="ro-RO" sz="5000" b="1" dirty="0"/>
              <a:t>Nivelul de stres în domeniul Medical</a:t>
            </a:r>
            <a:endParaRPr lang="en-US" sz="5000" b="1" dirty="0"/>
          </a:p>
        </p:txBody>
      </p:sp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B185A5F3-7CD6-3A7A-F64B-45AF068124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133082"/>
              </p:ext>
            </p:extLst>
          </p:nvPr>
        </p:nvGraphicFramePr>
        <p:xfrm>
          <a:off x="838200" y="1878876"/>
          <a:ext cx="10515600" cy="43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0C6EBA4-24D1-0009-4F50-5BDF4A64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3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holding his head in front of a computer&#10;&#10;AI-generated content may be incorrect.">
            <a:extLst>
              <a:ext uri="{FF2B5EF4-FFF2-40B4-BE49-F238E27FC236}">
                <a16:creationId xmlns:a16="http://schemas.microsoft.com/office/drawing/2014/main" id="{40512398-9C78-6A8F-1006-97BE51C1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0C560-D8AE-2FF5-3CC7-E5842B83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9885" y="499419"/>
            <a:ext cx="12434741" cy="2036189"/>
          </a:xfrm>
        </p:spPr>
        <p:txBody>
          <a:bodyPr>
            <a:normAutofit/>
          </a:bodyPr>
          <a:lstStyle/>
          <a:p>
            <a:pPr algn="ctr"/>
            <a:r>
              <a:rPr lang="ro-RO" sz="45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Nivelul de stres în domeniul Management:</a:t>
            </a:r>
            <a:endParaRPr lang="en-US" sz="4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D772D2-07F4-5E97-8935-456188599FCD}"/>
              </a:ext>
            </a:extLst>
          </p:cNvPr>
          <p:cNvSpPr/>
          <p:nvPr/>
        </p:nvSpPr>
        <p:spPr>
          <a:xfrm>
            <a:off x="929951" y="1999761"/>
            <a:ext cx="10067731" cy="4224826"/>
          </a:xfrm>
          <a:prstGeom prst="rect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  <a:alpha val="46000"/>
                </a:schemeClr>
              </a:gs>
              <a:gs pos="50000">
                <a:schemeClr val="dk1">
                  <a:lumMod val="105000"/>
                  <a:satMod val="103000"/>
                  <a:tint val="73000"/>
                  <a:alpha val="55000"/>
                </a:schemeClr>
              </a:gs>
              <a:gs pos="100000">
                <a:schemeClr val="dk1">
                  <a:lumMod val="105000"/>
                  <a:satMod val="109000"/>
                  <a:tint val="81000"/>
                  <a:alpha val="58000"/>
                </a:schemeClr>
              </a:gs>
            </a:gsLst>
            <a:lin ang="5400000" scaled="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EFAB2B43-F121-E07E-5022-F1BBF33751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9389"/>
              </p:ext>
            </p:extLst>
          </p:nvPr>
        </p:nvGraphicFramePr>
        <p:xfrm>
          <a:off x="929951" y="193650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6B5AC-CB2F-D633-D471-AD90AD0B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7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desk with a piece of paper&#10;&#10;AI-generated content may be incorrect.">
            <a:extLst>
              <a:ext uri="{FF2B5EF4-FFF2-40B4-BE49-F238E27FC236}">
                <a16:creationId xmlns:a16="http://schemas.microsoft.com/office/drawing/2014/main" id="{AD6A68BD-1C06-F02C-3812-19BB0EE1E3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7A872-C901-7808-87D9-B27BD317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11050"/>
            <a:ext cx="11277600" cy="1676399"/>
          </a:xfrm>
        </p:spPr>
        <p:txBody>
          <a:bodyPr anchor="t">
            <a:normAutofit/>
          </a:bodyPr>
          <a:lstStyle/>
          <a:p>
            <a:r>
              <a:rPr lang="ro-RO" sz="4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Nivelul de stres în domeniul Educational:</a:t>
            </a:r>
            <a:endParaRPr lang="en-US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699FD4-F609-CEB3-1E5D-B45B2A4DF797}"/>
              </a:ext>
            </a:extLst>
          </p:cNvPr>
          <p:cNvSpPr/>
          <p:nvPr/>
        </p:nvSpPr>
        <p:spPr>
          <a:xfrm>
            <a:off x="685800" y="2202543"/>
            <a:ext cx="10515600" cy="4054052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5BFB18F-60C2-8817-537D-D2A4C4DDE3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994656"/>
              </p:ext>
            </p:extLst>
          </p:nvPr>
        </p:nvGraphicFramePr>
        <p:xfrm>
          <a:off x="685800" y="2370494"/>
          <a:ext cx="10820400" cy="388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ABE59-79DD-BAF7-3E9F-424617B8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7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with his hand on his nose&#10;&#10;AI-generated content may be incorrect.">
            <a:extLst>
              <a:ext uri="{FF2B5EF4-FFF2-40B4-BE49-F238E27FC236}">
                <a16:creationId xmlns:a16="http://schemas.microsoft.com/office/drawing/2014/main" id="{E7D2B7D5-5590-442C-03B5-E1D7C15691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7190B-408A-8B50-9A3E-4FF0845A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05" y="539033"/>
            <a:ext cx="13161301" cy="1092305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ro-RO" sz="5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US" sz="5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o-RO" sz="45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Nivelul de stres în domeniul Antreprenorial</a:t>
            </a:r>
            <a:r>
              <a:rPr lang="en-US" sz="45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US" sz="4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7F02F-A1C5-C909-D5FA-378CC5247523}"/>
              </a:ext>
            </a:extLst>
          </p:cNvPr>
          <p:cNvSpPr>
            <a:spLocks/>
          </p:cNvSpPr>
          <p:nvPr/>
        </p:nvSpPr>
        <p:spPr>
          <a:xfrm>
            <a:off x="1093694" y="2048721"/>
            <a:ext cx="10067731" cy="4224826"/>
          </a:xfrm>
          <a:prstGeom prst="rect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  <a:alpha val="78000"/>
                </a:schemeClr>
              </a:gs>
              <a:gs pos="50000">
                <a:schemeClr val="dk1">
                  <a:lumMod val="105000"/>
                  <a:satMod val="103000"/>
                  <a:tint val="73000"/>
                  <a:alpha val="85000"/>
                </a:schemeClr>
              </a:gs>
              <a:gs pos="100000">
                <a:schemeClr val="dk1">
                  <a:lumMod val="105000"/>
                  <a:satMod val="109000"/>
                  <a:tint val="81000"/>
                  <a:alpha val="76000"/>
                </a:schemeClr>
              </a:gs>
            </a:gsLst>
            <a:lin ang="5400000" scaled="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CA973A-364B-E1BF-747C-0872B99B76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976825"/>
              </p:ext>
            </p:extLst>
          </p:nvPr>
        </p:nvGraphicFramePr>
        <p:xfrm>
          <a:off x="1093694" y="2306260"/>
          <a:ext cx="10260106" cy="3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6E2EF96-E572-A5D8-03C9-6B1C05F8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85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300</Words>
  <Application>Microsoft Office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Jumble</vt:lpstr>
      <vt:lpstr>Symbol</vt:lpstr>
      <vt:lpstr>Times New Roman</vt:lpstr>
      <vt:lpstr>Wingdings</vt:lpstr>
      <vt:lpstr>Office Theme</vt:lpstr>
      <vt:lpstr>Studiu privind gestionarea stresului pentru diferite profesii</vt:lpstr>
      <vt:lpstr>Introducere</vt:lpstr>
      <vt:lpstr>Structura stresului</vt:lpstr>
      <vt:lpstr>Bolile asimilate nivelului ridicat de stres</vt:lpstr>
      <vt:lpstr>Factorii stresului</vt:lpstr>
      <vt:lpstr>Nivelul de stres în domeniul Medical</vt:lpstr>
      <vt:lpstr>Nivelul de stres în domeniul Management:</vt:lpstr>
      <vt:lpstr>Nivelul de stres în domeniul Educational:</vt:lpstr>
      <vt:lpstr>  Nivelul de stres în domeniul Antreprenorial:</vt:lpstr>
      <vt:lpstr>Concluzie/Recomandări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Denis Lisandro Marina</cp:lastModifiedBy>
  <cp:revision>7</cp:revision>
  <dcterms:created xsi:type="dcterms:W3CDTF">2022-11-16T09:30:41Z</dcterms:created>
  <dcterms:modified xsi:type="dcterms:W3CDTF">2025-05-29T21:01:14Z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