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6" r:id="rId3"/>
    <p:sldId id="257" r:id="rId4"/>
    <p:sldId id="263" r:id="rId5"/>
    <p:sldId id="258" r:id="rId6"/>
    <p:sldId id="259" r:id="rId7"/>
    <p:sldId id="260" r:id="rId8"/>
    <p:sldId id="261"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5AB67-B0DD-4836-A4A4-689B38F028C3}" v="80" dt="2025-05-29T16:29:25.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411" autoAdjust="0"/>
  </p:normalViewPr>
  <p:slideViewPr>
    <p:cSldViewPr snapToGrid="0">
      <p:cViewPr varScale="1">
        <p:scale>
          <a:sx n="74" d="100"/>
          <a:sy n="74" d="100"/>
        </p:scale>
        <p:origin x="340" y="5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an" userId="5efeafce4a92745c" providerId="LiveId" clId="{3EC5AB67-B0DD-4836-A4A4-689B38F028C3}"/>
    <pc:docChg chg="undo redo custSel addSld modSld sldOrd">
      <pc:chgData name="Alexandra Man" userId="5efeafce4a92745c" providerId="LiveId" clId="{3EC5AB67-B0DD-4836-A4A4-689B38F028C3}" dt="2025-05-29T17:08:34.831" v="308" actId="20577"/>
      <pc:docMkLst>
        <pc:docMk/>
      </pc:docMkLst>
      <pc:sldChg chg="modSp mod">
        <pc:chgData name="Alexandra Man" userId="5efeafce4a92745c" providerId="LiveId" clId="{3EC5AB67-B0DD-4836-A4A4-689B38F028C3}" dt="2025-05-29T17:08:34.831" v="308" actId="20577"/>
        <pc:sldMkLst>
          <pc:docMk/>
          <pc:sldMk cId="3211116105" sldId="256"/>
        </pc:sldMkLst>
        <pc:spChg chg="mod">
          <ac:chgData name="Alexandra Man" userId="5efeafce4a92745c" providerId="LiveId" clId="{3EC5AB67-B0DD-4836-A4A4-689B38F028C3}" dt="2025-05-29T17:08:34.831" v="308" actId="20577"/>
          <ac:spMkLst>
            <pc:docMk/>
            <pc:sldMk cId="3211116105" sldId="256"/>
            <ac:spMk id="3" creationId="{B12F05B2-EF03-DBB5-4446-A81ABE5970EE}"/>
          </ac:spMkLst>
        </pc:spChg>
      </pc:sldChg>
      <pc:sldChg chg="modSp mod">
        <pc:chgData name="Alexandra Man" userId="5efeafce4a92745c" providerId="LiveId" clId="{3EC5AB67-B0DD-4836-A4A4-689B38F028C3}" dt="2025-05-29T16:22:02.145" v="190"/>
        <pc:sldMkLst>
          <pc:docMk/>
          <pc:sldMk cId="4274069830" sldId="257"/>
        </pc:sldMkLst>
        <pc:spChg chg="mod">
          <ac:chgData name="Alexandra Man" userId="5efeafce4a92745c" providerId="LiveId" clId="{3EC5AB67-B0DD-4836-A4A4-689B38F028C3}" dt="2025-05-29T07:10:17.825" v="14" actId="113"/>
          <ac:spMkLst>
            <pc:docMk/>
            <pc:sldMk cId="4274069830" sldId="257"/>
            <ac:spMk id="2" creationId="{C463A089-89BD-3474-63FA-0AC6C91C8865}"/>
          </ac:spMkLst>
        </pc:spChg>
        <pc:graphicFrameChg chg="mod">
          <ac:chgData name="Alexandra Man" userId="5efeafce4a92745c" providerId="LiveId" clId="{3EC5AB67-B0DD-4836-A4A4-689B38F028C3}" dt="2025-05-29T16:22:02.145" v="190"/>
          <ac:graphicFrameMkLst>
            <pc:docMk/>
            <pc:sldMk cId="4274069830" sldId="257"/>
            <ac:graphicFrameMk id="6" creationId="{D65AF17A-EE0D-E375-3E91-07334126D98B}"/>
          </ac:graphicFrameMkLst>
        </pc:graphicFrameChg>
      </pc:sldChg>
      <pc:sldChg chg="modSp mod">
        <pc:chgData name="Alexandra Man" userId="5efeafce4a92745c" providerId="LiveId" clId="{3EC5AB67-B0DD-4836-A4A4-689B38F028C3}" dt="2025-05-29T07:20:26.138" v="152" actId="20577"/>
        <pc:sldMkLst>
          <pc:docMk/>
          <pc:sldMk cId="124151350" sldId="258"/>
        </pc:sldMkLst>
        <pc:spChg chg="mod">
          <ac:chgData name="Alexandra Man" userId="5efeafce4a92745c" providerId="LiveId" clId="{3EC5AB67-B0DD-4836-A4A4-689B38F028C3}" dt="2025-05-29T07:20:26.138" v="152" actId="20577"/>
          <ac:spMkLst>
            <pc:docMk/>
            <pc:sldMk cId="124151350" sldId="258"/>
            <ac:spMk id="5" creationId="{A853AD99-FEA1-8B05-841E-BD5AD2500660}"/>
          </ac:spMkLst>
        </pc:spChg>
      </pc:sldChg>
      <pc:sldChg chg="modSp mod">
        <pc:chgData name="Alexandra Man" userId="5efeafce4a92745c" providerId="LiveId" clId="{3EC5AB67-B0DD-4836-A4A4-689B38F028C3}" dt="2025-05-29T07:20:28.955" v="153" actId="20577"/>
        <pc:sldMkLst>
          <pc:docMk/>
          <pc:sldMk cId="1357033518" sldId="259"/>
        </pc:sldMkLst>
        <pc:spChg chg="mod">
          <ac:chgData name="Alexandra Man" userId="5efeafce4a92745c" providerId="LiveId" clId="{3EC5AB67-B0DD-4836-A4A4-689B38F028C3}" dt="2025-05-29T07:20:28.955" v="153" actId="20577"/>
          <ac:spMkLst>
            <pc:docMk/>
            <pc:sldMk cId="1357033518" sldId="259"/>
            <ac:spMk id="5" creationId="{0C073BB5-1E80-C3BC-10B8-50C20922EF1D}"/>
          </ac:spMkLst>
        </pc:spChg>
      </pc:sldChg>
      <pc:sldChg chg="modSp mod">
        <pc:chgData name="Alexandra Man" userId="5efeafce4a92745c" providerId="LiveId" clId="{3EC5AB67-B0DD-4836-A4A4-689B38F028C3}" dt="2025-05-29T07:20:34.804" v="155" actId="20577"/>
        <pc:sldMkLst>
          <pc:docMk/>
          <pc:sldMk cId="2689021997" sldId="260"/>
        </pc:sldMkLst>
        <pc:spChg chg="mod">
          <ac:chgData name="Alexandra Man" userId="5efeafce4a92745c" providerId="LiveId" clId="{3EC5AB67-B0DD-4836-A4A4-689B38F028C3}" dt="2025-05-29T07:20:34.804" v="155" actId="20577"/>
          <ac:spMkLst>
            <pc:docMk/>
            <pc:sldMk cId="2689021997" sldId="260"/>
            <ac:spMk id="5" creationId="{BE1ED4F1-F471-EA9E-FD62-BBE79018A0D9}"/>
          </ac:spMkLst>
        </pc:spChg>
      </pc:sldChg>
      <pc:sldChg chg="modSp mod">
        <pc:chgData name="Alexandra Man" userId="5efeafce4a92745c" providerId="LiveId" clId="{3EC5AB67-B0DD-4836-A4A4-689B38F028C3}" dt="2025-05-29T07:20:32.283" v="154" actId="20577"/>
        <pc:sldMkLst>
          <pc:docMk/>
          <pc:sldMk cId="1523847288" sldId="261"/>
        </pc:sldMkLst>
        <pc:spChg chg="mod">
          <ac:chgData name="Alexandra Man" userId="5efeafce4a92745c" providerId="LiveId" clId="{3EC5AB67-B0DD-4836-A4A4-689B38F028C3}" dt="2025-05-29T07:20:32.283" v="154" actId="20577"/>
          <ac:spMkLst>
            <pc:docMk/>
            <pc:sldMk cId="1523847288" sldId="261"/>
            <ac:spMk id="2" creationId="{D5BF504F-0731-C44A-1A5A-E36325781B46}"/>
          </ac:spMkLst>
        </pc:spChg>
      </pc:sldChg>
      <pc:sldChg chg="addSp delSp modSp mod">
        <pc:chgData name="Alexandra Man" userId="5efeafce4a92745c" providerId="LiveId" clId="{3EC5AB67-B0DD-4836-A4A4-689B38F028C3}" dt="2025-05-29T16:31:58.912" v="298" actId="1076"/>
        <pc:sldMkLst>
          <pc:docMk/>
          <pc:sldMk cId="3278304347" sldId="262"/>
        </pc:sldMkLst>
        <pc:spChg chg="mod">
          <ac:chgData name="Alexandra Man" userId="5efeafce4a92745c" providerId="LiveId" clId="{3EC5AB67-B0DD-4836-A4A4-689B38F028C3}" dt="2025-05-29T16:31:58.912" v="298" actId="1076"/>
          <ac:spMkLst>
            <pc:docMk/>
            <pc:sldMk cId="3278304347" sldId="262"/>
            <ac:spMk id="2" creationId="{89DCDF61-A29F-DD8D-4313-01CE48983869}"/>
          </ac:spMkLst>
        </pc:spChg>
        <pc:spChg chg="mod">
          <ac:chgData name="Alexandra Man" userId="5efeafce4a92745c" providerId="LiveId" clId="{3EC5AB67-B0DD-4836-A4A4-689B38F028C3}" dt="2025-05-29T16:31:57.154" v="297" actId="1076"/>
          <ac:spMkLst>
            <pc:docMk/>
            <pc:sldMk cId="3278304347" sldId="262"/>
            <ac:spMk id="4" creationId="{7EF7B546-2DD0-2A69-79DE-CB0EAA0E53B7}"/>
          </ac:spMkLst>
        </pc:spChg>
        <pc:graphicFrameChg chg="add del mod modGraphic">
          <ac:chgData name="Alexandra Man" userId="5efeafce4a92745c" providerId="LiveId" clId="{3EC5AB67-B0DD-4836-A4A4-689B38F028C3}" dt="2025-05-29T16:29:38.400" v="263" actId="21"/>
          <ac:graphicFrameMkLst>
            <pc:docMk/>
            <pc:sldMk cId="3278304347" sldId="262"/>
            <ac:graphicFrameMk id="3" creationId="{822BAA82-828B-B4FE-02D1-E3FD0EF3EE38}"/>
          </ac:graphicFrameMkLst>
        </pc:graphicFrameChg>
      </pc:sldChg>
      <pc:sldChg chg="modSp mod ord">
        <pc:chgData name="Alexandra Man" userId="5efeafce4a92745c" providerId="LiveId" clId="{3EC5AB67-B0DD-4836-A4A4-689B38F028C3}" dt="2025-05-29T07:20:22.548" v="151" actId="113"/>
        <pc:sldMkLst>
          <pc:docMk/>
          <pc:sldMk cId="2961431229" sldId="263"/>
        </pc:sldMkLst>
        <pc:spChg chg="mod">
          <ac:chgData name="Alexandra Man" userId="5efeafce4a92745c" providerId="LiveId" clId="{3EC5AB67-B0DD-4836-A4A4-689B38F028C3}" dt="2025-05-29T07:20:22.548" v="151" actId="113"/>
          <ac:spMkLst>
            <pc:docMk/>
            <pc:sldMk cId="2961431229" sldId="263"/>
            <ac:spMk id="2" creationId="{83F7E07B-A85E-CC50-000C-E6979D49FC58}"/>
          </ac:spMkLst>
        </pc:spChg>
      </pc:sldChg>
      <pc:sldChg chg="modSp mod">
        <pc:chgData name="Alexandra Man" userId="5efeafce4a92745c" providerId="LiveId" clId="{3EC5AB67-B0DD-4836-A4A4-689B38F028C3}" dt="2025-05-29T07:16:13.388" v="137" actId="1076"/>
        <pc:sldMkLst>
          <pc:docMk/>
          <pc:sldMk cId="891687542" sldId="265"/>
        </pc:sldMkLst>
        <pc:spChg chg="mod">
          <ac:chgData name="Alexandra Man" userId="5efeafce4a92745c" providerId="LiveId" clId="{3EC5AB67-B0DD-4836-A4A4-689B38F028C3}" dt="2025-05-29T07:16:13.388" v="137" actId="1076"/>
          <ac:spMkLst>
            <pc:docMk/>
            <pc:sldMk cId="891687542" sldId="265"/>
            <ac:spMk id="2" creationId="{5E929444-A8DE-B433-CD44-1E9A0A4718B6}"/>
          </ac:spMkLst>
        </pc:spChg>
      </pc:sldChg>
      <pc:sldChg chg="addSp modSp new mod">
        <pc:chgData name="Alexandra Man" userId="5efeafce4a92745c" providerId="LiveId" clId="{3EC5AB67-B0DD-4836-A4A4-689B38F028C3}" dt="2025-05-29T07:15:49.034" v="134" actId="1076"/>
        <pc:sldMkLst>
          <pc:docMk/>
          <pc:sldMk cId="3715273243" sldId="266"/>
        </pc:sldMkLst>
        <pc:spChg chg="mod">
          <ac:chgData name="Alexandra Man" userId="5efeafce4a92745c" providerId="LiveId" clId="{3EC5AB67-B0DD-4836-A4A4-689B38F028C3}" dt="2025-05-29T07:10:10.527" v="13" actId="122"/>
          <ac:spMkLst>
            <pc:docMk/>
            <pc:sldMk cId="3715273243" sldId="266"/>
            <ac:spMk id="2" creationId="{E9AE0F11-2650-9C2E-2194-334784523F74}"/>
          </ac:spMkLst>
        </pc:spChg>
        <pc:spChg chg="add mod">
          <ac:chgData name="Alexandra Man" userId="5efeafce4a92745c" providerId="LiveId" clId="{3EC5AB67-B0DD-4836-A4A4-689B38F028C3}" dt="2025-05-29T07:15:49.034" v="134" actId="1076"/>
          <ac:spMkLst>
            <pc:docMk/>
            <pc:sldMk cId="3715273243" sldId="266"/>
            <ac:spMk id="4" creationId="{A048CCFD-1122-AE72-6DD4-9E8EAAD0042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4" Type="http://schemas.microsoft.com/office/2007/relationships/hdphoto" Target="../media/hdphoto1.wdp"/></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JPG"/><Relationship Id="rId4" Type="http://schemas.microsoft.com/office/2007/relationships/hdphoto" Target="../media/hdphoto1.wdp"/></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E88B8-F403-406F-AF16-1098F1CE0ADA}" type="doc">
      <dgm:prSet loTypeId="urn:microsoft.com/office/officeart/2005/8/layout/hProcess10" loCatId="process" qsTypeId="urn:microsoft.com/office/officeart/2005/8/quickstyle/3d4" qsCatId="3D" csTypeId="urn:microsoft.com/office/officeart/2005/8/colors/accent3_1" csCatId="accent3" phldr="1"/>
      <dgm:spPr/>
      <dgm:t>
        <a:bodyPr/>
        <a:lstStyle/>
        <a:p>
          <a:endParaRPr lang="ro-RO"/>
        </a:p>
      </dgm:t>
    </dgm:pt>
    <dgm:pt modelId="{BCA3A866-EF89-4FB7-B20B-02F7A2432972}">
      <dgm:prSet phldrT="[Text]" custT="1"/>
      <dgm:spPr/>
      <dgm:t>
        <a:bodyPr/>
        <a:lstStyle/>
        <a:p>
          <a:pPr>
            <a:buFont typeface="+mj-lt"/>
            <a:buAutoNum type="arabicPeriod"/>
          </a:pPr>
          <a:r>
            <a:rPr lang="ro-RO" sz="1800" b="1" dirty="0"/>
            <a:t>Corupția în Sistemul de Sănătate</a:t>
          </a:r>
          <a:endParaRPr lang="ro-RO" sz="1800" dirty="0"/>
        </a:p>
      </dgm:t>
    </dgm:pt>
    <dgm:pt modelId="{1E6CADA8-59F2-4429-8BA6-DE48994A1CD9}" type="parTrans" cxnId="{8873598B-EFEE-453B-B705-25D41E8C79FA}">
      <dgm:prSet/>
      <dgm:spPr/>
      <dgm:t>
        <a:bodyPr/>
        <a:lstStyle/>
        <a:p>
          <a:endParaRPr lang="ro-RO"/>
        </a:p>
      </dgm:t>
    </dgm:pt>
    <dgm:pt modelId="{5E58EDA4-A0EC-4FE1-8E0B-AE8B29354380}" type="sibTrans" cxnId="{8873598B-EFEE-453B-B705-25D41E8C79FA}">
      <dgm:prSet/>
      <dgm:spPr/>
      <dgm:t>
        <a:bodyPr/>
        <a:lstStyle/>
        <a:p>
          <a:endParaRPr lang="ro-RO"/>
        </a:p>
      </dgm:t>
    </dgm:pt>
    <dgm:pt modelId="{8C724EF0-3874-4322-A4FE-23E9E66CEDEA}">
      <dgm:prSet phldrT="[Text]" custT="1"/>
      <dgm:spPr/>
      <dgm:t>
        <a:bodyPr/>
        <a:lstStyle/>
        <a:p>
          <a:r>
            <a:rPr lang="ro-RO" sz="1600" dirty="0"/>
            <a:t>corupția în domeniul medical se manifestă în multiple forme, de la plăți informale oferite pentru servicii medicale mai rapide, până la favorizarea accesului la tratamente prin mecanisme netransparente </a:t>
          </a:r>
        </a:p>
      </dgm:t>
    </dgm:pt>
    <dgm:pt modelId="{AD1675BE-9449-455E-A2DB-B39905A9F951}" type="parTrans" cxnId="{4D1F5FEA-C754-4835-8C2B-E905FEC3D136}">
      <dgm:prSet/>
      <dgm:spPr/>
      <dgm:t>
        <a:bodyPr/>
        <a:lstStyle/>
        <a:p>
          <a:endParaRPr lang="ro-RO"/>
        </a:p>
      </dgm:t>
    </dgm:pt>
    <dgm:pt modelId="{A57D2FDD-4624-42D7-BE6C-047F3550611D}" type="sibTrans" cxnId="{4D1F5FEA-C754-4835-8C2B-E905FEC3D136}">
      <dgm:prSet/>
      <dgm:spPr/>
      <dgm:t>
        <a:bodyPr/>
        <a:lstStyle/>
        <a:p>
          <a:endParaRPr lang="ro-RO"/>
        </a:p>
      </dgm:t>
    </dgm:pt>
    <dgm:pt modelId="{25D92002-FB3E-42E2-95BE-C8EB0AD9152F}">
      <dgm:prSet phldrT="[Text]" custT="1"/>
      <dgm:spPr/>
      <dgm:t>
        <a:bodyPr/>
        <a:lstStyle/>
        <a:p>
          <a:pPr>
            <a:buFont typeface="+mj-lt"/>
            <a:buAutoNum type="arabicPeriod"/>
          </a:pPr>
          <a:r>
            <a:rPr lang="ro-RO" sz="1800" b="1" dirty="0"/>
            <a:t>Impactul asupra Pacienților și Calitatea Serviciilor</a:t>
          </a:r>
          <a:endParaRPr lang="ro-RO" sz="1800" dirty="0"/>
        </a:p>
      </dgm:t>
    </dgm:pt>
    <dgm:pt modelId="{3102DF73-2E79-45E8-894D-A8F1E47443EC}" type="parTrans" cxnId="{F5FB7825-F43F-4351-9C73-3B13A2530D01}">
      <dgm:prSet/>
      <dgm:spPr/>
      <dgm:t>
        <a:bodyPr/>
        <a:lstStyle/>
        <a:p>
          <a:endParaRPr lang="ro-RO"/>
        </a:p>
      </dgm:t>
    </dgm:pt>
    <dgm:pt modelId="{6419C4D9-0833-46F4-AEB8-0A5EA4FAFBA0}" type="sibTrans" cxnId="{F5FB7825-F43F-4351-9C73-3B13A2530D01}">
      <dgm:prSet/>
      <dgm:spPr/>
      <dgm:t>
        <a:bodyPr/>
        <a:lstStyle/>
        <a:p>
          <a:endParaRPr lang="ro-RO"/>
        </a:p>
      </dgm:t>
    </dgm:pt>
    <dgm:pt modelId="{50394A49-D198-477A-BCB0-93985466E0EF}">
      <dgm:prSet phldrT="[Text]" custT="1"/>
      <dgm:spPr/>
      <dgm:t>
        <a:bodyPr/>
        <a:lstStyle/>
        <a:p>
          <a:r>
            <a:rPr lang="ro-RO" sz="1600" dirty="0"/>
            <a:t>În județele în care practica plăților informale este mai redusă, pacienții descriu o interacțiune mai pozitivă cu medicii și asistentele, ceea ce indică o relație directă între transparența instituțională și percepția calității îngrijirii </a:t>
          </a:r>
        </a:p>
      </dgm:t>
    </dgm:pt>
    <dgm:pt modelId="{909A6405-4598-477F-AE4B-96D450DF33D7}" type="parTrans" cxnId="{33C8A122-753C-428E-8DE6-8DF4EF859FCD}">
      <dgm:prSet/>
      <dgm:spPr/>
      <dgm:t>
        <a:bodyPr/>
        <a:lstStyle/>
        <a:p>
          <a:endParaRPr lang="ro-RO"/>
        </a:p>
      </dgm:t>
    </dgm:pt>
    <dgm:pt modelId="{B84B2FF9-58AB-4316-B70E-B2BA5F7F3021}" type="sibTrans" cxnId="{33C8A122-753C-428E-8DE6-8DF4EF859FCD}">
      <dgm:prSet/>
      <dgm:spPr/>
      <dgm:t>
        <a:bodyPr/>
        <a:lstStyle/>
        <a:p>
          <a:endParaRPr lang="ro-RO"/>
        </a:p>
      </dgm:t>
    </dgm:pt>
    <dgm:pt modelId="{CA723730-1C47-449A-B02F-9BD47191552E}">
      <dgm:prSet phldrT="[Text]" custT="1"/>
      <dgm:spPr/>
      <dgm:t>
        <a:bodyPr/>
        <a:lstStyle/>
        <a:p>
          <a:pPr>
            <a:buFont typeface="+mj-lt"/>
            <a:buAutoNum type="arabicPeriod"/>
          </a:pPr>
          <a:r>
            <a:rPr lang="ro-RO" sz="1800" b="1" dirty="0">
              <a:effectLst/>
              <a:latin typeface="Georgia Pro" panose="02040502050405020303" pitchFamily="18" charset="0"/>
              <a:ea typeface="Calibri" panose="020F0502020204030204" pitchFamily="34" charset="0"/>
              <a:cs typeface="Times New Roman" panose="02020603050405020304" pitchFamily="18" charset="0"/>
            </a:rPr>
            <a:t>Reforme și Strategii Instituționale</a:t>
          </a:r>
          <a:endParaRPr lang="ro-RO" sz="1800" dirty="0"/>
        </a:p>
      </dgm:t>
    </dgm:pt>
    <dgm:pt modelId="{B2334787-A44B-4A44-ABE9-02DB955E4582}" type="parTrans" cxnId="{EBE5940D-9E65-41E5-AE1F-954D2FA9FCE9}">
      <dgm:prSet/>
      <dgm:spPr/>
      <dgm:t>
        <a:bodyPr/>
        <a:lstStyle/>
        <a:p>
          <a:endParaRPr lang="ro-RO"/>
        </a:p>
      </dgm:t>
    </dgm:pt>
    <dgm:pt modelId="{BD612485-3319-402A-95D2-0B16A42F7630}" type="sibTrans" cxnId="{EBE5940D-9E65-41E5-AE1F-954D2FA9FCE9}">
      <dgm:prSet/>
      <dgm:spPr/>
      <dgm:t>
        <a:bodyPr/>
        <a:lstStyle/>
        <a:p>
          <a:endParaRPr lang="ro-RO"/>
        </a:p>
      </dgm:t>
    </dgm:pt>
    <dgm:pt modelId="{CB26EFD1-8CFE-4752-AEA9-5A9EC8184E25}">
      <dgm:prSet phldrT="[Text]" custT="1"/>
      <dgm:spPr/>
      <dgm:t>
        <a:bodyPr/>
        <a:lstStyle/>
        <a:p>
          <a:r>
            <a:rPr lang="ro-RO" sz="1600" dirty="0"/>
            <a:t>Pentru ca aceste măsuri să fie mai eficiente, este necesar un cadru mai cuprinzător de reformă, care să includă mecanisme de raportare protejate, campanii de educare și creșterea transparenței în procesul medical</a:t>
          </a:r>
        </a:p>
      </dgm:t>
    </dgm:pt>
    <dgm:pt modelId="{467DE7ED-9BE0-4AFB-884C-9D20ADF5AE77}" type="parTrans" cxnId="{CF527C31-9E2E-483B-8EB0-74FE69BFFD4A}">
      <dgm:prSet/>
      <dgm:spPr/>
      <dgm:t>
        <a:bodyPr/>
        <a:lstStyle/>
        <a:p>
          <a:endParaRPr lang="ro-RO"/>
        </a:p>
      </dgm:t>
    </dgm:pt>
    <dgm:pt modelId="{C6EE52F7-BDF4-4EEF-A983-789B132AE00D}" type="sibTrans" cxnId="{CF527C31-9E2E-483B-8EB0-74FE69BFFD4A}">
      <dgm:prSet/>
      <dgm:spPr/>
      <dgm:t>
        <a:bodyPr/>
        <a:lstStyle/>
        <a:p>
          <a:endParaRPr lang="ro-RO"/>
        </a:p>
      </dgm:t>
    </dgm:pt>
    <dgm:pt modelId="{1194F76D-2EE3-4142-8EC7-B777B578D456}" type="pres">
      <dgm:prSet presAssocID="{66AE88B8-F403-406F-AF16-1098F1CE0ADA}" presName="Name0" presStyleCnt="0">
        <dgm:presLayoutVars>
          <dgm:dir/>
          <dgm:resizeHandles val="exact"/>
        </dgm:presLayoutVars>
      </dgm:prSet>
      <dgm:spPr/>
    </dgm:pt>
    <dgm:pt modelId="{F94BB835-D328-4FF5-AC82-A0A60B4DCEC6}" type="pres">
      <dgm:prSet presAssocID="{BCA3A866-EF89-4FB7-B20B-02F7A2432972}" presName="composite" presStyleCnt="0"/>
      <dgm:spPr/>
    </dgm:pt>
    <dgm:pt modelId="{88D78100-8D75-4290-B676-8E0236063F29}" type="pres">
      <dgm:prSet presAssocID="{BCA3A866-EF89-4FB7-B20B-02F7A2432972}" presName="imagSh" presStyleLbl="bgImgPlace1" presStyleIdx="0" presStyleCnt="3" custScaleX="163590" custScaleY="166334" custLinFactNeighborX="2160" custLinFactNeighborY="-1994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716A126-9FB8-41C2-9B7C-5132D4E6E5A6}" type="pres">
      <dgm:prSet presAssocID="{BCA3A866-EF89-4FB7-B20B-02F7A2432972}" presName="txNode" presStyleLbl="node1" presStyleIdx="0" presStyleCnt="3" custScaleX="194742" custScaleY="143688" custLinFactNeighborX="23652" custLinFactNeighborY="18907">
        <dgm:presLayoutVars>
          <dgm:bulletEnabled val="1"/>
        </dgm:presLayoutVars>
      </dgm:prSet>
      <dgm:spPr/>
    </dgm:pt>
    <dgm:pt modelId="{E95BD396-A857-4065-9326-1F6B666F4A17}" type="pres">
      <dgm:prSet presAssocID="{5E58EDA4-A0EC-4FE1-8E0B-AE8B29354380}" presName="sibTrans" presStyleLbl="sibTrans2D1" presStyleIdx="0" presStyleCnt="2"/>
      <dgm:spPr/>
    </dgm:pt>
    <dgm:pt modelId="{05FE6045-47AD-4915-B077-2009A9A8B048}" type="pres">
      <dgm:prSet presAssocID="{5E58EDA4-A0EC-4FE1-8E0B-AE8B29354380}" presName="connTx" presStyleLbl="sibTrans2D1" presStyleIdx="0" presStyleCnt="2"/>
      <dgm:spPr/>
    </dgm:pt>
    <dgm:pt modelId="{005BF22A-86D0-484D-A652-81A8AB1380ED}" type="pres">
      <dgm:prSet presAssocID="{25D92002-FB3E-42E2-95BE-C8EB0AD9152F}" presName="composite" presStyleCnt="0"/>
      <dgm:spPr/>
    </dgm:pt>
    <dgm:pt modelId="{D1785CF4-EB88-4FD9-985E-F444CA30045A}" type="pres">
      <dgm:prSet presAssocID="{25D92002-FB3E-42E2-95BE-C8EB0AD9152F}" presName="imagSh" presStyleLbl="bgImgPlace1" presStyleIdx="1" presStyleCnt="3" custScaleX="226700" custScaleY="164646" custLinFactNeighborX="1080" custLinFactNeighborY="-18904"/>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ECE5580F-6E52-452A-B359-C7E69FD68020}" type="pres">
      <dgm:prSet presAssocID="{25D92002-FB3E-42E2-95BE-C8EB0AD9152F}" presName="txNode" presStyleLbl="node1" presStyleIdx="1" presStyleCnt="3" custScaleX="187412" custScaleY="167386" custLinFactNeighborX="14797" custLinFactNeighborY="34530">
        <dgm:presLayoutVars>
          <dgm:bulletEnabled val="1"/>
        </dgm:presLayoutVars>
      </dgm:prSet>
      <dgm:spPr/>
    </dgm:pt>
    <dgm:pt modelId="{9B6605E8-4081-456A-B5FB-B8DA925E7F06}" type="pres">
      <dgm:prSet presAssocID="{6419C4D9-0833-46F4-AEB8-0A5EA4FAFBA0}" presName="sibTrans" presStyleLbl="sibTrans2D1" presStyleIdx="1" presStyleCnt="2" custAng="21210166" custFlipHor="0" custScaleX="192522" custScaleY="91836" custLinFactNeighborX="12333" custLinFactNeighborY="-12571"/>
      <dgm:spPr/>
    </dgm:pt>
    <dgm:pt modelId="{4641E8AF-8B84-4D6E-BC8E-B43B70C07F38}" type="pres">
      <dgm:prSet presAssocID="{6419C4D9-0833-46F4-AEB8-0A5EA4FAFBA0}" presName="connTx" presStyleLbl="sibTrans2D1" presStyleIdx="1" presStyleCnt="2"/>
      <dgm:spPr/>
    </dgm:pt>
    <dgm:pt modelId="{BF951B7F-A638-4FAD-AF87-73E43BF0CD8C}" type="pres">
      <dgm:prSet presAssocID="{CA723730-1C47-449A-B02F-9BD47191552E}" presName="composite" presStyleCnt="0"/>
      <dgm:spPr/>
    </dgm:pt>
    <dgm:pt modelId="{1CC86A15-F179-4883-B65E-3A278F199099}" type="pres">
      <dgm:prSet presAssocID="{CA723730-1C47-449A-B02F-9BD47191552E}" presName="imagSh" presStyleLbl="bgImgPlace1" presStyleIdx="2" presStyleCnt="3" custScaleX="206158" custScaleY="178374" custLinFactNeighborX="-1620" custLinFactNeighborY="-9182"/>
      <dgm:spPr>
        <a:blipFill>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t="-31000" b="-31000"/>
          </a:stretch>
        </a:blipFill>
      </dgm:spPr>
    </dgm:pt>
    <dgm:pt modelId="{4594E8D3-1888-4FE2-86E5-523788B0C790}" type="pres">
      <dgm:prSet presAssocID="{CA723730-1C47-449A-B02F-9BD47191552E}" presName="txNode" presStyleLbl="node1" presStyleIdx="2" presStyleCnt="3" custScaleX="200101" custScaleY="145761" custLinFactNeighborX="-10053" custLinFactNeighborY="11205">
        <dgm:presLayoutVars>
          <dgm:bulletEnabled val="1"/>
        </dgm:presLayoutVars>
      </dgm:prSet>
      <dgm:spPr/>
    </dgm:pt>
  </dgm:ptLst>
  <dgm:cxnLst>
    <dgm:cxn modelId="{EBE5940D-9E65-41E5-AE1F-954D2FA9FCE9}" srcId="{66AE88B8-F403-406F-AF16-1098F1CE0ADA}" destId="{CA723730-1C47-449A-B02F-9BD47191552E}" srcOrd="2" destOrd="0" parTransId="{B2334787-A44B-4A44-ABE9-02DB955E4582}" sibTransId="{BD612485-3319-402A-95D2-0B16A42F7630}"/>
    <dgm:cxn modelId="{8FDBC90D-CAB5-43D1-B490-2A8BD9B61D89}" type="presOf" srcId="{6419C4D9-0833-46F4-AEB8-0A5EA4FAFBA0}" destId="{4641E8AF-8B84-4D6E-BC8E-B43B70C07F38}" srcOrd="1" destOrd="0" presId="urn:microsoft.com/office/officeart/2005/8/layout/hProcess10"/>
    <dgm:cxn modelId="{0D75D417-892A-4DFA-9D1E-B288465E1530}" type="presOf" srcId="{25D92002-FB3E-42E2-95BE-C8EB0AD9152F}" destId="{ECE5580F-6E52-452A-B359-C7E69FD68020}" srcOrd="0" destOrd="0" presId="urn:microsoft.com/office/officeart/2005/8/layout/hProcess10"/>
    <dgm:cxn modelId="{33C8A122-753C-428E-8DE6-8DF4EF859FCD}" srcId="{25D92002-FB3E-42E2-95BE-C8EB0AD9152F}" destId="{50394A49-D198-477A-BCB0-93985466E0EF}" srcOrd="0" destOrd="0" parTransId="{909A6405-4598-477F-AE4B-96D450DF33D7}" sibTransId="{B84B2FF9-58AB-4316-B70E-B2BA5F7F3021}"/>
    <dgm:cxn modelId="{F5FB7825-F43F-4351-9C73-3B13A2530D01}" srcId="{66AE88B8-F403-406F-AF16-1098F1CE0ADA}" destId="{25D92002-FB3E-42E2-95BE-C8EB0AD9152F}" srcOrd="1" destOrd="0" parTransId="{3102DF73-2E79-45E8-894D-A8F1E47443EC}" sibTransId="{6419C4D9-0833-46F4-AEB8-0A5EA4FAFBA0}"/>
    <dgm:cxn modelId="{CF527C31-9E2E-483B-8EB0-74FE69BFFD4A}" srcId="{CA723730-1C47-449A-B02F-9BD47191552E}" destId="{CB26EFD1-8CFE-4752-AEA9-5A9EC8184E25}" srcOrd="0" destOrd="0" parTransId="{467DE7ED-9BE0-4AFB-884C-9D20ADF5AE77}" sibTransId="{C6EE52F7-BDF4-4EEF-A983-789B132AE00D}"/>
    <dgm:cxn modelId="{C0D90168-F40A-4455-BCF4-02BCCC24A76A}" type="presOf" srcId="{50394A49-D198-477A-BCB0-93985466E0EF}" destId="{ECE5580F-6E52-452A-B359-C7E69FD68020}" srcOrd="0" destOrd="1" presId="urn:microsoft.com/office/officeart/2005/8/layout/hProcess10"/>
    <dgm:cxn modelId="{81A1B16C-3CFB-47C9-856D-86C930CA90D9}" type="presOf" srcId="{CB26EFD1-8CFE-4752-AEA9-5A9EC8184E25}" destId="{4594E8D3-1888-4FE2-86E5-523788B0C790}" srcOrd="0" destOrd="1" presId="urn:microsoft.com/office/officeart/2005/8/layout/hProcess10"/>
    <dgm:cxn modelId="{8873598B-EFEE-453B-B705-25D41E8C79FA}" srcId="{66AE88B8-F403-406F-AF16-1098F1CE0ADA}" destId="{BCA3A866-EF89-4FB7-B20B-02F7A2432972}" srcOrd="0" destOrd="0" parTransId="{1E6CADA8-59F2-4429-8BA6-DE48994A1CD9}" sibTransId="{5E58EDA4-A0EC-4FE1-8E0B-AE8B29354380}"/>
    <dgm:cxn modelId="{D25BBEA8-64BF-44F4-BA51-1476B31EAB3B}" type="presOf" srcId="{8C724EF0-3874-4322-A4FE-23E9E66CEDEA}" destId="{E716A126-9FB8-41C2-9B7C-5132D4E6E5A6}" srcOrd="0" destOrd="1" presId="urn:microsoft.com/office/officeart/2005/8/layout/hProcess10"/>
    <dgm:cxn modelId="{BAED02B8-8783-49ED-B0F6-A0EA903579F8}" type="presOf" srcId="{5E58EDA4-A0EC-4FE1-8E0B-AE8B29354380}" destId="{E95BD396-A857-4065-9326-1F6B666F4A17}" srcOrd="0" destOrd="0" presId="urn:microsoft.com/office/officeart/2005/8/layout/hProcess10"/>
    <dgm:cxn modelId="{D112DFC7-B819-4DFC-B6DC-897F8DA956F4}" type="presOf" srcId="{66AE88B8-F403-406F-AF16-1098F1CE0ADA}" destId="{1194F76D-2EE3-4142-8EC7-B777B578D456}" srcOrd="0" destOrd="0" presId="urn:microsoft.com/office/officeart/2005/8/layout/hProcess10"/>
    <dgm:cxn modelId="{EF9E9CC9-369F-411B-B7BD-9387A09FEE63}" type="presOf" srcId="{BCA3A866-EF89-4FB7-B20B-02F7A2432972}" destId="{E716A126-9FB8-41C2-9B7C-5132D4E6E5A6}" srcOrd="0" destOrd="0" presId="urn:microsoft.com/office/officeart/2005/8/layout/hProcess10"/>
    <dgm:cxn modelId="{7D0E04D4-76BD-45A1-A18A-1C4F14567C75}" type="presOf" srcId="{5E58EDA4-A0EC-4FE1-8E0B-AE8B29354380}" destId="{05FE6045-47AD-4915-B077-2009A9A8B048}" srcOrd="1" destOrd="0" presId="urn:microsoft.com/office/officeart/2005/8/layout/hProcess10"/>
    <dgm:cxn modelId="{4D1F5FEA-C754-4835-8C2B-E905FEC3D136}" srcId="{BCA3A866-EF89-4FB7-B20B-02F7A2432972}" destId="{8C724EF0-3874-4322-A4FE-23E9E66CEDEA}" srcOrd="0" destOrd="0" parTransId="{AD1675BE-9449-455E-A2DB-B39905A9F951}" sibTransId="{A57D2FDD-4624-42D7-BE6C-047F3550611D}"/>
    <dgm:cxn modelId="{374164EA-9DF8-4408-8F5E-54347B2EEA0E}" type="presOf" srcId="{CA723730-1C47-449A-B02F-9BD47191552E}" destId="{4594E8D3-1888-4FE2-86E5-523788B0C790}" srcOrd="0" destOrd="0" presId="urn:microsoft.com/office/officeart/2005/8/layout/hProcess10"/>
    <dgm:cxn modelId="{58E9F9EE-A902-4712-9A05-876C16E55DFF}" type="presOf" srcId="{6419C4D9-0833-46F4-AEB8-0A5EA4FAFBA0}" destId="{9B6605E8-4081-456A-B5FB-B8DA925E7F06}" srcOrd="0" destOrd="0" presId="urn:microsoft.com/office/officeart/2005/8/layout/hProcess10"/>
    <dgm:cxn modelId="{E84C511C-118E-4A11-A68B-7699B7D0449C}" type="presParOf" srcId="{1194F76D-2EE3-4142-8EC7-B777B578D456}" destId="{F94BB835-D328-4FF5-AC82-A0A60B4DCEC6}" srcOrd="0" destOrd="0" presId="urn:microsoft.com/office/officeart/2005/8/layout/hProcess10"/>
    <dgm:cxn modelId="{489D02A9-1AF4-4843-8730-FB218D9759C6}" type="presParOf" srcId="{F94BB835-D328-4FF5-AC82-A0A60B4DCEC6}" destId="{88D78100-8D75-4290-B676-8E0236063F29}" srcOrd="0" destOrd="0" presId="urn:microsoft.com/office/officeart/2005/8/layout/hProcess10"/>
    <dgm:cxn modelId="{5905AF07-8043-4727-ADAE-A623EA823C3F}" type="presParOf" srcId="{F94BB835-D328-4FF5-AC82-A0A60B4DCEC6}" destId="{E716A126-9FB8-41C2-9B7C-5132D4E6E5A6}" srcOrd="1" destOrd="0" presId="urn:microsoft.com/office/officeart/2005/8/layout/hProcess10"/>
    <dgm:cxn modelId="{746E6E9A-8E87-4FC7-A898-E0124033274F}" type="presParOf" srcId="{1194F76D-2EE3-4142-8EC7-B777B578D456}" destId="{E95BD396-A857-4065-9326-1F6B666F4A17}" srcOrd="1" destOrd="0" presId="urn:microsoft.com/office/officeart/2005/8/layout/hProcess10"/>
    <dgm:cxn modelId="{B94EAEFF-790F-4115-906D-758EA80A982D}" type="presParOf" srcId="{E95BD396-A857-4065-9326-1F6B666F4A17}" destId="{05FE6045-47AD-4915-B077-2009A9A8B048}" srcOrd="0" destOrd="0" presId="urn:microsoft.com/office/officeart/2005/8/layout/hProcess10"/>
    <dgm:cxn modelId="{3A31495C-AB0F-40C7-A15B-A8B188D35EC9}" type="presParOf" srcId="{1194F76D-2EE3-4142-8EC7-B777B578D456}" destId="{005BF22A-86D0-484D-A652-81A8AB1380ED}" srcOrd="2" destOrd="0" presId="urn:microsoft.com/office/officeart/2005/8/layout/hProcess10"/>
    <dgm:cxn modelId="{0055D119-99E8-4E80-AAE7-941D8494AA00}" type="presParOf" srcId="{005BF22A-86D0-484D-A652-81A8AB1380ED}" destId="{D1785CF4-EB88-4FD9-985E-F444CA30045A}" srcOrd="0" destOrd="0" presId="urn:microsoft.com/office/officeart/2005/8/layout/hProcess10"/>
    <dgm:cxn modelId="{B43AEEF2-1C86-4DA2-881C-E4DBD836EB5E}" type="presParOf" srcId="{005BF22A-86D0-484D-A652-81A8AB1380ED}" destId="{ECE5580F-6E52-452A-B359-C7E69FD68020}" srcOrd="1" destOrd="0" presId="urn:microsoft.com/office/officeart/2005/8/layout/hProcess10"/>
    <dgm:cxn modelId="{0009DE6F-A088-4693-B193-AFB9F59458BE}" type="presParOf" srcId="{1194F76D-2EE3-4142-8EC7-B777B578D456}" destId="{9B6605E8-4081-456A-B5FB-B8DA925E7F06}" srcOrd="3" destOrd="0" presId="urn:microsoft.com/office/officeart/2005/8/layout/hProcess10"/>
    <dgm:cxn modelId="{3B5BF8C5-5B4D-45BF-84D4-F94F35E07C20}" type="presParOf" srcId="{9B6605E8-4081-456A-B5FB-B8DA925E7F06}" destId="{4641E8AF-8B84-4D6E-BC8E-B43B70C07F38}" srcOrd="0" destOrd="0" presId="urn:microsoft.com/office/officeart/2005/8/layout/hProcess10"/>
    <dgm:cxn modelId="{2C069980-725F-42CE-91DD-BC75B3D46DB3}" type="presParOf" srcId="{1194F76D-2EE3-4142-8EC7-B777B578D456}" destId="{BF951B7F-A638-4FAD-AF87-73E43BF0CD8C}" srcOrd="4" destOrd="0" presId="urn:microsoft.com/office/officeart/2005/8/layout/hProcess10"/>
    <dgm:cxn modelId="{597003ED-2E3A-483E-9AC8-C5EC0A3290A2}" type="presParOf" srcId="{BF951B7F-A638-4FAD-AF87-73E43BF0CD8C}" destId="{1CC86A15-F179-4883-B65E-3A278F199099}" srcOrd="0" destOrd="0" presId="urn:microsoft.com/office/officeart/2005/8/layout/hProcess10"/>
    <dgm:cxn modelId="{ED68BBE7-16D7-441F-AEFB-4EC1D693EF72}" type="presParOf" srcId="{BF951B7F-A638-4FAD-AF87-73E43BF0CD8C}" destId="{4594E8D3-1888-4FE2-86E5-523788B0C790}"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32994-2EE1-4500-9199-2292BBF9AF26}"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ro-RO"/>
        </a:p>
      </dgm:t>
    </dgm:pt>
    <dgm:pt modelId="{245C2D40-7605-4924-9F85-FF17F8E420E0}">
      <dgm:prSet phldrT="[Text]" custT="1"/>
      <dgm:spPr/>
      <dgm:t>
        <a:bodyPr/>
        <a:lstStyle/>
        <a:p>
          <a:r>
            <a:rPr lang="ro-RO" sz="1600" b="1" dirty="0"/>
            <a:t>1. Colectarea Datelor</a:t>
          </a:r>
        </a:p>
      </dgm:t>
    </dgm:pt>
    <dgm:pt modelId="{6291BF63-EA75-459F-97E6-7866AC353DEC}" type="parTrans" cxnId="{8CF32C1A-A94E-47CC-A377-3715DE820624}">
      <dgm:prSet/>
      <dgm:spPr/>
      <dgm:t>
        <a:bodyPr/>
        <a:lstStyle/>
        <a:p>
          <a:endParaRPr lang="ro-RO"/>
        </a:p>
      </dgm:t>
    </dgm:pt>
    <dgm:pt modelId="{51D03758-9599-456D-9B67-889F99358DB3}" type="sibTrans" cxnId="{8CF32C1A-A94E-47CC-A377-3715DE820624}">
      <dgm:prSet/>
      <dgm:spPr/>
      <dgm:t>
        <a:bodyPr/>
        <a:lstStyle/>
        <a:p>
          <a:endParaRPr lang="ro-RO"/>
        </a:p>
      </dgm:t>
    </dgm:pt>
    <dgm:pt modelId="{C9D1146E-4611-48F3-903B-CF92F1C4F6F4}">
      <dgm:prSet phldrT="[Text]" custT="1"/>
      <dgm:spPr/>
      <dgm:t>
        <a:bodyPr/>
        <a:lstStyle/>
        <a:p>
          <a:r>
            <a:rPr lang="ro-RO" sz="1600" dirty="0"/>
            <a:t>Chestionare trimise prin SMS, conform regulamentului Ministerului Sănătății, cu întrebări referitoare la nivelul de satisfacție față de tratamentul primit, comportamentul cadrelor medicale și experiența privind corupția.</a:t>
          </a:r>
        </a:p>
      </dgm:t>
    </dgm:pt>
    <dgm:pt modelId="{63D7A34B-8A37-47DC-AC78-C1C4AD6AD75E}" type="parTrans" cxnId="{B87A4BC3-3F0E-46FC-893A-7F18FA492B60}">
      <dgm:prSet/>
      <dgm:spPr/>
      <dgm:t>
        <a:bodyPr/>
        <a:lstStyle/>
        <a:p>
          <a:endParaRPr lang="ro-RO"/>
        </a:p>
      </dgm:t>
    </dgm:pt>
    <dgm:pt modelId="{73B8A839-0E98-452D-AED3-0D6A57807645}" type="sibTrans" cxnId="{B87A4BC3-3F0E-46FC-893A-7F18FA492B60}">
      <dgm:prSet/>
      <dgm:spPr/>
      <dgm:t>
        <a:bodyPr/>
        <a:lstStyle/>
        <a:p>
          <a:endParaRPr lang="ro-RO"/>
        </a:p>
      </dgm:t>
    </dgm:pt>
    <dgm:pt modelId="{D96CA486-D4A6-4053-8649-298863747C2B}">
      <dgm:prSet phldrT="[Text]" custT="1"/>
      <dgm:spPr/>
      <dgm:t>
        <a:bodyPr/>
        <a:lstStyle/>
        <a:p>
          <a:r>
            <a:rPr lang="ro-RO" sz="1600" b="1" dirty="0"/>
            <a:t>2. Organizarea Datelor</a:t>
          </a:r>
        </a:p>
      </dgm:t>
    </dgm:pt>
    <dgm:pt modelId="{FA703C0E-360A-460F-846C-D56F22287016}" type="parTrans" cxnId="{B0FF6B33-5C5C-44B7-B8BA-9D79BAEC4A09}">
      <dgm:prSet/>
      <dgm:spPr/>
      <dgm:t>
        <a:bodyPr/>
        <a:lstStyle/>
        <a:p>
          <a:endParaRPr lang="ro-RO"/>
        </a:p>
      </dgm:t>
    </dgm:pt>
    <dgm:pt modelId="{72AFC94F-E891-46BC-803B-F508E07F821D}" type="sibTrans" cxnId="{B0FF6B33-5C5C-44B7-B8BA-9D79BAEC4A09}">
      <dgm:prSet/>
      <dgm:spPr/>
      <dgm:t>
        <a:bodyPr/>
        <a:lstStyle/>
        <a:p>
          <a:endParaRPr lang="ro-RO"/>
        </a:p>
      </dgm:t>
    </dgm:pt>
    <dgm:pt modelId="{720809FA-7C97-43E4-A88A-70FE6977DD89}">
      <dgm:prSet phldrT="[Text]" custT="1"/>
      <dgm:spPr/>
      <dgm:t>
        <a:bodyPr/>
        <a:lstStyle/>
        <a:p>
          <a:r>
            <a:rPr lang="ro-RO" sz="1600" dirty="0"/>
            <a:t>Organizarea datelor a implicat mai multe etape sistematice pentru a asigura calitatea și coerența informațiilor colectate.</a:t>
          </a:r>
        </a:p>
      </dgm:t>
    </dgm:pt>
    <dgm:pt modelId="{4513AB1E-0AC1-4340-8890-1A093AE028F5}" type="parTrans" cxnId="{42045878-C954-40BB-B96A-E2E0B19C5D5F}">
      <dgm:prSet/>
      <dgm:spPr/>
      <dgm:t>
        <a:bodyPr/>
        <a:lstStyle/>
        <a:p>
          <a:endParaRPr lang="ro-RO"/>
        </a:p>
      </dgm:t>
    </dgm:pt>
    <dgm:pt modelId="{51278CA1-29C8-47AE-B04A-0B0C83906B9E}" type="sibTrans" cxnId="{42045878-C954-40BB-B96A-E2E0B19C5D5F}">
      <dgm:prSet/>
      <dgm:spPr/>
      <dgm:t>
        <a:bodyPr/>
        <a:lstStyle/>
        <a:p>
          <a:endParaRPr lang="ro-RO"/>
        </a:p>
      </dgm:t>
    </dgm:pt>
    <dgm:pt modelId="{47A005CF-8530-4D78-9B21-8B1E216B8A4B}">
      <dgm:prSet custT="1"/>
      <dgm:spPr/>
      <dgm:t>
        <a:bodyPr/>
        <a:lstStyle/>
        <a:p>
          <a:pPr>
            <a:buSzPts val="1000"/>
            <a:buFont typeface="Symbol" panose="05050102010706020507" pitchFamily="18" charset="2"/>
            <a:buNone/>
          </a:pPr>
          <a:r>
            <a:rPr lang="ro-RO" sz="1600" dirty="0"/>
            <a:t>Platforma online de feedback, unde pacienții au putut raporta incidente de corupție sau plăți informale.</a:t>
          </a:r>
        </a:p>
      </dgm:t>
    </dgm:pt>
    <dgm:pt modelId="{529054D6-6AA1-400B-A2FB-B76B78296154}" type="parTrans" cxnId="{83161368-BE04-4DDB-97B2-F690D861DA93}">
      <dgm:prSet/>
      <dgm:spPr/>
      <dgm:t>
        <a:bodyPr/>
        <a:lstStyle/>
        <a:p>
          <a:endParaRPr lang="ro-RO"/>
        </a:p>
      </dgm:t>
    </dgm:pt>
    <dgm:pt modelId="{3274A7CB-2DCF-4420-8FA8-643E0483FAA8}" type="sibTrans" cxnId="{83161368-BE04-4DDB-97B2-F690D861DA93}">
      <dgm:prSet/>
      <dgm:spPr/>
      <dgm:t>
        <a:bodyPr/>
        <a:lstStyle/>
        <a:p>
          <a:endParaRPr lang="ro-RO"/>
        </a:p>
      </dgm:t>
    </dgm:pt>
    <dgm:pt modelId="{D36A7301-A7DD-4098-8E5A-CD8A6F0D9118}">
      <dgm:prSet phldrT="[Text]" custT="1"/>
      <dgm:spPr/>
      <dgm:t>
        <a:bodyPr/>
        <a:lstStyle/>
        <a:p>
          <a:r>
            <a:rPr lang="ro-RO" sz="1600" b="1" dirty="0"/>
            <a:t>3. Analiza Datelor</a:t>
          </a:r>
          <a:r>
            <a:rPr lang="en-GB" sz="1600" b="1" dirty="0"/>
            <a:t> </a:t>
          </a:r>
          <a:endParaRPr lang="ro-RO" sz="1600" b="1" dirty="0"/>
        </a:p>
      </dgm:t>
    </dgm:pt>
    <dgm:pt modelId="{4C353624-0153-4C40-A0B9-1C4CFA921751}" type="parTrans" cxnId="{D19DEABC-629A-4B72-983C-FC5EBB27F8B7}">
      <dgm:prSet/>
      <dgm:spPr/>
      <dgm:t>
        <a:bodyPr/>
        <a:lstStyle/>
        <a:p>
          <a:endParaRPr lang="ro-RO"/>
        </a:p>
      </dgm:t>
    </dgm:pt>
    <dgm:pt modelId="{1FBF5EFE-8813-4C08-8155-AB7B1A41C9DF}" type="sibTrans" cxnId="{D19DEABC-629A-4B72-983C-FC5EBB27F8B7}">
      <dgm:prSet/>
      <dgm:spPr/>
      <dgm:t>
        <a:bodyPr/>
        <a:lstStyle/>
        <a:p>
          <a:endParaRPr lang="ro-RO"/>
        </a:p>
      </dgm:t>
    </dgm:pt>
    <dgm:pt modelId="{45F81DEF-83B1-4C7E-9D42-5FFB3FCF4EA3}">
      <dgm:prSet custT="1"/>
      <dgm:spPr/>
      <dgm:t>
        <a:bodyPr/>
        <a:lstStyle/>
        <a:p>
          <a:r>
            <a:rPr lang="ro-RO" sz="1600" dirty="0"/>
            <a:t>Analiza datelor a fost realizată prin utilizarea programului GIS pentru cartografierea hărților, instrument care a facilitat și corelația statistică a informațiilor colectate. Corelațiile analizate au vizat relația dintre satisfacția pacienților și percepția plăților informale, precum și corelația dintre măsurile anti-corupție implementate și nivelul de satisfacție înregistrat. </a:t>
          </a:r>
        </a:p>
      </dgm:t>
    </dgm:pt>
    <dgm:pt modelId="{329A0508-0DD2-458D-B5EB-9014403F041C}" type="parTrans" cxnId="{90D9B51D-011A-45F0-A19E-1E69278F204A}">
      <dgm:prSet/>
      <dgm:spPr/>
      <dgm:t>
        <a:bodyPr/>
        <a:lstStyle/>
        <a:p>
          <a:endParaRPr lang="ro-RO"/>
        </a:p>
      </dgm:t>
    </dgm:pt>
    <dgm:pt modelId="{DE252F67-AA76-4F0B-A813-A04BC1398CA2}" type="sibTrans" cxnId="{90D9B51D-011A-45F0-A19E-1E69278F204A}">
      <dgm:prSet/>
      <dgm:spPr/>
      <dgm:t>
        <a:bodyPr/>
        <a:lstStyle/>
        <a:p>
          <a:endParaRPr lang="ro-RO"/>
        </a:p>
      </dgm:t>
    </dgm:pt>
    <dgm:pt modelId="{6AD94DEB-09E8-4E6C-83CB-11DE6603E686}">
      <dgm:prSet custT="1"/>
      <dgm:spPr/>
      <dgm:t>
        <a:bodyPr/>
        <a:lstStyle/>
        <a:p>
          <a:r>
            <a:rPr lang="ro-RO" sz="1600" b="1" dirty="0"/>
            <a:t>4.Interpretarea rezultatelor </a:t>
          </a:r>
        </a:p>
      </dgm:t>
    </dgm:pt>
    <dgm:pt modelId="{F5C285EE-1C49-4AE1-91BF-FC0950CC4663}" type="parTrans" cxnId="{12AE3C38-C140-43BC-A538-FABC526A3036}">
      <dgm:prSet/>
      <dgm:spPr/>
      <dgm:t>
        <a:bodyPr/>
        <a:lstStyle/>
        <a:p>
          <a:endParaRPr lang="ro-RO"/>
        </a:p>
      </dgm:t>
    </dgm:pt>
    <dgm:pt modelId="{97CDAC9B-FC4A-4ED8-85E9-090525332B10}" type="sibTrans" cxnId="{12AE3C38-C140-43BC-A538-FABC526A3036}">
      <dgm:prSet/>
      <dgm:spPr/>
      <dgm:t>
        <a:bodyPr/>
        <a:lstStyle/>
        <a:p>
          <a:endParaRPr lang="ro-RO"/>
        </a:p>
      </dgm:t>
    </dgm:pt>
    <dgm:pt modelId="{B222D9F3-93A1-4928-9B5B-2372693E1A2F}">
      <dgm:prSet custT="1"/>
      <dgm:spPr/>
      <dgm:t>
        <a:bodyPr/>
        <a:lstStyle/>
        <a:p>
          <a:r>
            <a:rPr lang="ro-RO" sz="1600" dirty="0"/>
            <a:t>Rezultatele acestui studiu subliniază faptul că plățile informale continuă să fie o provocare majoră în sistemul medical românesc, având un impact semnificativ asupra percepției pacienților și asupra eficienței serviciilor de sănătate.</a:t>
          </a:r>
        </a:p>
      </dgm:t>
    </dgm:pt>
    <dgm:pt modelId="{661D6D25-B960-4650-8B68-7D7E0E0D909A}" type="parTrans" cxnId="{95767FC9-429A-4DFE-8B86-D462A28E2889}">
      <dgm:prSet/>
      <dgm:spPr/>
      <dgm:t>
        <a:bodyPr/>
        <a:lstStyle/>
        <a:p>
          <a:endParaRPr lang="ro-RO"/>
        </a:p>
      </dgm:t>
    </dgm:pt>
    <dgm:pt modelId="{CE57DDE4-EE9D-454E-A060-69C538DF37CC}" type="sibTrans" cxnId="{95767FC9-429A-4DFE-8B86-D462A28E2889}">
      <dgm:prSet/>
      <dgm:spPr/>
      <dgm:t>
        <a:bodyPr/>
        <a:lstStyle/>
        <a:p>
          <a:endParaRPr lang="ro-RO"/>
        </a:p>
      </dgm:t>
    </dgm:pt>
    <dgm:pt modelId="{01D3AD7F-36E7-4132-AC0D-7C97499C8F17}" type="pres">
      <dgm:prSet presAssocID="{0D432994-2EE1-4500-9199-2292BBF9AF26}" presName="vert0" presStyleCnt="0">
        <dgm:presLayoutVars>
          <dgm:dir/>
          <dgm:animOne val="branch"/>
          <dgm:animLvl val="lvl"/>
        </dgm:presLayoutVars>
      </dgm:prSet>
      <dgm:spPr/>
    </dgm:pt>
    <dgm:pt modelId="{A0ACB558-C6F8-427A-80AC-BBFA734EB988}" type="pres">
      <dgm:prSet presAssocID="{245C2D40-7605-4924-9F85-FF17F8E420E0}" presName="thickLine" presStyleLbl="alignNode1" presStyleIdx="0" presStyleCnt="4"/>
      <dgm:spPr/>
    </dgm:pt>
    <dgm:pt modelId="{4B40E8C8-77CA-4439-89CB-3233F26654D4}" type="pres">
      <dgm:prSet presAssocID="{245C2D40-7605-4924-9F85-FF17F8E420E0}" presName="horz1" presStyleCnt="0"/>
      <dgm:spPr/>
    </dgm:pt>
    <dgm:pt modelId="{FE0AD96A-33E8-48AB-B821-98C3D6EA0FEA}" type="pres">
      <dgm:prSet presAssocID="{245C2D40-7605-4924-9F85-FF17F8E420E0}" presName="tx1" presStyleLbl="revTx" presStyleIdx="0" presStyleCnt="9"/>
      <dgm:spPr/>
    </dgm:pt>
    <dgm:pt modelId="{28288B07-1156-40E8-8BF1-38A7EB0DDE3A}" type="pres">
      <dgm:prSet presAssocID="{245C2D40-7605-4924-9F85-FF17F8E420E0}" presName="vert1" presStyleCnt="0"/>
      <dgm:spPr/>
    </dgm:pt>
    <dgm:pt modelId="{4D29C2ED-3533-41B2-851D-A5B066242047}" type="pres">
      <dgm:prSet presAssocID="{C9D1146E-4611-48F3-903B-CF92F1C4F6F4}" presName="vertSpace2a" presStyleCnt="0"/>
      <dgm:spPr/>
    </dgm:pt>
    <dgm:pt modelId="{2B37ED76-F7FB-4B55-A0D8-EDF47B36F92F}" type="pres">
      <dgm:prSet presAssocID="{C9D1146E-4611-48F3-903B-CF92F1C4F6F4}" presName="horz2" presStyleCnt="0"/>
      <dgm:spPr/>
    </dgm:pt>
    <dgm:pt modelId="{25DB9120-FA38-4626-B545-E83C2D227F72}" type="pres">
      <dgm:prSet presAssocID="{C9D1146E-4611-48F3-903B-CF92F1C4F6F4}" presName="horzSpace2" presStyleCnt="0"/>
      <dgm:spPr/>
    </dgm:pt>
    <dgm:pt modelId="{726A5F64-45A1-498F-AA09-836E88151114}" type="pres">
      <dgm:prSet presAssocID="{C9D1146E-4611-48F3-903B-CF92F1C4F6F4}" presName="tx2" presStyleLbl="revTx" presStyleIdx="1" presStyleCnt="9" custScaleY="375382" custLinFactNeighborX="3034" custLinFactNeighborY="-9310"/>
      <dgm:spPr/>
    </dgm:pt>
    <dgm:pt modelId="{6379C88F-BC57-4824-B3CF-715AFA2AB203}" type="pres">
      <dgm:prSet presAssocID="{C9D1146E-4611-48F3-903B-CF92F1C4F6F4}" presName="vert2" presStyleCnt="0"/>
      <dgm:spPr/>
    </dgm:pt>
    <dgm:pt modelId="{E6507B99-2B91-4DC7-BAFE-491FCAFEC2FB}" type="pres">
      <dgm:prSet presAssocID="{C9D1146E-4611-48F3-903B-CF92F1C4F6F4}" presName="thinLine2b" presStyleLbl="callout" presStyleIdx="0" presStyleCnt="5" custLinFactY="58646" custLinFactNeighborX="888" custLinFactNeighborY="100000"/>
      <dgm:spPr/>
    </dgm:pt>
    <dgm:pt modelId="{E089D860-CD24-40BC-AE47-769C0AE1BDCB}" type="pres">
      <dgm:prSet presAssocID="{C9D1146E-4611-48F3-903B-CF92F1C4F6F4}" presName="vertSpace2b" presStyleCnt="0"/>
      <dgm:spPr/>
    </dgm:pt>
    <dgm:pt modelId="{ABBED6E8-E4EC-4720-84F3-B6A7D6BDC09B}" type="pres">
      <dgm:prSet presAssocID="{47A005CF-8530-4D78-9B21-8B1E216B8A4B}" presName="horz2" presStyleCnt="0"/>
      <dgm:spPr/>
    </dgm:pt>
    <dgm:pt modelId="{C0578AC1-31D4-45F3-8108-812833C25FAC}" type="pres">
      <dgm:prSet presAssocID="{47A005CF-8530-4D78-9B21-8B1E216B8A4B}" presName="horzSpace2" presStyleCnt="0"/>
      <dgm:spPr/>
    </dgm:pt>
    <dgm:pt modelId="{AA93557B-2664-4B31-B927-54EAD44D3DBA}" type="pres">
      <dgm:prSet presAssocID="{47A005CF-8530-4D78-9B21-8B1E216B8A4B}" presName="tx2" presStyleLbl="revTx" presStyleIdx="2" presStyleCnt="9" custScaleX="96808" custScaleY="250394" custLinFactNeighborX="23" custLinFactNeighborY="-3160"/>
      <dgm:spPr/>
    </dgm:pt>
    <dgm:pt modelId="{B916410C-E1D3-4EED-BE5E-D5A8A602A54F}" type="pres">
      <dgm:prSet presAssocID="{47A005CF-8530-4D78-9B21-8B1E216B8A4B}" presName="vert2" presStyleCnt="0"/>
      <dgm:spPr/>
    </dgm:pt>
    <dgm:pt modelId="{FDE8CDB3-FF6C-4EAA-9729-DFD1AD4FC2B9}" type="pres">
      <dgm:prSet presAssocID="{47A005CF-8530-4D78-9B21-8B1E216B8A4B}" presName="thinLine2b" presStyleLbl="callout" presStyleIdx="1" presStyleCnt="5"/>
      <dgm:spPr/>
    </dgm:pt>
    <dgm:pt modelId="{C479C4A7-97B9-4AC1-BC9D-7B4230F320A5}" type="pres">
      <dgm:prSet presAssocID="{47A005CF-8530-4D78-9B21-8B1E216B8A4B}" presName="vertSpace2b" presStyleCnt="0"/>
      <dgm:spPr/>
    </dgm:pt>
    <dgm:pt modelId="{17327BC4-4885-43E3-AFCA-49FD3BDC5C12}" type="pres">
      <dgm:prSet presAssocID="{D96CA486-D4A6-4053-8649-298863747C2B}" presName="thickLine" presStyleLbl="alignNode1" presStyleIdx="1" presStyleCnt="4"/>
      <dgm:spPr/>
    </dgm:pt>
    <dgm:pt modelId="{C854E5EE-0821-42D6-8274-075F677E4D87}" type="pres">
      <dgm:prSet presAssocID="{D96CA486-D4A6-4053-8649-298863747C2B}" presName="horz1" presStyleCnt="0"/>
      <dgm:spPr/>
    </dgm:pt>
    <dgm:pt modelId="{A73D1C83-05C3-457F-AC82-CD48281EC0A5}" type="pres">
      <dgm:prSet presAssocID="{D96CA486-D4A6-4053-8649-298863747C2B}" presName="tx1" presStyleLbl="revTx" presStyleIdx="3" presStyleCnt="9"/>
      <dgm:spPr/>
    </dgm:pt>
    <dgm:pt modelId="{C71C427B-7B65-48F1-8343-88CDD21F23CE}" type="pres">
      <dgm:prSet presAssocID="{D96CA486-D4A6-4053-8649-298863747C2B}" presName="vert1" presStyleCnt="0"/>
      <dgm:spPr/>
    </dgm:pt>
    <dgm:pt modelId="{5AD8B1A0-5969-49F2-BEC7-A472B95B005E}" type="pres">
      <dgm:prSet presAssocID="{720809FA-7C97-43E4-A88A-70FE6977DD89}" presName="vertSpace2a" presStyleCnt="0"/>
      <dgm:spPr/>
    </dgm:pt>
    <dgm:pt modelId="{40FF6EB8-F91B-4FB0-80D4-1A294BC6D21C}" type="pres">
      <dgm:prSet presAssocID="{720809FA-7C97-43E4-A88A-70FE6977DD89}" presName="horz2" presStyleCnt="0"/>
      <dgm:spPr/>
    </dgm:pt>
    <dgm:pt modelId="{BC42D77F-5B34-4FB3-A1D9-B8558C49B2EB}" type="pres">
      <dgm:prSet presAssocID="{720809FA-7C97-43E4-A88A-70FE6977DD89}" presName="horzSpace2" presStyleCnt="0"/>
      <dgm:spPr/>
    </dgm:pt>
    <dgm:pt modelId="{F04BB07F-3DAD-4D3F-ACD7-F220E63D93DC}" type="pres">
      <dgm:prSet presAssocID="{720809FA-7C97-43E4-A88A-70FE6977DD89}" presName="tx2" presStyleLbl="revTx" presStyleIdx="4" presStyleCnt="9" custScaleX="90660" custScaleY="51199" custLinFactNeighborX="237" custLinFactNeighborY="8230"/>
      <dgm:spPr/>
    </dgm:pt>
    <dgm:pt modelId="{CD9F7CDF-915F-4131-A38E-38FD87A0DBD3}" type="pres">
      <dgm:prSet presAssocID="{720809FA-7C97-43E4-A88A-70FE6977DD89}" presName="vert2" presStyleCnt="0"/>
      <dgm:spPr/>
    </dgm:pt>
    <dgm:pt modelId="{A33B52D5-F9D8-4A9A-9D8D-2C88DE086AAF}" type="pres">
      <dgm:prSet presAssocID="{720809FA-7C97-43E4-A88A-70FE6977DD89}" presName="thinLine2b" presStyleLbl="callout" presStyleIdx="2" presStyleCnt="5"/>
      <dgm:spPr/>
    </dgm:pt>
    <dgm:pt modelId="{7B829324-095B-4768-9CD6-49D906210867}" type="pres">
      <dgm:prSet presAssocID="{720809FA-7C97-43E4-A88A-70FE6977DD89}" presName="vertSpace2b" presStyleCnt="0"/>
      <dgm:spPr/>
    </dgm:pt>
    <dgm:pt modelId="{01EE77F4-6FDF-46FA-95C8-17556D7246D6}" type="pres">
      <dgm:prSet presAssocID="{D36A7301-A7DD-4098-8E5A-CD8A6F0D9118}" presName="thickLine" presStyleLbl="alignNode1" presStyleIdx="2" presStyleCnt="4"/>
      <dgm:spPr/>
    </dgm:pt>
    <dgm:pt modelId="{D86FD39F-7D9A-4664-8B9B-F99E3ADF4767}" type="pres">
      <dgm:prSet presAssocID="{D36A7301-A7DD-4098-8E5A-CD8A6F0D9118}" presName="horz1" presStyleCnt="0"/>
      <dgm:spPr/>
    </dgm:pt>
    <dgm:pt modelId="{7D6ECFC9-A95F-4C4A-8E5A-7289CB87B74E}" type="pres">
      <dgm:prSet presAssocID="{D36A7301-A7DD-4098-8E5A-CD8A6F0D9118}" presName="tx1" presStyleLbl="revTx" presStyleIdx="5" presStyleCnt="9" custScaleX="110778" custScaleY="51039"/>
      <dgm:spPr/>
    </dgm:pt>
    <dgm:pt modelId="{2F929A4A-FF48-4846-A091-383FE5DFB21E}" type="pres">
      <dgm:prSet presAssocID="{D36A7301-A7DD-4098-8E5A-CD8A6F0D9118}" presName="vert1" presStyleCnt="0"/>
      <dgm:spPr/>
    </dgm:pt>
    <dgm:pt modelId="{CEBA58C3-92B7-4E03-BB4C-C98D8B1BECFC}" type="pres">
      <dgm:prSet presAssocID="{45F81DEF-83B1-4C7E-9D42-5FFB3FCF4EA3}" presName="vertSpace2a" presStyleCnt="0"/>
      <dgm:spPr/>
    </dgm:pt>
    <dgm:pt modelId="{E2597408-DE7E-43A2-93E3-20D6A2D12036}" type="pres">
      <dgm:prSet presAssocID="{45F81DEF-83B1-4C7E-9D42-5FFB3FCF4EA3}" presName="horz2" presStyleCnt="0"/>
      <dgm:spPr/>
    </dgm:pt>
    <dgm:pt modelId="{1F62FCE1-9D0C-4B5E-9E37-86D7526FAA57}" type="pres">
      <dgm:prSet presAssocID="{45F81DEF-83B1-4C7E-9D42-5FFB3FCF4EA3}" presName="horzSpace2" presStyleCnt="0"/>
      <dgm:spPr/>
    </dgm:pt>
    <dgm:pt modelId="{6E7086FF-71E2-4BD6-A5F6-777023192189}" type="pres">
      <dgm:prSet presAssocID="{45F81DEF-83B1-4C7E-9D42-5FFB3FCF4EA3}" presName="tx2" presStyleLbl="revTx" presStyleIdx="6" presStyleCnt="9" custLinFactNeighborX="-2005" custLinFactNeighborY="5435"/>
      <dgm:spPr/>
    </dgm:pt>
    <dgm:pt modelId="{FED38BD3-FD31-4AA2-83D9-EAE35F68BA50}" type="pres">
      <dgm:prSet presAssocID="{45F81DEF-83B1-4C7E-9D42-5FFB3FCF4EA3}" presName="vert2" presStyleCnt="0"/>
      <dgm:spPr/>
    </dgm:pt>
    <dgm:pt modelId="{BBC13424-4EB8-4717-934C-518AE44E0E12}" type="pres">
      <dgm:prSet presAssocID="{45F81DEF-83B1-4C7E-9D42-5FFB3FCF4EA3}" presName="thinLine2b" presStyleLbl="callout" presStyleIdx="3" presStyleCnt="5"/>
      <dgm:spPr/>
    </dgm:pt>
    <dgm:pt modelId="{123AD2E5-4411-4D2D-8D49-1F0B1EC0F794}" type="pres">
      <dgm:prSet presAssocID="{45F81DEF-83B1-4C7E-9D42-5FFB3FCF4EA3}" presName="vertSpace2b" presStyleCnt="0"/>
      <dgm:spPr/>
    </dgm:pt>
    <dgm:pt modelId="{3199A3F3-0225-45B7-B04A-E0C86CB9A156}" type="pres">
      <dgm:prSet presAssocID="{6AD94DEB-09E8-4E6C-83CB-11DE6603E686}" presName="thickLine" presStyleLbl="alignNode1" presStyleIdx="3" presStyleCnt="4"/>
      <dgm:spPr/>
    </dgm:pt>
    <dgm:pt modelId="{0F751293-3C46-49FA-B6C2-7C59DB04FED1}" type="pres">
      <dgm:prSet presAssocID="{6AD94DEB-09E8-4E6C-83CB-11DE6603E686}" presName="horz1" presStyleCnt="0"/>
      <dgm:spPr/>
    </dgm:pt>
    <dgm:pt modelId="{9B0EA760-45BA-48E5-916B-9AE1F90750C1}" type="pres">
      <dgm:prSet presAssocID="{6AD94DEB-09E8-4E6C-83CB-11DE6603E686}" presName="tx1" presStyleLbl="revTx" presStyleIdx="7" presStyleCnt="9" custScaleX="134866"/>
      <dgm:spPr/>
    </dgm:pt>
    <dgm:pt modelId="{DCB04653-A20A-43E8-9F3B-F40CF6BC60CD}" type="pres">
      <dgm:prSet presAssocID="{6AD94DEB-09E8-4E6C-83CB-11DE6603E686}" presName="vert1" presStyleCnt="0"/>
      <dgm:spPr/>
    </dgm:pt>
    <dgm:pt modelId="{78EF0E53-6166-4E55-A70A-31527AF974BC}" type="pres">
      <dgm:prSet presAssocID="{B222D9F3-93A1-4928-9B5B-2372693E1A2F}" presName="vertSpace2a" presStyleCnt="0"/>
      <dgm:spPr/>
    </dgm:pt>
    <dgm:pt modelId="{ED365165-3947-4BC3-B766-E4CAFE302721}" type="pres">
      <dgm:prSet presAssocID="{B222D9F3-93A1-4928-9B5B-2372693E1A2F}" presName="horz2" presStyleCnt="0"/>
      <dgm:spPr/>
    </dgm:pt>
    <dgm:pt modelId="{5E2BE87A-E077-4AB3-BD7A-D1EA17BB3E0A}" type="pres">
      <dgm:prSet presAssocID="{B222D9F3-93A1-4928-9B5B-2372693E1A2F}" presName="horzSpace2" presStyleCnt="0"/>
      <dgm:spPr/>
    </dgm:pt>
    <dgm:pt modelId="{850A7E8A-AC3F-4A19-A6C6-168291E4CB9B}" type="pres">
      <dgm:prSet presAssocID="{B222D9F3-93A1-4928-9B5B-2372693E1A2F}" presName="tx2" presStyleLbl="revTx" presStyleIdx="8" presStyleCnt="9" custLinFactNeighborX="-5866" custLinFactNeighborY="5161"/>
      <dgm:spPr/>
    </dgm:pt>
    <dgm:pt modelId="{D7090882-C39B-453C-B925-67ECD91C126D}" type="pres">
      <dgm:prSet presAssocID="{B222D9F3-93A1-4928-9B5B-2372693E1A2F}" presName="vert2" presStyleCnt="0"/>
      <dgm:spPr/>
    </dgm:pt>
    <dgm:pt modelId="{87400EED-9211-4CDA-B138-3E31A06F2B36}" type="pres">
      <dgm:prSet presAssocID="{B222D9F3-93A1-4928-9B5B-2372693E1A2F}" presName="thinLine2b" presStyleLbl="callout" presStyleIdx="4" presStyleCnt="5"/>
      <dgm:spPr/>
    </dgm:pt>
    <dgm:pt modelId="{468ECE6B-7250-4E20-A16A-7746F80D3B2D}" type="pres">
      <dgm:prSet presAssocID="{B222D9F3-93A1-4928-9B5B-2372693E1A2F}" presName="vertSpace2b" presStyleCnt="0"/>
      <dgm:spPr/>
    </dgm:pt>
  </dgm:ptLst>
  <dgm:cxnLst>
    <dgm:cxn modelId="{E1742A0B-CEA0-4CE7-AEBD-AE619EC23254}" type="presOf" srcId="{45F81DEF-83B1-4C7E-9D42-5FFB3FCF4EA3}" destId="{6E7086FF-71E2-4BD6-A5F6-777023192189}" srcOrd="0" destOrd="0" presId="urn:microsoft.com/office/officeart/2008/layout/LinedList"/>
    <dgm:cxn modelId="{9E689F19-0709-47B2-9965-5B45F53166E2}" type="presOf" srcId="{47A005CF-8530-4D78-9B21-8B1E216B8A4B}" destId="{AA93557B-2664-4B31-B927-54EAD44D3DBA}" srcOrd="0" destOrd="0" presId="urn:microsoft.com/office/officeart/2008/layout/LinedList"/>
    <dgm:cxn modelId="{8CF32C1A-A94E-47CC-A377-3715DE820624}" srcId="{0D432994-2EE1-4500-9199-2292BBF9AF26}" destId="{245C2D40-7605-4924-9F85-FF17F8E420E0}" srcOrd="0" destOrd="0" parTransId="{6291BF63-EA75-459F-97E6-7866AC353DEC}" sibTransId="{51D03758-9599-456D-9B67-889F99358DB3}"/>
    <dgm:cxn modelId="{90D9B51D-011A-45F0-A19E-1E69278F204A}" srcId="{D36A7301-A7DD-4098-8E5A-CD8A6F0D9118}" destId="{45F81DEF-83B1-4C7E-9D42-5FFB3FCF4EA3}" srcOrd="0" destOrd="0" parTransId="{329A0508-0DD2-458D-B5EB-9014403F041C}" sibTransId="{DE252F67-AA76-4F0B-A813-A04BC1398CA2}"/>
    <dgm:cxn modelId="{BF4B5E2B-B32D-4A76-A650-BA953EAD2A7A}" type="presOf" srcId="{245C2D40-7605-4924-9F85-FF17F8E420E0}" destId="{FE0AD96A-33E8-48AB-B821-98C3D6EA0FEA}" srcOrd="0" destOrd="0" presId="urn:microsoft.com/office/officeart/2008/layout/LinedList"/>
    <dgm:cxn modelId="{B0FF6B33-5C5C-44B7-B8BA-9D79BAEC4A09}" srcId="{0D432994-2EE1-4500-9199-2292BBF9AF26}" destId="{D96CA486-D4A6-4053-8649-298863747C2B}" srcOrd="1" destOrd="0" parTransId="{FA703C0E-360A-460F-846C-D56F22287016}" sibTransId="{72AFC94F-E891-46BC-803B-F508E07F821D}"/>
    <dgm:cxn modelId="{12AE3C38-C140-43BC-A538-FABC526A3036}" srcId="{0D432994-2EE1-4500-9199-2292BBF9AF26}" destId="{6AD94DEB-09E8-4E6C-83CB-11DE6603E686}" srcOrd="3" destOrd="0" parTransId="{F5C285EE-1C49-4AE1-91BF-FC0950CC4663}" sibTransId="{97CDAC9B-FC4A-4ED8-85E9-090525332B10}"/>
    <dgm:cxn modelId="{40AA693B-D37A-446D-AEFF-FF254BF61AEC}" type="presOf" srcId="{720809FA-7C97-43E4-A88A-70FE6977DD89}" destId="{F04BB07F-3DAD-4D3F-ACD7-F220E63D93DC}" srcOrd="0" destOrd="0" presId="urn:microsoft.com/office/officeart/2008/layout/LinedList"/>
    <dgm:cxn modelId="{83161368-BE04-4DDB-97B2-F690D861DA93}" srcId="{245C2D40-7605-4924-9F85-FF17F8E420E0}" destId="{47A005CF-8530-4D78-9B21-8B1E216B8A4B}" srcOrd="1" destOrd="0" parTransId="{529054D6-6AA1-400B-A2FB-B76B78296154}" sibTransId="{3274A7CB-2DCF-4420-8FA8-643E0483FAA8}"/>
    <dgm:cxn modelId="{2E20204E-7AC0-43D8-9F88-2549C34BDE5A}" type="presOf" srcId="{D96CA486-D4A6-4053-8649-298863747C2B}" destId="{A73D1C83-05C3-457F-AC82-CD48281EC0A5}" srcOrd="0" destOrd="0" presId="urn:microsoft.com/office/officeart/2008/layout/LinedList"/>
    <dgm:cxn modelId="{48F9DD73-A6ED-4EB7-ABCA-77300B2CDEAE}" type="presOf" srcId="{D36A7301-A7DD-4098-8E5A-CD8A6F0D9118}" destId="{7D6ECFC9-A95F-4C4A-8E5A-7289CB87B74E}" srcOrd="0" destOrd="0" presId="urn:microsoft.com/office/officeart/2008/layout/LinedList"/>
    <dgm:cxn modelId="{42045878-C954-40BB-B96A-E2E0B19C5D5F}" srcId="{D96CA486-D4A6-4053-8649-298863747C2B}" destId="{720809FA-7C97-43E4-A88A-70FE6977DD89}" srcOrd="0" destOrd="0" parTransId="{4513AB1E-0AC1-4340-8890-1A093AE028F5}" sibTransId="{51278CA1-29C8-47AE-B04A-0B0C83906B9E}"/>
    <dgm:cxn modelId="{CA470081-EFB9-49C0-9857-71EFB176218F}" type="presOf" srcId="{B222D9F3-93A1-4928-9B5B-2372693E1A2F}" destId="{850A7E8A-AC3F-4A19-A6C6-168291E4CB9B}" srcOrd="0" destOrd="0" presId="urn:microsoft.com/office/officeart/2008/layout/LinedList"/>
    <dgm:cxn modelId="{AE2F0782-DF15-452B-9FA1-3A8F7CF24562}" type="presOf" srcId="{0D432994-2EE1-4500-9199-2292BBF9AF26}" destId="{01D3AD7F-36E7-4132-AC0D-7C97499C8F17}" srcOrd="0" destOrd="0" presId="urn:microsoft.com/office/officeart/2008/layout/LinedList"/>
    <dgm:cxn modelId="{D19DEABC-629A-4B72-983C-FC5EBB27F8B7}" srcId="{0D432994-2EE1-4500-9199-2292BBF9AF26}" destId="{D36A7301-A7DD-4098-8E5A-CD8A6F0D9118}" srcOrd="2" destOrd="0" parTransId="{4C353624-0153-4C40-A0B9-1C4CFA921751}" sibTransId="{1FBF5EFE-8813-4C08-8155-AB7B1A41C9DF}"/>
    <dgm:cxn modelId="{B87A4BC3-3F0E-46FC-893A-7F18FA492B60}" srcId="{245C2D40-7605-4924-9F85-FF17F8E420E0}" destId="{C9D1146E-4611-48F3-903B-CF92F1C4F6F4}" srcOrd="0" destOrd="0" parTransId="{63D7A34B-8A37-47DC-AC78-C1C4AD6AD75E}" sibTransId="{73B8A839-0E98-452D-AED3-0D6A57807645}"/>
    <dgm:cxn modelId="{95767FC9-429A-4DFE-8B86-D462A28E2889}" srcId="{6AD94DEB-09E8-4E6C-83CB-11DE6603E686}" destId="{B222D9F3-93A1-4928-9B5B-2372693E1A2F}" srcOrd="0" destOrd="0" parTransId="{661D6D25-B960-4650-8B68-7D7E0E0D909A}" sibTransId="{CE57DDE4-EE9D-454E-A060-69C538DF37CC}"/>
    <dgm:cxn modelId="{32E9F0E9-2DE2-4443-ADA6-ABC50BB3DFFD}" type="presOf" srcId="{C9D1146E-4611-48F3-903B-CF92F1C4F6F4}" destId="{726A5F64-45A1-498F-AA09-836E88151114}" srcOrd="0" destOrd="0" presId="urn:microsoft.com/office/officeart/2008/layout/LinedList"/>
    <dgm:cxn modelId="{ED9305FA-CECC-42C3-9D17-69450F700C6A}" type="presOf" srcId="{6AD94DEB-09E8-4E6C-83CB-11DE6603E686}" destId="{9B0EA760-45BA-48E5-916B-9AE1F90750C1}" srcOrd="0" destOrd="0" presId="urn:microsoft.com/office/officeart/2008/layout/LinedList"/>
    <dgm:cxn modelId="{08E16EAF-23C4-43A2-9BB2-63ABF7A0602B}" type="presParOf" srcId="{01D3AD7F-36E7-4132-AC0D-7C97499C8F17}" destId="{A0ACB558-C6F8-427A-80AC-BBFA734EB988}" srcOrd="0" destOrd="0" presId="urn:microsoft.com/office/officeart/2008/layout/LinedList"/>
    <dgm:cxn modelId="{49A113C0-EDA0-4FA3-A34A-43C914126406}" type="presParOf" srcId="{01D3AD7F-36E7-4132-AC0D-7C97499C8F17}" destId="{4B40E8C8-77CA-4439-89CB-3233F26654D4}" srcOrd="1" destOrd="0" presId="urn:microsoft.com/office/officeart/2008/layout/LinedList"/>
    <dgm:cxn modelId="{889EEBC2-36EA-4755-A177-8DC0819F0645}" type="presParOf" srcId="{4B40E8C8-77CA-4439-89CB-3233F26654D4}" destId="{FE0AD96A-33E8-48AB-B821-98C3D6EA0FEA}" srcOrd="0" destOrd="0" presId="urn:microsoft.com/office/officeart/2008/layout/LinedList"/>
    <dgm:cxn modelId="{8854975D-975F-4B80-B419-3B2C546A6BF5}" type="presParOf" srcId="{4B40E8C8-77CA-4439-89CB-3233F26654D4}" destId="{28288B07-1156-40E8-8BF1-38A7EB0DDE3A}" srcOrd="1" destOrd="0" presId="urn:microsoft.com/office/officeart/2008/layout/LinedList"/>
    <dgm:cxn modelId="{EEAABAEF-BC14-49A9-9883-03D813BCDFF2}" type="presParOf" srcId="{28288B07-1156-40E8-8BF1-38A7EB0DDE3A}" destId="{4D29C2ED-3533-41B2-851D-A5B066242047}" srcOrd="0" destOrd="0" presId="urn:microsoft.com/office/officeart/2008/layout/LinedList"/>
    <dgm:cxn modelId="{DCB9CBCF-A551-4D3E-ACFF-488A6194AE45}" type="presParOf" srcId="{28288B07-1156-40E8-8BF1-38A7EB0DDE3A}" destId="{2B37ED76-F7FB-4B55-A0D8-EDF47B36F92F}" srcOrd="1" destOrd="0" presId="urn:microsoft.com/office/officeart/2008/layout/LinedList"/>
    <dgm:cxn modelId="{D3C4610C-4C0C-44BF-8FDE-E77DB80992C9}" type="presParOf" srcId="{2B37ED76-F7FB-4B55-A0D8-EDF47B36F92F}" destId="{25DB9120-FA38-4626-B545-E83C2D227F72}" srcOrd="0" destOrd="0" presId="urn:microsoft.com/office/officeart/2008/layout/LinedList"/>
    <dgm:cxn modelId="{CCCD2D56-C36A-46C1-B499-2F32DBB43FF4}" type="presParOf" srcId="{2B37ED76-F7FB-4B55-A0D8-EDF47B36F92F}" destId="{726A5F64-45A1-498F-AA09-836E88151114}" srcOrd="1" destOrd="0" presId="urn:microsoft.com/office/officeart/2008/layout/LinedList"/>
    <dgm:cxn modelId="{927FC646-5089-407D-856A-1F572D0F1837}" type="presParOf" srcId="{2B37ED76-F7FB-4B55-A0D8-EDF47B36F92F}" destId="{6379C88F-BC57-4824-B3CF-715AFA2AB203}" srcOrd="2" destOrd="0" presId="urn:microsoft.com/office/officeart/2008/layout/LinedList"/>
    <dgm:cxn modelId="{12FE89C1-35AA-4FC6-8B85-088A03C29FDD}" type="presParOf" srcId="{28288B07-1156-40E8-8BF1-38A7EB0DDE3A}" destId="{E6507B99-2B91-4DC7-BAFE-491FCAFEC2FB}" srcOrd="2" destOrd="0" presId="urn:microsoft.com/office/officeart/2008/layout/LinedList"/>
    <dgm:cxn modelId="{73A87D80-A4AB-4F61-96D9-DFD8385A1C2F}" type="presParOf" srcId="{28288B07-1156-40E8-8BF1-38A7EB0DDE3A}" destId="{E089D860-CD24-40BC-AE47-769C0AE1BDCB}" srcOrd="3" destOrd="0" presId="urn:microsoft.com/office/officeart/2008/layout/LinedList"/>
    <dgm:cxn modelId="{06C138DA-5493-4D9D-B721-2AF4FFECCE7E}" type="presParOf" srcId="{28288B07-1156-40E8-8BF1-38A7EB0DDE3A}" destId="{ABBED6E8-E4EC-4720-84F3-B6A7D6BDC09B}" srcOrd="4" destOrd="0" presId="urn:microsoft.com/office/officeart/2008/layout/LinedList"/>
    <dgm:cxn modelId="{5DEE1E97-921D-424F-B313-2C85221CA6B8}" type="presParOf" srcId="{ABBED6E8-E4EC-4720-84F3-B6A7D6BDC09B}" destId="{C0578AC1-31D4-45F3-8108-812833C25FAC}" srcOrd="0" destOrd="0" presId="urn:microsoft.com/office/officeart/2008/layout/LinedList"/>
    <dgm:cxn modelId="{F4024B26-DA6D-429C-B43F-9EAD2F769DAB}" type="presParOf" srcId="{ABBED6E8-E4EC-4720-84F3-B6A7D6BDC09B}" destId="{AA93557B-2664-4B31-B927-54EAD44D3DBA}" srcOrd="1" destOrd="0" presId="urn:microsoft.com/office/officeart/2008/layout/LinedList"/>
    <dgm:cxn modelId="{98CA9EED-2151-4807-8CEA-FA8922972498}" type="presParOf" srcId="{ABBED6E8-E4EC-4720-84F3-B6A7D6BDC09B}" destId="{B916410C-E1D3-4EED-BE5E-D5A8A602A54F}" srcOrd="2" destOrd="0" presId="urn:microsoft.com/office/officeart/2008/layout/LinedList"/>
    <dgm:cxn modelId="{9D2594CE-2230-40D6-B36B-37768B56F310}" type="presParOf" srcId="{28288B07-1156-40E8-8BF1-38A7EB0DDE3A}" destId="{FDE8CDB3-FF6C-4EAA-9729-DFD1AD4FC2B9}" srcOrd="5" destOrd="0" presId="urn:microsoft.com/office/officeart/2008/layout/LinedList"/>
    <dgm:cxn modelId="{78E6C97B-3524-4CD5-8061-4CF2CB6B9955}" type="presParOf" srcId="{28288B07-1156-40E8-8BF1-38A7EB0DDE3A}" destId="{C479C4A7-97B9-4AC1-BC9D-7B4230F320A5}" srcOrd="6" destOrd="0" presId="urn:microsoft.com/office/officeart/2008/layout/LinedList"/>
    <dgm:cxn modelId="{681D6085-67AE-49F9-B486-C5C77C230846}" type="presParOf" srcId="{01D3AD7F-36E7-4132-AC0D-7C97499C8F17}" destId="{17327BC4-4885-43E3-AFCA-49FD3BDC5C12}" srcOrd="2" destOrd="0" presId="urn:microsoft.com/office/officeart/2008/layout/LinedList"/>
    <dgm:cxn modelId="{E654BD20-142E-4B9B-9DF2-1B854688E5BD}" type="presParOf" srcId="{01D3AD7F-36E7-4132-AC0D-7C97499C8F17}" destId="{C854E5EE-0821-42D6-8274-075F677E4D87}" srcOrd="3" destOrd="0" presId="urn:microsoft.com/office/officeart/2008/layout/LinedList"/>
    <dgm:cxn modelId="{EF287A19-7C6E-4165-9D31-6F1F28D5DF65}" type="presParOf" srcId="{C854E5EE-0821-42D6-8274-075F677E4D87}" destId="{A73D1C83-05C3-457F-AC82-CD48281EC0A5}" srcOrd="0" destOrd="0" presId="urn:microsoft.com/office/officeart/2008/layout/LinedList"/>
    <dgm:cxn modelId="{5821D231-7B53-4845-82A8-24616679A67B}" type="presParOf" srcId="{C854E5EE-0821-42D6-8274-075F677E4D87}" destId="{C71C427B-7B65-48F1-8343-88CDD21F23CE}" srcOrd="1" destOrd="0" presId="urn:microsoft.com/office/officeart/2008/layout/LinedList"/>
    <dgm:cxn modelId="{8C0C92E4-6096-4E28-A9C3-58AB9AFF5874}" type="presParOf" srcId="{C71C427B-7B65-48F1-8343-88CDD21F23CE}" destId="{5AD8B1A0-5969-49F2-BEC7-A472B95B005E}" srcOrd="0" destOrd="0" presId="urn:microsoft.com/office/officeart/2008/layout/LinedList"/>
    <dgm:cxn modelId="{32E7C559-CE8F-4D08-8825-C4527633E5EA}" type="presParOf" srcId="{C71C427B-7B65-48F1-8343-88CDD21F23CE}" destId="{40FF6EB8-F91B-4FB0-80D4-1A294BC6D21C}" srcOrd="1" destOrd="0" presId="urn:microsoft.com/office/officeart/2008/layout/LinedList"/>
    <dgm:cxn modelId="{28B048DF-47FC-4959-A058-90FAEE645F45}" type="presParOf" srcId="{40FF6EB8-F91B-4FB0-80D4-1A294BC6D21C}" destId="{BC42D77F-5B34-4FB3-A1D9-B8558C49B2EB}" srcOrd="0" destOrd="0" presId="urn:microsoft.com/office/officeart/2008/layout/LinedList"/>
    <dgm:cxn modelId="{274BC4CF-28A9-4A57-9162-BECC80B45395}" type="presParOf" srcId="{40FF6EB8-F91B-4FB0-80D4-1A294BC6D21C}" destId="{F04BB07F-3DAD-4D3F-ACD7-F220E63D93DC}" srcOrd="1" destOrd="0" presId="urn:microsoft.com/office/officeart/2008/layout/LinedList"/>
    <dgm:cxn modelId="{6DBE13E9-8025-485D-ACC7-B07BFDE4DA0B}" type="presParOf" srcId="{40FF6EB8-F91B-4FB0-80D4-1A294BC6D21C}" destId="{CD9F7CDF-915F-4131-A38E-38FD87A0DBD3}" srcOrd="2" destOrd="0" presId="urn:microsoft.com/office/officeart/2008/layout/LinedList"/>
    <dgm:cxn modelId="{273432A2-268D-4DFE-9B64-622424A91F5E}" type="presParOf" srcId="{C71C427B-7B65-48F1-8343-88CDD21F23CE}" destId="{A33B52D5-F9D8-4A9A-9D8D-2C88DE086AAF}" srcOrd="2" destOrd="0" presId="urn:microsoft.com/office/officeart/2008/layout/LinedList"/>
    <dgm:cxn modelId="{ED84A196-444C-4BB1-A3A6-5AF16192A185}" type="presParOf" srcId="{C71C427B-7B65-48F1-8343-88CDD21F23CE}" destId="{7B829324-095B-4768-9CD6-49D906210867}" srcOrd="3" destOrd="0" presId="urn:microsoft.com/office/officeart/2008/layout/LinedList"/>
    <dgm:cxn modelId="{DBF93DB6-F30F-4086-9A21-E226FFC05F7A}" type="presParOf" srcId="{01D3AD7F-36E7-4132-AC0D-7C97499C8F17}" destId="{01EE77F4-6FDF-46FA-95C8-17556D7246D6}" srcOrd="4" destOrd="0" presId="urn:microsoft.com/office/officeart/2008/layout/LinedList"/>
    <dgm:cxn modelId="{1A28AAF2-3DCD-49B4-9819-030A48EEC033}" type="presParOf" srcId="{01D3AD7F-36E7-4132-AC0D-7C97499C8F17}" destId="{D86FD39F-7D9A-4664-8B9B-F99E3ADF4767}" srcOrd="5" destOrd="0" presId="urn:microsoft.com/office/officeart/2008/layout/LinedList"/>
    <dgm:cxn modelId="{EEF6EDB8-F23F-4B5D-BDC7-97D7771F412A}" type="presParOf" srcId="{D86FD39F-7D9A-4664-8B9B-F99E3ADF4767}" destId="{7D6ECFC9-A95F-4C4A-8E5A-7289CB87B74E}" srcOrd="0" destOrd="0" presId="urn:microsoft.com/office/officeart/2008/layout/LinedList"/>
    <dgm:cxn modelId="{05763E78-5CFD-4CD7-B173-A75DB370C356}" type="presParOf" srcId="{D86FD39F-7D9A-4664-8B9B-F99E3ADF4767}" destId="{2F929A4A-FF48-4846-A091-383FE5DFB21E}" srcOrd="1" destOrd="0" presId="urn:microsoft.com/office/officeart/2008/layout/LinedList"/>
    <dgm:cxn modelId="{81539C02-3ED3-4831-A39A-1D302DF17790}" type="presParOf" srcId="{2F929A4A-FF48-4846-A091-383FE5DFB21E}" destId="{CEBA58C3-92B7-4E03-BB4C-C98D8B1BECFC}" srcOrd="0" destOrd="0" presId="urn:microsoft.com/office/officeart/2008/layout/LinedList"/>
    <dgm:cxn modelId="{877B92F3-B2C2-49E1-A6B1-FD871A830887}" type="presParOf" srcId="{2F929A4A-FF48-4846-A091-383FE5DFB21E}" destId="{E2597408-DE7E-43A2-93E3-20D6A2D12036}" srcOrd="1" destOrd="0" presId="urn:microsoft.com/office/officeart/2008/layout/LinedList"/>
    <dgm:cxn modelId="{EA053857-6092-4F9B-801A-377BDD641CE5}" type="presParOf" srcId="{E2597408-DE7E-43A2-93E3-20D6A2D12036}" destId="{1F62FCE1-9D0C-4B5E-9E37-86D7526FAA57}" srcOrd="0" destOrd="0" presId="urn:microsoft.com/office/officeart/2008/layout/LinedList"/>
    <dgm:cxn modelId="{AD1FAC18-B992-4A5F-A2A4-B703ED567259}" type="presParOf" srcId="{E2597408-DE7E-43A2-93E3-20D6A2D12036}" destId="{6E7086FF-71E2-4BD6-A5F6-777023192189}" srcOrd="1" destOrd="0" presId="urn:microsoft.com/office/officeart/2008/layout/LinedList"/>
    <dgm:cxn modelId="{C4EFD20F-9A29-49A7-9F1D-0595571C97AF}" type="presParOf" srcId="{E2597408-DE7E-43A2-93E3-20D6A2D12036}" destId="{FED38BD3-FD31-4AA2-83D9-EAE35F68BA50}" srcOrd="2" destOrd="0" presId="urn:microsoft.com/office/officeart/2008/layout/LinedList"/>
    <dgm:cxn modelId="{D209240E-E878-4558-B649-48680330F173}" type="presParOf" srcId="{2F929A4A-FF48-4846-A091-383FE5DFB21E}" destId="{BBC13424-4EB8-4717-934C-518AE44E0E12}" srcOrd="2" destOrd="0" presId="urn:microsoft.com/office/officeart/2008/layout/LinedList"/>
    <dgm:cxn modelId="{6D67C5CA-5E77-4A32-96E8-80E1533139A0}" type="presParOf" srcId="{2F929A4A-FF48-4846-A091-383FE5DFB21E}" destId="{123AD2E5-4411-4D2D-8D49-1F0B1EC0F794}" srcOrd="3" destOrd="0" presId="urn:microsoft.com/office/officeart/2008/layout/LinedList"/>
    <dgm:cxn modelId="{497D0C6E-2494-4646-A365-AE94188BDC11}" type="presParOf" srcId="{01D3AD7F-36E7-4132-AC0D-7C97499C8F17}" destId="{3199A3F3-0225-45B7-B04A-E0C86CB9A156}" srcOrd="6" destOrd="0" presId="urn:microsoft.com/office/officeart/2008/layout/LinedList"/>
    <dgm:cxn modelId="{A01F331A-EBAE-4EC9-B132-780C7DD3ACB9}" type="presParOf" srcId="{01D3AD7F-36E7-4132-AC0D-7C97499C8F17}" destId="{0F751293-3C46-49FA-B6C2-7C59DB04FED1}" srcOrd="7" destOrd="0" presId="urn:microsoft.com/office/officeart/2008/layout/LinedList"/>
    <dgm:cxn modelId="{C5950669-BBAD-4ED6-8435-875AF6E146F6}" type="presParOf" srcId="{0F751293-3C46-49FA-B6C2-7C59DB04FED1}" destId="{9B0EA760-45BA-48E5-916B-9AE1F90750C1}" srcOrd="0" destOrd="0" presId="urn:microsoft.com/office/officeart/2008/layout/LinedList"/>
    <dgm:cxn modelId="{DBB95AEF-3F55-4C64-95FB-EDE8DE62C11C}" type="presParOf" srcId="{0F751293-3C46-49FA-B6C2-7C59DB04FED1}" destId="{DCB04653-A20A-43E8-9F3B-F40CF6BC60CD}" srcOrd="1" destOrd="0" presId="urn:microsoft.com/office/officeart/2008/layout/LinedList"/>
    <dgm:cxn modelId="{35C5D415-FE24-44F2-8960-F94D46EE5904}" type="presParOf" srcId="{DCB04653-A20A-43E8-9F3B-F40CF6BC60CD}" destId="{78EF0E53-6166-4E55-A70A-31527AF974BC}" srcOrd="0" destOrd="0" presId="urn:microsoft.com/office/officeart/2008/layout/LinedList"/>
    <dgm:cxn modelId="{3F62A362-CA99-42F5-9597-3F591DA0B173}" type="presParOf" srcId="{DCB04653-A20A-43E8-9F3B-F40CF6BC60CD}" destId="{ED365165-3947-4BC3-B766-E4CAFE302721}" srcOrd="1" destOrd="0" presId="urn:microsoft.com/office/officeart/2008/layout/LinedList"/>
    <dgm:cxn modelId="{546D6393-07CE-4A0F-9ACF-1D660CE806C0}" type="presParOf" srcId="{ED365165-3947-4BC3-B766-E4CAFE302721}" destId="{5E2BE87A-E077-4AB3-BD7A-D1EA17BB3E0A}" srcOrd="0" destOrd="0" presId="urn:microsoft.com/office/officeart/2008/layout/LinedList"/>
    <dgm:cxn modelId="{432E1E16-AAA4-4E48-9465-97C8F83B815F}" type="presParOf" srcId="{ED365165-3947-4BC3-B766-E4CAFE302721}" destId="{850A7E8A-AC3F-4A19-A6C6-168291E4CB9B}" srcOrd="1" destOrd="0" presId="urn:microsoft.com/office/officeart/2008/layout/LinedList"/>
    <dgm:cxn modelId="{19FF1740-73CA-4F90-99A1-0E2976500948}" type="presParOf" srcId="{ED365165-3947-4BC3-B766-E4CAFE302721}" destId="{D7090882-C39B-453C-B925-67ECD91C126D}" srcOrd="2" destOrd="0" presId="urn:microsoft.com/office/officeart/2008/layout/LinedList"/>
    <dgm:cxn modelId="{1E71A5B1-90B7-4145-BE50-E708BF7A21E6}" type="presParOf" srcId="{DCB04653-A20A-43E8-9F3B-F40CF6BC60CD}" destId="{87400EED-9211-4CDA-B138-3E31A06F2B36}" srcOrd="2" destOrd="0" presId="urn:microsoft.com/office/officeart/2008/layout/LinedList"/>
    <dgm:cxn modelId="{B9A97FB1-FC96-4696-B7F5-CDB855C3B449}" type="presParOf" srcId="{DCB04653-A20A-43E8-9F3B-F40CF6BC60CD}" destId="{468ECE6B-7250-4E20-A16A-7746F80D3B2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221E5-7D8C-4ABB-B1F8-303025F8A4A0}" type="doc">
      <dgm:prSet loTypeId="urn:microsoft.com/office/officeart/2009/3/layout/FramedTextPicture" loCatId="picture" qsTypeId="urn:microsoft.com/office/officeart/2005/8/quickstyle/3d4" qsCatId="3D" csTypeId="urn:microsoft.com/office/officeart/2005/8/colors/colorful4" csCatId="colorful" phldr="1"/>
      <dgm:spPr/>
      <dgm:t>
        <a:bodyPr/>
        <a:lstStyle/>
        <a:p>
          <a:endParaRPr lang="ro-RO"/>
        </a:p>
      </dgm:t>
    </dgm:pt>
    <dgm:pt modelId="{AACE90FB-0A97-4D2A-9545-7FE9547AEE73}">
      <dgm:prSet phldrT="[Text]" custT="1"/>
      <dgm:spPr/>
      <dgm:t>
        <a:bodyPr/>
        <a:lstStyle/>
        <a:p>
          <a:pPr algn="just"/>
          <a:r>
            <a:rPr lang="ro-RO" sz="1600" dirty="0"/>
            <a:t>Conform figurii 1, prevalența națională a plăților informale în 2024 a fost de 1,69%, bazată pe 29.490 de răspunsuri, dintre care 497 au confirmat existența mitei. </a:t>
          </a:r>
          <a:endParaRPr lang="en-GB" sz="1600" dirty="0"/>
        </a:p>
        <a:p>
          <a:pPr algn="just"/>
          <a:r>
            <a:rPr lang="ro-RO" sz="1600" dirty="0"/>
            <a:t>Cele mai ridicate rate de raportare a plăților informale au fost în Giurgiu (8,33%), Teleorman (6,76%) și Brăila (4,63%)</a:t>
          </a:r>
          <a:r>
            <a:rPr lang="en-GB" sz="1600" dirty="0"/>
            <a:t>.</a:t>
          </a:r>
        </a:p>
        <a:p>
          <a:pPr algn="just"/>
          <a:r>
            <a:rPr lang="ro-RO" sz="1600" dirty="0"/>
            <a:t>Cele mai scăzute rate au fost în județele Alba (0,45%), Brașov (0,61%) și Cluj (0,68%), ceea ce poate reflecta un grad mai mare de transparență și o infrastructură medicală mai dezvoltată</a:t>
          </a:r>
          <a:r>
            <a:rPr lang="en-GB" sz="1600" dirty="0"/>
            <a:t>.</a:t>
          </a:r>
        </a:p>
        <a:p>
          <a:pPr algn="just"/>
          <a:endParaRPr lang="ro-RO" sz="1600" dirty="0"/>
        </a:p>
      </dgm:t>
    </dgm:pt>
    <dgm:pt modelId="{B5C3B0B9-9A4F-4D85-B814-B9F48EE5EEBC}" type="parTrans" cxnId="{9FD3D976-8CA7-402B-B190-397FD4B3F49E}">
      <dgm:prSet/>
      <dgm:spPr/>
      <dgm:t>
        <a:bodyPr/>
        <a:lstStyle/>
        <a:p>
          <a:endParaRPr lang="ro-RO"/>
        </a:p>
      </dgm:t>
    </dgm:pt>
    <dgm:pt modelId="{63620282-00AB-4908-9228-49852A545108}" type="sibTrans" cxnId="{9FD3D976-8CA7-402B-B190-397FD4B3F49E}">
      <dgm:prSet/>
      <dgm:spPr/>
      <dgm:t>
        <a:bodyPr/>
        <a:lstStyle/>
        <a:p>
          <a:endParaRPr lang="ro-RO"/>
        </a:p>
      </dgm:t>
    </dgm:pt>
    <dgm:pt modelId="{B5222DD3-A666-4207-91BD-2B4374E560EE}" type="pres">
      <dgm:prSet presAssocID="{DC4221E5-7D8C-4ABB-B1F8-303025F8A4A0}" presName="Name0" presStyleCnt="0">
        <dgm:presLayoutVars>
          <dgm:chMax/>
          <dgm:chPref/>
          <dgm:dir/>
        </dgm:presLayoutVars>
      </dgm:prSet>
      <dgm:spPr/>
    </dgm:pt>
    <dgm:pt modelId="{9584BECF-0CBE-4FE8-9ABA-FF407BEAEE73}" type="pres">
      <dgm:prSet presAssocID="{AACE90FB-0A97-4D2A-9545-7FE9547AEE73}" presName="composite" presStyleCnt="0">
        <dgm:presLayoutVars>
          <dgm:chMax/>
          <dgm:chPref/>
        </dgm:presLayoutVars>
      </dgm:prSet>
      <dgm:spPr/>
    </dgm:pt>
    <dgm:pt modelId="{9C89E0D9-B983-45A2-9385-6AE9EC60A51F}" type="pres">
      <dgm:prSet presAssocID="{AACE90FB-0A97-4D2A-9545-7FE9547AEE73}" presName="Image" presStyleLbl="bgImgPlace1" presStyleIdx="0" presStyleCnt="1" custScaleX="162547" custScaleY="203753" custLinFactNeighborX="-41770" custLinFactNeighborY="2620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665AC0CE-4FAC-444C-88B3-B19E9B32378B}" type="pres">
      <dgm:prSet presAssocID="{AACE90FB-0A97-4D2A-9545-7FE9547AEE73}" presName="ParentText" presStyleLbl="revTx" presStyleIdx="0" presStyleCnt="1" custScaleY="130622" custLinFactNeighborX="1517" custLinFactNeighborY="-24201">
        <dgm:presLayoutVars>
          <dgm:chMax val="0"/>
          <dgm:chPref val="0"/>
          <dgm:bulletEnabled val="1"/>
        </dgm:presLayoutVars>
      </dgm:prSet>
      <dgm:spPr/>
    </dgm:pt>
    <dgm:pt modelId="{BA4D11A3-FCC9-4497-91A7-9CCE8BFCBCEC}" type="pres">
      <dgm:prSet presAssocID="{AACE90FB-0A97-4D2A-9545-7FE9547AEE73}" presName="tlFrame" presStyleLbl="node1" presStyleIdx="0" presStyleCnt="4" custScaleY="192301" custLinFactNeighborX="4510" custLinFactNeighborY="-67639"/>
      <dgm:spPr/>
    </dgm:pt>
    <dgm:pt modelId="{54AD5C41-7421-4F3F-8F6B-580509276F5A}" type="pres">
      <dgm:prSet presAssocID="{AACE90FB-0A97-4D2A-9545-7FE9547AEE73}" presName="trFrame" presStyleLbl="node1" presStyleIdx="1" presStyleCnt="4" custScaleY="182068" custLinFactNeighborX="-2941" custLinFactNeighborY="-70049"/>
      <dgm:spPr/>
    </dgm:pt>
    <dgm:pt modelId="{7883A258-D84F-439F-B330-06ACFD4BD2DD}" type="pres">
      <dgm:prSet presAssocID="{AACE90FB-0A97-4D2A-9545-7FE9547AEE73}" presName="blFrame" presStyleLbl="node1" presStyleIdx="2" presStyleCnt="4" custScaleX="112322" custScaleY="103318" custLinFactNeighborX="8119" custLinFactNeighborY="-60424"/>
      <dgm:spPr/>
    </dgm:pt>
    <dgm:pt modelId="{B5A70529-7CBD-414C-ABF4-B910033E0047}" type="pres">
      <dgm:prSet presAssocID="{AACE90FB-0A97-4D2A-9545-7FE9547AEE73}" presName="brFrame" presStyleLbl="node1" presStyleIdx="3" presStyleCnt="4" custLinFactNeighborX="-2941" custLinFactNeighborY="-45994"/>
      <dgm:spPr/>
    </dgm:pt>
  </dgm:ptLst>
  <dgm:cxnLst>
    <dgm:cxn modelId="{AB86C212-8D07-4640-9B94-3EDE21E5A6C8}" type="presOf" srcId="{AACE90FB-0A97-4D2A-9545-7FE9547AEE73}" destId="{665AC0CE-4FAC-444C-88B3-B19E9B32378B}" srcOrd="0" destOrd="0" presId="urn:microsoft.com/office/officeart/2009/3/layout/FramedTextPicture"/>
    <dgm:cxn modelId="{9FD3D976-8CA7-402B-B190-397FD4B3F49E}" srcId="{DC4221E5-7D8C-4ABB-B1F8-303025F8A4A0}" destId="{AACE90FB-0A97-4D2A-9545-7FE9547AEE73}" srcOrd="0" destOrd="0" parTransId="{B5C3B0B9-9A4F-4D85-B814-B9F48EE5EEBC}" sibTransId="{63620282-00AB-4908-9228-49852A545108}"/>
    <dgm:cxn modelId="{596F3FFA-7190-4054-9C16-BF20094758F7}" type="presOf" srcId="{DC4221E5-7D8C-4ABB-B1F8-303025F8A4A0}" destId="{B5222DD3-A666-4207-91BD-2B4374E560EE}" srcOrd="0" destOrd="0" presId="urn:microsoft.com/office/officeart/2009/3/layout/FramedTextPicture"/>
    <dgm:cxn modelId="{199EB04F-E1EC-48F7-9C9A-D0B501460946}" type="presParOf" srcId="{B5222DD3-A666-4207-91BD-2B4374E560EE}" destId="{9584BECF-0CBE-4FE8-9ABA-FF407BEAEE73}" srcOrd="0" destOrd="0" presId="urn:microsoft.com/office/officeart/2009/3/layout/FramedTextPicture"/>
    <dgm:cxn modelId="{6C6DC8E3-5033-441F-88E2-CC4A9F00600A}" type="presParOf" srcId="{9584BECF-0CBE-4FE8-9ABA-FF407BEAEE73}" destId="{9C89E0D9-B983-45A2-9385-6AE9EC60A51F}" srcOrd="0" destOrd="0" presId="urn:microsoft.com/office/officeart/2009/3/layout/FramedTextPicture"/>
    <dgm:cxn modelId="{B8CF19B3-68ED-424F-8E61-91BAA833CC10}" type="presParOf" srcId="{9584BECF-0CBE-4FE8-9ABA-FF407BEAEE73}" destId="{665AC0CE-4FAC-444C-88B3-B19E9B32378B}" srcOrd="1" destOrd="0" presId="urn:microsoft.com/office/officeart/2009/3/layout/FramedTextPicture"/>
    <dgm:cxn modelId="{83169AA5-B71F-4DC3-AD62-8FB61CF17F48}" type="presParOf" srcId="{9584BECF-0CBE-4FE8-9ABA-FF407BEAEE73}" destId="{BA4D11A3-FCC9-4497-91A7-9CCE8BFCBCEC}" srcOrd="2" destOrd="0" presId="urn:microsoft.com/office/officeart/2009/3/layout/FramedTextPicture"/>
    <dgm:cxn modelId="{4ED38954-BB25-41DB-B968-0BF8D07D06F2}" type="presParOf" srcId="{9584BECF-0CBE-4FE8-9ABA-FF407BEAEE73}" destId="{54AD5C41-7421-4F3F-8F6B-580509276F5A}" srcOrd="3" destOrd="0" presId="urn:microsoft.com/office/officeart/2009/3/layout/FramedTextPicture"/>
    <dgm:cxn modelId="{CB03E4FF-E8E9-457B-AEAC-6BB2C997E25F}" type="presParOf" srcId="{9584BECF-0CBE-4FE8-9ABA-FF407BEAEE73}" destId="{7883A258-D84F-439F-B330-06ACFD4BD2DD}" srcOrd="4" destOrd="0" presId="urn:microsoft.com/office/officeart/2009/3/layout/FramedTextPicture"/>
    <dgm:cxn modelId="{B6AEBC47-A31B-4C0F-943B-475911DB7AEF}" type="presParOf" srcId="{9584BECF-0CBE-4FE8-9ABA-FF407BEAEE73}" destId="{B5A70529-7CBD-414C-ABF4-B910033E004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11F27A-8A66-4AA8-9E22-D5412A4140BC}" type="doc">
      <dgm:prSet loTypeId="urn:microsoft.com/office/officeart/2009/3/layout/SnapshotPictureList" loCatId="picture" qsTypeId="urn:microsoft.com/office/officeart/2005/8/quickstyle/3d7" qsCatId="3D" csTypeId="urn:microsoft.com/office/officeart/2005/8/colors/accent2_1" csCatId="accent2" phldr="1"/>
      <dgm:spPr/>
      <dgm:t>
        <a:bodyPr/>
        <a:lstStyle/>
        <a:p>
          <a:endParaRPr lang="ro-RO"/>
        </a:p>
      </dgm:t>
    </dgm:pt>
    <dgm:pt modelId="{14A34E13-8C62-41B5-B096-95AD88D30DBD}">
      <dgm:prSet phldrT="[Text]" custT="1"/>
      <dgm:spPr/>
      <dgm:t>
        <a:bodyPr/>
        <a:lstStyle/>
        <a:p>
          <a:pPr algn="ctr"/>
          <a:r>
            <a:rPr lang="ro-RO" sz="1200" i="1" dirty="0">
              <a:effectLst/>
              <a:latin typeface="Georgia Pro" panose="02040502050405020303" pitchFamily="18" charset="0"/>
              <a:ea typeface="Calibri" panose="020F0502020204030204" pitchFamily="34" charset="0"/>
              <a:cs typeface="Times New Roman" panose="02020603050405020304" pitchFamily="18" charset="0"/>
            </a:rPr>
            <a:t>Fig. 2. Gradul satisfacției pacienților și a plăților informale</a:t>
          </a:r>
          <a:endParaRPr lang="ro-RO" sz="1200" dirty="0">
            <a:effectLst/>
            <a:latin typeface="Georgia Pro" panose="02040502050405020303" pitchFamily="18" charset="0"/>
            <a:ea typeface="Calibri" panose="020F0502020204030204" pitchFamily="34" charset="0"/>
            <a:cs typeface="Times New Roman" panose="02020603050405020304" pitchFamily="18" charset="0"/>
          </a:endParaRPr>
        </a:p>
        <a:p>
          <a:pPr algn="ctr"/>
          <a:r>
            <a:rPr lang="ro-RO" sz="1200" i="1" dirty="0">
              <a:effectLst/>
              <a:latin typeface="Georgia Pro" panose="02040502050405020303" pitchFamily="18" charset="0"/>
              <a:ea typeface="Calibri" panose="020F0502020204030204" pitchFamily="34" charset="0"/>
              <a:cs typeface="Times New Roman" panose="02020603050405020304" pitchFamily="18" charset="0"/>
            </a:rPr>
            <a:t>Sursă: prelucrare proprie în GIS</a:t>
          </a:r>
          <a:endParaRPr lang="ro-RO" sz="1200" dirty="0"/>
        </a:p>
      </dgm:t>
    </dgm:pt>
    <dgm:pt modelId="{64EE183C-37A0-409E-A266-87A8F0121EC2}" type="parTrans" cxnId="{30642758-8C92-4B5D-B6C5-690B02456E64}">
      <dgm:prSet/>
      <dgm:spPr/>
      <dgm:t>
        <a:bodyPr/>
        <a:lstStyle/>
        <a:p>
          <a:endParaRPr lang="ro-RO"/>
        </a:p>
      </dgm:t>
    </dgm:pt>
    <dgm:pt modelId="{CA0B2FBE-03E7-4FDB-AD3F-9CFDF1523C39}" type="sibTrans" cxnId="{30642758-8C92-4B5D-B6C5-690B02456E64}">
      <dgm:prSet/>
      <dgm:spPr/>
      <dgm:t>
        <a:bodyPr/>
        <a:lstStyle/>
        <a:p>
          <a:endParaRPr lang="ro-RO"/>
        </a:p>
      </dgm:t>
    </dgm:pt>
    <dgm:pt modelId="{430759FC-B0D3-4391-A01E-CA4891BE3C68}">
      <dgm:prSet phldrT="[Text]"/>
      <dgm:spPr/>
      <dgm:t>
        <a:bodyPr/>
        <a:lstStyle/>
        <a:p>
          <a:pPr>
            <a:buNone/>
          </a:pPr>
          <a:r>
            <a:rPr lang="ro-RO" dirty="0"/>
            <a:t>Regiunile unde pacienții s-au declarat nemulțumiți de interacțiunea cu medicii și asistentele au raportat rate mai ridicate de corupție:</a:t>
          </a:r>
        </a:p>
      </dgm:t>
    </dgm:pt>
    <dgm:pt modelId="{191B7E77-8920-469A-B77E-7422C71289F8}" type="parTrans" cxnId="{1F525C27-FC10-47EE-ABC0-D4E8321BB69A}">
      <dgm:prSet/>
      <dgm:spPr/>
      <dgm:t>
        <a:bodyPr/>
        <a:lstStyle/>
        <a:p>
          <a:endParaRPr lang="ro-RO"/>
        </a:p>
      </dgm:t>
    </dgm:pt>
    <dgm:pt modelId="{4782B16C-47FA-45EA-B9C5-6C2062F74C19}" type="sibTrans" cxnId="{1F525C27-FC10-47EE-ABC0-D4E8321BB69A}">
      <dgm:prSet/>
      <dgm:spPr/>
      <dgm:t>
        <a:bodyPr/>
        <a:lstStyle/>
        <a:p>
          <a:endParaRPr lang="ro-RO"/>
        </a:p>
      </dgm:t>
    </dgm:pt>
    <dgm:pt modelId="{93751646-CB97-4C1A-ADE5-EDEF21FC8831}">
      <dgm:prSet/>
      <dgm:spPr/>
      <dgm:t>
        <a:bodyPr/>
        <a:lstStyle/>
        <a:p>
          <a:pPr>
            <a:buSzPts val="1000"/>
            <a:buFont typeface="Symbol" panose="05050102010706020507" pitchFamily="18" charset="2"/>
            <a:buChar char=""/>
          </a:pPr>
          <a:r>
            <a:rPr lang="ro-RO" dirty="0"/>
            <a:t>Regiuni cu satisfacție scăzută: București-Ilfov (57%), Sud-Est (53%) – rata ridicată de plăți informale explică scăderea încrederii pacienților în sistem.</a:t>
          </a:r>
        </a:p>
      </dgm:t>
    </dgm:pt>
    <dgm:pt modelId="{92E42413-3BDA-48F6-A595-3A3BAD0F2041}" type="parTrans" cxnId="{8A02764E-481B-4306-96AC-1B2AA81A169A}">
      <dgm:prSet/>
      <dgm:spPr/>
      <dgm:t>
        <a:bodyPr/>
        <a:lstStyle/>
        <a:p>
          <a:endParaRPr lang="ro-RO"/>
        </a:p>
      </dgm:t>
    </dgm:pt>
    <dgm:pt modelId="{9D3B073D-20FD-482E-ACB8-BD5B4EE05D03}" type="sibTrans" cxnId="{8A02764E-481B-4306-96AC-1B2AA81A169A}">
      <dgm:prSet/>
      <dgm:spPr/>
      <dgm:t>
        <a:bodyPr/>
        <a:lstStyle/>
        <a:p>
          <a:endParaRPr lang="ro-RO"/>
        </a:p>
      </dgm:t>
    </dgm:pt>
    <dgm:pt modelId="{F5DDCB7F-953F-439B-A0A2-A282DAB3091B}">
      <dgm:prSet/>
      <dgm:spPr/>
      <dgm:t>
        <a:bodyPr/>
        <a:lstStyle/>
        <a:p>
          <a:pPr>
            <a:buSzPts val="1000"/>
            <a:buFont typeface="Symbol" panose="05050102010706020507" pitchFamily="18" charset="2"/>
            <a:buChar char=""/>
          </a:pPr>
          <a:r>
            <a:rPr lang="ro-RO" dirty="0"/>
            <a:t>Regiuni cu satisfacție crescută: Vest (67%), Nord-Vest (63%) – transparența mai mare în actul medical și interacțiunea mai clară între medici și pacienți reduc percepția asupra necesității mitei.</a:t>
          </a:r>
        </a:p>
      </dgm:t>
    </dgm:pt>
    <dgm:pt modelId="{4319A95F-54E9-4051-A808-D0D7EE2918A2}" type="parTrans" cxnId="{F60EE32B-2C4F-40BA-8328-550AFE36D9DD}">
      <dgm:prSet/>
      <dgm:spPr/>
      <dgm:t>
        <a:bodyPr/>
        <a:lstStyle/>
        <a:p>
          <a:endParaRPr lang="ro-RO"/>
        </a:p>
      </dgm:t>
    </dgm:pt>
    <dgm:pt modelId="{FAEE2214-A5F0-4B3E-B11A-44EA6914B02A}" type="sibTrans" cxnId="{F60EE32B-2C4F-40BA-8328-550AFE36D9DD}">
      <dgm:prSet/>
      <dgm:spPr/>
      <dgm:t>
        <a:bodyPr/>
        <a:lstStyle/>
        <a:p>
          <a:endParaRPr lang="ro-RO"/>
        </a:p>
      </dgm:t>
    </dgm:pt>
    <dgm:pt modelId="{45FD050E-5FD8-431D-8414-F78CDD42FBB8}">
      <dgm:prSet/>
      <dgm:spPr/>
      <dgm:t>
        <a:bodyPr/>
        <a:lstStyle/>
        <a:p>
          <a:pPr>
            <a:buSzPts val="1000"/>
            <a:buFont typeface="Symbol" panose="05050102010706020507" pitchFamily="18" charset="2"/>
            <a:buChar char=""/>
          </a:pPr>
          <a:endParaRPr lang="ro-RO" dirty="0"/>
        </a:p>
      </dgm:t>
    </dgm:pt>
    <dgm:pt modelId="{F0729ACA-50CA-4800-AA2D-70C661ECE35C}" type="parTrans" cxnId="{2A58AB96-1094-4EF1-BCB5-08D01BC0B109}">
      <dgm:prSet/>
      <dgm:spPr/>
      <dgm:t>
        <a:bodyPr/>
        <a:lstStyle/>
        <a:p>
          <a:endParaRPr lang="ro-RO"/>
        </a:p>
      </dgm:t>
    </dgm:pt>
    <dgm:pt modelId="{F7191A6C-5FBF-4AA9-8350-F08505DABE9B}" type="sibTrans" cxnId="{2A58AB96-1094-4EF1-BCB5-08D01BC0B109}">
      <dgm:prSet/>
      <dgm:spPr/>
      <dgm:t>
        <a:bodyPr/>
        <a:lstStyle/>
        <a:p>
          <a:endParaRPr lang="ro-RO"/>
        </a:p>
      </dgm:t>
    </dgm:pt>
    <dgm:pt modelId="{E065FBE4-05DA-41E9-91CF-2BBDD1149931}">
      <dgm:prSet/>
      <dgm:spPr/>
      <dgm:t>
        <a:bodyPr/>
        <a:lstStyle/>
        <a:p>
          <a:pPr>
            <a:buSzPts val="1000"/>
            <a:buFont typeface="Symbol" panose="05050102010706020507" pitchFamily="18" charset="2"/>
            <a:buChar char=""/>
          </a:pPr>
          <a:endParaRPr lang="ro-RO" dirty="0"/>
        </a:p>
      </dgm:t>
    </dgm:pt>
    <dgm:pt modelId="{D8632656-EC3E-4B6D-9096-C6D1A90E725D}" type="parTrans" cxnId="{DEDFDE58-85D5-4A0F-BCE0-48C711E8FE22}">
      <dgm:prSet/>
      <dgm:spPr/>
      <dgm:t>
        <a:bodyPr/>
        <a:lstStyle/>
        <a:p>
          <a:endParaRPr lang="ro-RO"/>
        </a:p>
      </dgm:t>
    </dgm:pt>
    <dgm:pt modelId="{2D30067D-C29E-4F7D-825D-EAF1608D0B47}" type="sibTrans" cxnId="{DEDFDE58-85D5-4A0F-BCE0-48C711E8FE22}">
      <dgm:prSet/>
      <dgm:spPr/>
      <dgm:t>
        <a:bodyPr/>
        <a:lstStyle/>
        <a:p>
          <a:endParaRPr lang="ro-RO"/>
        </a:p>
      </dgm:t>
    </dgm:pt>
    <dgm:pt modelId="{55B7B4FB-3E68-4D30-8012-45716D7D0DC5}" type="pres">
      <dgm:prSet presAssocID="{E311F27A-8A66-4AA8-9E22-D5412A4140BC}" presName="Name0" presStyleCnt="0">
        <dgm:presLayoutVars>
          <dgm:chMax/>
          <dgm:chPref/>
          <dgm:dir/>
          <dgm:animLvl val="lvl"/>
        </dgm:presLayoutVars>
      </dgm:prSet>
      <dgm:spPr/>
    </dgm:pt>
    <dgm:pt modelId="{32CDA776-DC68-4904-A81D-9B14453FF472}" type="pres">
      <dgm:prSet presAssocID="{14A34E13-8C62-41B5-B096-95AD88D30DBD}" presName="composite" presStyleCnt="0"/>
      <dgm:spPr/>
    </dgm:pt>
    <dgm:pt modelId="{EAD2A76E-DBCF-476F-A6B1-9F861000B93A}" type="pres">
      <dgm:prSet presAssocID="{14A34E13-8C62-41B5-B096-95AD88D30DBD}" presName="ParentAccentShape" presStyleLbl="trBgShp" presStyleIdx="0" presStyleCnt="2"/>
      <dgm:spPr/>
    </dgm:pt>
    <dgm:pt modelId="{F9C893C5-FEEC-46F9-8863-773C634D8627}" type="pres">
      <dgm:prSet presAssocID="{14A34E13-8C62-41B5-B096-95AD88D30DBD}" presName="ParentText" presStyleLbl="revTx" presStyleIdx="0" presStyleCnt="2">
        <dgm:presLayoutVars>
          <dgm:chMax val="1"/>
          <dgm:chPref val="1"/>
          <dgm:bulletEnabled val="1"/>
        </dgm:presLayoutVars>
      </dgm:prSet>
      <dgm:spPr/>
    </dgm:pt>
    <dgm:pt modelId="{0A0CC6AF-A5A2-44BA-B9EF-A3882AC7BBE9}" type="pres">
      <dgm:prSet presAssocID="{14A34E13-8C62-41B5-B096-95AD88D30DBD}" presName="ChildText" presStyleLbl="revTx" presStyleIdx="1" presStyleCnt="2" custScaleX="134253">
        <dgm:presLayoutVars>
          <dgm:chMax val="0"/>
          <dgm:chPref val="0"/>
        </dgm:presLayoutVars>
      </dgm:prSet>
      <dgm:spPr/>
    </dgm:pt>
    <dgm:pt modelId="{CD29C524-3328-409B-A458-A40909FF1FE0}" type="pres">
      <dgm:prSet presAssocID="{14A34E13-8C62-41B5-B096-95AD88D30DBD}" presName="ChildAccentShape" presStyleLbl="trBgShp" presStyleIdx="1" presStyleCnt="2"/>
      <dgm:spPr/>
    </dgm:pt>
    <dgm:pt modelId="{6723DFE3-5AE3-439E-A943-D5A25F12258F}" type="pres">
      <dgm:prSet presAssocID="{14A34E13-8C62-41B5-B096-95AD88D30DBD}" presName="Image" presStyleLbl="alignImgPlace1" presStyleIdx="0" presStyleCnt="1" custScaleX="91182" custLinFactNeighborX="535" custLinFactNeighborY="92"/>
      <dgm:spPr>
        <a:blipFill rotWithShape="1">
          <a:blip xmlns:r="http://schemas.openxmlformats.org/officeDocument/2006/relationships" r:embed="rId1"/>
          <a:srcRect/>
          <a:stretch>
            <a:fillRect t="-5000" b="-5000"/>
          </a:stretch>
        </a:blipFill>
      </dgm:spPr>
    </dgm:pt>
  </dgm:ptLst>
  <dgm:cxnLst>
    <dgm:cxn modelId="{1F525C27-FC10-47EE-ABC0-D4E8321BB69A}" srcId="{14A34E13-8C62-41B5-B096-95AD88D30DBD}" destId="{430759FC-B0D3-4391-A01E-CA4891BE3C68}" srcOrd="0" destOrd="0" parTransId="{191B7E77-8920-469A-B77E-7422C71289F8}" sibTransId="{4782B16C-47FA-45EA-B9C5-6C2062F74C19}"/>
    <dgm:cxn modelId="{84101C28-D497-4CCD-8D64-F22BADBDDA93}" type="presOf" srcId="{45FD050E-5FD8-431D-8414-F78CDD42FBB8}" destId="{0A0CC6AF-A5A2-44BA-B9EF-A3882AC7BBE9}" srcOrd="0" destOrd="3" presId="urn:microsoft.com/office/officeart/2009/3/layout/SnapshotPictureList"/>
    <dgm:cxn modelId="{F60EE32B-2C4F-40BA-8328-550AFE36D9DD}" srcId="{14A34E13-8C62-41B5-B096-95AD88D30DBD}" destId="{F5DDCB7F-953F-439B-A0A2-A282DAB3091B}" srcOrd="2" destOrd="0" parTransId="{4319A95F-54E9-4051-A808-D0D7EE2918A2}" sibTransId="{FAEE2214-A5F0-4B3E-B11A-44EA6914B02A}"/>
    <dgm:cxn modelId="{B398BF40-EDDE-43EE-AB6E-2DEF349B8752}" type="presOf" srcId="{E065FBE4-05DA-41E9-91CF-2BBDD1149931}" destId="{0A0CC6AF-A5A2-44BA-B9EF-A3882AC7BBE9}" srcOrd="0" destOrd="4" presId="urn:microsoft.com/office/officeart/2009/3/layout/SnapshotPictureList"/>
    <dgm:cxn modelId="{FDE01541-6C36-49F3-B186-4D9074E46D35}" type="presOf" srcId="{E311F27A-8A66-4AA8-9E22-D5412A4140BC}" destId="{55B7B4FB-3E68-4D30-8012-45716D7D0DC5}" srcOrd="0" destOrd="0" presId="urn:microsoft.com/office/officeart/2009/3/layout/SnapshotPictureList"/>
    <dgm:cxn modelId="{F3FD236C-2DBD-4848-9B55-3C7725806BEF}" type="presOf" srcId="{F5DDCB7F-953F-439B-A0A2-A282DAB3091B}" destId="{0A0CC6AF-A5A2-44BA-B9EF-A3882AC7BBE9}" srcOrd="0" destOrd="2" presId="urn:microsoft.com/office/officeart/2009/3/layout/SnapshotPictureList"/>
    <dgm:cxn modelId="{8A02764E-481B-4306-96AC-1B2AA81A169A}" srcId="{14A34E13-8C62-41B5-B096-95AD88D30DBD}" destId="{93751646-CB97-4C1A-ADE5-EDEF21FC8831}" srcOrd="1" destOrd="0" parTransId="{92E42413-3BDA-48F6-A595-3A3BAD0F2041}" sibTransId="{9D3B073D-20FD-482E-ACB8-BD5B4EE05D03}"/>
    <dgm:cxn modelId="{28008E52-B5F9-4CD1-B0AA-9A4CAE4E7247}" type="presOf" srcId="{430759FC-B0D3-4391-A01E-CA4891BE3C68}" destId="{0A0CC6AF-A5A2-44BA-B9EF-A3882AC7BBE9}" srcOrd="0" destOrd="0" presId="urn:microsoft.com/office/officeart/2009/3/layout/SnapshotPictureList"/>
    <dgm:cxn modelId="{C4728277-2D4E-46C1-91FC-1311C7D2290E}" type="presOf" srcId="{14A34E13-8C62-41B5-B096-95AD88D30DBD}" destId="{F9C893C5-FEEC-46F9-8863-773C634D8627}" srcOrd="0" destOrd="0" presId="urn:microsoft.com/office/officeart/2009/3/layout/SnapshotPictureList"/>
    <dgm:cxn modelId="{30642758-8C92-4B5D-B6C5-690B02456E64}" srcId="{E311F27A-8A66-4AA8-9E22-D5412A4140BC}" destId="{14A34E13-8C62-41B5-B096-95AD88D30DBD}" srcOrd="0" destOrd="0" parTransId="{64EE183C-37A0-409E-A266-87A8F0121EC2}" sibTransId="{CA0B2FBE-03E7-4FDB-AD3F-9CFDF1523C39}"/>
    <dgm:cxn modelId="{DEDFDE58-85D5-4A0F-BCE0-48C711E8FE22}" srcId="{14A34E13-8C62-41B5-B096-95AD88D30DBD}" destId="{E065FBE4-05DA-41E9-91CF-2BBDD1149931}" srcOrd="4" destOrd="0" parTransId="{D8632656-EC3E-4B6D-9096-C6D1A90E725D}" sibTransId="{2D30067D-C29E-4F7D-825D-EAF1608D0B47}"/>
    <dgm:cxn modelId="{2A58AB96-1094-4EF1-BCB5-08D01BC0B109}" srcId="{14A34E13-8C62-41B5-B096-95AD88D30DBD}" destId="{45FD050E-5FD8-431D-8414-F78CDD42FBB8}" srcOrd="3" destOrd="0" parTransId="{F0729ACA-50CA-4800-AA2D-70C661ECE35C}" sibTransId="{F7191A6C-5FBF-4AA9-8350-F08505DABE9B}"/>
    <dgm:cxn modelId="{558F3FCA-530E-476B-B489-7E88E405A610}" type="presOf" srcId="{93751646-CB97-4C1A-ADE5-EDEF21FC8831}" destId="{0A0CC6AF-A5A2-44BA-B9EF-A3882AC7BBE9}" srcOrd="0" destOrd="1" presId="urn:microsoft.com/office/officeart/2009/3/layout/SnapshotPictureList"/>
    <dgm:cxn modelId="{C8600FDE-7D57-482C-9281-3771A69F994A}" type="presParOf" srcId="{55B7B4FB-3E68-4D30-8012-45716D7D0DC5}" destId="{32CDA776-DC68-4904-A81D-9B14453FF472}" srcOrd="0" destOrd="0" presId="urn:microsoft.com/office/officeart/2009/3/layout/SnapshotPictureList"/>
    <dgm:cxn modelId="{5F8E6C3C-6821-44C3-AD14-F7A853BA34D6}" type="presParOf" srcId="{32CDA776-DC68-4904-A81D-9B14453FF472}" destId="{EAD2A76E-DBCF-476F-A6B1-9F861000B93A}" srcOrd="0" destOrd="0" presId="urn:microsoft.com/office/officeart/2009/3/layout/SnapshotPictureList"/>
    <dgm:cxn modelId="{63514F30-4F63-46AD-97E7-E41B304A9107}" type="presParOf" srcId="{32CDA776-DC68-4904-A81D-9B14453FF472}" destId="{F9C893C5-FEEC-46F9-8863-773C634D8627}" srcOrd="1" destOrd="0" presId="urn:microsoft.com/office/officeart/2009/3/layout/SnapshotPictureList"/>
    <dgm:cxn modelId="{A53A950F-0E74-4ABD-8520-4A54C79D797F}" type="presParOf" srcId="{32CDA776-DC68-4904-A81D-9B14453FF472}" destId="{0A0CC6AF-A5A2-44BA-B9EF-A3882AC7BBE9}" srcOrd="2" destOrd="0" presId="urn:microsoft.com/office/officeart/2009/3/layout/SnapshotPictureList"/>
    <dgm:cxn modelId="{C24F0FE5-3F4A-43DD-A3D4-6905C12116D0}" type="presParOf" srcId="{32CDA776-DC68-4904-A81D-9B14453FF472}" destId="{CD29C524-3328-409B-A458-A40909FF1FE0}" srcOrd="3" destOrd="0" presId="urn:microsoft.com/office/officeart/2009/3/layout/SnapshotPictureList"/>
    <dgm:cxn modelId="{D6FC3FAE-1C76-471C-90C5-3FB5BD200540}" type="presParOf" srcId="{32CDA776-DC68-4904-A81D-9B14453FF472}" destId="{6723DFE3-5AE3-439E-A943-D5A25F12258F}"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42363-0AC6-4768-B7D4-D145D156BFA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o-RO"/>
        </a:p>
      </dgm:t>
    </dgm:pt>
    <dgm:pt modelId="{FF0ACCFB-E573-42BC-B5D4-82F6424AAC3C}">
      <dgm:prSet phldrT="[Text]" custT="1"/>
      <dgm:spPr/>
      <dgm:t>
        <a:bodyPr/>
        <a:lstStyle/>
        <a:p>
          <a:pPr algn="ctr">
            <a:buNone/>
          </a:pPr>
          <a:r>
            <a:rPr lang="ro-RO" sz="1600" dirty="0">
              <a:effectLst/>
              <a:latin typeface="Georgia Pro" panose="02040502050405020303" pitchFamily="18" charset="0"/>
              <a:ea typeface="Calibri" panose="020F0502020204030204" pitchFamily="34" charset="0"/>
              <a:cs typeface="Times New Roman" panose="02020603050405020304" pitchFamily="18" charset="0"/>
            </a:rPr>
            <a:t>Înălțimea barelor indică magnitudinea corupției - bare mai înalte semnifică niveluri mai ridicate de corupție în acel județ și an specific. </a:t>
          </a:r>
          <a:endParaRPr lang="ro-RO" sz="1600" dirty="0"/>
        </a:p>
      </dgm:t>
    </dgm:pt>
    <dgm:pt modelId="{FA65F0B4-08C9-4208-8D84-19EF4A74865C}" type="parTrans" cxnId="{59D0B58C-53F3-4AF3-B060-F8BF132C4134}">
      <dgm:prSet/>
      <dgm:spPr/>
      <dgm:t>
        <a:bodyPr/>
        <a:lstStyle/>
        <a:p>
          <a:endParaRPr lang="ro-RO"/>
        </a:p>
      </dgm:t>
    </dgm:pt>
    <dgm:pt modelId="{39C1DC90-7E15-48BD-97CD-A98FB7F30879}" type="sibTrans" cxnId="{59D0B58C-53F3-4AF3-B060-F8BF132C4134}">
      <dgm:prSet/>
      <dgm:spPr/>
      <dgm:t>
        <a:bodyPr/>
        <a:lstStyle/>
        <a:p>
          <a:endParaRPr lang="ro-RO"/>
        </a:p>
      </dgm:t>
    </dgm:pt>
    <dgm:pt modelId="{AB4CADFB-7CE1-41DC-8CB5-8A2A60C58CFF}">
      <dgm:prSet phldrT="[Text]" custT="1"/>
      <dgm:spPr/>
      <dgm:t>
        <a:bodyPr/>
        <a:lstStyle/>
        <a:p>
          <a:r>
            <a:rPr lang="ro-RO" sz="1600" dirty="0"/>
            <a:t>Distribuția neuniformă a barelor pe teritoriu sugerează că fenomenul corupției a variat semnificativ atât geografic, cât și temporal, unele județe manifestând vârfuri de corupție în anumite perioade, altele menținând niveluri mai constante sau mai scăzute. </a:t>
          </a:r>
        </a:p>
      </dgm:t>
    </dgm:pt>
    <dgm:pt modelId="{9E1CBE9B-B683-4E6C-9B09-295EC1FA309B}" type="parTrans" cxnId="{DCCF36A7-7E45-411F-A11C-041414CE1BC6}">
      <dgm:prSet/>
      <dgm:spPr/>
      <dgm:t>
        <a:bodyPr/>
        <a:lstStyle/>
        <a:p>
          <a:endParaRPr lang="ro-RO"/>
        </a:p>
      </dgm:t>
    </dgm:pt>
    <dgm:pt modelId="{9106077B-57FA-4046-9E02-D0AAEA035C44}" type="sibTrans" cxnId="{DCCF36A7-7E45-411F-A11C-041414CE1BC6}">
      <dgm:prSet/>
      <dgm:spPr/>
      <dgm:t>
        <a:bodyPr/>
        <a:lstStyle/>
        <a:p>
          <a:endParaRPr lang="ro-RO"/>
        </a:p>
      </dgm:t>
    </dgm:pt>
    <dgm:pt modelId="{8047AE7B-472A-4A71-884D-4E6C4DD7E2D2}">
      <dgm:prSet phldrT="[Text]" custT="1"/>
      <dgm:spPr/>
      <dgm:t>
        <a:bodyPr/>
        <a:lstStyle/>
        <a:p>
          <a:r>
            <a:rPr lang="ro-RO" sz="1800" dirty="0"/>
            <a:t>Această variabilitate reflectă diferențele în eficacitatea controalelor locale, în cultura instituțională și în gradul de transparență administrativă specifică fiecărei zone.</a:t>
          </a:r>
        </a:p>
      </dgm:t>
    </dgm:pt>
    <dgm:pt modelId="{B7C1BBF2-CB00-44B1-9FC6-A632466B8C2E}" type="parTrans" cxnId="{87791C99-96C3-4006-8A23-9725A601116A}">
      <dgm:prSet/>
      <dgm:spPr/>
      <dgm:t>
        <a:bodyPr/>
        <a:lstStyle/>
        <a:p>
          <a:endParaRPr lang="ro-RO"/>
        </a:p>
      </dgm:t>
    </dgm:pt>
    <dgm:pt modelId="{1F4D8242-24E7-4784-A1ED-6F02C05E8F47}" type="sibTrans" cxnId="{87791C99-96C3-4006-8A23-9725A601116A}">
      <dgm:prSet/>
      <dgm:spPr/>
      <dgm:t>
        <a:bodyPr/>
        <a:lstStyle/>
        <a:p>
          <a:endParaRPr lang="ro-RO"/>
        </a:p>
      </dgm:t>
    </dgm:pt>
    <dgm:pt modelId="{1393E288-06C5-44F1-AE44-BE188C32A2F0}" type="pres">
      <dgm:prSet presAssocID="{98742363-0AC6-4768-B7D4-D145D156BFA5}" presName="diagram" presStyleCnt="0">
        <dgm:presLayoutVars>
          <dgm:dir/>
          <dgm:resizeHandles val="exact"/>
        </dgm:presLayoutVars>
      </dgm:prSet>
      <dgm:spPr/>
    </dgm:pt>
    <dgm:pt modelId="{D810BF91-13A7-4067-955C-8AB20ECB8C7B}" type="pres">
      <dgm:prSet presAssocID="{FF0ACCFB-E573-42BC-B5D4-82F6424AAC3C}" presName="node" presStyleLbl="node1" presStyleIdx="0" presStyleCnt="3" custScaleX="57155" custScaleY="59534" custLinFactNeighborX="-33923" custLinFactNeighborY="69868">
        <dgm:presLayoutVars>
          <dgm:bulletEnabled val="1"/>
        </dgm:presLayoutVars>
      </dgm:prSet>
      <dgm:spPr/>
    </dgm:pt>
    <dgm:pt modelId="{A72E5614-59A4-409A-9A6A-33B2FA47BF85}" type="pres">
      <dgm:prSet presAssocID="{39C1DC90-7E15-48BD-97CD-A98FB7F30879}" presName="sibTrans" presStyleCnt="0"/>
      <dgm:spPr/>
    </dgm:pt>
    <dgm:pt modelId="{A83D5CE7-CEF1-4CD2-91E1-3501F58976B2}" type="pres">
      <dgm:prSet presAssocID="{AB4CADFB-7CE1-41DC-8CB5-8A2A60C58CFF}" presName="node" presStyleLbl="node1" presStyleIdx="1" presStyleCnt="3" custScaleX="65960" custScaleY="61449" custLinFactNeighborX="21759" custLinFactNeighborY="-81588">
        <dgm:presLayoutVars>
          <dgm:bulletEnabled val="1"/>
        </dgm:presLayoutVars>
      </dgm:prSet>
      <dgm:spPr/>
    </dgm:pt>
    <dgm:pt modelId="{CA4304D6-9C77-4495-AE81-5AD20AB818A7}" type="pres">
      <dgm:prSet presAssocID="{9106077B-57FA-4046-9E02-D0AAEA035C44}" presName="sibTrans" presStyleCnt="0"/>
      <dgm:spPr/>
    </dgm:pt>
    <dgm:pt modelId="{CF6E5D25-B4D1-4EF4-A025-260679DEE84B}" type="pres">
      <dgm:prSet presAssocID="{8047AE7B-472A-4A71-884D-4E6C4DD7E2D2}" presName="node" presStyleLbl="node1" presStyleIdx="2" presStyleCnt="3" custScaleX="56834" custScaleY="58733" custLinFactNeighborX="-10543" custLinFactNeighborY="-3665">
        <dgm:presLayoutVars>
          <dgm:bulletEnabled val="1"/>
        </dgm:presLayoutVars>
      </dgm:prSet>
      <dgm:spPr/>
    </dgm:pt>
  </dgm:ptLst>
  <dgm:cxnLst>
    <dgm:cxn modelId="{1E7C9974-B748-41B6-8E8A-588D618D492F}" type="presOf" srcId="{FF0ACCFB-E573-42BC-B5D4-82F6424AAC3C}" destId="{D810BF91-13A7-4067-955C-8AB20ECB8C7B}" srcOrd="0" destOrd="0" presId="urn:microsoft.com/office/officeart/2005/8/layout/default"/>
    <dgm:cxn modelId="{59D0B58C-53F3-4AF3-B060-F8BF132C4134}" srcId="{98742363-0AC6-4768-B7D4-D145D156BFA5}" destId="{FF0ACCFB-E573-42BC-B5D4-82F6424AAC3C}" srcOrd="0" destOrd="0" parTransId="{FA65F0B4-08C9-4208-8D84-19EF4A74865C}" sibTransId="{39C1DC90-7E15-48BD-97CD-A98FB7F30879}"/>
    <dgm:cxn modelId="{87791C99-96C3-4006-8A23-9725A601116A}" srcId="{98742363-0AC6-4768-B7D4-D145D156BFA5}" destId="{8047AE7B-472A-4A71-884D-4E6C4DD7E2D2}" srcOrd="2" destOrd="0" parTransId="{B7C1BBF2-CB00-44B1-9FC6-A632466B8C2E}" sibTransId="{1F4D8242-24E7-4784-A1ED-6F02C05E8F47}"/>
    <dgm:cxn modelId="{DCCF36A7-7E45-411F-A11C-041414CE1BC6}" srcId="{98742363-0AC6-4768-B7D4-D145D156BFA5}" destId="{AB4CADFB-7CE1-41DC-8CB5-8A2A60C58CFF}" srcOrd="1" destOrd="0" parTransId="{9E1CBE9B-B683-4E6C-9B09-295EC1FA309B}" sibTransId="{9106077B-57FA-4046-9E02-D0AAEA035C44}"/>
    <dgm:cxn modelId="{5CCBCAAB-4F4B-4339-8697-D379BF2FAAEC}" type="presOf" srcId="{AB4CADFB-7CE1-41DC-8CB5-8A2A60C58CFF}" destId="{A83D5CE7-CEF1-4CD2-91E1-3501F58976B2}" srcOrd="0" destOrd="0" presId="urn:microsoft.com/office/officeart/2005/8/layout/default"/>
    <dgm:cxn modelId="{7C2CA3C5-27F2-4C35-A286-EC30ADCC3C3B}" type="presOf" srcId="{98742363-0AC6-4768-B7D4-D145D156BFA5}" destId="{1393E288-06C5-44F1-AE44-BE188C32A2F0}" srcOrd="0" destOrd="0" presId="urn:microsoft.com/office/officeart/2005/8/layout/default"/>
    <dgm:cxn modelId="{4FC6FCE1-BD33-41F3-911E-9042EE6CA60F}" type="presOf" srcId="{8047AE7B-472A-4A71-884D-4E6C4DD7E2D2}" destId="{CF6E5D25-B4D1-4EF4-A025-260679DEE84B}" srcOrd="0" destOrd="0" presId="urn:microsoft.com/office/officeart/2005/8/layout/default"/>
    <dgm:cxn modelId="{5DD4CA5C-27A2-44AD-ACD8-899703BFE919}" type="presParOf" srcId="{1393E288-06C5-44F1-AE44-BE188C32A2F0}" destId="{D810BF91-13A7-4067-955C-8AB20ECB8C7B}" srcOrd="0" destOrd="0" presId="urn:microsoft.com/office/officeart/2005/8/layout/default"/>
    <dgm:cxn modelId="{DB6C97D1-48A7-4B54-8289-A1381FA314F3}" type="presParOf" srcId="{1393E288-06C5-44F1-AE44-BE188C32A2F0}" destId="{A72E5614-59A4-409A-9A6A-33B2FA47BF85}" srcOrd="1" destOrd="0" presId="urn:microsoft.com/office/officeart/2005/8/layout/default"/>
    <dgm:cxn modelId="{2585E793-161F-4237-87AD-2D37CD347E2A}" type="presParOf" srcId="{1393E288-06C5-44F1-AE44-BE188C32A2F0}" destId="{A83D5CE7-CEF1-4CD2-91E1-3501F58976B2}" srcOrd="2" destOrd="0" presId="urn:microsoft.com/office/officeart/2005/8/layout/default"/>
    <dgm:cxn modelId="{5F028124-7F80-4119-947D-03496DBE6313}" type="presParOf" srcId="{1393E288-06C5-44F1-AE44-BE188C32A2F0}" destId="{CA4304D6-9C77-4495-AE81-5AD20AB818A7}" srcOrd="3" destOrd="0" presId="urn:microsoft.com/office/officeart/2005/8/layout/default"/>
    <dgm:cxn modelId="{279BD11E-059A-420F-BAD9-0585C3A53D79}" type="presParOf" srcId="{1393E288-06C5-44F1-AE44-BE188C32A2F0}" destId="{CF6E5D25-B4D1-4EF4-A025-260679DEE84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78100-8D75-4290-B676-8E0236063F29}">
      <dsp:nvSpPr>
        <dsp:cNvPr id="0" name=""/>
        <dsp:cNvSpPr/>
      </dsp:nvSpPr>
      <dsp:spPr>
        <a:xfrm>
          <a:off x="38963" y="406568"/>
          <a:ext cx="2706840" cy="27522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716A126-9FB8-41C2-9B7C-5132D4E6E5A6}">
      <dsp:nvSpPr>
        <dsp:cNvPr id="0" name=""/>
        <dsp:cNvSpPr/>
      </dsp:nvSpPr>
      <dsp:spPr>
        <a:xfrm>
          <a:off x="406213" y="2229544"/>
          <a:ext cx="3222296" cy="237753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ro-RO" sz="1800" b="1" kern="1200" dirty="0"/>
            <a:t>Corupția în Sistemul de Sănătate</a:t>
          </a:r>
          <a:endParaRPr lang="ro-RO" sz="1800" kern="1200" dirty="0"/>
        </a:p>
        <a:p>
          <a:pPr marL="171450" lvl="1" indent="-171450" algn="l" defTabSz="711200">
            <a:lnSpc>
              <a:spcPct val="90000"/>
            </a:lnSpc>
            <a:spcBef>
              <a:spcPct val="0"/>
            </a:spcBef>
            <a:spcAft>
              <a:spcPct val="15000"/>
            </a:spcAft>
            <a:buChar char="•"/>
          </a:pPr>
          <a:r>
            <a:rPr lang="ro-RO" sz="1600" kern="1200" dirty="0"/>
            <a:t>corupția în domeniul medical se manifestă în multiple forme, de la plăți informale oferite pentru servicii medicale mai rapide, până la favorizarea accesului la tratamente prin mecanisme netransparente </a:t>
          </a:r>
        </a:p>
      </dsp:txBody>
      <dsp:txXfrm>
        <a:off x="475849" y="2299180"/>
        <a:ext cx="3083024" cy="2238260"/>
      </dsp:txXfrm>
    </dsp:sp>
    <dsp:sp modelId="{E95BD396-A857-4065-9326-1F6B666F4A17}">
      <dsp:nvSpPr>
        <dsp:cNvPr id="0" name=""/>
        <dsp:cNvSpPr/>
      </dsp:nvSpPr>
      <dsp:spPr>
        <a:xfrm rot="21531073">
          <a:off x="3148435" y="1544643"/>
          <a:ext cx="402753" cy="397589"/>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o-RO" sz="1700" kern="1200"/>
        </a:p>
      </dsp:txBody>
      <dsp:txXfrm>
        <a:off x="3148447" y="1625357"/>
        <a:ext cx="283476" cy="238553"/>
      </dsp:txXfrm>
    </dsp:sp>
    <dsp:sp modelId="{D1785CF4-EB88-4FD9-985E-F444CA30045A}">
      <dsp:nvSpPr>
        <dsp:cNvPr id="0" name=""/>
        <dsp:cNvSpPr/>
      </dsp:nvSpPr>
      <dsp:spPr>
        <a:xfrm>
          <a:off x="3896295" y="332712"/>
          <a:ext cx="3751089" cy="272431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CE5580F-6E52-452A-B359-C7E69FD68020}">
      <dsp:nvSpPr>
        <dsp:cNvPr id="0" name=""/>
        <dsp:cNvSpPr/>
      </dsp:nvSpPr>
      <dsp:spPr>
        <a:xfrm>
          <a:off x="4717664" y="2186978"/>
          <a:ext cx="3101010" cy="276965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ro-RO" sz="1800" b="1" kern="1200" dirty="0"/>
            <a:t>Impactul asupra Pacienților și Calitatea Serviciilor</a:t>
          </a:r>
          <a:endParaRPr lang="ro-RO" sz="1800" kern="1200" dirty="0"/>
        </a:p>
        <a:p>
          <a:pPr marL="171450" lvl="1" indent="-171450" algn="l" defTabSz="711200">
            <a:lnSpc>
              <a:spcPct val="90000"/>
            </a:lnSpc>
            <a:spcBef>
              <a:spcPct val="0"/>
            </a:spcBef>
            <a:spcAft>
              <a:spcPct val="15000"/>
            </a:spcAft>
            <a:buChar char="•"/>
          </a:pPr>
          <a:r>
            <a:rPr lang="ro-RO" sz="1600" kern="1200" dirty="0"/>
            <a:t>În județele în care practica plăților informale este mai redusă, pacienții descriu o interacțiune mai pozitivă cu medicii și asistentele, ceea ce indică o relație directă între transparența instituțională și percepția calității îngrijirii </a:t>
          </a:r>
        </a:p>
      </dsp:txBody>
      <dsp:txXfrm>
        <a:off x="4798784" y="2268098"/>
        <a:ext cx="2938770" cy="2607410"/>
      </dsp:txXfrm>
    </dsp:sp>
    <dsp:sp modelId="{9B6605E8-4081-456A-B5FB-B8DA925E7F06}">
      <dsp:nvSpPr>
        <dsp:cNvPr id="0" name=""/>
        <dsp:cNvSpPr/>
      </dsp:nvSpPr>
      <dsp:spPr>
        <a:xfrm rot="21462422">
          <a:off x="7784876" y="1623220"/>
          <a:ext cx="403088" cy="365129"/>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o-RO" sz="1500" kern="1200"/>
        </a:p>
      </dsp:txBody>
      <dsp:txXfrm>
        <a:off x="7784920" y="1698437"/>
        <a:ext cx="293549" cy="219077"/>
      </dsp:txXfrm>
    </dsp:sp>
    <dsp:sp modelId="{1CC86A15-F179-4883-B65E-3A278F199099}">
      <dsp:nvSpPr>
        <dsp:cNvPr id="0" name=""/>
        <dsp:cNvSpPr/>
      </dsp:nvSpPr>
      <dsp:spPr>
        <a:xfrm>
          <a:off x="8243982" y="526244"/>
          <a:ext cx="3411191" cy="2951463"/>
        </a:xfrm>
        <a:prstGeom prst="roundRect">
          <a:avLst>
            <a:gd name="adj" fmla="val 10000"/>
          </a:avLst>
        </a:prstGeom>
        <a:blipFill>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594E8D3-1888-4FE2-86E5-523788B0C790}">
      <dsp:nvSpPr>
        <dsp:cNvPr id="0" name=""/>
        <dsp:cNvSpPr/>
      </dsp:nvSpPr>
      <dsp:spPr>
        <a:xfrm>
          <a:off x="8423918" y="2126182"/>
          <a:ext cx="3310969" cy="241183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ro-RO" sz="1800" b="1" kern="1200" dirty="0">
              <a:effectLst/>
              <a:latin typeface="Georgia Pro" panose="02040502050405020303" pitchFamily="18" charset="0"/>
              <a:ea typeface="Calibri" panose="020F0502020204030204" pitchFamily="34" charset="0"/>
              <a:cs typeface="Times New Roman" panose="02020603050405020304" pitchFamily="18" charset="0"/>
            </a:rPr>
            <a:t>Reforme și Strategii Instituționale</a:t>
          </a:r>
          <a:endParaRPr lang="ro-RO" sz="1800" kern="1200" dirty="0"/>
        </a:p>
        <a:p>
          <a:pPr marL="171450" lvl="1" indent="-171450" algn="l" defTabSz="711200">
            <a:lnSpc>
              <a:spcPct val="90000"/>
            </a:lnSpc>
            <a:spcBef>
              <a:spcPct val="0"/>
            </a:spcBef>
            <a:spcAft>
              <a:spcPct val="15000"/>
            </a:spcAft>
            <a:buChar char="•"/>
          </a:pPr>
          <a:r>
            <a:rPr lang="ro-RO" sz="1600" kern="1200" dirty="0"/>
            <a:t>Pentru ca aceste măsuri să fie mai eficiente, este necesar un cadru mai cuprinzător de reformă, care să includă mecanisme de raportare protejate, campanii de educare și creșterea transparenței în procesul medical</a:t>
          </a:r>
        </a:p>
      </dsp:txBody>
      <dsp:txXfrm>
        <a:off x="8494558" y="2196822"/>
        <a:ext cx="3169689" cy="2270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CB558-C6F8-427A-80AC-BBFA734EB988}">
      <dsp:nvSpPr>
        <dsp:cNvPr id="0" name=""/>
        <dsp:cNvSpPr/>
      </dsp:nvSpPr>
      <dsp:spPr>
        <a:xfrm>
          <a:off x="0" y="682"/>
          <a:ext cx="1092487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0AD96A-33E8-48AB-B821-98C3D6EA0FEA}">
      <dsp:nvSpPr>
        <dsp:cNvPr id="0" name=""/>
        <dsp:cNvSpPr/>
      </dsp:nvSpPr>
      <dsp:spPr>
        <a:xfrm>
          <a:off x="0" y="682"/>
          <a:ext cx="2184975" cy="139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b="1" kern="1200" dirty="0"/>
            <a:t>1. Colectarea Datelor</a:t>
          </a:r>
        </a:p>
      </dsp:txBody>
      <dsp:txXfrm>
        <a:off x="0" y="682"/>
        <a:ext cx="2184975" cy="1397946"/>
      </dsp:txXfrm>
    </dsp:sp>
    <dsp:sp modelId="{726A5F64-45A1-498F-AA09-836E88151114}">
      <dsp:nvSpPr>
        <dsp:cNvPr id="0" name=""/>
        <dsp:cNvSpPr/>
      </dsp:nvSpPr>
      <dsp:spPr>
        <a:xfrm>
          <a:off x="2348848" y="0"/>
          <a:ext cx="8576026" cy="818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Chestionare trimise prin SMS, conform regulamentului Ministerului Sănătății, cu întrebări referitoare la nivelul de satisfacție față de tratamentul primit, comportamentul cadrelor medicale și experiența privind corupția.</a:t>
          </a:r>
        </a:p>
      </dsp:txBody>
      <dsp:txXfrm>
        <a:off x="2348848" y="0"/>
        <a:ext cx="8576026" cy="818662"/>
      </dsp:txXfrm>
    </dsp:sp>
    <dsp:sp modelId="{E6507B99-2B91-4DC7-BAFE-491FCAFEC2FB}">
      <dsp:nvSpPr>
        <dsp:cNvPr id="0" name=""/>
        <dsp:cNvSpPr/>
      </dsp:nvSpPr>
      <dsp:spPr>
        <a:xfrm>
          <a:off x="2184975" y="862266"/>
          <a:ext cx="873990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A93557B-2664-4B31-B927-54EAD44D3DBA}">
      <dsp:nvSpPr>
        <dsp:cNvPr id="0" name=""/>
        <dsp:cNvSpPr/>
      </dsp:nvSpPr>
      <dsp:spPr>
        <a:xfrm>
          <a:off x="2350820" y="834262"/>
          <a:ext cx="8302280" cy="54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SzPts val="1000"/>
            <a:buFont typeface="Symbol" panose="05050102010706020507" pitchFamily="18" charset="2"/>
            <a:buNone/>
          </a:pPr>
          <a:r>
            <a:rPr lang="ro-RO" sz="1600" kern="1200" dirty="0"/>
            <a:t>Platforma online de feedback, unde pacienții au putut raporta incidente de corupție sau plăți informale.</a:t>
          </a:r>
        </a:p>
      </dsp:txBody>
      <dsp:txXfrm>
        <a:off x="2350820" y="834262"/>
        <a:ext cx="8302280" cy="546078"/>
      </dsp:txXfrm>
    </dsp:sp>
    <dsp:sp modelId="{FDE8CDB3-FF6C-4EAA-9729-DFD1AD4FC2B9}">
      <dsp:nvSpPr>
        <dsp:cNvPr id="0" name=""/>
        <dsp:cNvSpPr/>
      </dsp:nvSpPr>
      <dsp:spPr>
        <a:xfrm>
          <a:off x="2184975" y="1387233"/>
          <a:ext cx="873990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7327BC4-4885-43E3-AFCA-49FD3BDC5C12}">
      <dsp:nvSpPr>
        <dsp:cNvPr id="0" name=""/>
        <dsp:cNvSpPr/>
      </dsp:nvSpPr>
      <dsp:spPr>
        <a:xfrm>
          <a:off x="0" y="1398629"/>
          <a:ext cx="1092487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3D1C83-05C3-457F-AC82-CD48281EC0A5}">
      <dsp:nvSpPr>
        <dsp:cNvPr id="0" name=""/>
        <dsp:cNvSpPr/>
      </dsp:nvSpPr>
      <dsp:spPr>
        <a:xfrm>
          <a:off x="0" y="1398629"/>
          <a:ext cx="2184975" cy="139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b="1" kern="1200" dirty="0"/>
            <a:t>2. Organizarea Datelor</a:t>
          </a:r>
        </a:p>
      </dsp:txBody>
      <dsp:txXfrm>
        <a:off x="0" y="1398629"/>
        <a:ext cx="2184975" cy="1397946"/>
      </dsp:txXfrm>
    </dsp:sp>
    <dsp:sp modelId="{F04BB07F-3DAD-4D3F-ACD7-F220E63D93DC}">
      <dsp:nvSpPr>
        <dsp:cNvPr id="0" name=""/>
        <dsp:cNvSpPr/>
      </dsp:nvSpPr>
      <dsp:spPr>
        <a:xfrm>
          <a:off x="2369173" y="1583577"/>
          <a:ext cx="7775025" cy="71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Organizarea datelor a implicat mai multe etape sistematice pentru a asigura calitatea și coerența informațiilor colectate.</a:t>
          </a:r>
        </a:p>
      </dsp:txBody>
      <dsp:txXfrm>
        <a:off x="2369173" y="1583577"/>
        <a:ext cx="7775025" cy="715734"/>
      </dsp:txXfrm>
    </dsp:sp>
    <dsp:sp modelId="{A33B52D5-F9D8-4A9A-9D8D-2C88DE086AAF}">
      <dsp:nvSpPr>
        <dsp:cNvPr id="0" name=""/>
        <dsp:cNvSpPr/>
      </dsp:nvSpPr>
      <dsp:spPr>
        <a:xfrm>
          <a:off x="2184975" y="2184261"/>
          <a:ext cx="8739900"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01EE77F4-6FDF-46FA-95C8-17556D7246D6}">
      <dsp:nvSpPr>
        <dsp:cNvPr id="0" name=""/>
        <dsp:cNvSpPr/>
      </dsp:nvSpPr>
      <dsp:spPr>
        <a:xfrm>
          <a:off x="0" y="2796576"/>
          <a:ext cx="1092487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6ECFC9-A95F-4C4A-8E5A-7289CB87B74E}">
      <dsp:nvSpPr>
        <dsp:cNvPr id="0" name=""/>
        <dsp:cNvSpPr/>
      </dsp:nvSpPr>
      <dsp:spPr>
        <a:xfrm>
          <a:off x="0" y="2796576"/>
          <a:ext cx="2368469" cy="7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b="1" kern="1200" dirty="0"/>
            <a:t>3. Analiza Datelor</a:t>
          </a:r>
          <a:r>
            <a:rPr lang="en-GB" sz="1600" b="1" kern="1200" dirty="0"/>
            <a:t> </a:t>
          </a:r>
          <a:endParaRPr lang="ro-RO" sz="1600" b="1" kern="1200" dirty="0"/>
        </a:p>
      </dsp:txBody>
      <dsp:txXfrm>
        <a:off x="0" y="2796576"/>
        <a:ext cx="2368469" cy="713498"/>
      </dsp:txXfrm>
    </dsp:sp>
    <dsp:sp modelId="{6E7086FF-71E2-4BD6-A5F6-777023192189}">
      <dsp:nvSpPr>
        <dsp:cNvPr id="0" name=""/>
        <dsp:cNvSpPr/>
      </dsp:nvSpPr>
      <dsp:spPr>
        <a:xfrm>
          <a:off x="2360566" y="2929060"/>
          <a:ext cx="8391776" cy="126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Analiza datelor a fost realizată prin utilizarea programului GIS pentru cartografierea hărților, instrument care a facilitat și corelația statistică a informațiilor colectate. Corelațiile analizate au vizat relația dintre satisfacția pacienților și percepția plăților informale, precum și corelația dintre măsurile anti-corupție implementate și nivelul de satisfacție înregistrat. </a:t>
          </a:r>
        </a:p>
      </dsp:txBody>
      <dsp:txXfrm>
        <a:off x="2360566" y="2929060"/>
        <a:ext cx="8391776" cy="1269619"/>
      </dsp:txXfrm>
    </dsp:sp>
    <dsp:sp modelId="{BBC13424-4EB8-4717-934C-518AE44E0E12}">
      <dsp:nvSpPr>
        <dsp:cNvPr id="0" name=""/>
        <dsp:cNvSpPr/>
      </dsp:nvSpPr>
      <dsp:spPr>
        <a:xfrm>
          <a:off x="2368469" y="4129676"/>
          <a:ext cx="8552128"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199A3F3-0225-45B7-B04A-E0C86CB9A156}">
      <dsp:nvSpPr>
        <dsp:cNvPr id="0" name=""/>
        <dsp:cNvSpPr/>
      </dsp:nvSpPr>
      <dsp:spPr>
        <a:xfrm>
          <a:off x="0" y="4193157"/>
          <a:ext cx="1092487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0EA760-45BA-48E5-916B-9AE1F90750C1}">
      <dsp:nvSpPr>
        <dsp:cNvPr id="0" name=""/>
        <dsp:cNvSpPr/>
      </dsp:nvSpPr>
      <dsp:spPr>
        <a:xfrm>
          <a:off x="0" y="4193157"/>
          <a:ext cx="2753980" cy="139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b="1" kern="1200" dirty="0"/>
            <a:t>4.Interpretarea rezultatelor </a:t>
          </a:r>
        </a:p>
      </dsp:txBody>
      <dsp:txXfrm>
        <a:off x="0" y="4193157"/>
        <a:ext cx="2753980" cy="1397946"/>
      </dsp:txXfrm>
    </dsp:sp>
    <dsp:sp modelId="{850A7E8A-AC3F-4A19-A6C6-168291E4CB9B}">
      <dsp:nvSpPr>
        <dsp:cNvPr id="0" name=""/>
        <dsp:cNvSpPr/>
      </dsp:nvSpPr>
      <dsp:spPr>
        <a:xfrm>
          <a:off x="2436977" y="4322163"/>
          <a:ext cx="8014900" cy="126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ro-RO" sz="1600" kern="1200" dirty="0"/>
            <a:t>Rezultatele acestui studiu subliniază faptul că plățile informale continuă să fie o provocare majoră în sistemul medical românesc, având un impact semnificativ asupra percepției pacienților și asupra eficienței serviciilor de sănătate.</a:t>
          </a:r>
        </a:p>
      </dsp:txBody>
      <dsp:txXfrm>
        <a:off x="2436977" y="4322163"/>
        <a:ext cx="8014900" cy="1269619"/>
      </dsp:txXfrm>
    </dsp:sp>
    <dsp:sp modelId="{87400EED-9211-4CDA-B138-3E31A06F2B36}">
      <dsp:nvSpPr>
        <dsp:cNvPr id="0" name=""/>
        <dsp:cNvSpPr/>
      </dsp:nvSpPr>
      <dsp:spPr>
        <a:xfrm>
          <a:off x="2753980" y="5526258"/>
          <a:ext cx="8168051"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E0D9-B983-45A2-9385-6AE9EC60A51F}">
      <dsp:nvSpPr>
        <dsp:cNvPr id="0" name=""/>
        <dsp:cNvSpPr/>
      </dsp:nvSpPr>
      <dsp:spPr>
        <a:xfrm>
          <a:off x="13" y="494241"/>
          <a:ext cx="4568425" cy="381767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665AC0CE-4FAC-444C-88B3-B19E9B32378B}">
      <dsp:nvSpPr>
        <dsp:cNvPr id="0" name=""/>
        <dsp:cNvSpPr/>
      </dsp:nvSpPr>
      <dsp:spPr>
        <a:xfrm>
          <a:off x="5041199" y="1994229"/>
          <a:ext cx="3981821" cy="321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ro-RO" sz="1600" kern="1200" dirty="0"/>
            <a:t>Conform figurii 1, prevalența națională a plăților informale în 2024 a fost de 1,69%, bazată pe 29.490 de răspunsuri, dintre care 497 au confirmat existența mitei. </a:t>
          </a:r>
          <a:endParaRPr lang="en-GB" sz="1600" kern="1200" dirty="0"/>
        </a:p>
        <a:p>
          <a:pPr marL="0" lvl="0" indent="0" algn="just" defTabSz="711200">
            <a:lnSpc>
              <a:spcPct val="90000"/>
            </a:lnSpc>
            <a:spcBef>
              <a:spcPct val="0"/>
            </a:spcBef>
            <a:spcAft>
              <a:spcPct val="35000"/>
            </a:spcAft>
            <a:buNone/>
          </a:pPr>
          <a:r>
            <a:rPr lang="ro-RO" sz="1600" kern="1200" dirty="0"/>
            <a:t>Cele mai ridicate rate de raportare a plăților informale au fost în Giurgiu (8,33%), Teleorman (6,76%) și Brăila (4,63%)</a:t>
          </a:r>
          <a:r>
            <a:rPr lang="en-GB" sz="1600" kern="1200" dirty="0"/>
            <a:t>.</a:t>
          </a:r>
        </a:p>
        <a:p>
          <a:pPr marL="0" lvl="0" indent="0" algn="just" defTabSz="711200">
            <a:lnSpc>
              <a:spcPct val="90000"/>
            </a:lnSpc>
            <a:spcBef>
              <a:spcPct val="0"/>
            </a:spcBef>
            <a:spcAft>
              <a:spcPct val="35000"/>
            </a:spcAft>
            <a:buNone/>
          </a:pPr>
          <a:r>
            <a:rPr lang="ro-RO" sz="1600" kern="1200" dirty="0"/>
            <a:t>Cele mai scăzute rate au fost în județele Alba (0,45%), Brașov (0,61%) și Cluj (0,68%), ceea ce poate reflecta un grad mai mare de transparență și o infrastructură medicală mai dezvoltată</a:t>
          </a:r>
          <a:r>
            <a:rPr lang="en-GB" sz="1600" kern="1200" dirty="0"/>
            <a:t>.</a:t>
          </a:r>
        </a:p>
        <a:p>
          <a:pPr marL="0" lvl="0" indent="0" algn="just" defTabSz="711200">
            <a:lnSpc>
              <a:spcPct val="90000"/>
            </a:lnSpc>
            <a:spcBef>
              <a:spcPct val="0"/>
            </a:spcBef>
            <a:spcAft>
              <a:spcPct val="35000"/>
            </a:spcAft>
            <a:buNone/>
          </a:pPr>
          <a:endParaRPr lang="ro-RO" sz="1600" kern="1200" dirty="0"/>
        </a:p>
      </dsp:txBody>
      <dsp:txXfrm>
        <a:off x="5041199" y="1994229"/>
        <a:ext cx="3981821" cy="3212649"/>
      </dsp:txXfrm>
    </dsp:sp>
    <dsp:sp modelId="{BA4D11A3-FCC9-4497-91A7-9CCE8BFCBCEC}">
      <dsp:nvSpPr>
        <dsp:cNvPr id="0" name=""/>
        <dsp:cNvSpPr/>
      </dsp:nvSpPr>
      <dsp:spPr>
        <a:xfrm>
          <a:off x="4672607" y="1526587"/>
          <a:ext cx="956278" cy="1839409"/>
        </a:xfrm>
        <a:prstGeom prst="halfFrame">
          <a:avLst>
            <a:gd name="adj1" fmla="val 25770"/>
            <a:gd name="adj2" fmla="val 2577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4AD5C41-7421-4F3F-8F6B-580509276F5A}">
      <dsp:nvSpPr>
        <dsp:cNvPr id="0" name=""/>
        <dsp:cNvSpPr/>
      </dsp:nvSpPr>
      <dsp:spPr>
        <a:xfrm rot="5400000">
          <a:off x="7964602" y="1945100"/>
          <a:ext cx="1741527" cy="956278"/>
        </a:xfrm>
        <a:prstGeom prst="halfFrame">
          <a:avLst>
            <a:gd name="adj1" fmla="val 25770"/>
            <a:gd name="adj2" fmla="val 25770"/>
          </a:avLst>
        </a:prstGeom>
        <a:solidFill>
          <a:schemeClr val="accent4">
            <a:hueOff val="3266964"/>
            <a:satOff val="-13592"/>
            <a:lumOff val="32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883A258-D84F-439F-B330-06ACFD4BD2DD}">
      <dsp:nvSpPr>
        <dsp:cNvPr id="0" name=""/>
        <dsp:cNvSpPr/>
      </dsp:nvSpPr>
      <dsp:spPr>
        <a:xfrm rot="16200000">
          <a:off x="4691126" y="4183733"/>
          <a:ext cx="988263" cy="1074111"/>
        </a:xfrm>
        <a:prstGeom prst="halfFrame">
          <a:avLst>
            <a:gd name="adj1" fmla="val 25770"/>
            <a:gd name="adj2" fmla="val 25770"/>
          </a:avLst>
        </a:prstGeom>
        <a:solidFill>
          <a:schemeClr val="accent4">
            <a:hueOff val="6533927"/>
            <a:satOff val="-27185"/>
            <a:lumOff val="64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5A70529-7CBD-414C-ABF4-B910033E0047}">
      <dsp:nvSpPr>
        <dsp:cNvPr id="0" name=""/>
        <dsp:cNvSpPr/>
      </dsp:nvSpPr>
      <dsp:spPr>
        <a:xfrm rot="10800000">
          <a:off x="8357226" y="4380552"/>
          <a:ext cx="956278" cy="956526"/>
        </a:xfrm>
        <a:prstGeom prst="halfFrame">
          <a:avLst>
            <a:gd name="adj1" fmla="val 25770"/>
            <a:gd name="adj2" fmla="val 25770"/>
          </a:avLst>
        </a:prstGeom>
        <a:solidFill>
          <a:schemeClr val="accent4">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9C524-3328-409B-A458-A40909FF1FE0}">
      <dsp:nvSpPr>
        <dsp:cNvPr id="0" name=""/>
        <dsp:cNvSpPr/>
      </dsp:nvSpPr>
      <dsp:spPr>
        <a:xfrm>
          <a:off x="9337000" y="832309"/>
          <a:ext cx="230447" cy="4265094"/>
        </a:xfrm>
        <a:prstGeom prst="rect">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EAD2A76E-DBCF-476F-A6B1-9F861000B93A}">
      <dsp:nvSpPr>
        <dsp:cNvPr id="0" name=""/>
        <dsp:cNvSpPr/>
      </dsp:nvSpPr>
      <dsp:spPr>
        <a:xfrm>
          <a:off x="115223" y="832309"/>
          <a:ext cx="5993573" cy="4265094"/>
        </a:xfrm>
        <a:prstGeom prst="frame">
          <a:avLst>
            <a:gd name="adj1" fmla="val 5450"/>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6723DFE3-5AE3-439E-A943-D5A25F12258F}">
      <dsp:nvSpPr>
        <dsp:cNvPr id="0" name=""/>
        <dsp:cNvSpPr/>
      </dsp:nvSpPr>
      <dsp:spPr>
        <a:xfrm>
          <a:off x="169705" y="324974"/>
          <a:ext cx="5254933" cy="4034406"/>
        </a:xfrm>
        <a:prstGeom prst="rect">
          <a:avLst/>
        </a:prstGeom>
        <a:blipFill rotWithShape="1">
          <a:blip xmlns:r="http://schemas.openxmlformats.org/officeDocument/2006/relationships" r:embed="rId1"/>
          <a:srcRect/>
          <a:stretch>
            <a:fillRect t="-5000" b="-5000"/>
          </a:stretch>
        </a:blip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F9C893C5-FEEC-46F9-8863-773C634D8627}">
      <dsp:nvSpPr>
        <dsp:cNvPr id="0" name=""/>
        <dsp:cNvSpPr/>
      </dsp:nvSpPr>
      <dsp:spPr>
        <a:xfrm>
          <a:off x="349544" y="4357102"/>
          <a:ext cx="5528805" cy="50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45720" rIns="121920" bIns="45720" numCol="1" spcCol="1270" anchor="ctr" anchorCtr="0">
          <a:noAutofit/>
        </a:bodyPr>
        <a:lstStyle/>
        <a:p>
          <a:pPr marL="0" lvl="0" indent="0" algn="ctr" defTabSz="533400">
            <a:lnSpc>
              <a:spcPct val="90000"/>
            </a:lnSpc>
            <a:spcBef>
              <a:spcPct val="0"/>
            </a:spcBef>
            <a:spcAft>
              <a:spcPct val="35000"/>
            </a:spcAft>
            <a:buNone/>
          </a:pPr>
          <a:r>
            <a:rPr lang="ro-RO" sz="1200" i="1" kern="1200" dirty="0">
              <a:effectLst/>
              <a:latin typeface="Georgia Pro" panose="02040502050405020303" pitchFamily="18" charset="0"/>
              <a:ea typeface="Calibri" panose="020F0502020204030204" pitchFamily="34" charset="0"/>
              <a:cs typeface="Times New Roman" panose="02020603050405020304" pitchFamily="18" charset="0"/>
            </a:rPr>
            <a:t>Fig. 2. Gradul satisfacției pacienților și a plăților informale</a:t>
          </a:r>
          <a:endParaRPr lang="ro-RO" sz="1200" kern="1200" dirty="0">
            <a:effectLst/>
            <a:latin typeface="Georgia Pro" panose="02040502050405020303" pitchFamily="18" charset="0"/>
            <a:ea typeface="Calibri" panose="020F050202020403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ro-RO" sz="1200" i="1" kern="1200" dirty="0">
              <a:effectLst/>
              <a:latin typeface="Georgia Pro" panose="02040502050405020303" pitchFamily="18" charset="0"/>
              <a:ea typeface="Calibri" panose="020F0502020204030204" pitchFamily="34" charset="0"/>
              <a:cs typeface="Times New Roman" panose="02020603050405020304" pitchFamily="18" charset="0"/>
            </a:rPr>
            <a:t>Sursă: prelucrare proprie în GIS</a:t>
          </a:r>
          <a:endParaRPr lang="ro-RO" sz="1200" kern="1200" dirty="0"/>
        </a:p>
      </dsp:txBody>
      <dsp:txXfrm>
        <a:off x="349544" y="4357102"/>
        <a:ext cx="5528805" cy="506271"/>
      </dsp:txXfrm>
    </dsp:sp>
    <dsp:sp modelId="{0A0CC6AF-A5A2-44BA-B9EF-A3882AC7BBE9}">
      <dsp:nvSpPr>
        <dsp:cNvPr id="0" name=""/>
        <dsp:cNvSpPr/>
      </dsp:nvSpPr>
      <dsp:spPr>
        <a:xfrm>
          <a:off x="5883501" y="832309"/>
          <a:ext cx="3678795" cy="426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ro-RO" sz="1700" kern="1200" dirty="0"/>
            <a:t>Regiunile unde pacienții s-au declarat nemulțumiți de interacțiunea cu medicii și asistentele au raportat rate mai ridicate de corupție:</a:t>
          </a:r>
        </a:p>
        <a:p>
          <a:pPr marL="0" lvl="0" indent="0" algn="l" defTabSz="755650">
            <a:lnSpc>
              <a:spcPct val="90000"/>
            </a:lnSpc>
            <a:spcBef>
              <a:spcPct val="0"/>
            </a:spcBef>
            <a:spcAft>
              <a:spcPct val="35000"/>
            </a:spcAft>
            <a:buSzPts val="1000"/>
            <a:buFont typeface="Symbol" panose="05050102010706020507" pitchFamily="18" charset="2"/>
            <a:buNone/>
          </a:pPr>
          <a:r>
            <a:rPr lang="ro-RO" sz="1700" kern="1200" dirty="0"/>
            <a:t>Regiuni cu satisfacție scăzută: București-Ilfov (57%), Sud-Est (53%) – rata ridicată de plăți informale explică scăderea încrederii pacienților în sistem.</a:t>
          </a:r>
        </a:p>
        <a:p>
          <a:pPr marL="0" lvl="0" indent="0" algn="l" defTabSz="755650">
            <a:lnSpc>
              <a:spcPct val="90000"/>
            </a:lnSpc>
            <a:spcBef>
              <a:spcPct val="0"/>
            </a:spcBef>
            <a:spcAft>
              <a:spcPct val="35000"/>
            </a:spcAft>
            <a:buSzPts val="1000"/>
            <a:buFont typeface="Symbol" panose="05050102010706020507" pitchFamily="18" charset="2"/>
            <a:buNone/>
          </a:pPr>
          <a:r>
            <a:rPr lang="ro-RO" sz="1700" kern="1200" dirty="0"/>
            <a:t>Regiuni cu satisfacție crescută: Vest (67%), Nord-Vest (63%) – transparența mai mare în actul medical și interacțiunea mai clară între medici și pacienți reduc percepția asupra necesității mitei.</a:t>
          </a:r>
        </a:p>
        <a:p>
          <a:pPr marL="0" lvl="0" indent="0" algn="l" defTabSz="755650">
            <a:lnSpc>
              <a:spcPct val="90000"/>
            </a:lnSpc>
            <a:spcBef>
              <a:spcPct val="0"/>
            </a:spcBef>
            <a:spcAft>
              <a:spcPct val="35000"/>
            </a:spcAft>
            <a:buSzPts val="1000"/>
            <a:buFont typeface="Symbol" panose="05050102010706020507" pitchFamily="18" charset="2"/>
            <a:buNone/>
          </a:pPr>
          <a:endParaRPr lang="ro-RO" sz="1700" kern="1200" dirty="0"/>
        </a:p>
        <a:p>
          <a:pPr marL="0" lvl="0" indent="0" algn="l" defTabSz="755650">
            <a:lnSpc>
              <a:spcPct val="90000"/>
            </a:lnSpc>
            <a:spcBef>
              <a:spcPct val="0"/>
            </a:spcBef>
            <a:spcAft>
              <a:spcPct val="35000"/>
            </a:spcAft>
            <a:buSzPts val="1000"/>
            <a:buFont typeface="Symbol" panose="05050102010706020507" pitchFamily="18" charset="2"/>
            <a:buNone/>
          </a:pPr>
          <a:endParaRPr lang="ro-RO" sz="1700" kern="1200" dirty="0"/>
        </a:p>
      </dsp:txBody>
      <dsp:txXfrm>
        <a:off x="5883501" y="832309"/>
        <a:ext cx="3678795" cy="4265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BF91-13A7-4067-955C-8AB20ECB8C7B}">
      <dsp:nvSpPr>
        <dsp:cNvPr id="0" name=""/>
        <dsp:cNvSpPr/>
      </dsp:nvSpPr>
      <dsp:spPr>
        <a:xfrm>
          <a:off x="210046" y="2742984"/>
          <a:ext cx="3072930" cy="19205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kern="1200" dirty="0">
              <a:effectLst/>
              <a:latin typeface="Georgia Pro" panose="02040502050405020303" pitchFamily="18" charset="0"/>
              <a:ea typeface="Calibri" panose="020F0502020204030204" pitchFamily="34" charset="0"/>
              <a:cs typeface="Times New Roman" panose="02020603050405020304" pitchFamily="18" charset="0"/>
            </a:rPr>
            <a:t>Înălțimea barelor indică magnitudinea corupției - bare mai înalte semnifică niveluri mai ridicate de corupție în acel județ și an specific. </a:t>
          </a:r>
          <a:endParaRPr lang="ro-RO" sz="1600" kern="1200" dirty="0"/>
        </a:p>
      </dsp:txBody>
      <dsp:txXfrm>
        <a:off x="210046" y="2742984"/>
        <a:ext cx="3072930" cy="1920502"/>
      </dsp:txXfrm>
    </dsp:sp>
    <dsp:sp modelId="{A83D5CE7-CEF1-4CD2-91E1-3501F58976B2}">
      <dsp:nvSpPr>
        <dsp:cNvPr id="0" name=""/>
        <dsp:cNvSpPr/>
      </dsp:nvSpPr>
      <dsp:spPr>
        <a:xfrm>
          <a:off x="1170421" y="315329"/>
          <a:ext cx="3546330" cy="198227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kern="1200" dirty="0"/>
            <a:t>Distribuția neuniformă a barelor pe teritoriu sugerează că fenomenul corupției a variat semnificativ atât geografic, cât și temporal, unele județe manifestând vârfuri de corupție în anumite perioade, altele menținând niveluri mai constante sau mai scăzute. </a:t>
          </a:r>
        </a:p>
      </dsp:txBody>
      <dsp:txXfrm>
        <a:off x="1170421" y="315329"/>
        <a:ext cx="3546330" cy="1982278"/>
      </dsp:txXfrm>
    </dsp:sp>
    <dsp:sp modelId="{CF6E5D25-B4D1-4EF4-A025-260679DEE84B}">
      <dsp:nvSpPr>
        <dsp:cNvPr id="0" name=""/>
        <dsp:cNvSpPr/>
      </dsp:nvSpPr>
      <dsp:spPr>
        <a:xfrm>
          <a:off x="3517687" y="2872848"/>
          <a:ext cx="3055672" cy="189466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t>Această variabilitate reflectă diferențele în eficacitatea controalelor locale, în cultura instituțională și în gradul de transparență administrativă specifică fiecărei zone.</a:t>
          </a:r>
        </a:p>
      </dsp:txBody>
      <dsp:txXfrm>
        <a:off x="3517687" y="2872848"/>
        <a:ext cx="3055672" cy="18946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5/29/2025</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5/29/2025</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5/29/2025</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5/29/2025</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5/29/2025</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5/29/2025</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5/29/2025</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5/29/2025</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5/29/2025</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5/29/2025</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5/29/2025</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5/29/2025</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5/29/2025</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524000" y="1122363"/>
            <a:ext cx="9144000" cy="2387600"/>
          </a:xfrm>
        </p:spPr>
        <p:txBody>
          <a:bodyPr/>
          <a:lstStyle/>
          <a:p>
            <a:pPr algn="ctr"/>
            <a:r>
              <a:rPr lang="en-GB" dirty="0"/>
              <a:t>Corruption in Romanian Healthcare: Patient Perceptions and the Impact on Medical Service Quality</a:t>
            </a:r>
            <a:endParaRPr lang="en-US" dirty="0"/>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a:xfrm>
            <a:off x="290423" y="4464680"/>
            <a:ext cx="9144000" cy="1655762"/>
          </a:xfrm>
        </p:spPr>
        <p:txBody>
          <a:bodyPr>
            <a:normAutofit fontScale="77500" lnSpcReduction="20000"/>
          </a:bodyPr>
          <a:lstStyle/>
          <a:p>
            <a:pPr algn="l"/>
            <a:r>
              <a:rPr lang="en-US" dirty="0"/>
              <a:t>Authors: </a:t>
            </a:r>
          </a:p>
          <a:p>
            <a:pPr algn="l"/>
            <a:r>
              <a:rPr lang="en-US" dirty="0" err="1"/>
              <a:t>Meheș</a:t>
            </a:r>
            <a:r>
              <a:rPr lang="en-US" dirty="0"/>
              <a:t> Giorgiana-Valentina</a:t>
            </a:r>
          </a:p>
          <a:p>
            <a:pPr algn="l"/>
            <a:r>
              <a:rPr lang="en-US" dirty="0"/>
              <a:t>Man Alexandra Maria</a:t>
            </a:r>
          </a:p>
          <a:p>
            <a:pPr algn="l"/>
            <a:r>
              <a:rPr lang="en-US" dirty="0"/>
              <a:t>Affiliation: Economic sciences</a:t>
            </a:r>
          </a:p>
          <a:p>
            <a:pPr algn="l"/>
            <a:r>
              <a:rPr lang="en-US" dirty="0"/>
              <a:t>Dr. </a:t>
            </a:r>
            <a:r>
              <a:rPr lang="en-US" dirty="0" err="1"/>
              <a:t>Ec</a:t>
            </a:r>
            <a:r>
              <a:rPr lang="en-US" dirty="0"/>
              <a:t>: Safta (</a:t>
            </a:r>
            <a:r>
              <a:rPr lang="en-US" dirty="0" err="1"/>
              <a:t>Pleșa</a:t>
            </a:r>
            <a:r>
              <a:rPr lang="en-US" dirty="0"/>
              <a:t>) Ioana-Lavinia</a:t>
            </a:r>
          </a:p>
        </p:txBody>
      </p:sp>
      <p:pic>
        <p:nvPicPr>
          <p:cNvPr id="6" name="Picture 5">
            <a:extLst>
              <a:ext uri="{FF2B5EF4-FFF2-40B4-BE49-F238E27FC236}">
                <a16:creationId xmlns:a16="http://schemas.microsoft.com/office/drawing/2014/main" id="{C0294B12-B685-0775-5A43-77E231646565}"/>
              </a:ext>
            </a:extLst>
          </p:cNvPr>
          <p:cNvPicPr>
            <a:picLocks noChangeAspect="1"/>
          </p:cNvPicPr>
          <p:nvPr/>
        </p:nvPicPr>
        <p:blipFill>
          <a:blip r:embed="rId2"/>
          <a:stretch>
            <a:fillRect/>
          </a:stretch>
        </p:blipFill>
        <p:spPr>
          <a:xfrm>
            <a:off x="109605" y="27312"/>
            <a:ext cx="1414395" cy="1420491"/>
          </a:xfrm>
          <a:prstGeom prst="rect">
            <a:avLst/>
          </a:prstGeom>
        </p:spPr>
      </p:pic>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D0E5-E363-BBE4-A3B1-F2E9D0EFA8D3}"/>
              </a:ext>
            </a:extLst>
          </p:cNvPr>
          <p:cNvSpPr>
            <a:spLocks noGrp="1"/>
          </p:cNvSpPr>
          <p:nvPr>
            <p:ph type="title"/>
          </p:nvPr>
        </p:nvSpPr>
        <p:spPr>
          <a:xfrm>
            <a:off x="237153" y="224573"/>
            <a:ext cx="10515600" cy="862266"/>
          </a:xfrm>
        </p:spPr>
        <p:txBody>
          <a:bodyPr/>
          <a:lstStyle/>
          <a:p>
            <a:r>
              <a:rPr lang="en-GB" b="1" dirty="0" err="1"/>
              <a:t>Bibliografie</a:t>
            </a:r>
            <a:endParaRPr lang="ro-RO" b="1" dirty="0"/>
          </a:p>
        </p:txBody>
      </p:sp>
      <p:sp>
        <p:nvSpPr>
          <p:cNvPr id="3" name="Slide Number Placeholder 2">
            <a:extLst>
              <a:ext uri="{FF2B5EF4-FFF2-40B4-BE49-F238E27FC236}">
                <a16:creationId xmlns:a16="http://schemas.microsoft.com/office/drawing/2014/main" id="{2D10D20C-2E37-E4A2-D38B-2165975B52A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10</a:t>
            </a:fld>
            <a:endParaRPr lang="en-US" dirty="0"/>
          </a:p>
        </p:txBody>
      </p:sp>
      <p:sp>
        <p:nvSpPr>
          <p:cNvPr id="7" name="TextBox 6">
            <a:extLst>
              <a:ext uri="{FF2B5EF4-FFF2-40B4-BE49-F238E27FC236}">
                <a16:creationId xmlns:a16="http://schemas.microsoft.com/office/drawing/2014/main" id="{349F4C2A-92A2-020A-95B4-0B884AB718AD}"/>
              </a:ext>
            </a:extLst>
          </p:cNvPr>
          <p:cNvSpPr txBox="1"/>
          <p:nvPr/>
        </p:nvSpPr>
        <p:spPr>
          <a:xfrm>
            <a:off x="0" y="856357"/>
            <a:ext cx="12059728" cy="6001643"/>
          </a:xfrm>
          <a:prstGeom prst="rect">
            <a:avLst/>
          </a:prstGeom>
          <a:noFill/>
        </p:spPr>
        <p:txBody>
          <a:bodyPr wrap="square">
            <a:spAutoFit/>
          </a:bodyPr>
          <a:lstStyle/>
          <a:p>
            <a:pPr marL="285750" indent="-285750">
              <a:buFont typeface="Arial" panose="020B0604020202020204" pitchFamily="34" charset="0"/>
              <a:buChar char="•"/>
            </a:pPr>
            <a:r>
              <a:rPr lang="ro-RO" sz="1600" dirty="0"/>
              <a:t>Dulău, I. et al. Descentralizarea și impactul asupra satisfacției pacienților în spitalele publice din România. Journal of </a:t>
            </a:r>
            <a:r>
              <a:rPr lang="ro-RO" sz="1600" dirty="0" err="1"/>
              <a:t>Health</a:t>
            </a:r>
            <a:r>
              <a:rPr lang="ro-RO" sz="1600" dirty="0"/>
              <a:t> </a:t>
            </a:r>
            <a:r>
              <a:rPr lang="ro-RO" sz="1600" dirty="0" err="1"/>
              <a:t>Policy</a:t>
            </a:r>
            <a:r>
              <a:rPr lang="ro-RO" sz="1600" dirty="0"/>
              <a:t>, 2022.</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 Petre, C. et al. Factorii determinanți ai corupției în sistemul medical românesc: o perspectivă asupra nemulțumirii pacienților. Medical </a:t>
            </a:r>
            <a:r>
              <a:rPr lang="ro-RO" sz="1600" dirty="0" err="1"/>
              <a:t>Economics</a:t>
            </a:r>
            <a:r>
              <a:rPr lang="ro-RO" sz="1600" dirty="0"/>
              <a:t> Journal, 2023.</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 Cosma, R. et al. Diferențe regionale în practicile de corupție din sistemul sanitar: accesul pacienților și impactul asupra calității serviciilor medicale. Public </a:t>
            </a:r>
            <a:r>
              <a:rPr lang="ro-RO" sz="1600" dirty="0" err="1"/>
              <a:t>Health</a:t>
            </a:r>
            <a:r>
              <a:rPr lang="ro-RO" sz="1600" dirty="0"/>
              <a:t> </a:t>
            </a:r>
            <a:r>
              <a:rPr lang="ro-RO" sz="1600" dirty="0" err="1"/>
              <a:t>Reports</a:t>
            </a:r>
            <a:r>
              <a:rPr lang="ro-RO" sz="1600" dirty="0"/>
              <a:t>, 2020.</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Ionescu, M. et al. Comunicarea medic-pacient și influența sa asupra percepției plăților informale. Romanian Journal of Medical </a:t>
            </a:r>
            <a:r>
              <a:rPr lang="ro-RO" sz="1600" dirty="0" err="1"/>
              <a:t>Ethics</a:t>
            </a:r>
            <a:r>
              <a:rPr lang="ro-RO" sz="1600" dirty="0"/>
              <a:t>, 2021.</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Dumitrescu, V. et al. Încrederea pacienților în sistemul medical și efectele asupra practicii corupției. </a:t>
            </a:r>
            <a:r>
              <a:rPr lang="ro-RO" sz="1600" dirty="0" err="1"/>
              <a:t>Health</a:t>
            </a:r>
            <a:r>
              <a:rPr lang="ro-RO" sz="1600" dirty="0"/>
              <a:t> </a:t>
            </a:r>
            <a:r>
              <a:rPr lang="ro-RO" sz="1600" dirty="0" err="1"/>
              <a:t>and</a:t>
            </a:r>
            <a:r>
              <a:rPr lang="ro-RO" sz="1600" dirty="0"/>
              <a:t> </a:t>
            </a:r>
            <a:r>
              <a:rPr lang="ro-RO" sz="1600" dirty="0" err="1"/>
              <a:t>Ethics</a:t>
            </a:r>
            <a:r>
              <a:rPr lang="ro-RO" sz="1600" dirty="0"/>
              <a:t> Review, 2019.</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Marin, A. et al. Impactul majorării salariilor personalului medical asupra incidenței corupției în spitale. Economic </a:t>
            </a:r>
            <a:r>
              <a:rPr lang="ro-RO" sz="1600" dirty="0" err="1"/>
              <a:t>and</a:t>
            </a:r>
            <a:r>
              <a:rPr lang="ro-RO" sz="1600" dirty="0"/>
              <a:t> Social Studies, 2023.</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 Gheorghiu, L. et al. Raportarea corupției în sănătate: eficiența platformelor online și limitele procesului de reclamație. Romanian Medical Review, 2021.</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Andrei, C. et al. Rotirea personalului medical: o strategie eficientă împotriva corupției în spitale?. </a:t>
            </a:r>
            <a:r>
              <a:rPr lang="ro-RO" sz="1600" dirty="0" err="1"/>
              <a:t>Policy</a:t>
            </a:r>
            <a:r>
              <a:rPr lang="ro-RO" sz="1600" dirty="0"/>
              <a:t> </a:t>
            </a:r>
            <a:r>
              <a:rPr lang="ro-RO" sz="1600" dirty="0" err="1"/>
              <a:t>and</a:t>
            </a:r>
            <a:r>
              <a:rPr lang="ro-RO" sz="1600" dirty="0"/>
              <a:t> </a:t>
            </a:r>
            <a:r>
              <a:rPr lang="ro-RO" sz="1600" dirty="0" err="1"/>
              <a:t>Governance</a:t>
            </a:r>
            <a:r>
              <a:rPr lang="ro-RO" sz="1600" dirty="0"/>
              <a:t> in </a:t>
            </a:r>
            <a:r>
              <a:rPr lang="ro-RO" sz="1600" dirty="0" err="1"/>
              <a:t>Healthcare</a:t>
            </a:r>
            <a:r>
              <a:rPr lang="ro-RO" sz="1600" dirty="0"/>
              <a:t>, 2024.</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Szabo, K. et al. Transparența și digitalizarea serviciilor medicale în Europa: lecții pentru sistemul sanitar românesc. European Public </a:t>
            </a:r>
            <a:r>
              <a:rPr lang="ro-RO" sz="1600" dirty="0" err="1"/>
              <a:t>Health</a:t>
            </a:r>
            <a:r>
              <a:rPr lang="ro-RO" sz="1600" dirty="0"/>
              <a:t> Journal, 2023.</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ro-RO" sz="1600" dirty="0"/>
              <a:t>Andrei, C. et al. Intervenții educaționale pentru reducerea corupției în sănătate: rolul conștientizării drepturilor pacienților. Romanian Journal of Public </a:t>
            </a:r>
            <a:r>
              <a:rPr lang="ro-RO" sz="1600" dirty="0" err="1"/>
              <a:t>Health</a:t>
            </a:r>
            <a:r>
              <a:rPr lang="ro-RO" sz="1600" dirty="0"/>
              <a:t>, 2024.</a:t>
            </a:r>
          </a:p>
        </p:txBody>
      </p:sp>
    </p:spTree>
    <p:extLst>
      <p:ext uri="{BB962C8B-B14F-4D97-AF65-F5344CB8AC3E}">
        <p14:creationId xmlns:p14="http://schemas.microsoft.com/office/powerpoint/2010/main" val="192438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9444-A8DE-B433-CD44-1E9A0A4718B6}"/>
              </a:ext>
            </a:extLst>
          </p:cNvPr>
          <p:cNvSpPr>
            <a:spLocks noGrp="1"/>
          </p:cNvSpPr>
          <p:nvPr>
            <p:ph type="title"/>
          </p:nvPr>
        </p:nvSpPr>
        <p:spPr>
          <a:xfrm>
            <a:off x="1174628" y="2432935"/>
            <a:ext cx="10515600" cy="862266"/>
          </a:xfrm>
        </p:spPr>
        <p:txBody>
          <a:bodyPr/>
          <a:lstStyle/>
          <a:p>
            <a:r>
              <a:rPr lang="en-GB" b="1" dirty="0" err="1"/>
              <a:t>Vă</a:t>
            </a:r>
            <a:r>
              <a:rPr lang="en-GB" b="1" dirty="0"/>
              <a:t> </a:t>
            </a:r>
            <a:r>
              <a:rPr lang="en-GB" b="1" dirty="0" err="1"/>
              <a:t>mulțumim</a:t>
            </a:r>
            <a:r>
              <a:rPr lang="en-GB" b="1" dirty="0"/>
              <a:t> </a:t>
            </a:r>
            <a:r>
              <a:rPr lang="en-GB" b="1" dirty="0" err="1"/>
              <a:t>pentru</a:t>
            </a:r>
            <a:r>
              <a:rPr lang="en-GB" b="1" dirty="0"/>
              <a:t> </a:t>
            </a:r>
            <a:r>
              <a:rPr lang="en-GB" b="1" dirty="0" err="1"/>
              <a:t>atenția</a:t>
            </a:r>
            <a:r>
              <a:rPr lang="en-GB" b="1" dirty="0"/>
              <a:t> </a:t>
            </a:r>
            <a:r>
              <a:rPr lang="en-GB" b="1" dirty="0" err="1"/>
              <a:t>acordată</a:t>
            </a:r>
            <a:r>
              <a:rPr lang="en-GB" b="1" dirty="0"/>
              <a:t>!!!</a:t>
            </a:r>
            <a:endParaRPr lang="ro-RO" b="1" dirty="0"/>
          </a:p>
        </p:txBody>
      </p:sp>
      <p:sp>
        <p:nvSpPr>
          <p:cNvPr id="3" name="Slide Number Placeholder 2">
            <a:extLst>
              <a:ext uri="{FF2B5EF4-FFF2-40B4-BE49-F238E27FC236}">
                <a16:creationId xmlns:a16="http://schemas.microsoft.com/office/drawing/2014/main" id="{26C61E29-7C79-33EB-DE6F-172148809079}"/>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11</a:t>
            </a:fld>
            <a:endParaRPr lang="en-US" dirty="0"/>
          </a:p>
        </p:txBody>
      </p:sp>
    </p:spTree>
    <p:extLst>
      <p:ext uri="{BB962C8B-B14F-4D97-AF65-F5344CB8AC3E}">
        <p14:creationId xmlns:p14="http://schemas.microsoft.com/office/powerpoint/2010/main" val="89168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0F11-2650-9C2E-2194-334784523F74}"/>
              </a:ext>
            </a:extLst>
          </p:cNvPr>
          <p:cNvSpPr>
            <a:spLocks noGrp="1"/>
          </p:cNvSpPr>
          <p:nvPr>
            <p:ph type="title"/>
          </p:nvPr>
        </p:nvSpPr>
        <p:spPr>
          <a:xfrm>
            <a:off x="237153" y="414354"/>
            <a:ext cx="10515600" cy="862266"/>
          </a:xfrm>
        </p:spPr>
        <p:txBody>
          <a:bodyPr/>
          <a:lstStyle/>
          <a:p>
            <a:pPr algn="ctr"/>
            <a:r>
              <a:rPr lang="en-GB" b="1" dirty="0" err="1"/>
              <a:t>Cuprins</a:t>
            </a:r>
            <a:endParaRPr lang="ro-RO" b="1" dirty="0"/>
          </a:p>
        </p:txBody>
      </p:sp>
      <p:sp>
        <p:nvSpPr>
          <p:cNvPr id="3" name="Slide Number Placeholder 2">
            <a:extLst>
              <a:ext uri="{FF2B5EF4-FFF2-40B4-BE49-F238E27FC236}">
                <a16:creationId xmlns:a16="http://schemas.microsoft.com/office/drawing/2014/main" id="{33D5C935-1A8F-357B-23DC-546B5C563D61}"/>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sp>
        <p:nvSpPr>
          <p:cNvPr id="4" name="TextBox 3">
            <a:extLst>
              <a:ext uri="{FF2B5EF4-FFF2-40B4-BE49-F238E27FC236}">
                <a16:creationId xmlns:a16="http://schemas.microsoft.com/office/drawing/2014/main" id="{A048CCFD-1122-AE72-6DD4-9E8EAAD0042C}"/>
              </a:ext>
            </a:extLst>
          </p:cNvPr>
          <p:cNvSpPr txBox="1"/>
          <p:nvPr/>
        </p:nvSpPr>
        <p:spPr>
          <a:xfrm>
            <a:off x="629728" y="1837426"/>
            <a:ext cx="10222302" cy="2677656"/>
          </a:xfrm>
          <a:prstGeom prst="rect">
            <a:avLst/>
          </a:prstGeom>
          <a:noFill/>
        </p:spPr>
        <p:txBody>
          <a:bodyPr wrap="square" rtlCol="0">
            <a:spAutoFit/>
          </a:bodyPr>
          <a:lstStyle/>
          <a:p>
            <a:r>
              <a:rPr lang="en-GB" sz="2400" dirty="0" err="1"/>
              <a:t>Introducere</a:t>
            </a:r>
            <a:endParaRPr lang="en-GB" sz="2400" dirty="0"/>
          </a:p>
          <a:p>
            <a:pPr marL="342900" indent="-342900">
              <a:buFont typeface="+mj-lt"/>
              <a:buAutoNum type="arabicPeriod"/>
            </a:pPr>
            <a:r>
              <a:rPr lang="en-GB" sz="2400" dirty="0" err="1"/>
              <a:t>Studiu</a:t>
            </a:r>
            <a:r>
              <a:rPr lang="en-GB" sz="2400" dirty="0"/>
              <a:t> de </a:t>
            </a:r>
            <a:r>
              <a:rPr lang="en-GB" sz="2400" dirty="0" err="1"/>
              <a:t>caz</a:t>
            </a:r>
            <a:endParaRPr lang="en-GB" sz="2400" dirty="0"/>
          </a:p>
          <a:p>
            <a:r>
              <a:rPr lang="en-GB" sz="2400" dirty="0"/>
              <a:t>1.1. </a:t>
            </a:r>
            <a:r>
              <a:rPr lang="en-GB" sz="2400" dirty="0" err="1"/>
              <a:t>Incidența</a:t>
            </a:r>
            <a:r>
              <a:rPr lang="en-GB" sz="2400" dirty="0"/>
              <a:t> </a:t>
            </a:r>
            <a:r>
              <a:rPr lang="en-GB" sz="2400" dirty="0" err="1"/>
              <a:t>plăților</a:t>
            </a:r>
            <a:r>
              <a:rPr lang="en-GB" sz="2400" dirty="0"/>
              <a:t> </a:t>
            </a:r>
            <a:r>
              <a:rPr lang="en-GB" sz="2400" dirty="0" err="1"/>
              <a:t>informale</a:t>
            </a:r>
            <a:r>
              <a:rPr lang="en-GB" sz="2400" dirty="0"/>
              <a:t> – </a:t>
            </a:r>
            <a:r>
              <a:rPr lang="en-GB" sz="2400" dirty="0" err="1"/>
              <a:t>distribuție</a:t>
            </a:r>
            <a:r>
              <a:rPr lang="en-GB" sz="2400" dirty="0"/>
              <a:t> </a:t>
            </a:r>
            <a:r>
              <a:rPr lang="en-GB" sz="2400" dirty="0" err="1"/>
              <a:t>regională</a:t>
            </a:r>
            <a:r>
              <a:rPr lang="en-GB" sz="2400" dirty="0"/>
              <a:t> </a:t>
            </a:r>
            <a:r>
              <a:rPr lang="en-GB" sz="2400" dirty="0" err="1"/>
              <a:t>și</a:t>
            </a:r>
            <a:r>
              <a:rPr lang="en-GB" sz="2400" dirty="0"/>
              <a:t> </a:t>
            </a:r>
            <a:r>
              <a:rPr lang="en-GB" sz="2400" dirty="0" err="1"/>
              <a:t>factori</a:t>
            </a:r>
            <a:r>
              <a:rPr lang="en-GB" sz="2400" dirty="0"/>
              <a:t> </a:t>
            </a:r>
            <a:r>
              <a:rPr lang="en-GB" sz="2400" dirty="0" err="1"/>
              <a:t>determinanți</a:t>
            </a:r>
            <a:endParaRPr lang="en-GB" sz="2400" dirty="0"/>
          </a:p>
          <a:p>
            <a:r>
              <a:rPr lang="en-GB" sz="2400" dirty="0"/>
              <a:t>1.2. </a:t>
            </a:r>
            <a:r>
              <a:rPr lang="en-GB" sz="2400" dirty="0" err="1"/>
              <a:t>Corelația</a:t>
            </a:r>
            <a:r>
              <a:rPr lang="en-GB" sz="2400" dirty="0"/>
              <a:t> </a:t>
            </a:r>
            <a:r>
              <a:rPr lang="en-GB" sz="2400" dirty="0" err="1"/>
              <a:t>dintre</a:t>
            </a:r>
            <a:r>
              <a:rPr lang="en-GB" sz="2400" dirty="0"/>
              <a:t> </a:t>
            </a:r>
            <a:r>
              <a:rPr lang="en-GB" sz="2400" dirty="0" err="1"/>
              <a:t>satisfacția</a:t>
            </a:r>
            <a:r>
              <a:rPr lang="en-GB" sz="2400" dirty="0"/>
              <a:t> </a:t>
            </a:r>
            <a:r>
              <a:rPr lang="en-GB" sz="2400" dirty="0" err="1"/>
              <a:t>pacienților</a:t>
            </a:r>
            <a:r>
              <a:rPr lang="en-GB" sz="2400" dirty="0"/>
              <a:t> </a:t>
            </a:r>
            <a:r>
              <a:rPr lang="en-GB" sz="2400" dirty="0" err="1"/>
              <a:t>și</a:t>
            </a:r>
            <a:r>
              <a:rPr lang="en-GB" sz="2400" dirty="0"/>
              <a:t> </a:t>
            </a:r>
            <a:r>
              <a:rPr lang="en-GB" sz="2400" dirty="0" err="1"/>
              <a:t>corupție</a:t>
            </a:r>
            <a:endParaRPr lang="en-GB" sz="2400" dirty="0"/>
          </a:p>
          <a:p>
            <a:r>
              <a:rPr lang="en-GB" sz="2400" dirty="0"/>
              <a:t>1.3. </a:t>
            </a:r>
            <a:r>
              <a:rPr lang="en-GB" sz="2400" dirty="0" err="1"/>
              <a:t>Evoluția</a:t>
            </a:r>
            <a:r>
              <a:rPr lang="en-GB" sz="2400" dirty="0"/>
              <a:t> </a:t>
            </a:r>
            <a:r>
              <a:rPr lang="en-GB" sz="2400" dirty="0" err="1"/>
              <a:t>corupției</a:t>
            </a:r>
            <a:r>
              <a:rPr lang="en-GB" sz="2400" dirty="0"/>
              <a:t> (2016-2024)</a:t>
            </a:r>
          </a:p>
          <a:p>
            <a:r>
              <a:rPr lang="en-GB" sz="2400" dirty="0"/>
              <a:t>1.4. </a:t>
            </a:r>
            <a:r>
              <a:rPr lang="en-GB" sz="2400" dirty="0" err="1"/>
              <a:t>Evoluția</a:t>
            </a:r>
            <a:r>
              <a:rPr lang="en-GB" sz="2400" dirty="0"/>
              <a:t> </a:t>
            </a:r>
            <a:r>
              <a:rPr lang="en-GB" sz="2400" dirty="0" err="1"/>
              <a:t>intensității</a:t>
            </a:r>
            <a:r>
              <a:rPr lang="en-GB" sz="2400" dirty="0"/>
              <a:t> </a:t>
            </a:r>
            <a:r>
              <a:rPr lang="en-GB" sz="2400" dirty="0" err="1"/>
              <a:t>fenomenului</a:t>
            </a:r>
            <a:r>
              <a:rPr lang="en-GB" sz="2400" dirty="0"/>
              <a:t> de </a:t>
            </a:r>
            <a:r>
              <a:rPr lang="en-GB" sz="2400" dirty="0" err="1"/>
              <a:t>plăți</a:t>
            </a:r>
            <a:r>
              <a:rPr lang="en-GB" sz="2400" dirty="0"/>
              <a:t> </a:t>
            </a:r>
            <a:r>
              <a:rPr lang="en-GB" sz="2400" dirty="0" err="1"/>
              <a:t>informale</a:t>
            </a:r>
            <a:r>
              <a:rPr lang="en-GB" sz="2400" dirty="0"/>
              <a:t> (2016-2024)</a:t>
            </a:r>
          </a:p>
          <a:p>
            <a:r>
              <a:rPr lang="en-GB" sz="2400" dirty="0" err="1"/>
              <a:t>Bibliografie</a:t>
            </a:r>
            <a:endParaRPr lang="ro-RO" sz="2400" dirty="0"/>
          </a:p>
        </p:txBody>
      </p:sp>
    </p:spTree>
    <p:extLst>
      <p:ext uri="{BB962C8B-B14F-4D97-AF65-F5344CB8AC3E}">
        <p14:creationId xmlns:p14="http://schemas.microsoft.com/office/powerpoint/2010/main" val="371527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A089-89BD-3474-63FA-0AC6C91C8865}"/>
              </a:ext>
            </a:extLst>
          </p:cNvPr>
          <p:cNvSpPr>
            <a:spLocks noGrp="1"/>
          </p:cNvSpPr>
          <p:nvPr>
            <p:ph type="title"/>
          </p:nvPr>
        </p:nvSpPr>
        <p:spPr>
          <a:xfrm>
            <a:off x="596660" y="362596"/>
            <a:ext cx="10515600" cy="862266"/>
          </a:xfrm>
        </p:spPr>
        <p:txBody>
          <a:bodyPr/>
          <a:lstStyle/>
          <a:p>
            <a:pPr algn="ctr"/>
            <a:r>
              <a:rPr lang="en-US" b="1" dirty="0" err="1"/>
              <a:t>Introducere</a:t>
            </a:r>
            <a:endParaRPr lang="en-US" b="1" dirty="0"/>
          </a:p>
        </p:txBody>
      </p:sp>
      <p:graphicFrame>
        <p:nvGraphicFramePr>
          <p:cNvPr id="6" name="Content Placeholder 5">
            <a:extLst>
              <a:ext uri="{FF2B5EF4-FFF2-40B4-BE49-F238E27FC236}">
                <a16:creationId xmlns:a16="http://schemas.microsoft.com/office/drawing/2014/main" id="{D65AF17A-EE0D-E375-3E91-07334126D98B}"/>
              </a:ext>
            </a:extLst>
          </p:cNvPr>
          <p:cNvGraphicFramePr>
            <a:graphicFrameLocks noGrp="1"/>
          </p:cNvGraphicFramePr>
          <p:nvPr>
            <p:ph idx="1"/>
            <p:extLst>
              <p:ext uri="{D42A27DB-BD31-4B8C-83A1-F6EECF244321}">
                <p14:modId xmlns:p14="http://schemas.microsoft.com/office/powerpoint/2010/main" val="3801074025"/>
              </p:ext>
            </p:extLst>
          </p:nvPr>
        </p:nvGraphicFramePr>
        <p:xfrm>
          <a:off x="172529" y="1690688"/>
          <a:ext cx="11904452" cy="503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Tree>
    <p:extLst>
      <p:ext uri="{BB962C8B-B14F-4D97-AF65-F5344CB8AC3E}">
        <p14:creationId xmlns:p14="http://schemas.microsoft.com/office/powerpoint/2010/main" val="427406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E07B-A85E-CC50-000C-E6979D49FC58}"/>
              </a:ext>
            </a:extLst>
          </p:cNvPr>
          <p:cNvSpPr>
            <a:spLocks noGrp="1"/>
          </p:cNvSpPr>
          <p:nvPr>
            <p:ph type="title"/>
          </p:nvPr>
        </p:nvSpPr>
        <p:spPr>
          <a:xfrm>
            <a:off x="104954" y="319088"/>
            <a:ext cx="10515600" cy="862266"/>
          </a:xfrm>
        </p:spPr>
        <p:txBody>
          <a:bodyPr>
            <a:noAutofit/>
          </a:bodyPr>
          <a:lstStyle/>
          <a:p>
            <a:r>
              <a:rPr lang="en-GB" sz="3200" dirty="0"/>
              <a:t>1. </a:t>
            </a:r>
            <a:r>
              <a:rPr lang="en-GB" sz="3200" dirty="0" err="1"/>
              <a:t>Studiu</a:t>
            </a:r>
            <a:r>
              <a:rPr lang="en-GB" sz="3200" dirty="0"/>
              <a:t> de </a:t>
            </a:r>
            <a:r>
              <a:rPr lang="en-GB" sz="3200" dirty="0" err="1"/>
              <a:t>caz</a:t>
            </a:r>
            <a:endParaRPr lang="ro-RO" sz="3200" dirty="0"/>
          </a:p>
        </p:txBody>
      </p:sp>
      <p:sp>
        <p:nvSpPr>
          <p:cNvPr id="3" name="Slide Number Placeholder 2">
            <a:extLst>
              <a:ext uri="{FF2B5EF4-FFF2-40B4-BE49-F238E27FC236}">
                <a16:creationId xmlns:a16="http://schemas.microsoft.com/office/drawing/2014/main" id="{D52A2B18-638A-DF4E-ECBB-6D7048E55395}"/>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graphicFrame>
        <p:nvGraphicFramePr>
          <p:cNvPr id="4" name="Diagram 3">
            <a:extLst>
              <a:ext uri="{FF2B5EF4-FFF2-40B4-BE49-F238E27FC236}">
                <a16:creationId xmlns:a16="http://schemas.microsoft.com/office/drawing/2014/main" id="{2D3CD4A4-CEC8-E0CD-4973-10FC56D24538}"/>
              </a:ext>
            </a:extLst>
          </p:cNvPr>
          <p:cNvGraphicFramePr/>
          <p:nvPr>
            <p:extLst>
              <p:ext uri="{D42A27DB-BD31-4B8C-83A1-F6EECF244321}">
                <p14:modId xmlns:p14="http://schemas.microsoft.com/office/powerpoint/2010/main" val="3059919136"/>
              </p:ext>
            </p:extLst>
          </p:nvPr>
        </p:nvGraphicFramePr>
        <p:xfrm>
          <a:off x="168694" y="1129687"/>
          <a:ext cx="10924875" cy="559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43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3AD99-FEA1-8B05-841E-BD5AD2500660}"/>
              </a:ext>
            </a:extLst>
          </p:cNvPr>
          <p:cNvSpPr>
            <a:spLocks noGrp="1"/>
          </p:cNvSpPr>
          <p:nvPr>
            <p:ph type="title"/>
          </p:nvPr>
        </p:nvSpPr>
        <p:spPr>
          <a:xfrm>
            <a:off x="0" y="224287"/>
            <a:ext cx="11155392" cy="862266"/>
          </a:xfrm>
        </p:spPr>
        <p:txBody>
          <a:bodyPr>
            <a:noAutofit/>
          </a:bodyPr>
          <a:lstStyle/>
          <a:p>
            <a:r>
              <a:rPr lang="en-US" sz="2400" dirty="0"/>
              <a:t>1.1. </a:t>
            </a:r>
            <a:r>
              <a:rPr lang="en-US" sz="2400" dirty="0" err="1"/>
              <a:t>Incidența</a:t>
            </a:r>
            <a:r>
              <a:rPr lang="en-US" sz="2400" dirty="0"/>
              <a:t> </a:t>
            </a:r>
            <a:r>
              <a:rPr lang="en-US" sz="2400" dirty="0" err="1"/>
              <a:t>plăților</a:t>
            </a:r>
            <a:r>
              <a:rPr lang="en-US" sz="2400" dirty="0"/>
              <a:t> </a:t>
            </a:r>
            <a:r>
              <a:rPr lang="en-US" sz="2400" dirty="0" err="1"/>
              <a:t>informale</a:t>
            </a:r>
            <a:r>
              <a:rPr lang="en-US" sz="2400" dirty="0"/>
              <a:t> – </a:t>
            </a:r>
            <a:r>
              <a:rPr lang="en-US" sz="2400" dirty="0" err="1"/>
              <a:t>distribuție</a:t>
            </a:r>
            <a:r>
              <a:rPr lang="en-US" sz="2400" dirty="0"/>
              <a:t> </a:t>
            </a:r>
            <a:r>
              <a:rPr lang="en-US" sz="2400" dirty="0" err="1"/>
              <a:t>regională</a:t>
            </a:r>
            <a:r>
              <a:rPr lang="en-US" sz="2400" dirty="0"/>
              <a:t> </a:t>
            </a:r>
            <a:r>
              <a:rPr lang="en-US" sz="2400" dirty="0" err="1"/>
              <a:t>și</a:t>
            </a:r>
            <a:r>
              <a:rPr lang="en-US" sz="2400" dirty="0"/>
              <a:t> </a:t>
            </a:r>
            <a:r>
              <a:rPr lang="en-US" sz="2400" dirty="0" err="1"/>
              <a:t>factori</a:t>
            </a:r>
            <a:r>
              <a:rPr lang="en-US" sz="2400" dirty="0"/>
              <a:t> </a:t>
            </a:r>
            <a:r>
              <a:rPr lang="en-US" sz="2400" dirty="0" err="1"/>
              <a:t>determinanți</a:t>
            </a:r>
            <a:endParaRPr lang="en-US" sz="2400" dirty="0"/>
          </a:p>
        </p:txBody>
      </p:sp>
      <p:sp>
        <p:nvSpPr>
          <p:cNvPr id="4" name="Slide Number Placeholder 3">
            <a:extLst>
              <a:ext uri="{FF2B5EF4-FFF2-40B4-BE49-F238E27FC236}">
                <a16:creationId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graphicFrame>
        <p:nvGraphicFramePr>
          <p:cNvPr id="9" name="Diagram 8">
            <a:extLst>
              <a:ext uri="{FF2B5EF4-FFF2-40B4-BE49-F238E27FC236}">
                <a16:creationId xmlns:a16="http://schemas.microsoft.com/office/drawing/2014/main" id="{1F2B85F3-3C10-524A-4F33-575AB32815CA}"/>
              </a:ext>
            </a:extLst>
          </p:cNvPr>
          <p:cNvGraphicFramePr/>
          <p:nvPr>
            <p:extLst>
              <p:ext uri="{D42A27DB-BD31-4B8C-83A1-F6EECF244321}">
                <p14:modId xmlns:p14="http://schemas.microsoft.com/office/powerpoint/2010/main" val="216332854"/>
              </p:ext>
            </p:extLst>
          </p:nvPr>
        </p:nvGraphicFramePr>
        <p:xfrm>
          <a:off x="838201" y="828422"/>
          <a:ext cx="10515600" cy="580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B4A8B27-686C-4284-D912-1CE7783509FB}"/>
              </a:ext>
            </a:extLst>
          </p:cNvPr>
          <p:cNvSpPr txBox="1"/>
          <p:nvPr/>
        </p:nvSpPr>
        <p:spPr>
          <a:xfrm>
            <a:off x="1475117" y="5106248"/>
            <a:ext cx="3122762" cy="923330"/>
          </a:xfrm>
          <a:prstGeom prst="rect">
            <a:avLst/>
          </a:prstGeom>
          <a:noFill/>
        </p:spPr>
        <p:txBody>
          <a:bodyPr wrap="square" rtlCol="0">
            <a:spAutoFit/>
          </a:bodyPr>
          <a:lstStyle/>
          <a:p>
            <a:pPr algn="ctr"/>
            <a:r>
              <a:rPr lang="ro-RO" dirty="0"/>
              <a:t>Fig. 1. Rata plăților informale</a:t>
            </a:r>
          </a:p>
          <a:p>
            <a:pPr algn="ctr"/>
            <a:r>
              <a:rPr lang="ro-RO" dirty="0"/>
              <a:t>Sursă: prelucrare proprie în GIS</a:t>
            </a:r>
          </a:p>
          <a:p>
            <a:endParaRPr lang="ro-RO" dirty="0"/>
          </a:p>
        </p:txBody>
      </p:sp>
    </p:spTree>
    <p:extLst>
      <p:ext uri="{BB962C8B-B14F-4D97-AF65-F5344CB8AC3E}">
        <p14:creationId xmlns:p14="http://schemas.microsoft.com/office/powerpoint/2010/main" val="12415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73BB5-1E80-C3BC-10B8-50C20922EF1D}"/>
              </a:ext>
            </a:extLst>
          </p:cNvPr>
          <p:cNvSpPr>
            <a:spLocks noGrp="1"/>
          </p:cNvSpPr>
          <p:nvPr>
            <p:ph type="title"/>
          </p:nvPr>
        </p:nvSpPr>
        <p:spPr>
          <a:xfrm>
            <a:off x="127808" y="0"/>
            <a:ext cx="11148354" cy="1325563"/>
          </a:xfrm>
        </p:spPr>
        <p:txBody>
          <a:bodyPr>
            <a:normAutofit/>
          </a:bodyPr>
          <a:lstStyle/>
          <a:p>
            <a:r>
              <a:rPr lang="en-US" sz="3200" dirty="0"/>
              <a:t>1.2. </a:t>
            </a:r>
            <a:r>
              <a:rPr lang="en-US" sz="3200" dirty="0" err="1"/>
              <a:t>Corelația</a:t>
            </a:r>
            <a:r>
              <a:rPr lang="en-US" sz="3200" dirty="0"/>
              <a:t> </a:t>
            </a:r>
            <a:r>
              <a:rPr lang="en-US" sz="3200" dirty="0" err="1"/>
              <a:t>dintre</a:t>
            </a:r>
            <a:r>
              <a:rPr lang="en-US" sz="3200" dirty="0"/>
              <a:t> </a:t>
            </a:r>
            <a:r>
              <a:rPr lang="en-US" sz="3200" dirty="0" err="1"/>
              <a:t>satisfacția</a:t>
            </a:r>
            <a:r>
              <a:rPr lang="en-US" sz="3200" dirty="0"/>
              <a:t> </a:t>
            </a:r>
            <a:r>
              <a:rPr lang="en-US" sz="3200" dirty="0" err="1"/>
              <a:t>pacienților</a:t>
            </a:r>
            <a:r>
              <a:rPr lang="en-US" sz="3200" dirty="0"/>
              <a:t> </a:t>
            </a:r>
            <a:r>
              <a:rPr lang="en-US" sz="3200" dirty="0" err="1"/>
              <a:t>și</a:t>
            </a:r>
            <a:r>
              <a:rPr lang="en-US" sz="3200" dirty="0"/>
              <a:t> </a:t>
            </a:r>
            <a:r>
              <a:rPr lang="en-US" sz="3200" dirty="0" err="1"/>
              <a:t>corupție</a:t>
            </a:r>
            <a:endParaRPr lang="en-US" sz="3200" dirty="0"/>
          </a:p>
        </p:txBody>
      </p:sp>
      <p:sp>
        <p:nvSpPr>
          <p:cNvPr id="4" name="Slide Number Placeholder 3">
            <a:extLst>
              <a:ext uri="{FF2B5EF4-FFF2-40B4-BE49-F238E27FC236}">
                <a16:creationId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6</a:t>
            </a:fld>
            <a:endParaRPr lang="en-US" dirty="0"/>
          </a:p>
        </p:txBody>
      </p:sp>
      <p:graphicFrame>
        <p:nvGraphicFramePr>
          <p:cNvPr id="2" name="Diagram 1">
            <a:extLst>
              <a:ext uri="{FF2B5EF4-FFF2-40B4-BE49-F238E27FC236}">
                <a16:creationId xmlns:a16="http://schemas.microsoft.com/office/drawing/2014/main" id="{ACEBEFC3-01A8-24F5-8460-39C65FFBE20F}"/>
              </a:ext>
            </a:extLst>
          </p:cNvPr>
          <p:cNvGraphicFramePr/>
          <p:nvPr>
            <p:extLst>
              <p:ext uri="{D42A27DB-BD31-4B8C-83A1-F6EECF244321}">
                <p14:modId xmlns:p14="http://schemas.microsoft.com/office/powerpoint/2010/main" val="707233798"/>
              </p:ext>
            </p:extLst>
          </p:nvPr>
        </p:nvGraphicFramePr>
        <p:xfrm>
          <a:off x="677653" y="1120245"/>
          <a:ext cx="96826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03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ED4F1-F471-EA9E-FD62-BBE79018A0D9}"/>
              </a:ext>
            </a:extLst>
          </p:cNvPr>
          <p:cNvSpPr>
            <a:spLocks noGrp="1"/>
          </p:cNvSpPr>
          <p:nvPr>
            <p:ph type="title"/>
          </p:nvPr>
        </p:nvSpPr>
        <p:spPr>
          <a:xfrm>
            <a:off x="141049" y="112807"/>
            <a:ext cx="8563004" cy="733245"/>
          </a:xfrm>
        </p:spPr>
        <p:txBody>
          <a:bodyPr/>
          <a:lstStyle/>
          <a:p>
            <a:r>
              <a:rPr lang="en-US" dirty="0"/>
              <a:t>1.3. </a:t>
            </a:r>
            <a:r>
              <a:rPr lang="en-US" dirty="0" err="1"/>
              <a:t>Evoluția</a:t>
            </a:r>
            <a:r>
              <a:rPr lang="en-US" dirty="0"/>
              <a:t> </a:t>
            </a:r>
            <a:r>
              <a:rPr lang="en-US" dirty="0" err="1"/>
              <a:t>corupției</a:t>
            </a:r>
            <a:r>
              <a:rPr lang="en-US" dirty="0"/>
              <a:t> (2016-2024)</a:t>
            </a:r>
          </a:p>
        </p:txBody>
      </p:sp>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7</a:t>
            </a:fld>
            <a:endParaRPr lang="en-US" dirty="0"/>
          </a:p>
        </p:txBody>
      </p:sp>
      <p:pic>
        <p:nvPicPr>
          <p:cNvPr id="2" name="Picture 1">
            <a:extLst>
              <a:ext uri="{FF2B5EF4-FFF2-40B4-BE49-F238E27FC236}">
                <a16:creationId xmlns:a16="http://schemas.microsoft.com/office/drawing/2014/main" id="{4ACE4017-F7A8-4801-2607-E377E7A79A87}"/>
              </a:ext>
            </a:extLst>
          </p:cNvPr>
          <p:cNvPicPr>
            <a:picLocks noChangeAspect="1"/>
          </p:cNvPicPr>
          <p:nvPr/>
        </p:nvPicPr>
        <p:blipFill>
          <a:blip r:embed="rId2"/>
          <a:stretch>
            <a:fillRect/>
          </a:stretch>
        </p:blipFill>
        <p:spPr>
          <a:xfrm>
            <a:off x="6676846" y="998304"/>
            <a:ext cx="5029200" cy="4099907"/>
          </a:xfrm>
          <a:prstGeom prst="rect">
            <a:avLst/>
          </a:prstGeom>
        </p:spPr>
      </p:pic>
      <p:sp>
        <p:nvSpPr>
          <p:cNvPr id="8" name="TextBox 7">
            <a:extLst>
              <a:ext uri="{FF2B5EF4-FFF2-40B4-BE49-F238E27FC236}">
                <a16:creationId xmlns:a16="http://schemas.microsoft.com/office/drawing/2014/main" id="{48646C6F-79A4-A166-6889-E5879F174CEC}"/>
              </a:ext>
            </a:extLst>
          </p:cNvPr>
          <p:cNvSpPr txBox="1"/>
          <p:nvPr/>
        </p:nvSpPr>
        <p:spPr>
          <a:xfrm>
            <a:off x="7412758" y="4936366"/>
            <a:ext cx="4471774" cy="923330"/>
          </a:xfrm>
          <a:prstGeom prst="rect">
            <a:avLst/>
          </a:prstGeom>
          <a:noFill/>
        </p:spPr>
        <p:txBody>
          <a:bodyPr wrap="square">
            <a:spAutoFit/>
          </a:bodyPr>
          <a:lstStyle/>
          <a:p>
            <a:pPr algn="ctr"/>
            <a:r>
              <a:rPr lang="ro-RO" dirty="0"/>
              <a:t>Fig. 3. Evoluția corupției pentru perioada 2016-2024</a:t>
            </a:r>
          </a:p>
          <a:p>
            <a:pPr algn="ctr"/>
            <a:r>
              <a:rPr lang="ro-RO" dirty="0"/>
              <a:t>Sursă: prelucrare proprie în GIS</a:t>
            </a:r>
          </a:p>
        </p:txBody>
      </p:sp>
      <p:graphicFrame>
        <p:nvGraphicFramePr>
          <p:cNvPr id="9" name="Diagram 8">
            <a:extLst>
              <a:ext uri="{FF2B5EF4-FFF2-40B4-BE49-F238E27FC236}">
                <a16:creationId xmlns:a16="http://schemas.microsoft.com/office/drawing/2014/main" id="{4C21FA23-59A0-CB2C-BB99-2B8E409A0E23}"/>
              </a:ext>
            </a:extLst>
          </p:cNvPr>
          <p:cNvGraphicFramePr/>
          <p:nvPr>
            <p:extLst>
              <p:ext uri="{D42A27DB-BD31-4B8C-83A1-F6EECF244321}">
                <p14:modId xmlns:p14="http://schemas.microsoft.com/office/powerpoint/2010/main" val="4043357279"/>
              </p:ext>
            </p:extLst>
          </p:nvPr>
        </p:nvGraphicFramePr>
        <p:xfrm>
          <a:off x="-1" y="1302808"/>
          <a:ext cx="714075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2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504F-0731-C44A-1A5A-E36325781B46}"/>
              </a:ext>
            </a:extLst>
          </p:cNvPr>
          <p:cNvSpPr>
            <a:spLocks noGrp="1"/>
          </p:cNvSpPr>
          <p:nvPr>
            <p:ph type="title"/>
          </p:nvPr>
        </p:nvSpPr>
        <p:spPr>
          <a:xfrm>
            <a:off x="38098" y="173509"/>
            <a:ext cx="11497575" cy="811145"/>
          </a:xfrm>
        </p:spPr>
        <p:txBody>
          <a:bodyPr>
            <a:noAutofit/>
          </a:bodyPr>
          <a:lstStyle/>
          <a:p>
            <a:r>
              <a:rPr lang="en-US" sz="2800" dirty="0"/>
              <a:t>1.4. </a:t>
            </a:r>
            <a:r>
              <a:rPr lang="en-US" sz="2800" dirty="0" err="1"/>
              <a:t>Evoluția</a:t>
            </a:r>
            <a:r>
              <a:rPr lang="en-US" sz="2800" dirty="0"/>
              <a:t> </a:t>
            </a:r>
            <a:r>
              <a:rPr lang="en-US" sz="2800" dirty="0" err="1"/>
              <a:t>intensității</a:t>
            </a:r>
            <a:r>
              <a:rPr lang="en-US" sz="2800" dirty="0"/>
              <a:t> </a:t>
            </a:r>
            <a:r>
              <a:rPr lang="en-US" sz="2800" dirty="0" err="1"/>
              <a:t>fenomenului</a:t>
            </a:r>
            <a:r>
              <a:rPr lang="en-US" sz="2800" dirty="0"/>
              <a:t> de </a:t>
            </a:r>
            <a:r>
              <a:rPr lang="en-US" sz="2800" dirty="0" err="1"/>
              <a:t>plăți</a:t>
            </a:r>
            <a:r>
              <a:rPr lang="en-US" sz="2800" dirty="0"/>
              <a:t> </a:t>
            </a:r>
            <a:r>
              <a:rPr lang="en-US" sz="2800" dirty="0" err="1"/>
              <a:t>informale</a:t>
            </a:r>
            <a:r>
              <a:rPr lang="en-US" sz="2800" dirty="0"/>
              <a:t> (2016-2024)</a:t>
            </a:r>
          </a:p>
        </p:txBody>
      </p:sp>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8</a:t>
            </a:fld>
            <a:endParaRPr lang="en-US" dirty="0"/>
          </a:p>
        </p:txBody>
      </p:sp>
      <p:pic>
        <p:nvPicPr>
          <p:cNvPr id="8" name="Picture 7">
            <a:extLst>
              <a:ext uri="{FF2B5EF4-FFF2-40B4-BE49-F238E27FC236}">
                <a16:creationId xmlns:a16="http://schemas.microsoft.com/office/drawing/2014/main" id="{9ADD73A7-CB1E-065B-0208-F591801D26BD}"/>
              </a:ext>
            </a:extLst>
          </p:cNvPr>
          <p:cNvPicPr>
            <a:picLocks noChangeAspect="1"/>
          </p:cNvPicPr>
          <p:nvPr/>
        </p:nvPicPr>
        <p:blipFill>
          <a:blip r:embed="rId2"/>
          <a:stretch>
            <a:fillRect/>
          </a:stretch>
        </p:blipFill>
        <p:spPr>
          <a:xfrm>
            <a:off x="3527236" y="950140"/>
            <a:ext cx="5575788" cy="33796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E887A5D7-DDF3-03A6-3190-050D79ADD1AC}"/>
              </a:ext>
            </a:extLst>
          </p:cNvPr>
          <p:cNvSpPr txBox="1"/>
          <p:nvPr/>
        </p:nvSpPr>
        <p:spPr>
          <a:xfrm>
            <a:off x="3008462" y="4525366"/>
            <a:ext cx="6094562" cy="646331"/>
          </a:xfrm>
          <a:prstGeom prst="rect">
            <a:avLst/>
          </a:prstGeom>
          <a:noFill/>
        </p:spPr>
        <p:txBody>
          <a:bodyPr wrap="square">
            <a:spAutoFit/>
          </a:bodyPr>
          <a:lstStyle/>
          <a:p>
            <a:pPr algn="ctr"/>
            <a:r>
              <a:rPr lang="ro-RO" dirty="0"/>
              <a:t>Fig. 4. Evoluția plăților informale pentru perioada 2016-2024</a:t>
            </a:r>
          </a:p>
          <a:p>
            <a:pPr algn="ctr"/>
            <a:r>
              <a:rPr lang="ro-RO" dirty="0"/>
              <a:t>Sursă: prelucrare proprie în GIS</a:t>
            </a:r>
          </a:p>
        </p:txBody>
      </p:sp>
      <p:sp>
        <p:nvSpPr>
          <p:cNvPr id="11" name="TextBox 10">
            <a:extLst>
              <a:ext uri="{FF2B5EF4-FFF2-40B4-BE49-F238E27FC236}">
                <a16:creationId xmlns:a16="http://schemas.microsoft.com/office/drawing/2014/main" id="{DBAAE701-C5DF-0D07-65D3-75CB7ADC1B0E}"/>
              </a:ext>
            </a:extLst>
          </p:cNvPr>
          <p:cNvSpPr txBox="1"/>
          <p:nvPr/>
        </p:nvSpPr>
        <p:spPr>
          <a:xfrm>
            <a:off x="260230" y="5171697"/>
            <a:ext cx="11842630" cy="1354217"/>
          </a:xfrm>
          <a:prstGeom prst="rect">
            <a:avLst/>
          </a:prstGeom>
          <a:noFill/>
        </p:spPr>
        <p:txBody>
          <a:bodyPr wrap="square" rtlCol="0">
            <a:spAutoFit/>
          </a:bodyPr>
          <a:lstStyle/>
          <a:p>
            <a:r>
              <a:rPr lang="ro-RO" sz="1600" dirty="0">
                <a:effectLst/>
                <a:latin typeface="Georgia Pro" panose="02040502050405020303" pitchFamily="18" charset="0"/>
                <a:ea typeface="Calibri" panose="020F0502020204030204" pitchFamily="34" charset="0"/>
                <a:cs typeface="Times New Roman" panose="02020603050405020304" pitchFamily="18" charset="0"/>
              </a:rPr>
              <a:t>Variabilitatea înălțimilor barelor între județe și ani sugerează că fenomenul plăților informale în sistemul sanitar românesc nu urmează un tipar uniform la nivel național. Anumite județe au reușit să reducă progresiv corupția de-a lungul anilor, manifestând bare în scădere, în timp ce altele au cunoscut fluctuații sau chiar creșteri. Această situație reflectă diferențele în eficacitatea măsurilor anticorupție locale, în calitatea managementului spitalicesc și în cultura instituțională specifică fiecărei zone.</a:t>
            </a:r>
          </a:p>
          <a:p>
            <a:endParaRPr lang="ro-RO" dirty="0"/>
          </a:p>
        </p:txBody>
      </p:sp>
    </p:spTree>
    <p:extLst>
      <p:ext uri="{BB962C8B-B14F-4D97-AF65-F5344CB8AC3E}">
        <p14:creationId xmlns:p14="http://schemas.microsoft.com/office/powerpoint/2010/main" val="152384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DCDF61-A29F-DD8D-4313-01CE48983869}"/>
              </a:ext>
            </a:extLst>
          </p:cNvPr>
          <p:cNvSpPr txBox="1"/>
          <p:nvPr/>
        </p:nvSpPr>
        <p:spPr>
          <a:xfrm>
            <a:off x="1199071" y="508959"/>
            <a:ext cx="8445261" cy="646331"/>
          </a:xfrm>
          <a:prstGeom prst="rect">
            <a:avLst/>
          </a:prstGeom>
          <a:noFill/>
        </p:spPr>
        <p:txBody>
          <a:bodyPr wrap="square" rtlCol="0">
            <a:spAutoFit/>
          </a:bodyPr>
          <a:lstStyle/>
          <a:p>
            <a:pPr algn="ctr"/>
            <a:r>
              <a:rPr lang="en-GB" sz="3600" b="1" dirty="0" err="1"/>
              <a:t>Concluzii</a:t>
            </a:r>
            <a:r>
              <a:rPr lang="en-GB" sz="3600" b="1" dirty="0"/>
              <a:t> </a:t>
            </a:r>
            <a:r>
              <a:rPr lang="en-GB" sz="3600" b="1" dirty="0" err="1"/>
              <a:t>și</a:t>
            </a:r>
            <a:r>
              <a:rPr lang="en-GB" sz="3600" b="1" dirty="0"/>
              <a:t> </a:t>
            </a:r>
            <a:r>
              <a:rPr lang="en-GB" sz="3600" b="1" dirty="0" err="1"/>
              <a:t>recomandări</a:t>
            </a:r>
            <a:endParaRPr lang="ro-RO" sz="3600" b="1" dirty="0"/>
          </a:p>
        </p:txBody>
      </p:sp>
      <p:sp>
        <p:nvSpPr>
          <p:cNvPr id="4" name="TextBox 3">
            <a:extLst>
              <a:ext uri="{FF2B5EF4-FFF2-40B4-BE49-F238E27FC236}">
                <a16:creationId xmlns:a16="http://schemas.microsoft.com/office/drawing/2014/main" id="{7EF7B546-2DD0-2A69-79DE-CB0EAA0E53B7}"/>
              </a:ext>
            </a:extLst>
          </p:cNvPr>
          <p:cNvSpPr txBox="1"/>
          <p:nvPr/>
        </p:nvSpPr>
        <p:spPr>
          <a:xfrm>
            <a:off x="146649" y="1401078"/>
            <a:ext cx="11671540" cy="4801314"/>
          </a:xfrm>
          <a:prstGeom prst="rect">
            <a:avLst/>
          </a:prstGeom>
          <a:noFill/>
        </p:spPr>
        <p:txBody>
          <a:bodyPr wrap="square">
            <a:spAutoFit/>
          </a:bodyPr>
          <a:lstStyle/>
          <a:p>
            <a:r>
              <a:rPr lang="ro-RO" dirty="0"/>
              <a:t>În perioada analizată, au fost implementate mai multe inițiative pentru combaterea corupției, însă impactul acestora a fost moderat.</a:t>
            </a:r>
            <a:endParaRPr lang="en-GB" dirty="0"/>
          </a:p>
          <a:p>
            <a:endParaRPr lang="ro-RO" b="1" dirty="0"/>
          </a:p>
          <a:p>
            <a:r>
              <a:rPr lang="ro-RO" b="1" dirty="0"/>
              <a:t>Măsurile principale și efectele lor:</a:t>
            </a:r>
            <a:endParaRPr lang="en-GB" b="1" dirty="0"/>
          </a:p>
          <a:p>
            <a:r>
              <a:rPr lang="ro-RO" dirty="0"/>
              <a:t>•Creșterea salariilor medicilor (2018, 2022) – a avut un efect de reducere parțială, dar nu a eliminat practica mitei, în special în spitalele județene.</a:t>
            </a:r>
          </a:p>
          <a:p>
            <a:r>
              <a:rPr lang="ro-RO" dirty="0"/>
              <a:t>•Rotirea personalului medical în secțiile cu risc – s-a dovedit ineficientă în prevenirea solicitării „atențiilor”, deoarece structurile informale de corupție s-au adaptat rapid [6].</a:t>
            </a:r>
          </a:p>
          <a:p>
            <a:r>
              <a:rPr lang="ro-RO" dirty="0"/>
              <a:t>•Campanii de conștientizare („Spitalul nu ia plăți informale!”) – impact minim, din cauza lipsei de încredere a pacienților în mecanismele de raportare.</a:t>
            </a:r>
          </a:p>
          <a:p>
            <a:r>
              <a:rPr lang="ro-RO" dirty="0"/>
              <a:t>•Platformele online pentru raportarea corupției – utilizate </a:t>
            </a:r>
            <a:r>
              <a:rPr lang="ro-RO" dirty="0" err="1"/>
              <a:t>liplăți</a:t>
            </a:r>
            <a:r>
              <a:rPr lang="ro-RO" dirty="0"/>
              <a:t> </a:t>
            </a:r>
            <a:r>
              <a:rPr lang="ro-RO" dirty="0" err="1"/>
              <a:t>informalet</a:t>
            </a:r>
            <a:r>
              <a:rPr lang="ro-RO" dirty="0"/>
              <a:t>, din cauza temerii pacienților privind eventuale represalii.</a:t>
            </a:r>
            <a:endParaRPr lang="en-GB" dirty="0"/>
          </a:p>
          <a:p>
            <a:endParaRPr lang="ro-RO" b="1" dirty="0"/>
          </a:p>
          <a:p>
            <a:r>
              <a:rPr lang="ro-RO" b="1" dirty="0"/>
              <a:t>Eficiența măsurilor anti-corupție a fost percepută astfel:</a:t>
            </a:r>
          </a:p>
          <a:p>
            <a:r>
              <a:rPr lang="ro-RO" dirty="0"/>
              <a:t>•Ridicată: 18% dintre pacienți au considerat că reformele au produs schimbări vizibile.</a:t>
            </a:r>
          </a:p>
          <a:p>
            <a:r>
              <a:rPr lang="ro-RO" dirty="0"/>
              <a:t>•Moderată: 37% au observat îmbunătățiri parțiale, dar corupția încă persistă.</a:t>
            </a:r>
          </a:p>
          <a:p>
            <a:r>
              <a:rPr lang="ro-RO" dirty="0"/>
              <a:t>•Scăzută: 45% au declarat că problema mitei rămâne la fel de gravă ca înainte de implementarea reformelor.</a:t>
            </a:r>
          </a:p>
        </p:txBody>
      </p:sp>
    </p:spTree>
    <p:extLst>
      <p:ext uri="{BB962C8B-B14F-4D97-AF65-F5344CB8AC3E}">
        <p14:creationId xmlns:p14="http://schemas.microsoft.com/office/powerpoint/2010/main" val="327830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153</TotalTime>
  <Words>1286</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Calibri Light</vt:lpstr>
      <vt:lpstr>Georgia Pro</vt:lpstr>
      <vt:lpstr>Symbol</vt:lpstr>
      <vt:lpstr>Office Theme</vt:lpstr>
      <vt:lpstr>Corruption in Romanian Healthcare: Patient Perceptions and the Impact on Medical Service Quality</vt:lpstr>
      <vt:lpstr>Cuprins</vt:lpstr>
      <vt:lpstr>Introducere</vt:lpstr>
      <vt:lpstr>1. Studiu de caz</vt:lpstr>
      <vt:lpstr>1.1. Incidența plăților informale – distribuție regională și factori determinanți</vt:lpstr>
      <vt:lpstr>1.2. Corelația dintre satisfacția pacienților și corupție</vt:lpstr>
      <vt:lpstr>1.3. Evoluția corupției (2016-2024)</vt:lpstr>
      <vt:lpstr>1.4. Evoluția intensității fenomenului de plăți informale (2016-2024)</vt:lpstr>
      <vt:lpstr>PowerPoint Presentation</vt:lpstr>
      <vt:lpstr>Bibliografie</vt:lpstr>
      <vt:lpstr>Vă mulțumim pentru atenția acordată!!!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Alexandra Maria Man</cp:lastModifiedBy>
  <cp:revision>6</cp:revision>
  <dcterms:created xsi:type="dcterms:W3CDTF">2022-11-16T09:30:41Z</dcterms:created>
  <dcterms:modified xsi:type="dcterms:W3CDTF">2025-05-29T17:08:39Z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