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59" r:id="rId6"/>
    <p:sldId id="261" r:id="rId7"/>
    <p:sldId id="260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97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-90" y="-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xmlns="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xmlns="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pPr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xmlns="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algn="ctr"/>
            <a:r>
              <a:rPr lang="en-US" b="1" dirty="0" smtClean="0"/>
              <a:t>Why do Romanian students hide from the corporate world?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5146" y="3281526"/>
            <a:ext cx="9144000" cy="1655762"/>
          </a:xfrm>
        </p:spPr>
        <p:txBody>
          <a:bodyPr/>
          <a:lstStyle/>
          <a:p>
            <a:r>
              <a:rPr lang="en-US" dirty="0" smtClean="0"/>
              <a:t>Alexandra Gabriela Pop</a:t>
            </a:r>
            <a:endParaRPr lang="en-US" dirty="0"/>
          </a:p>
          <a:p>
            <a:r>
              <a:rPr lang="en-US" dirty="0" err="1" smtClean="0"/>
              <a:t>Colegiul</a:t>
            </a:r>
            <a:r>
              <a:rPr lang="en-US" dirty="0" smtClean="0"/>
              <a:t> Na</a:t>
            </a:r>
            <a:r>
              <a:rPr lang="ro-RO" dirty="0" smtClean="0"/>
              <a:t>țional </a:t>
            </a:r>
            <a:r>
              <a:rPr lang="en-US" dirty="0" smtClean="0"/>
              <a:t>‘</a:t>
            </a:r>
            <a:r>
              <a:rPr lang="ro-RO" dirty="0" smtClean="0"/>
              <a:t>Gheorghe Șincai</a:t>
            </a:r>
            <a:r>
              <a:rPr lang="en-US" dirty="0" smtClean="0"/>
              <a:t>’</a:t>
            </a:r>
            <a:r>
              <a:rPr lang="ro-RO" dirty="0" smtClean="0"/>
              <a:t> Baia Mare</a:t>
            </a:r>
            <a:endParaRPr lang="en-US" dirty="0"/>
          </a:p>
        </p:txBody>
      </p:sp>
      <p:pic>
        <p:nvPicPr>
          <p:cNvPr id="4" name="Picture 3" descr="15401753513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2" y="4999245"/>
            <a:ext cx="3214541" cy="185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1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4910"/>
            <a:ext cx="10515600" cy="1564851"/>
          </a:xfrm>
        </p:spPr>
        <p:txBody>
          <a:bodyPr>
            <a:noAutofit/>
          </a:bodyPr>
          <a:lstStyle/>
          <a:p>
            <a:r>
              <a:rPr lang="ro-RO" sz="6000" dirty="0" smtClean="0">
                <a:latin typeface="Times New Roman" pitchFamily="18" charset="0"/>
                <a:cs typeface="Times New Roman" pitchFamily="18" charset="0"/>
              </a:rPr>
              <a:t>      Vă mulțumesc pentru</a:t>
            </a:r>
            <a:br>
              <a:rPr lang="ro-RO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o-RO" sz="6000" dirty="0" smtClean="0">
                <a:latin typeface="Times New Roman" pitchFamily="18" charset="0"/>
                <a:cs typeface="Times New Roman" pitchFamily="18" charset="0"/>
              </a:rPr>
              <a:t>          atenția acordată!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55021" y="6492875"/>
            <a:ext cx="1202094" cy="365125"/>
          </a:xfrm>
        </p:spPr>
        <p:txBody>
          <a:bodyPr/>
          <a:lstStyle/>
          <a:p>
            <a:r>
              <a:rPr lang="en-US" sz="1400" b="0" dirty="0" smtClean="0"/>
              <a:t>Page</a:t>
            </a:r>
            <a:r>
              <a:rPr lang="en-US" dirty="0" smtClean="0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1506" name="Picture 2" descr="UPal Blog | Malaysia Largest Part Time &amp; Internship Job Recruitment Platf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5671" y="3959258"/>
            <a:ext cx="4807670" cy="3238107"/>
          </a:xfrm>
          <a:prstGeom prst="rect">
            <a:avLst/>
          </a:prstGeom>
          <a:noFill/>
        </p:spPr>
      </p:pic>
      <p:pic>
        <p:nvPicPr>
          <p:cNvPr id="21508" name="Picture 4" descr="Student Employment | McMurry Universit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26" y="3968685"/>
            <a:ext cx="3937890" cy="3007438"/>
          </a:xfrm>
          <a:prstGeom prst="rect">
            <a:avLst/>
          </a:prstGeom>
          <a:noFill/>
        </p:spPr>
      </p:pic>
      <p:pic>
        <p:nvPicPr>
          <p:cNvPr id="8" name="Picture 7" descr="Hiring-College-Students-e157221532399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822" y="3916837"/>
            <a:ext cx="4619178" cy="3186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7" y="1244337"/>
            <a:ext cx="10901313" cy="895547"/>
          </a:xfrm>
        </p:spPr>
        <p:txBody>
          <a:bodyPr>
            <a:normAutofit fontScale="90000"/>
          </a:bodyPr>
          <a:lstStyle/>
          <a:p>
            <a:r>
              <a:rPr lang="vi-VN" sz="2900" dirty="0" smtClean="0">
                <a:latin typeface="+mn-lt"/>
              </a:rPr>
              <a:t>În climatul economic actual, întrebarea dacă elevii de liceu și studenții ar trebui să muncească în paralel cu educația lor este frecvent dezbătută.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097" y="2064470"/>
            <a:ext cx="5288437" cy="411249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vi-VN" dirty="0" smtClean="0"/>
              <a:t> </a:t>
            </a:r>
            <a:endParaRPr lang="vi-VN" dirty="0" smtClean="0"/>
          </a:p>
          <a:p>
            <a:r>
              <a:rPr lang="vi-VN" b="1" dirty="0" smtClean="0"/>
              <a:t>Beneficii:</a:t>
            </a:r>
            <a:r>
              <a:rPr lang="vi-VN" dirty="0" smtClean="0"/>
              <a:t> </a:t>
            </a:r>
            <a:r>
              <a:rPr lang="ro-RO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enerarea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unui venit propriu, dezvoltarea de rețele profesionale și </a:t>
            </a:r>
            <a:r>
              <a:rPr lang="vi-VN" dirty="0" smtClean="0"/>
              <a:t>acumularea de experiență practică de muncă sunt avantaje care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nu pot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trecute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cu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vederea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vi-VN" b="1" dirty="0" smtClean="0"/>
              <a:t>Dezavantaje:</a:t>
            </a:r>
            <a:r>
              <a:rPr lang="vi-VN" dirty="0" smtClean="0"/>
              <a:t> Potențialul pentru creșterea nivelului de stres și un impact negativ asupra performanței academice sunt adesea menționate ca argumente împotriva muncii part-time.</a:t>
            </a:r>
            <a:endParaRPr lang="en-US" dirty="0" smtClean="0"/>
          </a:p>
          <a:p>
            <a:pPr>
              <a:buNone/>
            </a:pPr>
            <a:endParaRPr lang="vi-VN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 descr="shutterstock_360924098-676x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986" y="1951348"/>
            <a:ext cx="6781013" cy="410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0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04" y="319375"/>
            <a:ext cx="10515600" cy="862266"/>
          </a:xfrm>
        </p:spPr>
        <p:txBody>
          <a:bodyPr/>
          <a:lstStyle/>
          <a:p>
            <a:r>
              <a:rPr lang="ro-RO" dirty="0" smtClean="0"/>
              <a:t>România VS Europa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6F21CC89-7157-44A9-917C-647FA1F73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1944" y="2026762"/>
            <a:ext cx="5903535" cy="27337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o-RO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Conform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datelor Eurostat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din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anul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2022, </a:t>
            </a:r>
            <a:r>
              <a:rPr lang="vi-VN" sz="2600" b="1" dirty="0" smtClean="0">
                <a:latin typeface="Arial" pitchFamily="34" charset="0"/>
                <a:cs typeface="Arial" pitchFamily="34" charset="0"/>
              </a:rPr>
              <a:t>doar 2%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 dintre studenții români sunt angajați, comparativ cu media europeană de 18%.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Aceast</a:t>
            </a:r>
            <a:r>
              <a:rPr lang="ro-RO" sz="2600" dirty="0" smtClean="0">
                <a:latin typeface="Arial" pitchFamily="34" charset="0"/>
                <a:cs typeface="Arial" pitchFamily="34" charset="0"/>
              </a:rPr>
              <a:t>ă realitate a stârnit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 întrebări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referitoare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6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motivele </a:t>
            </a:r>
            <a:r>
              <a:rPr lang="vi-VN" sz="2600" dirty="0" smtClean="0">
                <a:latin typeface="Arial" pitchFamily="34" charset="0"/>
                <a:cs typeface="Arial" pitchFamily="34" charset="0"/>
              </a:rPr>
              <a:t>și implicațiile acestui fenomen în România.</a:t>
            </a:r>
          </a:p>
          <a:p>
            <a:endParaRPr lang="en-US" b="1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Content Placeholder 7" descr="Bar chart: Young people in formal education by labour market status, EU, 2022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97962" y="1393897"/>
            <a:ext cx="5586167" cy="40736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8219" y="5571241"/>
            <a:ext cx="9935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/>
              <a:t>Ratele cele mai ridicate</a:t>
            </a:r>
            <a:r>
              <a:rPr lang="en-US" sz="2000" b="1" dirty="0" smtClean="0"/>
              <a:t>:</a:t>
            </a:r>
            <a:r>
              <a:rPr lang="en-US" sz="2000" dirty="0" smtClean="0"/>
              <a:t> German</a:t>
            </a:r>
            <a:r>
              <a:rPr lang="ro-RO" sz="2000" dirty="0" smtClean="0"/>
              <a:t>ia</a:t>
            </a:r>
            <a:r>
              <a:rPr lang="en-US" sz="2000" dirty="0" smtClean="0"/>
              <a:t> </a:t>
            </a:r>
            <a:r>
              <a:rPr lang="en-US" sz="2000" dirty="0" smtClean="0"/>
              <a:t>(45%), </a:t>
            </a:r>
            <a:r>
              <a:rPr lang="en-US" sz="2000" dirty="0" smtClean="0"/>
              <a:t>D</a:t>
            </a:r>
            <a:r>
              <a:rPr lang="ro-RO" sz="2000" dirty="0" smtClean="0"/>
              <a:t>anemarca</a:t>
            </a:r>
            <a:r>
              <a:rPr lang="en-US" sz="2000" dirty="0" smtClean="0"/>
              <a:t> </a:t>
            </a:r>
            <a:r>
              <a:rPr lang="en-US" sz="2000" dirty="0" smtClean="0"/>
              <a:t>(52%), </a:t>
            </a:r>
            <a:r>
              <a:rPr lang="ro-RO" sz="2000" dirty="0" smtClean="0"/>
              <a:t>Olanda</a:t>
            </a:r>
            <a:r>
              <a:rPr lang="en-US" sz="2000" dirty="0" smtClean="0"/>
              <a:t> </a:t>
            </a:r>
            <a:r>
              <a:rPr lang="en-US" sz="2000" dirty="0" smtClean="0"/>
              <a:t>(73</a:t>
            </a:r>
            <a:r>
              <a:rPr lang="en-US" sz="2000" dirty="0" smtClean="0"/>
              <a:t>%)</a:t>
            </a:r>
            <a:endParaRPr lang="ro-RO" sz="2000" dirty="0" smtClean="0"/>
          </a:p>
          <a:p>
            <a:r>
              <a:rPr lang="ro-RO" sz="2000" b="1" dirty="0" smtClean="0"/>
              <a:t>Ratele cele mai scăzute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/>
              <a:t>Romania (2%), </a:t>
            </a:r>
            <a:r>
              <a:rPr lang="en-US" sz="2000" dirty="0" err="1" smtClean="0"/>
              <a:t>Slova</a:t>
            </a:r>
            <a:r>
              <a:rPr lang="ro-RO" sz="2000" dirty="0" smtClean="0"/>
              <a:t>c</a:t>
            </a:r>
            <a:r>
              <a:rPr lang="en-US" sz="2000" dirty="0" err="1" smtClean="0"/>
              <a:t>ia</a:t>
            </a:r>
            <a:r>
              <a:rPr lang="en-US" sz="2000" dirty="0" smtClean="0"/>
              <a:t> </a:t>
            </a:r>
            <a:r>
              <a:rPr lang="en-US" sz="2000" dirty="0" smtClean="0"/>
              <a:t>(5%), </a:t>
            </a:r>
            <a:r>
              <a:rPr lang="ro-RO" sz="2000" dirty="0" smtClean="0"/>
              <a:t>U</a:t>
            </a:r>
            <a:r>
              <a:rPr lang="en-US" sz="2000" dirty="0" err="1" smtClean="0"/>
              <a:t>ngar</a:t>
            </a:r>
            <a:r>
              <a:rPr lang="ro-RO" sz="2000" dirty="0" smtClean="0"/>
              <a:t>ia</a:t>
            </a:r>
            <a:r>
              <a:rPr lang="en-US" sz="2000" dirty="0" smtClean="0"/>
              <a:t> </a:t>
            </a:r>
            <a:r>
              <a:rPr lang="en-US" sz="2000" dirty="0" smtClean="0"/>
              <a:t>(6%).</a:t>
            </a:r>
            <a:br>
              <a:rPr lang="en-US" sz="2000" dirty="0" smtClean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41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	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Contextul legal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vi-VN" sz="3600" b="1" dirty="0" smtClean="0"/>
              <a:t>Codul </a:t>
            </a:r>
            <a:r>
              <a:rPr lang="vi-VN" sz="3600" b="1" dirty="0" smtClean="0"/>
              <a:t>Muncii (Legea Nr. 53/2003):</a:t>
            </a:r>
            <a:endParaRPr lang="vi-VN" sz="3600" dirty="0" smtClean="0"/>
          </a:p>
          <a:p>
            <a:r>
              <a:rPr lang="vi-VN" b="1" dirty="0" smtClean="0"/>
              <a:t>Vârsta minimă pentru angajare:</a:t>
            </a:r>
            <a:r>
              <a:rPr lang="vi-VN" dirty="0" smtClean="0"/>
              <a:t> Este stabilită la 16 ani, dar tinerii de 15 ani pot fi angajați cu acordul părinților.</a:t>
            </a:r>
          </a:p>
          <a:p>
            <a:r>
              <a:rPr lang="vi-VN" b="1" dirty="0" smtClean="0"/>
              <a:t>Restricții privind tipurile de muncă:</a:t>
            </a:r>
            <a:r>
              <a:rPr lang="vi-VN" dirty="0" smtClean="0"/>
              <a:t> Anumite tipuri de muncă sunt interzise minorilor pentru a le proteja sănătatea și siguranța.</a:t>
            </a:r>
          </a:p>
          <a:p>
            <a:r>
              <a:rPr lang="vi-VN" b="1" dirty="0" smtClean="0"/>
              <a:t>Limitarea orelor de lucru:</a:t>
            </a:r>
            <a:r>
              <a:rPr lang="vi-VN" dirty="0" smtClean="0"/>
              <a:t> Minorii nu pot lucra ore excesive și trebuie să beneficieze de perioade adecvate de odihnă.</a:t>
            </a:r>
          </a:p>
          <a:p>
            <a:r>
              <a:rPr lang="vi-VN" b="1" dirty="0" smtClean="0"/>
              <a:t>Protecția drepturilor:</a:t>
            </a:r>
            <a:r>
              <a:rPr lang="vi-VN" dirty="0" smtClean="0"/>
              <a:t> Contractele de muncă pentru minori trebuie să includă prevederi specifice pentru a le proteja drepturile și a asigura bunăstarea acestora.</a:t>
            </a:r>
          </a:p>
          <a:p>
            <a:r>
              <a:rPr lang="vi-VN" b="1" dirty="0" smtClean="0"/>
              <a:t>Continuarea educației:</a:t>
            </a:r>
            <a:r>
              <a:rPr lang="vi-VN" dirty="0" smtClean="0"/>
              <a:t> Codul muncii promovează continuarea educației și dezvoltarea competențelor în timpul muncii</a:t>
            </a:r>
            <a:r>
              <a:rPr lang="vi-VN" dirty="0" smtClean="0"/>
              <a:t>.</a:t>
            </a:r>
            <a:endParaRPr lang="ro-RO" dirty="0" smtClean="0"/>
          </a:p>
          <a:p>
            <a:endParaRPr lang="vi-VN" dirty="0" smtClean="0"/>
          </a:p>
          <a:p>
            <a:pPr>
              <a:buNone/>
            </a:pPr>
            <a:r>
              <a:rPr lang="vi-VN" sz="2900" b="1" dirty="0" smtClean="0"/>
              <a:t>Alte Legi Relevante:</a:t>
            </a:r>
            <a:endParaRPr lang="vi-VN" sz="2900" dirty="0" smtClean="0"/>
          </a:p>
          <a:p>
            <a:r>
              <a:rPr lang="vi-VN" b="1" dirty="0" smtClean="0"/>
              <a:t>Hotărârea Guvernului Nr. 1071/2022:</a:t>
            </a:r>
            <a:r>
              <a:rPr lang="vi-VN" dirty="0" smtClean="0"/>
              <a:t> Stabilește salariul minim brut garantat pe țară pentru anul 2023.</a:t>
            </a:r>
          </a:p>
          <a:p>
            <a:r>
              <a:rPr lang="vi-VN" b="1" dirty="0" smtClean="0"/>
              <a:t>Legea Nr. 202/2002:</a:t>
            </a:r>
            <a:r>
              <a:rPr lang="vi-VN" dirty="0" smtClean="0"/>
              <a:t> Privind egalitatea de șanse și de tratament între femei și bărbați în relațiile de muncă.</a:t>
            </a:r>
          </a:p>
          <a:p>
            <a:r>
              <a:rPr lang="vi-VN" b="1" dirty="0" smtClean="0"/>
              <a:t>Ordonanța Guvernului Nr. 137/2000:</a:t>
            </a:r>
            <a:r>
              <a:rPr lang="vi-VN" dirty="0" smtClean="0"/>
              <a:t> Previne și sancționează toate formele de discriminare, inclusiv în locul de muncă.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3315"/>
            <a:ext cx="10515600" cy="1087373"/>
          </a:xfrm>
        </p:spPr>
        <p:txBody>
          <a:bodyPr>
            <a:normAutofit fontScale="90000"/>
          </a:bodyPr>
          <a:lstStyle/>
          <a:p>
            <a:r>
              <a:rPr lang="vi-VN" b="1" dirty="0" smtClean="0"/>
              <a:t>Importanța Culturii Academice</a:t>
            </a:r>
            <a:br>
              <a:rPr lang="vi-VN" b="1" dirty="0" smtClean="0"/>
            </a:b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32874"/>
            <a:ext cx="10783461" cy="5090475"/>
          </a:xfrm>
        </p:spPr>
        <p:txBody>
          <a:bodyPr>
            <a:normAutofit fontScale="47500" lnSpcReduction="20000"/>
          </a:bodyPr>
          <a:lstStyle/>
          <a:p>
            <a:r>
              <a:rPr lang="vi-VN" sz="3300" b="1" dirty="0" smtClean="0"/>
              <a:t>Concepții </a:t>
            </a:r>
            <a:r>
              <a:rPr lang="vi-VN" sz="3300" b="1" dirty="0" smtClean="0"/>
              <a:t>Culturale:</a:t>
            </a:r>
            <a:r>
              <a:rPr lang="vi-VN" sz="3300" dirty="0" smtClean="0"/>
              <a:t> În cultura românească, educația este considerată extrem de importantă, iar succesul academic este adesea văzut ca esențial pentru viitorul profesional și personal.</a:t>
            </a:r>
          </a:p>
          <a:p>
            <a:r>
              <a:rPr lang="vi-VN" sz="3300" b="1" dirty="0" smtClean="0"/>
              <a:t>Presiuni Sociale și Familiale:</a:t>
            </a:r>
            <a:r>
              <a:rPr lang="vi-VN" sz="3300" dirty="0" smtClean="0"/>
              <a:t> Elevii și studenții simt adesea presiunea de a obține note mari pentru a asigura admiterea la instituții de învățământ de prestigiu și pentru a primi burse</a:t>
            </a:r>
            <a:r>
              <a:rPr lang="vi-VN" sz="3300" dirty="0" smtClean="0"/>
              <a:t>.</a:t>
            </a:r>
            <a:endParaRPr lang="ro-RO" sz="3300" dirty="0" smtClean="0"/>
          </a:p>
          <a:p>
            <a:endParaRPr lang="vi-VN" sz="3300" dirty="0" smtClean="0"/>
          </a:p>
          <a:p>
            <a:pPr>
              <a:buNone/>
            </a:pPr>
            <a:r>
              <a:rPr lang="vi-VN" sz="3300" b="1" dirty="0" smtClean="0"/>
              <a:t>Consecințe:</a:t>
            </a:r>
            <a:endParaRPr lang="ro-RO" sz="3300" b="1" dirty="0" smtClean="0"/>
          </a:p>
          <a:p>
            <a:pPr>
              <a:buNone/>
            </a:pPr>
            <a:endParaRPr lang="vi-VN" sz="3300" dirty="0" smtClean="0"/>
          </a:p>
          <a:p>
            <a:r>
              <a:rPr lang="vi-VN" sz="3300" b="1" dirty="0" smtClean="0"/>
              <a:t>Trișatul </a:t>
            </a:r>
            <a:r>
              <a:rPr lang="vi-VN" sz="3300" b="1" dirty="0" smtClean="0"/>
              <a:t>Academic:</a:t>
            </a:r>
            <a:r>
              <a:rPr lang="vi-VN" sz="3300" dirty="0" smtClean="0"/>
              <a:t> Într-un studiu recent, s-a constatat că 60% dintre studenții români admit că trișează din cauza presiunii intense pentru a performa bine academic.</a:t>
            </a:r>
          </a:p>
          <a:p>
            <a:r>
              <a:rPr lang="vi-VN" sz="3300" b="1" dirty="0" smtClean="0"/>
              <a:t>Teama de Eșec:</a:t>
            </a:r>
            <a:r>
              <a:rPr lang="vi-VN" sz="3300" dirty="0" smtClean="0"/>
              <a:t> Mulți studenți evită să muncească part-time de </a:t>
            </a:r>
            <a:r>
              <a:rPr lang="vi-VN" sz="3300" dirty="0" smtClean="0"/>
              <a:t>team</a:t>
            </a:r>
            <a:r>
              <a:rPr lang="ro-RO" sz="3300" dirty="0" smtClean="0"/>
              <a:t>a</a:t>
            </a:r>
            <a:r>
              <a:rPr lang="vi-VN" sz="3300" dirty="0" smtClean="0"/>
              <a:t> </a:t>
            </a:r>
            <a:r>
              <a:rPr lang="vi-VN" sz="3300" dirty="0" smtClean="0"/>
              <a:t>că acest lucru le va afecta notele și șansele de </a:t>
            </a:r>
            <a:r>
              <a:rPr lang="ro-RO" sz="3300" dirty="0" smtClean="0"/>
              <a:t>a avea </a:t>
            </a:r>
            <a:r>
              <a:rPr lang="vi-VN" sz="3300" dirty="0" smtClean="0"/>
              <a:t>succes </a:t>
            </a:r>
            <a:r>
              <a:rPr lang="vi-VN" sz="3300" dirty="0" smtClean="0"/>
              <a:t>viitor</a:t>
            </a:r>
            <a:r>
              <a:rPr lang="vi-VN" sz="3300" dirty="0" smtClean="0"/>
              <a:t>.</a:t>
            </a:r>
            <a:endParaRPr lang="ro-RO" sz="3300" dirty="0" smtClean="0"/>
          </a:p>
          <a:p>
            <a:r>
              <a:rPr lang="ro-RO" sz="3800" b="1" dirty="0" smtClean="0"/>
              <a:t>Stres</a:t>
            </a:r>
          </a:p>
          <a:p>
            <a:endParaRPr lang="vi-VN" sz="3300" dirty="0" smtClean="0"/>
          </a:p>
          <a:p>
            <a:pPr>
              <a:buNone/>
            </a:pPr>
            <a:r>
              <a:rPr lang="vi-VN" sz="3300" b="1" dirty="0" smtClean="0"/>
              <a:t>Perspectiva Expertului:</a:t>
            </a:r>
            <a:endParaRPr lang="vi-VN" sz="3300" dirty="0" smtClean="0"/>
          </a:p>
          <a:p>
            <a:r>
              <a:rPr lang="vi-VN" sz="3300" dirty="0" smtClean="0"/>
              <a:t>Dr. Andrei Dumitrescu, profesor la Universitatea Babeș-Bolyai din Cluj-Napoca, afirmă: "Îmbinarea responsabilităților academice și a bunăstării personale este esențială pentru dezvoltarea armonioasă a studenților."</a:t>
            </a:r>
          </a:p>
          <a:p>
            <a:pPr>
              <a:buNone/>
            </a:pPr>
            <a:r>
              <a:rPr lang="vi-VN" sz="3300" b="1" dirty="0" smtClean="0"/>
              <a:t>Date din Sondaje:</a:t>
            </a:r>
            <a:endParaRPr lang="vi-VN" sz="3300" dirty="0" smtClean="0"/>
          </a:p>
          <a:p>
            <a:r>
              <a:rPr lang="vi-VN" sz="3300" dirty="0" smtClean="0"/>
              <a:t>Conform unui sondaj al Ministerului Educației, 80% dintre profesori consideră că succesul academic este cel mai important factor în viitorul unui student.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A30A8284-DCBF-D242-B440-9366BFE308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377576" y="1681163"/>
            <a:ext cx="977811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93F91858-38DF-F926-9599-FB021E12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360324" y="2505075"/>
            <a:ext cx="995063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0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Impactul Post-Comunismului Asupra Mentalității Părinților</a:t>
            </a:r>
            <a:br>
              <a:rPr lang="vi-VN" b="1" dirty="0" smtClean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5122" y="1825625"/>
            <a:ext cx="7343480" cy="4351338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vi-VN" sz="5000" b="1" i="1" dirty="0" smtClean="0"/>
              <a:t>Impact </a:t>
            </a:r>
            <a:r>
              <a:rPr lang="vi-VN" sz="5000" b="1" i="1" dirty="0" smtClean="0"/>
              <a:t>Istoric</a:t>
            </a:r>
            <a:r>
              <a:rPr lang="vi-VN" sz="5000" b="1" i="1" dirty="0" smtClean="0"/>
              <a:t>:</a:t>
            </a:r>
            <a:endParaRPr lang="ro-RO" sz="5000" b="1" i="1" dirty="0" smtClean="0"/>
          </a:p>
          <a:p>
            <a:pPr>
              <a:buNone/>
            </a:pPr>
            <a:endParaRPr lang="vi-VN" sz="3600" dirty="0" smtClean="0"/>
          </a:p>
          <a:p>
            <a:pPr>
              <a:buNone/>
            </a:pPr>
            <a:r>
              <a:rPr lang="vi-VN" sz="4500" b="1" dirty="0" smtClean="0"/>
              <a:t>Provocări Economice Post-Comuniste:</a:t>
            </a:r>
            <a:r>
              <a:rPr lang="vi-VN" sz="4500" dirty="0" smtClean="0"/>
              <a:t> După căderea comunismului, multe familii au experimentat dificultăți economice semnificative, ceea ce a condus la o emigrare masivă în căutarea unor oportunități mai bune.</a:t>
            </a:r>
          </a:p>
          <a:p>
            <a:pPr>
              <a:buNone/>
            </a:pPr>
            <a:r>
              <a:rPr lang="vi-VN" sz="4500" b="1" dirty="0" smtClean="0"/>
              <a:t>Suport Parental Excesiv:</a:t>
            </a:r>
            <a:r>
              <a:rPr lang="vi-VN" sz="4500" dirty="0" smtClean="0"/>
              <a:t> </a:t>
            </a:r>
            <a:r>
              <a:rPr lang="ro-RO" sz="4500" dirty="0" smtClean="0">
                <a:latin typeface="Arial" pitchFamily="34" charset="0"/>
                <a:cs typeface="Arial" pitchFamily="34" charset="0"/>
              </a:rPr>
              <a:t>Majoritatea celor </a:t>
            </a:r>
            <a:r>
              <a:rPr lang="vi-VN" sz="4500" dirty="0" smtClean="0">
                <a:latin typeface="Arial" pitchFamily="34" charset="0"/>
                <a:cs typeface="Arial" pitchFamily="34" charset="0"/>
              </a:rPr>
              <a:t>care </a:t>
            </a:r>
            <a:r>
              <a:rPr lang="vi-VN" sz="4500" dirty="0" smtClean="0">
                <a:latin typeface="Arial" pitchFamily="34" charset="0"/>
                <a:cs typeface="Arial" pitchFamily="34" charset="0"/>
              </a:rPr>
              <a:t>au trăit în acea perioadă oferă acum un sprijin excesiv copiilor lor, ceea ce poate descuraja necesitatea muncii part-time.</a:t>
            </a:r>
          </a:p>
          <a:p>
            <a:pPr>
              <a:buNone/>
            </a:pPr>
            <a:r>
              <a:rPr lang="vi-VN" sz="4500" b="1" dirty="0" smtClean="0">
                <a:latin typeface="Arial" pitchFamily="34" charset="0"/>
                <a:cs typeface="Arial" pitchFamily="34" charset="0"/>
              </a:rPr>
              <a:t>Separări </a:t>
            </a:r>
            <a:r>
              <a:rPr lang="vi-VN" sz="4500" b="1" dirty="0" smtClean="0">
                <a:latin typeface="Arial" pitchFamily="34" charset="0"/>
                <a:cs typeface="Arial" pitchFamily="34" charset="0"/>
              </a:rPr>
              <a:t>Familiale:</a:t>
            </a:r>
            <a:r>
              <a:rPr lang="vi-VN" sz="4500" dirty="0" smtClean="0">
                <a:latin typeface="Arial" pitchFamily="34" charset="0"/>
                <a:cs typeface="Arial" pitchFamily="34" charset="0"/>
              </a:rPr>
              <a:t> Mulți părinți au plecat </a:t>
            </a:r>
            <a:r>
              <a:rPr lang="vi-VN" sz="4500" dirty="0" smtClean="0"/>
              <a:t>în străinătate pentru a munci, lăsându-și copiii în grija rudelor, ceea ce a afectat stabilitatea financiară și atitudinea față de muncă</a:t>
            </a:r>
            <a:r>
              <a:rPr lang="vi-VN" sz="4500" dirty="0" smtClean="0"/>
              <a:t>.</a:t>
            </a:r>
            <a:endParaRPr lang="ro-RO" sz="4500" dirty="0" smtClean="0"/>
          </a:p>
          <a:p>
            <a:pPr>
              <a:buNone/>
            </a:pPr>
            <a:endParaRPr lang="vi-VN" sz="4500" dirty="0" smtClean="0"/>
          </a:p>
          <a:p>
            <a:pPr>
              <a:buNone/>
            </a:pPr>
            <a:r>
              <a:rPr lang="vi-VN" sz="4500" b="1" dirty="0" smtClean="0"/>
              <a:t>Perspectiva Sociologului:</a:t>
            </a:r>
            <a:endParaRPr lang="vi-VN" sz="4500" dirty="0" smtClean="0"/>
          </a:p>
          <a:p>
            <a:pPr>
              <a:buNone/>
            </a:pPr>
            <a:r>
              <a:rPr lang="vi-VN" sz="4500" dirty="0" smtClean="0"/>
              <a:t>Dr. Ana Rădulescu: "Părinții din România văd educația ca pe o investiție în viitorul</a:t>
            </a:r>
            <a:r>
              <a:rPr lang="ro-RO" sz="4500" dirty="0" smtClean="0"/>
              <a:t> </a:t>
            </a:r>
            <a:r>
              <a:rPr lang="vi-VN" sz="4500" dirty="0" smtClean="0"/>
              <a:t>copiilor</a:t>
            </a:r>
            <a:r>
              <a:rPr lang="ro-RO" sz="4500" dirty="0" smtClean="0"/>
              <a:t> </a:t>
            </a:r>
            <a:r>
              <a:rPr lang="vi-VN" sz="4500" dirty="0" smtClean="0"/>
              <a:t>lor </a:t>
            </a:r>
            <a:r>
              <a:rPr lang="vi-VN" sz="4500" dirty="0" smtClean="0"/>
              <a:t>și sunt dispuși să facă sacrificii </a:t>
            </a:r>
            <a:r>
              <a:rPr lang="vi-VN" sz="4500" dirty="0" smtClean="0"/>
              <a:t>mari </a:t>
            </a:r>
            <a:r>
              <a:rPr lang="vi-VN" sz="4500" dirty="0" smtClean="0">
                <a:latin typeface="Arial" pitchFamily="34" charset="0"/>
                <a:cs typeface="Arial" pitchFamily="34" charset="0"/>
              </a:rPr>
              <a:t>pentru a le oferi</a:t>
            </a:r>
            <a:r>
              <a:rPr lang="ro-RO" sz="4500" dirty="0" smtClean="0">
                <a:latin typeface="Arial" pitchFamily="34" charset="0"/>
                <a:cs typeface="Arial" pitchFamily="34" charset="0"/>
              </a:rPr>
              <a:t> ceea ce ei nu au avut</a:t>
            </a:r>
            <a:r>
              <a:rPr lang="vi-VN" sz="4500" dirty="0" smtClean="0">
                <a:latin typeface="Arial" pitchFamily="34" charset="0"/>
                <a:cs typeface="Arial" pitchFamily="34" charset="0"/>
              </a:rPr>
              <a:t>."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Fotolia_44322781_moneyhands-300x2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6058"/>
            <a:ext cx="4769963" cy="406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84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09" y="457200"/>
            <a:ext cx="7767687" cy="1600200"/>
          </a:xfrm>
        </p:spPr>
        <p:txBody>
          <a:bodyPr/>
          <a:lstStyle/>
          <a:p>
            <a:r>
              <a:rPr lang="vi-VN" b="1" dirty="0" smtClean="0"/>
              <a:t>Stigma Asociată cu </a:t>
            </a:r>
            <a:r>
              <a:rPr lang="vi-VN" b="1" dirty="0" smtClean="0"/>
              <a:t>Anumite </a:t>
            </a:r>
            <a:r>
              <a:rPr lang="vi-VN" b="1" dirty="0" smtClean="0"/>
              <a:t>Ocupații</a:t>
            </a:r>
            <a:br>
              <a:rPr lang="vi-VN" b="1" dirty="0" smtClean="0"/>
            </a:br>
            <a:endParaRPr lang="en-US" dirty="0"/>
          </a:p>
        </p:txBody>
      </p:sp>
      <p:pic>
        <p:nvPicPr>
          <p:cNvPr id="8" name="Picture Placeholder 7" descr="mcdonaldb_lead1.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81" r="14381"/>
          <a:stretch>
            <a:fillRect/>
          </a:stretch>
        </p:blipFill>
        <p:spPr>
          <a:xfrm>
            <a:off x="5758224" y="2045616"/>
            <a:ext cx="5582221" cy="406995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6815" y="2057399"/>
            <a:ext cx="5382707" cy="4800601"/>
          </a:xfrm>
        </p:spPr>
        <p:txBody>
          <a:bodyPr>
            <a:noAutofit/>
          </a:bodyPr>
          <a:lstStyle/>
          <a:p>
            <a:r>
              <a:rPr lang="vi-VN" sz="1800" b="1" dirty="0" smtClean="0"/>
              <a:t>Percepții </a:t>
            </a:r>
            <a:r>
              <a:rPr lang="vi-VN" sz="1800" b="1" dirty="0" smtClean="0"/>
              <a:t>Negative:</a:t>
            </a:r>
            <a:r>
              <a:rPr lang="vi-VN" sz="1800" dirty="0" smtClean="0"/>
              <a:t> Multe ocupații considerate "joase", precum cele din industria alimentară sau ospitalitate, sunt privite negativ, ceea ce descurajează studenții să accepte astfel de locuri de muncă.</a:t>
            </a:r>
          </a:p>
          <a:p>
            <a:r>
              <a:rPr lang="vi-VN" sz="1800" b="1" dirty="0" smtClean="0"/>
              <a:t>Valoarea </a:t>
            </a:r>
            <a:r>
              <a:rPr lang="vi-VN" sz="1800" b="1" dirty="0" smtClean="0"/>
              <a:t>Experienței:</a:t>
            </a:r>
            <a:r>
              <a:rPr lang="vi-VN" sz="1800" dirty="0" smtClean="0"/>
              <a:t> Deși aceste locuri de muncă sunt subevaluate, ele oferă competențe esențiale, cum ar fi abilități de comunicare, muncă în echipă și gestionarea timpului.</a:t>
            </a:r>
          </a:p>
          <a:p>
            <a:r>
              <a:rPr lang="vi-VN" sz="1800" b="1" dirty="0" smtClean="0"/>
              <a:t>Teama </a:t>
            </a:r>
            <a:r>
              <a:rPr lang="vi-VN" sz="1800" b="1" dirty="0" smtClean="0"/>
              <a:t>de Repercusiuni Sociale:</a:t>
            </a:r>
            <a:r>
              <a:rPr lang="vi-VN" sz="1800" dirty="0" smtClean="0"/>
              <a:t> Studenții evită adesea să lucreze în anumite domenii de teama stigmatizării și devalorizării sociale.</a:t>
            </a:r>
          </a:p>
          <a:p>
            <a:r>
              <a:rPr lang="vi-VN" sz="1800" b="1" dirty="0" smtClean="0"/>
              <a:t>Independența </a:t>
            </a:r>
            <a:r>
              <a:rPr lang="vi-VN" sz="1800" b="1" dirty="0" smtClean="0"/>
              <a:t>Financiară:</a:t>
            </a:r>
            <a:r>
              <a:rPr lang="vi-VN" sz="1800" dirty="0" smtClean="0"/>
              <a:t> Munca part-time poate ajuta studenții să își construiască o bază financiară solidă, reducând dependența de sprijinul parental și crescându-le autonomia.</a:t>
            </a:r>
          </a:p>
          <a:p>
            <a:r>
              <a:rPr lang="vi-VN" sz="1800" dirty="0" smtClean="0"/>
              <a:t/>
            </a:r>
            <a:br>
              <a:rPr lang="vi-VN" sz="1800" dirty="0" smtClean="0"/>
            </a:b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90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 smtClean="0"/>
              <a:t>Percepția </a:t>
            </a:r>
            <a:r>
              <a:rPr lang="vi-VN" b="1" dirty="0" smtClean="0"/>
              <a:t>asupra </a:t>
            </a:r>
            <a:r>
              <a:rPr lang="vi-VN" b="1" dirty="0" smtClean="0"/>
              <a:t>Muncii Part-Time</a:t>
            </a:r>
            <a:br>
              <a:rPr lang="vi-V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876" y="1894787"/>
            <a:ext cx="9945279" cy="42821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2000" b="1" dirty="0" smtClean="0"/>
              <a:t>Rata de Participare la Forța de Muncă:</a:t>
            </a:r>
            <a:r>
              <a:rPr lang="vi-VN" sz="2000" dirty="0" smtClean="0"/>
              <a:t> În 2022, rata de participare la forța de muncă în România era de 62.3%, cu 66.8% bărbați și 57.4% femei</a:t>
            </a:r>
            <a:r>
              <a:rPr lang="vi-VN" sz="2000" dirty="0" smtClean="0"/>
              <a:t>.</a:t>
            </a:r>
            <a:endParaRPr lang="ro-RO" sz="2000" dirty="0" smtClean="0"/>
          </a:p>
          <a:p>
            <a:pPr>
              <a:buNone/>
            </a:pPr>
            <a:endParaRPr lang="vi-VN" sz="2000" dirty="0" smtClean="0"/>
          </a:p>
          <a:p>
            <a:pPr>
              <a:buNone/>
            </a:pPr>
            <a:r>
              <a:rPr lang="vi-VN" sz="2000" b="1" dirty="0" smtClean="0">
                <a:latin typeface="Arial" pitchFamily="34" charset="0"/>
                <a:cs typeface="Arial" pitchFamily="34" charset="0"/>
              </a:rPr>
              <a:t>Provocări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cu care se confruntă elevii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o-RO" sz="2000" b="1" dirty="0" smtClean="0">
                <a:latin typeface="Arial" pitchFamily="34" charset="0"/>
                <a:cs typeface="Arial" pitchFamily="34" charset="0"/>
              </a:rPr>
              <a:t>în momentul angajării</a:t>
            </a:r>
            <a:endParaRPr lang="vi-VN" sz="2000" dirty="0" smtClean="0"/>
          </a:p>
          <a:p>
            <a:pPr>
              <a:buNone/>
            </a:pPr>
            <a:r>
              <a:rPr lang="ro-RO" sz="2000" b="1" dirty="0" smtClean="0"/>
              <a:t>          </a:t>
            </a:r>
            <a:r>
              <a:rPr lang="vi-VN" sz="2000" b="1" dirty="0" smtClean="0"/>
              <a:t>Anxietăți </a:t>
            </a:r>
            <a:r>
              <a:rPr lang="vi-VN" sz="2000" b="1" dirty="0" smtClean="0"/>
              <a:t>Economice:</a:t>
            </a:r>
            <a:r>
              <a:rPr lang="vi-VN" sz="2000" dirty="0" smtClean="0"/>
              <a:t> Tinerii români sunt adesea îngrijorați de dificultățile economice ale familiilor lor și de presiunea de a contribui financiar.</a:t>
            </a:r>
          </a:p>
          <a:p>
            <a:pPr>
              <a:buNone/>
            </a:pPr>
            <a:r>
              <a:rPr lang="ro-RO" sz="2000" b="1" dirty="0" smtClean="0"/>
              <a:t>          </a:t>
            </a:r>
            <a:r>
              <a:rPr lang="vi-VN" sz="2000" b="1" dirty="0" smtClean="0"/>
              <a:t>Lipsa </a:t>
            </a:r>
            <a:r>
              <a:rPr lang="vi-VN" sz="2000" b="1" dirty="0" smtClean="0"/>
              <a:t>Încurajării:</a:t>
            </a:r>
            <a:r>
              <a:rPr lang="vi-VN" sz="2000" dirty="0" smtClean="0"/>
              <a:t> Instituțiile educaționale și societatea românească în general nu încurajează suficient studenții să își găsească locuri de muncă part-time, ceea ce contribuie la ratele scăzute de angajare în rândul tinerilor</a:t>
            </a:r>
            <a:r>
              <a:rPr lang="vi-VN" sz="2000" dirty="0" smtClean="0"/>
              <a:t>.</a:t>
            </a:r>
            <a:endParaRPr lang="en-US" sz="2000" dirty="0" smtClean="0"/>
          </a:p>
          <a:p>
            <a:pPr>
              <a:buNone/>
            </a:pPr>
            <a:r>
              <a:rPr lang="ro-RO" sz="2000" b="1" dirty="0" smtClean="0"/>
              <a:t>          </a:t>
            </a:r>
            <a:r>
              <a:rPr lang="en-US" sz="2000" b="1" dirty="0" err="1" smtClean="0"/>
              <a:t>Lipsa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educa</a:t>
            </a:r>
            <a:r>
              <a:rPr lang="ro-RO" sz="2000" b="1" dirty="0" smtClean="0"/>
              <a:t>ției financiare în cadrul familial sau în instituții</a:t>
            </a:r>
            <a:r>
              <a:rPr lang="ro-RO" sz="2000" dirty="0" smtClean="0"/>
              <a:t>, ceea ce rezultă într-o percepție negativă asupra muncii și un management ineficient al resurselor materiale personale.</a:t>
            </a:r>
            <a:endParaRPr lang="vi-VN" sz="2000" dirty="0" smtClean="0"/>
          </a:p>
          <a:p>
            <a:pPr>
              <a:buNone/>
            </a:pPr>
            <a:r>
              <a:rPr lang="vi-VN" sz="2000" dirty="0" smtClean="0"/>
              <a:t/>
            </a:r>
            <a:br>
              <a:rPr lang="vi-VN" sz="2000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Necesitatea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reevalu</a:t>
            </a:r>
            <a:r>
              <a:rPr lang="ro-RO" b="1" dirty="0" smtClean="0">
                <a:latin typeface="Times New Roman" pitchFamily="18" charset="0"/>
                <a:cs typeface="Times New Roman" pitchFamily="18" charset="0"/>
              </a:rPr>
              <a:t>ării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vi-VN" sz="3300" dirty="0" smtClean="0">
                <a:cs typeface="Arial" pitchFamily="34" charset="0"/>
              </a:rPr>
              <a:t>Este </a:t>
            </a:r>
            <a:r>
              <a:rPr lang="vi-VN" sz="3300" dirty="0" smtClean="0">
                <a:cs typeface="Arial" pitchFamily="34" charset="0"/>
              </a:rPr>
              <a:t>esențial să reevaluăm modul în care educația și munca se intersectează pentru tinerii </a:t>
            </a:r>
            <a:r>
              <a:rPr lang="vi-VN" sz="3300" dirty="0" smtClean="0">
                <a:cs typeface="Arial" pitchFamily="34" charset="0"/>
              </a:rPr>
              <a:t>din</a:t>
            </a:r>
            <a:endParaRPr lang="ro-RO" sz="3300" dirty="0" smtClean="0">
              <a:cs typeface="Arial" pitchFamily="34" charset="0"/>
            </a:endParaRPr>
          </a:p>
          <a:p>
            <a:pPr>
              <a:buNone/>
            </a:pPr>
            <a:r>
              <a:rPr lang="vi-VN" sz="3300" dirty="0" smtClean="0">
                <a:cs typeface="Arial" pitchFamily="34" charset="0"/>
              </a:rPr>
              <a:t>România </a:t>
            </a:r>
            <a:r>
              <a:rPr lang="vi-VN" sz="3300" dirty="0" smtClean="0">
                <a:cs typeface="Arial" pitchFamily="34" charset="0"/>
              </a:rPr>
              <a:t>pentru a le oferi cele mai bune oportunități de </a:t>
            </a:r>
            <a:r>
              <a:rPr lang="vi-VN" sz="3300" dirty="0" smtClean="0">
                <a:cs typeface="Arial" pitchFamily="34" charset="0"/>
              </a:rPr>
              <a:t>dezvoltare</a:t>
            </a:r>
            <a:r>
              <a:rPr lang="ro-RO" sz="3300" dirty="0" smtClean="0">
                <a:cs typeface="Arial" pitchFamily="34" charset="0"/>
              </a:rPr>
              <a:t>, în conformitate cu standardele europene.</a:t>
            </a:r>
          </a:p>
          <a:p>
            <a:pPr>
              <a:buNone/>
            </a:pPr>
            <a:endParaRPr lang="vi-VN" sz="3300" dirty="0" smtClean="0">
              <a:cs typeface="Arial" pitchFamily="34" charset="0"/>
            </a:endParaRPr>
          </a:p>
          <a:p>
            <a:pPr>
              <a:buNone/>
            </a:pPr>
            <a:r>
              <a:rPr lang="vi-VN" sz="3300" b="1" dirty="0" smtClean="0"/>
              <a:t>Echilibru </a:t>
            </a:r>
            <a:r>
              <a:rPr lang="vi-VN" sz="3300" b="1" dirty="0" smtClean="0"/>
              <a:t>între Educație și Muncă:</a:t>
            </a:r>
            <a:r>
              <a:rPr lang="vi-VN" sz="3300" dirty="0" smtClean="0"/>
              <a:t> Trebuie să promovăm un echilibru între realizările academice și experiența profesională, recunoscând valoarea ambelor pentru dezvoltarea completă a studenților.</a:t>
            </a:r>
          </a:p>
          <a:p>
            <a:pPr>
              <a:buNone/>
            </a:pPr>
            <a:r>
              <a:rPr lang="vi-VN" sz="3300" b="1" dirty="0" smtClean="0"/>
              <a:t>Sprijin </a:t>
            </a:r>
            <a:r>
              <a:rPr lang="vi-VN" sz="3300" b="1" dirty="0" smtClean="0"/>
              <a:t>Din Partea Tuturor:</a:t>
            </a:r>
            <a:r>
              <a:rPr lang="vi-VN" sz="3300" dirty="0" smtClean="0"/>
              <a:t> Cadrele didactice, factorii de decizie politică și părinții trebuie să colaboreze pentru a crea un mediu care sprijină echilibrul dintre muncă și educație.</a:t>
            </a:r>
          </a:p>
          <a:p>
            <a:pPr>
              <a:buNone/>
            </a:pPr>
            <a:r>
              <a:rPr lang="vi-VN" sz="3300" b="1" dirty="0" smtClean="0">
                <a:latin typeface="Arial" pitchFamily="34" charset="0"/>
                <a:cs typeface="Arial" pitchFamily="34" charset="0"/>
              </a:rPr>
              <a:t>Abo</a:t>
            </a:r>
            <a:r>
              <a:rPr lang="ro-RO" sz="3300" b="1" dirty="0" smtClean="0">
                <a:latin typeface="Arial" pitchFamily="34" charset="0"/>
                <a:cs typeface="Arial" pitchFamily="34" charset="0"/>
              </a:rPr>
              <a:t>lirea</a:t>
            </a:r>
            <a:r>
              <a:rPr lang="vi-VN" sz="3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3300" b="1" dirty="0" smtClean="0"/>
              <a:t>Prejudecăților:</a:t>
            </a:r>
            <a:r>
              <a:rPr lang="vi-VN" sz="3300" dirty="0" smtClean="0"/>
              <a:t> Este important să depășim stigmatizarea asociată cu anumite tipuri de muncă și să promovăm valoarea experienței de muncă practice pentru dezvoltarea profesională a studenților.</a:t>
            </a:r>
          </a:p>
          <a:p>
            <a:pPr>
              <a:buNone/>
            </a:pPr>
            <a:r>
              <a:rPr lang="vi-VN" sz="3300" b="1" dirty="0" smtClean="0"/>
              <a:t>Pregătirea </a:t>
            </a:r>
            <a:r>
              <a:rPr lang="vi-VN" sz="3300" b="1" dirty="0" smtClean="0"/>
              <a:t>pentru Economia Globală:</a:t>
            </a:r>
            <a:r>
              <a:rPr lang="vi-VN" sz="3300" dirty="0" smtClean="0"/>
              <a:t> Echiparea studenților cu competențe diverse și experiență practică este crucială pentru pregătirea lor pentru o economie globală competitivă.</a:t>
            </a:r>
          </a:p>
          <a:p>
            <a:pPr>
              <a:buNone/>
            </a:pPr>
            <a:r>
              <a:rPr lang="vi-VN" sz="3300" b="1" dirty="0" smtClean="0"/>
              <a:t>Mediu </a:t>
            </a:r>
            <a:r>
              <a:rPr lang="vi-VN" sz="3300" b="1" dirty="0" smtClean="0"/>
              <a:t>Sustenabil:</a:t>
            </a:r>
            <a:r>
              <a:rPr lang="vi-VN" sz="3300" dirty="0" smtClean="0"/>
              <a:t> Crearea unui mediu sustenabil care să permită studenților să îmbine eficient munca și studiile, contribuind astfel la creșterea lor personală și profesională.</a:t>
            </a:r>
          </a:p>
          <a:p>
            <a:pPr>
              <a:buNone/>
            </a:pP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 smtClean="0"/>
              <a:t>Page</a:t>
            </a:r>
            <a:r>
              <a:rPr lang="en-US" smtClean="0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1121</Words>
  <Application>Microsoft Office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Why do Romanian students hide from the corporate world?</vt:lpstr>
      <vt:lpstr>În climatul economic actual, întrebarea dacă elevii de liceu și studenții ar trebui să muncească în paralel cu educația lor este frecvent dezbătută. </vt:lpstr>
      <vt:lpstr>România VS Europa</vt:lpstr>
      <vt:lpstr> Contextul legal</vt:lpstr>
      <vt:lpstr>Importanța Culturii Academice </vt:lpstr>
      <vt:lpstr>Impactul Post-Comunismului Asupra Mentalității Părinților </vt:lpstr>
      <vt:lpstr>Stigma Asociată cu Anumite Ocupații </vt:lpstr>
      <vt:lpstr>Percepția asupra Muncii Part-Time </vt:lpstr>
      <vt:lpstr>Necesitatea reevaluării</vt:lpstr>
      <vt:lpstr>      Vă mulțumesc pentru           atenția acordată!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Asus</cp:lastModifiedBy>
  <cp:revision>22</cp:revision>
  <dcterms:created xsi:type="dcterms:W3CDTF">2022-11-16T09:30:41Z</dcterms:created>
  <dcterms:modified xsi:type="dcterms:W3CDTF">2024-05-19T15:08:20Z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