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95CA7463-74A1-404B-88EE-13E34B657A36}">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35C1D-456B-481C-BDD2-AAC909453957}" v="996" dt="2024-05-20T19:08:37.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660"/>
  </p:normalViewPr>
  <p:slideViewPr>
    <p:cSldViewPr snapToGrid="0">
      <p:cViewPr varScale="1">
        <p:scale>
          <a:sx n="100" d="100"/>
          <a:sy n="100" d="100"/>
        </p:scale>
        <p:origin x="84" y="318"/>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5/20/2024</a:t>
            </a:fld>
            <a:endParaRPr lang="en-US"/>
          </a:p>
        </p:txBody>
      </p:sp>
      <p:sp>
        <p:nvSpPr>
          <p:cNvPr id="4" name="Footer Placeholder 3">
            <a:extLst>
              <a:ext uri="{FF2B5EF4-FFF2-40B4-BE49-F238E27FC236}">
                <a16:creationId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5/20/2024</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5/20/2024</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5/20/2024</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5/20/2024</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5/20/2024</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5/20/2024</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5/20/2024</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5/20/2024</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5/20/2024</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5/20/2024</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5/20/2024</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5/20/2024</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tatic.anaf.ro/static/10/Anaf/legislatie/OMFP_1802_2014.pdf-(2014)"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6994-1CA3-A39D-4FDE-D835BC5851F4}"/>
              </a:ext>
            </a:extLst>
          </p:cNvPr>
          <p:cNvSpPr>
            <a:spLocks noGrp="1"/>
          </p:cNvSpPr>
          <p:nvPr>
            <p:ph type="ctrTitle"/>
          </p:nvPr>
        </p:nvSpPr>
        <p:spPr>
          <a:xfrm>
            <a:off x="1524000" y="1122363"/>
            <a:ext cx="9144000" cy="2387600"/>
          </a:xfrm>
        </p:spPr>
        <p:txBody>
          <a:bodyPr/>
          <a:lstStyle/>
          <a:p>
            <a:pPr algn="ctr"/>
            <a:r>
              <a:rPr lang="en-US" sz="3600" b="1" dirty="0">
                <a:latin typeface="Calibri"/>
                <a:ea typeface="Calibri"/>
                <a:cs typeface="Calibri"/>
              </a:rPr>
              <a:t>MODELELE DE CASH FLOW ȘI APLICABILITATEA ACESTORA</a:t>
            </a:r>
            <a:endParaRPr lang="ro-RO" dirty="0"/>
          </a:p>
          <a:p>
            <a:pPr algn="ctr"/>
            <a:endParaRPr lang="en-US" dirty="0">
              <a:ea typeface="Calibri Light"/>
              <a:cs typeface="Calibri Light"/>
            </a:endParaRPr>
          </a:p>
        </p:txBody>
      </p:sp>
      <p:sp>
        <p:nvSpPr>
          <p:cNvPr id="3" name="Subtitle 2">
            <a:extLst>
              <a:ext uri="{FF2B5EF4-FFF2-40B4-BE49-F238E27FC236}">
                <a16:creationId xmlns:a16="http://schemas.microsoft.com/office/drawing/2014/main" id="{B12F05B2-EF03-DBB5-4446-A81ABE5970EE}"/>
              </a:ext>
            </a:extLst>
          </p:cNvPr>
          <p:cNvSpPr>
            <a:spLocks noGrp="1"/>
          </p:cNvSpPr>
          <p:nvPr>
            <p:ph type="subTitle" idx="1"/>
          </p:nvPr>
        </p:nvSpPr>
        <p:spPr/>
        <p:txBody>
          <a:bodyPr vert="horz" lIns="91440" tIns="45720" rIns="91440" bIns="45720" rtlCol="0" anchor="t">
            <a:normAutofit lnSpcReduction="10000"/>
          </a:bodyPr>
          <a:lstStyle/>
          <a:p>
            <a:pPr algn="l"/>
            <a:r>
              <a:rPr lang="en-US" sz="2200" b="1">
                <a:latin typeface="Times New Roman"/>
                <a:ea typeface="Calibri"/>
                <a:cs typeface="Times New Roman"/>
              </a:rPr>
              <a:t>Adrian-Gabriel Petrescu, Giulia-Steluța </a:t>
            </a:r>
            <a:r>
              <a:rPr lang="en-US" sz="2200" b="1" err="1">
                <a:latin typeface="Times New Roman"/>
                <a:ea typeface="Calibri"/>
                <a:cs typeface="Times New Roman"/>
              </a:rPr>
              <a:t>Piscanu</a:t>
            </a:r>
            <a:r>
              <a:rPr lang="en-US" sz="2200" b="1">
                <a:latin typeface="Times New Roman"/>
                <a:ea typeface="Calibri"/>
                <a:cs typeface="Times New Roman"/>
              </a:rPr>
              <a:t>, </a:t>
            </a:r>
            <a:endParaRPr lang="ro-RO"/>
          </a:p>
          <a:p>
            <a:pPr algn="l"/>
            <a:r>
              <a:rPr lang="en-US" sz="2200" b="1" dirty="0">
                <a:latin typeface="Times New Roman"/>
                <a:ea typeface="Calibri"/>
                <a:cs typeface="Times New Roman"/>
              </a:rPr>
              <a:t>Ionela-Adelina Popescu, Teodora-Andreea Popescu, </a:t>
            </a:r>
            <a:endParaRPr lang="en-US"/>
          </a:p>
          <a:p>
            <a:pPr algn="l"/>
            <a:r>
              <a:rPr lang="en-US" sz="2200" b="1" dirty="0">
                <a:latin typeface="Times New Roman"/>
                <a:ea typeface="Calibri"/>
                <a:cs typeface="Times New Roman"/>
              </a:rPr>
              <a:t>Sergiu-Ioan </a:t>
            </a:r>
            <a:r>
              <a:rPr lang="en-US" sz="2200" b="1" dirty="0" err="1">
                <a:latin typeface="Times New Roman"/>
                <a:ea typeface="Calibri"/>
                <a:cs typeface="Times New Roman"/>
              </a:rPr>
              <a:t>Potec</a:t>
            </a:r>
            <a:r>
              <a:rPr lang="en-US" sz="2200" b="1" dirty="0">
                <a:latin typeface="Times New Roman"/>
                <a:ea typeface="Calibri"/>
                <a:cs typeface="Times New Roman"/>
              </a:rPr>
              <a:t>, Darius-Ștefan </a:t>
            </a:r>
            <a:r>
              <a:rPr lang="en-US" sz="2200" b="1" dirty="0" err="1">
                <a:latin typeface="Times New Roman"/>
                <a:ea typeface="Calibri"/>
                <a:cs typeface="Times New Roman"/>
              </a:rPr>
              <a:t>Prunache</a:t>
            </a:r>
            <a:endParaRPr lang="en-US" dirty="0" err="1"/>
          </a:p>
          <a:p>
            <a:pPr algn="l"/>
            <a:r>
              <a:rPr lang="en-US" sz="2200" b="1" dirty="0">
                <a:latin typeface="Times New Roman"/>
                <a:ea typeface="Calibri"/>
                <a:cs typeface="Times New Roman"/>
              </a:rPr>
              <a:t>  </a:t>
            </a:r>
            <a:r>
              <a:rPr lang="en-US" b="1" dirty="0" err="1">
                <a:latin typeface="Times New Roman"/>
                <a:ea typeface="Calibri"/>
                <a:cs typeface="Times New Roman"/>
              </a:rPr>
              <a:t>Licență</a:t>
            </a:r>
            <a:r>
              <a:rPr lang="en-US" b="1" dirty="0">
                <a:latin typeface="Times New Roman"/>
                <a:ea typeface="Calibri"/>
                <a:cs typeface="Times New Roman"/>
              </a:rPr>
              <a:t>, An I, Grupa 616</a:t>
            </a:r>
            <a:endParaRPr lang="en-US" dirty="0"/>
          </a:p>
          <a:p>
            <a:endParaRPr lang="en-US" sz="3600" b="1" dirty="0">
              <a:ea typeface="Calibri"/>
              <a:cs typeface="Calibri"/>
            </a:endParaRPr>
          </a:p>
          <a:p>
            <a:endParaRPr lang="en-US" dirty="0"/>
          </a:p>
        </p:txBody>
      </p:sp>
      <p:sp>
        <p:nvSpPr>
          <p:cNvPr id="4" name="CasetăText 3">
            <a:extLst>
              <a:ext uri="{FF2B5EF4-FFF2-40B4-BE49-F238E27FC236}">
                <a16:creationId xmlns:a16="http://schemas.microsoft.com/office/drawing/2014/main" id="{B48A8225-CEB4-BAFD-7FE3-42D20F1CC820}"/>
              </a:ext>
            </a:extLst>
          </p:cNvPr>
          <p:cNvSpPr txBox="1"/>
          <p:nvPr/>
        </p:nvSpPr>
        <p:spPr>
          <a:xfrm>
            <a:off x="1521493" y="5707479"/>
            <a:ext cx="85384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sz="2200" b="1" dirty="0">
                <a:latin typeface="Times New Roman"/>
                <a:cs typeface="Times New Roman"/>
              </a:rPr>
              <a:t>Coord. Științific: Lector univ. dr. Luminița-Mihaela Dumitrașcu</a:t>
            </a:r>
            <a:endParaRPr lang="ro-RO" dirty="0"/>
          </a:p>
          <a:p>
            <a:pPr algn="l"/>
            <a:endParaRPr lang="ro-RO" dirty="0">
              <a:ea typeface="Calibri"/>
              <a:cs typeface="Calibri"/>
            </a:endParaRPr>
          </a:p>
        </p:txBody>
      </p:sp>
    </p:spTree>
    <p:extLst>
      <p:ext uri="{BB962C8B-B14F-4D97-AF65-F5344CB8AC3E}">
        <p14:creationId xmlns:p14="http://schemas.microsoft.com/office/powerpoint/2010/main" val="321111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7F1428F-A89E-4EFF-8673-DC16A9D0E170}"/>
              </a:ext>
            </a:extLst>
          </p:cNvPr>
          <p:cNvSpPr>
            <a:spLocks noGrp="1"/>
          </p:cNvSpPr>
          <p:nvPr>
            <p:ph type="title"/>
          </p:nvPr>
        </p:nvSpPr>
        <p:spPr/>
        <p:txBody>
          <a:bodyPr/>
          <a:lstStyle/>
          <a:p>
            <a:r>
              <a:rPr lang="ro-RO" b="1">
                <a:solidFill>
                  <a:srgbClr val="17406D"/>
                </a:solidFill>
                <a:latin typeface="Times New Roman"/>
                <a:cs typeface="Times New Roman"/>
              </a:rPr>
              <a:t>Implementarea IFRS la nivel global</a:t>
            </a:r>
            <a:endParaRPr lang="ro-RO"/>
          </a:p>
        </p:txBody>
      </p:sp>
      <p:pic>
        <p:nvPicPr>
          <p:cNvPr id="5" name="Substituent conținut 4" descr="O imagine care conține text, captură de ecran, Font, număr&#10;&#10;Descriere generată automat">
            <a:extLst>
              <a:ext uri="{FF2B5EF4-FFF2-40B4-BE49-F238E27FC236}">
                <a16:creationId xmlns:a16="http://schemas.microsoft.com/office/drawing/2014/main" id="{17D8A607-B3E7-89EC-2A2C-76D4A47A2305}"/>
              </a:ext>
            </a:extLst>
          </p:cNvPr>
          <p:cNvPicPr>
            <a:picLocks noGrp="1" noChangeAspect="1"/>
          </p:cNvPicPr>
          <p:nvPr>
            <p:ph idx="1"/>
          </p:nvPr>
        </p:nvPicPr>
        <p:blipFill>
          <a:blip r:embed="rId2"/>
          <a:stretch>
            <a:fillRect/>
          </a:stretch>
        </p:blipFill>
        <p:spPr>
          <a:xfrm>
            <a:off x="1832218" y="1696836"/>
            <a:ext cx="8001674" cy="4469394"/>
          </a:xfrm>
        </p:spPr>
      </p:pic>
      <p:sp>
        <p:nvSpPr>
          <p:cNvPr id="4" name="Substituent număr diapozitiv 3">
            <a:extLst>
              <a:ext uri="{FF2B5EF4-FFF2-40B4-BE49-F238E27FC236}">
                <a16:creationId xmlns:a16="http://schemas.microsoft.com/office/drawing/2014/main" id="{9ACC3D7F-70BD-FAAC-2D53-BF428FB07470}"/>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10</a:t>
            </a:fld>
            <a:endParaRPr lang="en-US" dirty="0"/>
          </a:p>
        </p:txBody>
      </p:sp>
      <p:sp>
        <p:nvSpPr>
          <p:cNvPr id="6" name="CasetăText 5">
            <a:extLst>
              <a:ext uri="{FF2B5EF4-FFF2-40B4-BE49-F238E27FC236}">
                <a16:creationId xmlns:a16="http://schemas.microsoft.com/office/drawing/2014/main" id="{DF644444-6390-FB0E-B99E-98B155AC2539}"/>
              </a:ext>
            </a:extLst>
          </p:cNvPr>
          <p:cNvSpPr txBox="1"/>
          <p:nvPr/>
        </p:nvSpPr>
        <p:spPr>
          <a:xfrm>
            <a:off x="4327301" y="6355724"/>
            <a:ext cx="2743200" cy="2970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30" b="1" u="sng">
                <a:solidFill>
                  <a:schemeClr val="dk1"/>
                </a:solidFill>
                <a:latin typeface="Roboto"/>
                <a:ea typeface="Roboto"/>
                <a:cs typeface="Roboto"/>
              </a:rPr>
              <a:t>https://www.ifrs.org</a:t>
            </a:r>
          </a:p>
        </p:txBody>
      </p:sp>
    </p:spTree>
    <p:extLst>
      <p:ext uri="{BB962C8B-B14F-4D97-AF65-F5344CB8AC3E}">
        <p14:creationId xmlns:p14="http://schemas.microsoft.com/office/powerpoint/2010/main" val="284625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2B26B51-211D-0003-FA3C-976A92A0172A}"/>
              </a:ext>
            </a:extLst>
          </p:cNvPr>
          <p:cNvSpPr>
            <a:spLocks noGrp="1"/>
          </p:cNvSpPr>
          <p:nvPr>
            <p:ph type="title"/>
          </p:nvPr>
        </p:nvSpPr>
        <p:spPr>
          <a:xfrm>
            <a:off x="838200" y="828422"/>
            <a:ext cx="5514305" cy="872998"/>
          </a:xfrm>
        </p:spPr>
        <p:txBody>
          <a:bodyPr/>
          <a:lstStyle/>
          <a:p>
            <a:r>
              <a:rPr lang="ro-RO" sz="4000" b="1" dirty="0">
                <a:solidFill>
                  <a:srgbClr val="17406D"/>
                </a:solidFill>
                <a:latin typeface="Times New Roman"/>
                <a:cs typeface="Times New Roman"/>
              </a:rPr>
              <a:t>Metodologia Cercetării</a:t>
            </a:r>
            <a:endParaRPr lang="ro-RO" dirty="0"/>
          </a:p>
        </p:txBody>
      </p:sp>
      <p:sp>
        <p:nvSpPr>
          <p:cNvPr id="3" name="Substituent conținut 2">
            <a:extLst>
              <a:ext uri="{FF2B5EF4-FFF2-40B4-BE49-F238E27FC236}">
                <a16:creationId xmlns:a16="http://schemas.microsoft.com/office/drawing/2014/main" id="{F811BEB2-B8D2-C0F8-1E9B-10B8B9F54E5D}"/>
              </a:ext>
            </a:extLst>
          </p:cNvPr>
          <p:cNvSpPr>
            <a:spLocks noGrp="1"/>
          </p:cNvSpPr>
          <p:nvPr>
            <p:ph idx="1"/>
          </p:nvPr>
        </p:nvSpPr>
        <p:spPr>
          <a:xfrm>
            <a:off x="838200" y="1825625"/>
            <a:ext cx="10966360" cy="4029367"/>
          </a:xfrm>
        </p:spPr>
        <p:txBody>
          <a:bodyPr vert="horz" lIns="91440" tIns="45720" rIns="91440" bIns="45720" rtlCol="0" anchor="t">
            <a:noAutofit/>
          </a:bodyPr>
          <a:lstStyle/>
          <a:p>
            <a:r>
              <a:rPr lang="ro-RO" sz="2400" b="1" dirty="0">
                <a:solidFill>
                  <a:srgbClr val="17406D"/>
                </a:solidFill>
                <a:latin typeface="Times New Roman"/>
                <a:cs typeface="Times New Roman"/>
              </a:rPr>
              <a:t>Modul în care am abordat această </a:t>
            </a:r>
            <a:r>
              <a:rPr lang="ro-RO" sz="2400" b="1" err="1">
                <a:solidFill>
                  <a:srgbClr val="17406D"/>
                </a:solidFill>
                <a:latin typeface="Times New Roman"/>
                <a:cs typeface="Times New Roman"/>
              </a:rPr>
              <a:t>cercertare</a:t>
            </a:r>
            <a:r>
              <a:rPr lang="ro-RO" sz="2400" b="1" dirty="0">
                <a:solidFill>
                  <a:srgbClr val="17406D"/>
                </a:solidFill>
                <a:latin typeface="Times New Roman"/>
                <a:cs typeface="Times New Roman"/>
              </a:rPr>
              <a:t> constă în: alegerea din cadrul eșantionului disponibil pe site-ul oficial BVB(https://bvb.ro/), celor mai puternice companii, din topul celor 20 de </a:t>
            </a:r>
            <a:r>
              <a:rPr lang="ro-RO" sz="2400" b="1" err="1">
                <a:solidFill>
                  <a:srgbClr val="17406D"/>
                </a:solidFill>
                <a:latin typeface="Times New Roman"/>
                <a:cs typeface="Times New Roman"/>
              </a:rPr>
              <a:t>socitetati</a:t>
            </a:r>
            <a:r>
              <a:rPr lang="ro-RO" sz="2400" b="1" dirty="0">
                <a:solidFill>
                  <a:srgbClr val="17406D"/>
                </a:solidFill>
                <a:latin typeface="Times New Roman"/>
                <a:cs typeface="Times New Roman"/>
              </a:rPr>
              <a:t> parte din indicatorul BET(</a:t>
            </a:r>
            <a:r>
              <a:rPr lang="ro-RO" sz="2400" b="1" err="1">
                <a:solidFill>
                  <a:srgbClr val="17406D"/>
                </a:solidFill>
                <a:latin typeface="Times New Roman"/>
                <a:cs typeface="Times New Roman"/>
              </a:rPr>
              <a:t>Bucharest</a:t>
            </a:r>
            <a:r>
              <a:rPr lang="ro-RO" sz="2400" b="1" dirty="0">
                <a:solidFill>
                  <a:srgbClr val="17406D"/>
                </a:solidFill>
                <a:latin typeface="Times New Roman"/>
                <a:cs typeface="Times New Roman"/>
              </a:rPr>
              <a:t> Exchange Trade). Aceste companii sunt ofertante, întrucât ne prezintă un orizont de analiză financiară extins, abundent în diversitatea generată de industriile din care fac parte, precum: industria petrolieră, industria gazelor naturale, </a:t>
            </a:r>
            <a:r>
              <a:rPr lang="ro-RO" sz="2400" b="1" err="1">
                <a:solidFill>
                  <a:srgbClr val="17406D"/>
                </a:solidFill>
                <a:latin typeface="Times New Roman"/>
                <a:cs typeface="Times New Roman"/>
              </a:rPr>
              <a:t>indsutria</a:t>
            </a:r>
            <a:r>
              <a:rPr lang="ro-RO" sz="2400" b="1" dirty="0">
                <a:solidFill>
                  <a:srgbClr val="17406D"/>
                </a:solidFill>
                <a:latin typeface="Times New Roman"/>
                <a:cs typeface="Times New Roman"/>
              </a:rPr>
              <a:t> energetică, industria chimică și a materialelor de construcții, industria medicală, industria imobiliară. Informațiile culese au avut ca perioadă de raportare intervalul: 2018-2022, fiind cele mai recente situații financiare consolidate raportate de societățile analizate în cauză.</a:t>
            </a:r>
            <a:endParaRPr lang="ro-RO" sz="2400" dirty="0">
              <a:ea typeface="Calibri"/>
              <a:cs typeface="Calibri"/>
            </a:endParaRPr>
          </a:p>
          <a:p>
            <a:endParaRPr lang="ro-RO" dirty="0">
              <a:ea typeface="Calibri"/>
              <a:cs typeface="Calibri"/>
            </a:endParaRPr>
          </a:p>
        </p:txBody>
      </p:sp>
      <p:sp>
        <p:nvSpPr>
          <p:cNvPr id="4" name="Substituent număr diapozitiv 3">
            <a:extLst>
              <a:ext uri="{FF2B5EF4-FFF2-40B4-BE49-F238E27FC236}">
                <a16:creationId xmlns:a16="http://schemas.microsoft.com/office/drawing/2014/main" id="{BB05648D-D5A4-EE57-0209-2CA8EE8EFAD1}"/>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11</a:t>
            </a:fld>
            <a:endParaRPr lang="en-US" dirty="0"/>
          </a:p>
        </p:txBody>
      </p:sp>
    </p:spTree>
    <p:extLst>
      <p:ext uri="{BB962C8B-B14F-4D97-AF65-F5344CB8AC3E}">
        <p14:creationId xmlns:p14="http://schemas.microsoft.com/office/powerpoint/2010/main" val="71215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CA8BD5F-9880-F0C0-6800-DC9FD43DF5EC}"/>
              </a:ext>
            </a:extLst>
          </p:cNvPr>
          <p:cNvSpPr>
            <a:spLocks noGrp="1"/>
          </p:cNvSpPr>
          <p:nvPr>
            <p:ph type="title"/>
          </p:nvPr>
        </p:nvSpPr>
        <p:spPr>
          <a:xfrm>
            <a:off x="323045" y="839154"/>
            <a:ext cx="11545909" cy="872998"/>
          </a:xfrm>
        </p:spPr>
        <p:txBody>
          <a:bodyPr>
            <a:normAutofit fontScale="90000"/>
          </a:bodyPr>
          <a:lstStyle/>
          <a:p>
            <a:r>
              <a:rPr lang="ro-RO" sz="4300" b="1" dirty="0">
                <a:latin typeface="Times New Roman"/>
                <a:cs typeface="Times New Roman"/>
              </a:rPr>
              <a:t>Domeniile de activitate ale companiilor listate la BVB</a:t>
            </a:r>
            <a:endParaRPr lang="ro-RO" dirty="0"/>
          </a:p>
        </p:txBody>
      </p:sp>
      <p:pic>
        <p:nvPicPr>
          <p:cNvPr id="5" name="Substituent conținut 4" descr="O imagine care conține cerc, captură de ecran, Color, Grafică&#10;&#10;Descriere generată automat">
            <a:extLst>
              <a:ext uri="{FF2B5EF4-FFF2-40B4-BE49-F238E27FC236}">
                <a16:creationId xmlns:a16="http://schemas.microsoft.com/office/drawing/2014/main" id="{0E16F8A9-D5F1-7E78-12A7-9B0AE760DEE7}"/>
              </a:ext>
            </a:extLst>
          </p:cNvPr>
          <p:cNvPicPr>
            <a:picLocks noGrp="1" noChangeAspect="1"/>
          </p:cNvPicPr>
          <p:nvPr>
            <p:ph idx="1"/>
          </p:nvPr>
        </p:nvPicPr>
        <p:blipFill>
          <a:blip r:embed="rId2"/>
          <a:stretch>
            <a:fillRect/>
          </a:stretch>
        </p:blipFill>
        <p:spPr>
          <a:xfrm>
            <a:off x="2401671" y="1825625"/>
            <a:ext cx="7646235" cy="4351338"/>
          </a:xfrm>
        </p:spPr>
      </p:pic>
      <p:sp>
        <p:nvSpPr>
          <p:cNvPr id="4" name="Substituent număr diapozitiv 3">
            <a:extLst>
              <a:ext uri="{FF2B5EF4-FFF2-40B4-BE49-F238E27FC236}">
                <a16:creationId xmlns:a16="http://schemas.microsoft.com/office/drawing/2014/main" id="{D6DD5734-48B4-713B-60DD-3BC000C1E8AB}"/>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12</a:t>
            </a:fld>
            <a:endParaRPr lang="en-US" dirty="0"/>
          </a:p>
        </p:txBody>
      </p:sp>
    </p:spTree>
    <p:extLst>
      <p:ext uri="{BB962C8B-B14F-4D97-AF65-F5344CB8AC3E}">
        <p14:creationId xmlns:p14="http://schemas.microsoft.com/office/powerpoint/2010/main" val="288008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39B42A9-2B44-2617-F254-37FDA6D3F646}"/>
              </a:ext>
            </a:extLst>
          </p:cNvPr>
          <p:cNvSpPr>
            <a:spLocks noGrp="1"/>
          </p:cNvSpPr>
          <p:nvPr>
            <p:ph type="title"/>
          </p:nvPr>
        </p:nvSpPr>
        <p:spPr/>
        <p:txBody>
          <a:bodyPr/>
          <a:lstStyle/>
          <a:p>
            <a:r>
              <a:rPr lang="ro-RO" b="1">
                <a:solidFill>
                  <a:srgbClr val="17406D"/>
                </a:solidFill>
                <a:latin typeface="Times New Roman"/>
                <a:cs typeface="Times New Roman"/>
              </a:rPr>
              <a:t>Structura Acționariatului</a:t>
            </a:r>
            <a:endParaRPr lang="ro-RO"/>
          </a:p>
        </p:txBody>
      </p:sp>
      <p:pic>
        <p:nvPicPr>
          <p:cNvPr id="5" name="Substituent conținut 4" descr="O imagine care conține captură de ecran, Dreptunghi, pătrat&#10;&#10;Descriere generată automat">
            <a:extLst>
              <a:ext uri="{FF2B5EF4-FFF2-40B4-BE49-F238E27FC236}">
                <a16:creationId xmlns:a16="http://schemas.microsoft.com/office/drawing/2014/main" id="{4B859259-3B37-8A9B-4782-B101D71FE690}"/>
              </a:ext>
            </a:extLst>
          </p:cNvPr>
          <p:cNvPicPr>
            <a:picLocks noGrp="1" noChangeAspect="1"/>
          </p:cNvPicPr>
          <p:nvPr>
            <p:ph idx="1"/>
          </p:nvPr>
        </p:nvPicPr>
        <p:blipFill>
          <a:blip r:embed="rId2"/>
          <a:stretch>
            <a:fillRect/>
          </a:stretch>
        </p:blipFill>
        <p:spPr>
          <a:xfrm>
            <a:off x="687745" y="1941612"/>
            <a:ext cx="3196510" cy="878179"/>
          </a:xfrm>
        </p:spPr>
      </p:pic>
      <p:sp>
        <p:nvSpPr>
          <p:cNvPr id="4" name="Substituent număr diapozitiv 3">
            <a:extLst>
              <a:ext uri="{FF2B5EF4-FFF2-40B4-BE49-F238E27FC236}">
                <a16:creationId xmlns:a16="http://schemas.microsoft.com/office/drawing/2014/main" id="{6A577AA9-DC3F-45FE-528E-3A3E55069E26}"/>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13</a:t>
            </a:fld>
            <a:endParaRPr lang="en-US" dirty="0"/>
          </a:p>
        </p:txBody>
      </p:sp>
      <p:pic>
        <p:nvPicPr>
          <p:cNvPr id="6" name="Imagine 5" descr="O imagine care conține text, captură de ecran, Font&#10;&#10;Descriere generată automat">
            <a:extLst>
              <a:ext uri="{FF2B5EF4-FFF2-40B4-BE49-F238E27FC236}">
                <a16:creationId xmlns:a16="http://schemas.microsoft.com/office/drawing/2014/main" id="{65E9DDE9-5F4F-F298-0B86-B2EB4F78169C}"/>
              </a:ext>
            </a:extLst>
          </p:cNvPr>
          <p:cNvPicPr>
            <a:picLocks noChangeAspect="1"/>
          </p:cNvPicPr>
          <p:nvPr/>
        </p:nvPicPr>
        <p:blipFill>
          <a:blip r:embed="rId3"/>
          <a:stretch>
            <a:fillRect/>
          </a:stretch>
        </p:blipFill>
        <p:spPr>
          <a:xfrm>
            <a:off x="165547" y="3058128"/>
            <a:ext cx="4165780" cy="2179884"/>
          </a:xfrm>
          <a:prstGeom prst="rect">
            <a:avLst/>
          </a:prstGeom>
        </p:spPr>
      </p:pic>
      <p:pic>
        <p:nvPicPr>
          <p:cNvPr id="7" name="Imagine 6" descr="O imagine care conține captură de ecran, Dreptunghi, pătrat&#10;&#10;Descriere generată automat">
            <a:extLst>
              <a:ext uri="{FF2B5EF4-FFF2-40B4-BE49-F238E27FC236}">
                <a16:creationId xmlns:a16="http://schemas.microsoft.com/office/drawing/2014/main" id="{CA2127DA-F106-D9CD-438B-427657EBB301}"/>
              </a:ext>
            </a:extLst>
          </p:cNvPr>
          <p:cNvPicPr>
            <a:picLocks noChangeAspect="1"/>
          </p:cNvPicPr>
          <p:nvPr/>
        </p:nvPicPr>
        <p:blipFill>
          <a:blip r:embed="rId4"/>
          <a:stretch>
            <a:fillRect/>
          </a:stretch>
        </p:blipFill>
        <p:spPr>
          <a:xfrm>
            <a:off x="8793253" y="1832019"/>
            <a:ext cx="2719187" cy="1101144"/>
          </a:xfrm>
          <a:prstGeom prst="rect">
            <a:avLst/>
          </a:prstGeom>
        </p:spPr>
      </p:pic>
      <p:pic>
        <p:nvPicPr>
          <p:cNvPr id="8" name="Imagine 7" descr="O imagine care conține text, captură de ecran, Font, cerc&#10;&#10;Descriere generată automat">
            <a:extLst>
              <a:ext uri="{FF2B5EF4-FFF2-40B4-BE49-F238E27FC236}">
                <a16:creationId xmlns:a16="http://schemas.microsoft.com/office/drawing/2014/main" id="{7C1103CC-24D9-F7D7-4997-BF5674F3B43E}"/>
              </a:ext>
            </a:extLst>
          </p:cNvPr>
          <p:cNvPicPr>
            <a:picLocks noChangeAspect="1"/>
          </p:cNvPicPr>
          <p:nvPr/>
        </p:nvPicPr>
        <p:blipFill>
          <a:blip r:embed="rId5"/>
          <a:stretch>
            <a:fillRect/>
          </a:stretch>
        </p:blipFill>
        <p:spPr>
          <a:xfrm>
            <a:off x="8032391" y="3059605"/>
            <a:ext cx="3983328" cy="2166201"/>
          </a:xfrm>
          <a:prstGeom prst="rect">
            <a:avLst/>
          </a:prstGeom>
        </p:spPr>
      </p:pic>
      <p:pic>
        <p:nvPicPr>
          <p:cNvPr id="9" name="Imagine 8" descr="O imagine care conține captură de ecran, Dreptunghi, pătrat&#10;&#10;Descriere generată automat">
            <a:extLst>
              <a:ext uri="{FF2B5EF4-FFF2-40B4-BE49-F238E27FC236}">
                <a16:creationId xmlns:a16="http://schemas.microsoft.com/office/drawing/2014/main" id="{C1137DA0-61B4-A531-D2EA-6947618268C1}"/>
              </a:ext>
            </a:extLst>
          </p:cNvPr>
          <p:cNvPicPr>
            <a:picLocks noChangeAspect="1"/>
          </p:cNvPicPr>
          <p:nvPr/>
        </p:nvPicPr>
        <p:blipFill>
          <a:blip r:embed="rId6"/>
          <a:stretch>
            <a:fillRect/>
          </a:stretch>
        </p:blipFill>
        <p:spPr>
          <a:xfrm>
            <a:off x="4653768" y="1885680"/>
            <a:ext cx="3303029" cy="993822"/>
          </a:xfrm>
          <a:prstGeom prst="rect">
            <a:avLst/>
          </a:prstGeom>
        </p:spPr>
      </p:pic>
      <p:pic>
        <p:nvPicPr>
          <p:cNvPr id="10" name="Imagine 9" descr="O imagine care conține text, captură de ecran, siglă, Font&#10;&#10;Descriere generată automat">
            <a:extLst>
              <a:ext uri="{FF2B5EF4-FFF2-40B4-BE49-F238E27FC236}">
                <a16:creationId xmlns:a16="http://schemas.microsoft.com/office/drawing/2014/main" id="{4FABE637-0CEE-65F0-40A4-C251DD8E74F9}"/>
              </a:ext>
            </a:extLst>
          </p:cNvPr>
          <p:cNvPicPr>
            <a:picLocks noChangeAspect="1"/>
          </p:cNvPicPr>
          <p:nvPr/>
        </p:nvPicPr>
        <p:blipFill>
          <a:blip r:embed="rId7"/>
          <a:stretch>
            <a:fillRect/>
          </a:stretch>
        </p:blipFill>
        <p:spPr>
          <a:xfrm>
            <a:off x="4331796" y="3061751"/>
            <a:ext cx="3721592" cy="2161907"/>
          </a:xfrm>
          <a:prstGeom prst="rect">
            <a:avLst/>
          </a:prstGeom>
        </p:spPr>
      </p:pic>
    </p:spTree>
    <p:extLst>
      <p:ext uri="{BB962C8B-B14F-4D97-AF65-F5344CB8AC3E}">
        <p14:creationId xmlns:p14="http://schemas.microsoft.com/office/powerpoint/2010/main" val="88022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E14A6E9-F759-ABAB-2DB3-A2525409DBE0}"/>
              </a:ext>
            </a:extLst>
          </p:cNvPr>
          <p:cNvSpPr>
            <a:spLocks noGrp="1"/>
          </p:cNvSpPr>
          <p:nvPr>
            <p:ph type="title"/>
          </p:nvPr>
        </p:nvSpPr>
        <p:spPr>
          <a:xfrm>
            <a:off x="1213834" y="527915"/>
            <a:ext cx="6662671" cy="1184237"/>
          </a:xfrm>
        </p:spPr>
        <p:txBody>
          <a:bodyPr>
            <a:normAutofit fontScale="90000"/>
          </a:bodyPr>
          <a:lstStyle/>
          <a:p>
            <a:r>
              <a:rPr lang="ro-RO" b="1" dirty="0">
                <a:ea typeface="Calibri Light"/>
                <a:cs typeface="Calibri Light"/>
              </a:rPr>
              <a:t>Situația Rezultatului Global</a:t>
            </a:r>
            <a:br>
              <a:rPr lang="ro-RO" b="1" dirty="0">
                <a:ea typeface="Calibri Light"/>
                <a:cs typeface="Calibri Light"/>
              </a:rPr>
            </a:br>
            <a:r>
              <a:rPr lang="ro-RO" b="1" dirty="0">
                <a:ea typeface="Calibri Light"/>
                <a:cs typeface="Calibri Light"/>
              </a:rPr>
              <a:t> Clasificarea Cheltuielilor</a:t>
            </a:r>
            <a:endParaRPr lang="ro-RO" dirty="0"/>
          </a:p>
        </p:txBody>
      </p:sp>
      <p:pic>
        <p:nvPicPr>
          <p:cNvPr id="5" name="Substituent conținut 4" descr="O imagine care conține captură de ecran, cerc, Grafică, design grafic&#10;&#10;Descriere generată automat">
            <a:extLst>
              <a:ext uri="{FF2B5EF4-FFF2-40B4-BE49-F238E27FC236}">
                <a16:creationId xmlns:a16="http://schemas.microsoft.com/office/drawing/2014/main" id="{C543B2F0-74F3-3AE1-95F9-6388F9A18EEF}"/>
              </a:ext>
            </a:extLst>
          </p:cNvPr>
          <p:cNvPicPr>
            <a:picLocks noGrp="1" noChangeAspect="1"/>
          </p:cNvPicPr>
          <p:nvPr>
            <p:ph idx="1"/>
          </p:nvPr>
        </p:nvPicPr>
        <p:blipFill>
          <a:blip r:embed="rId2"/>
          <a:stretch>
            <a:fillRect/>
          </a:stretch>
        </p:blipFill>
        <p:spPr>
          <a:xfrm>
            <a:off x="6163400" y="215766"/>
            <a:ext cx="6100718" cy="3202972"/>
          </a:xfrm>
        </p:spPr>
      </p:pic>
      <p:sp>
        <p:nvSpPr>
          <p:cNvPr id="4" name="Substituent număr diapozitiv 3">
            <a:extLst>
              <a:ext uri="{FF2B5EF4-FFF2-40B4-BE49-F238E27FC236}">
                <a16:creationId xmlns:a16="http://schemas.microsoft.com/office/drawing/2014/main" id="{C481AA00-3E3C-0138-2AA1-7A1AF4E87693}"/>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14</a:t>
            </a:fld>
            <a:endParaRPr lang="en-US" dirty="0"/>
          </a:p>
        </p:txBody>
      </p:sp>
      <p:sp>
        <p:nvSpPr>
          <p:cNvPr id="8" name="CasetăText 7">
            <a:extLst>
              <a:ext uri="{FF2B5EF4-FFF2-40B4-BE49-F238E27FC236}">
                <a16:creationId xmlns:a16="http://schemas.microsoft.com/office/drawing/2014/main" id="{AEF8A915-9352-CE16-D1C4-71FD8DFAFA63}"/>
              </a:ext>
            </a:extLst>
          </p:cNvPr>
          <p:cNvSpPr txBox="1"/>
          <p:nvPr/>
        </p:nvSpPr>
        <p:spPr>
          <a:xfrm>
            <a:off x="623819" y="2358443"/>
            <a:ext cx="687517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sz="4000" b="1" dirty="0" err="1">
                <a:ea typeface="Calibri"/>
                <a:cs typeface="Calibri"/>
              </a:rPr>
              <a:t>Dupa</a:t>
            </a:r>
            <a:r>
              <a:rPr lang="ro-RO" sz="4000" b="1" dirty="0">
                <a:ea typeface="Calibri"/>
                <a:cs typeface="Calibri"/>
              </a:rPr>
              <a:t> </a:t>
            </a:r>
            <a:r>
              <a:rPr lang="ro-RO" sz="4000" b="1" dirty="0" err="1">
                <a:ea typeface="Calibri"/>
                <a:cs typeface="Calibri"/>
              </a:rPr>
              <a:t>Functie</a:t>
            </a:r>
            <a:r>
              <a:rPr lang="ro-RO" sz="4000" b="1" dirty="0">
                <a:ea typeface="Calibri"/>
                <a:cs typeface="Calibri"/>
              </a:rPr>
              <a:t>: 3 Companii</a:t>
            </a:r>
          </a:p>
        </p:txBody>
      </p:sp>
      <p:sp>
        <p:nvSpPr>
          <p:cNvPr id="9" name="CasetăText 8">
            <a:extLst>
              <a:ext uri="{FF2B5EF4-FFF2-40B4-BE49-F238E27FC236}">
                <a16:creationId xmlns:a16="http://schemas.microsoft.com/office/drawing/2014/main" id="{222415E4-F26F-A6E8-4ED9-2D9093FCB2A0}"/>
              </a:ext>
            </a:extLst>
          </p:cNvPr>
          <p:cNvSpPr txBox="1"/>
          <p:nvPr/>
        </p:nvSpPr>
        <p:spPr>
          <a:xfrm>
            <a:off x="1497169" y="539705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o-RO"/>
          </a:p>
        </p:txBody>
      </p:sp>
      <p:sp>
        <p:nvSpPr>
          <p:cNvPr id="11" name="CasetăText 10">
            <a:extLst>
              <a:ext uri="{FF2B5EF4-FFF2-40B4-BE49-F238E27FC236}">
                <a16:creationId xmlns:a16="http://schemas.microsoft.com/office/drawing/2014/main" id="{2706E5B0-3057-F2BE-CAEF-546E8FA27D98}"/>
              </a:ext>
            </a:extLst>
          </p:cNvPr>
          <p:cNvSpPr txBox="1"/>
          <p:nvPr/>
        </p:nvSpPr>
        <p:spPr>
          <a:xfrm>
            <a:off x="430637" y="3701334"/>
            <a:ext cx="6209763"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o-RO" sz="4000" b="1" dirty="0" err="1">
                <a:ea typeface="+mn-lt"/>
                <a:cs typeface="+mn-lt"/>
              </a:rPr>
              <a:t>Dupa</a:t>
            </a:r>
            <a:r>
              <a:rPr lang="ro-RO" sz="4000" b="1" dirty="0">
                <a:ea typeface="+mn-lt"/>
                <a:cs typeface="+mn-lt"/>
              </a:rPr>
              <a:t> Natura: 13 Companii</a:t>
            </a:r>
            <a:endParaRPr lang="ro-RO" sz="4000" dirty="0"/>
          </a:p>
          <a:p>
            <a:pPr algn="l"/>
            <a:endParaRPr lang="ro-RO" dirty="0">
              <a:ea typeface="Calibri"/>
              <a:cs typeface="Calibri"/>
            </a:endParaRPr>
          </a:p>
        </p:txBody>
      </p:sp>
      <p:pic>
        <p:nvPicPr>
          <p:cNvPr id="12" name="Imagine 11" descr="O imagine care conține text, captură de ecran, siglă, cerc&#10;&#10;Descriere generată automat">
            <a:extLst>
              <a:ext uri="{FF2B5EF4-FFF2-40B4-BE49-F238E27FC236}">
                <a16:creationId xmlns:a16="http://schemas.microsoft.com/office/drawing/2014/main" id="{CCB70B45-77FB-CF0D-E302-35EF15E999AF}"/>
              </a:ext>
            </a:extLst>
          </p:cNvPr>
          <p:cNvPicPr>
            <a:picLocks noChangeAspect="1"/>
          </p:cNvPicPr>
          <p:nvPr/>
        </p:nvPicPr>
        <p:blipFill>
          <a:blip r:embed="rId3"/>
          <a:stretch>
            <a:fillRect/>
          </a:stretch>
        </p:blipFill>
        <p:spPr>
          <a:xfrm>
            <a:off x="6970757" y="3421622"/>
            <a:ext cx="4496741" cy="2783716"/>
          </a:xfrm>
          <a:prstGeom prst="rect">
            <a:avLst/>
          </a:prstGeom>
        </p:spPr>
      </p:pic>
    </p:spTree>
    <p:extLst>
      <p:ext uri="{BB962C8B-B14F-4D97-AF65-F5344CB8AC3E}">
        <p14:creationId xmlns:p14="http://schemas.microsoft.com/office/powerpoint/2010/main" val="321823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75BAED1-9FD6-D001-228C-5FC3A10AA830}"/>
              </a:ext>
            </a:extLst>
          </p:cNvPr>
          <p:cNvSpPr>
            <a:spLocks noGrp="1"/>
          </p:cNvSpPr>
          <p:nvPr>
            <p:ph type="title"/>
          </p:nvPr>
        </p:nvSpPr>
        <p:spPr/>
        <p:txBody>
          <a:bodyPr>
            <a:normAutofit/>
          </a:bodyPr>
          <a:lstStyle/>
          <a:p>
            <a:r>
              <a:rPr lang="ro-RO" sz="3600" b="1" dirty="0"/>
              <a:t>REZULTATELE CERCETĂRII </a:t>
            </a:r>
            <a:endParaRPr lang="ro-RO" sz="3600" dirty="0"/>
          </a:p>
        </p:txBody>
      </p:sp>
      <p:pic>
        <p:nvPicPr>
          <p:cNvPr id="7" name="Substituent conținut 6" descr="O imagine care conține text, captură de ecran, diagramă, Interval&#10;&#10;Descriere generată automat">
            <a:extLst>
              <a:ext uri="{FF2B5EF4-FFF2-40B4-BE49-F238E27FC236}">
                <a16:creationId xmlns:a16="http://schemas.microsoft.com/office/drawing/2014/main" id="{8191A15F-7E54-697C-3B1E-CF0F73E942E6}"/>
              </a:ext>
            </a:extLst>
          </p:cNvPr>
          <p:cNvPicPr>
            <a:picLocks noGrp="1" noChangeAspect="1"/>
          </p:cNvPicPr>
          <p:nvPr>
            <p:ph idx="1"/>
          </p:nvPr>
        </p:nvPicPr>
        <p:blipFill>
          <a:blip r:embed="rId2"/>
          <a:stretch>
            <a:fillRect/>
          </a:stretch>
        </p:blipFill>
        <p:spPr>
          <a:xfrm>
            <a:off x="1940659" y="1428526"/>
            <a:ext cx="7731131" cy="3997169"/>
          </a:xfrm>
        </p:spPr>
      </p:pic>
      <p:sp>
        <p:nvSpPr>
          <p:cNvPr id="4" name="Substituent număr diapozitiv 3">
            <a:extLst>
              <a:ext uri="{FF2B5EF4-FFF2-40B4-BE49-F238E27FC236}">
                <a16:creationId xmlns:a16="http://schemas.microsoft.com/office/drawing/2014/main" id="{84EDAFB3-74CA-C21A-2801-AAC82400FA80}"/>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15</a:t>
            </a:fld>
            <a:endParaRPr lang="en-US" dirty="0"/>
          </a:p>
        </p:txBody>
      </p:sp>
      <p:pic>
        <p:nvPicPr>
          <p:cNvPr id="8" name="Imagine 7" descr="O imagine care conține cerc, Albastru electric&#10;&#10;Descriere generată automat">
            <a:extLst>
              <a:ext uri="{FF2B5EF4-FFF2-40B4-BE49-F238E27FC236}">
                <a16:creationId xmlns:a16="http://schemas.microsoft.com/office/drawing/2014/main" id="{AFDB3991-26AA-9F9A-4D16-BCAAD638B97D}"/>
              </a:ext>
            </a:extLst>
          </p:cNvPr>
          <p:cNvPicPr>
            <a:picLocks noChangeAspect="1"/>
          </p:cNvPicPr>
          <p:nvPr/>
        </p:nvPicPr>
        <p:blipFill>
          <a:blip r:embed="rId3"/>
          <a:stretch>
            <a:fillRect/>
          </a:stretch>
        </p:blipFill>
        <p:spPr>
          <a:xfrm>
            <a:off x="1704438" y="5873974"/>
            <a:ext cx="476250" cy="476250"/>
          </a:xfrm>
          <a:prstGeom prst="rect">
            <a:avLst/>
          </a:prstGeom>
        </p:spPr>
      </p:pic>
      <p:pic>
        <p:nvPicPr>
          <p:cNvPr id="9" name="Imagine 8" descr="O imagine care conține cerc, portocaliu, Color&#10;&#10;Descriere generată automat">
            <a:extLst>
              <a:ext uri="{FF2B5EF4-FFF2-40B4-BE49-F238E27FC236}">
                <a16:creationId xmlns:a16="http://schemas.microsoft.com/office/drawing/2014/main" id="{7184FAB1-F084-B042-E0A5-086913D14DD5}"/>
              </a:ext>
            </a:extLst>
          </p:cNvPr>
          <p:cNvPicPr>
            <a:picLocks noChangeAspect="1"/>
          </p:cNvPicPr>
          <p:nvPr/>
        </p:nvPicPr>
        <p:blipFill>
          <a:blip r:embed="rId4"/>
          <a:stretch>
            <a:fillRect/>
          </a:stretch>
        </p:blipFill>
        <p:spPr>
          <a:xfrm>
            <a:off x="3045988" y="5873974"/>
            <a:ext cx="476250" cy="476250"/>
          </a:xfrm>
          <a:prstGeom prst="rect">
            <a:avLst/>
          </a:prstGeom>
        </p:spPr>
      </p:pic>
      <p:pic>
        <p:nvPicPr>
          <p:cNvPr id="10" name="Imagine 9" descr="O imagine care conține cerc, Color&#10;&#10;Descriere generată automat">
            <a:extLst>
              <a:ext uri="{FF2B5EF4-FFF2-40B4-BE49-F238E27FC236}">
                <a16:creationId xmlns:a16="http://schemas.microsoft.com/office/drawing/2014/main" id="{6BC7669B-AD4C-0EB5-D211-92D251ED3DB8}"/>
              </a:ext>
            </a:extLst>
          </p:cNvPr>
          <p:cNvPicPr>
            <a:picLocks noChangeAspect="1"/>
          </p:cNvPicPr>
          <p:nvPr/>
        </p:nvPicPr>
        <p:blipFill>
          <a:blip r:embed="rId5"/>
          <a:stretch>
            <a:fillRect/>
          </a:stretch>
        </p:blipFill>
        <p:spPr>
          <a:xfrm>
            <a:off x="4290945" y="5873974"/>
            <a:ext cx="476250" cy="476250"/>
          </a:xfrm>
          <a:prstGeom prst="rect">
            <a:avLst/>
          </a:prstGeom>
        </p:spPr>
      </p:pic>
      <p:pic>
        <p:nvPicPr>
          <p:cNvPr id="11" name="Imagine 10" descr="O imagine care conține cerc, Albastru electric&#10;&#10;Descriere generată automat">
            <a:extLst>
              <a:ext uri="{FF2B5EF4-FFF2-40B4-BE49-F238E27FC236}">
                <a16:creationId xmlns:a16="http://schemas.microsoft.com/office/drawing/2014/main" id="{CEA0F20E-A8A6-FCF3-BEAC-0F04C17684B7}"/>
              </a:ext>
            </a:extLst>
          </p:cNvPr>
          <p:cNvPicPr>
            <a:picLocks noChangeAspect="1"/>
          </p:cNvPicPr>
          <p:nvPr/>
        </p:nvPicPr>
        <p:blipFill>
          <a:blip r:embed="rId6"/>
          <a:stretch>
            <a:fillRect/>
          </a:stretch>
        </p:blipFill>
        <p:spPr>
          <a:xfrm>
            <a:off x="5568100" y="5841777"/>
            <a:ext cx="476250" cy="476250"/>
          </a:xfrm>
          <a:prstGeom prst="rect">
            <a:avLst/>
          </a:prstGeom>
        </p:spPr>
      </p:pic>
      <p:pic>
        <p:nvPicPr>
          <p:cNvPr id="12" name="Imagine 11">
            <a:extLst>
              <a:ext uri="{FF2B5EF4-FFF2-40B4-BE49-F238E27FC236}">
                <a16:creationId xmlns:a16="http://schemas.microsoft.com/office/drawing/2014/main" id="{1ED11AD0-1B63-B521-2AD4-62FA62064411}"/>
              </a:ext>
            </a:extLst>
          </p:cNvPr>
          <p:cNvPicPr>
            <a:picLocks noChangeAspect="1"/>
          </p:cNvPicPr>
          <p:nvPr/>
        </p:nvPicPr>
        <p:blipFill>
          <a:blip r:embed="rId7"/>
          <a:stretch>
            <a:fillRect/>
          </a:stretch>
        </p:blipFill>
        <p:spPr>
          <a:xfrm>
            <a:off x="6895295" y="5852509"/>
            <a:ext cx="419100" cy="476250"/>
          </a:xfrm>
          <a:prstGeom prst="rect">
            <a:avLst/>
          </a:prstGeom>
        </p:spPr>
      </p:pic>
      <p:pic>
        <p:nvPicPr>
          <p:cNvPr id="13" name="Imagine 12" descr="O imagine care conține cerc, Color&#10;&#10;Descriere generată automat">
            <a:extLst>
              <a:ext uri="{FF2B5EF4-FFF2-40B4-BE49-F238E27FC236}">
                <a16:creationId xmlns:a16="http://schemas.microsoft.com/office/drawing/2014/main" id="{E7F93C00-F161-C384-F1EC-2321DDFAB74B}"/>
              </a:ext>
            </a:extLst>
          </p:cNvPr>
          <p:cNvPicPr>
            <a:picLocks noChangeAspect="1"/>
          </p:cNvPicPr>
          <p:nvPr/>
        </p:nvPicPr>
        <p:blipFill>
          <a:blip r:embed="rId8"/>
          <a:stretch>
            <a:fillRect/>
          </a:stretch>
        </p:blipFill>
        <p:spPr>
          <a:xfrm>
            <a:off x="8176072" y="5873974"/>
            <a:ext cx="476250" cy="476250"/>
          </a:xfrm>
          <a:prstGeom prst="rect">
            <a:avLst/>
          </a:prstGeom>
        </p:spPr>
      </p:pic>
      <p:sp>
        <p:nvSpPr>
          <p:cNvPr id="14" name="CasetăText 13">
            <a:extLst>
              <a:ext uri="{FF2B5EF4-FFF2-40B4-BE49-F238E27FC236}">
                <a16:creationId xmlns:a16="http://schemas.microsoft.com/office/drawing/2014/main" id="{699051A2-23DC-B478-898D-7ECB8F8C7681}"/>
              </a:ext>
            </a:extLst>
          </p:cNvPr>
          <p:cNvSpPr txBox="1"/>
          <p:nvPr/>
        </p:nvSpPr>
        <p:spPr>
          <a:xfrm>
            <a:off x="8651651" y="586927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2400" b="1" dirty="0">
                <a:ea typeface="Calibri"/>
                <a:cs typeface="Calibri"/>
              </a:rPr>
              <a:t>TS</a:t>
            </a:r>
            <a:endParaRPr lang="ro-RO" sz="2400" dirty="0">
              <a:ea typeface="Calibri" panose="020F0502020204030204"/>
              <a:cs typeface="Calibri" panose="020F0502020204030204"/>
            </a:endParaRPr>
          </a:p>
        </p:txBody>
      </p:sp>
      <p:sp>
        <p:nvSpPr>
          <p:cNvPr id="15" name="CasetăText 14">
            <a:extLst>
              <a:ext uri="{FF2B5EF4-FFF2-40B4-BE49-F238E27FC236}">
                <a16:creationId xmlns:a16="http://schemas.microsoft.com/office/drawing/2014/main" id="{2B4EB33B-6FF8-6B35-5D76-DE0BF8C4A724}"/>
              </a:ext>
            </a:extLst>
          </p:cNvPr>
          <p:cNvSpPr txBox="1"/>
          <p:nvPr/>
        </p:nvSpPr>
        <p:spPr>
          <a:xfrm>
            <a:off x="7322176" y="5866596"/>
            <a:ext cx="4679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2400" b="1" dirty="0">
                <a:ea typeface="Calibri"/>
                <a:cs typeface="Calibri"/>
              </a:rPr>
              <a:t>TI</a:t>
            </a:r>
            <a:endParaRPr lang="ro-RO" sz="2400" dirty="0">
              <a:ea typeface="Calibri" panose="020F0502020204030204"/>
              <a:cs typeface="Calibri" panose="020F0502020204030204"/>
            </a:endParaRPr>
          </a:p>
        </p:txBody>
      </p:sp>
      <p:sp>
        <p:nvSpPr>
          <p:cNvPr id="16" name="CasetăText 15">
            <a:extLst>
              <a:ext uri="{FF2B5EF4-FFF2-40B4-BE49-F238E27FC236}">
                <a16:creationId xmlns:a16="http://schemas.microsoft.com/office/drawing/2014/main" id="{90A828FE-20A6-2CB5-6894-FF1FAB2FC92B}"/>
              </a:ext>
            </a:extLst>
          </p:cNvPr>
          <p:cNvSpPr txBox="1"/>
          <p:nvPr/>
        </p:nvSpPr>
        <p:spPr>
          <a:xfrm>
            <a:off x="6043679" y="585452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2400" b="1" dirty="0">
                <a:ea typeface="Calibri"/>
                <a:cs typeface="Calibri"/>
              </a:rPr>
              <a:t>TN</a:t>
            </a:r>
            <a:endParaRPr lang="ro-RO" sz="2400" dirty="0">
              <a:ea typeface="Calibri" panose="020F0502020204030204"/>
              <a:cs typeface="Calibri" panose="020F0502020204030204"/>
            </a:endParaRPr>
          </a:p>
        </p:txBody>
      </p:sp>
      <p:sp>
        <p:nvSpPr>
          <p:cNvPr id="17" name="CasetăText 16">
            <a:extLst>
              <a:ext uri="{FF2B5EF4-FFF2-40B4-BE49-F238E27FC236}">
                <a16:creationId xmlns:a16="http://schemas.microsoft.com/office/drawing/2014/main" id="{443010E9-87D6-1E1C-74B9-C9E4339B168A}"/>
              </a:ext>
            </a:extLst>
          </p:cNvPr>
          <p:cNvSpPr txBox="1"/>
          <p:nvPr/>
        </p:nvSpPr>
        <p:spPr>
          <a:xfrm>
            <a:off x="4774574" y="5851837"/>
            <a:ext cx="5215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2400" b="1" dirty="0">
                <a:ea typeface="Calibri"/>
                <a:cs typeface="Calibri"/>
              </a:rPr>
              <a:t>AF</a:t>
            </a:r>
            <a:endParaRPr lang="ro-RO" sz="2400" b="1" dirty="0"/>
          </a:p>
        </p:txBody>
      </p:sp>
      <p:sp>
        <p:nvSpPr>
          <p:cNvPr id="18" name="CasetăText 17">
            <a:extLst>
              <a:ext uri="{FF2B5EF4-FFF2-40B4-BE49-F238E27FC236}">
                <a16:creationId xmlns:a16="http://schemas.microsoft.com/office/drawing/2014/main" id="{7060E430-0213-AE07-3EF1-E1CC0DCEE1E7}"/>
              </a:ext>
            </a:extLst>
          </p:cNvPr>
          <p:cNvSpPr txBox="1"/>
          <p:nvPr/>
        </p:nvSpPr>
        <p:spPr>
          <a:xfrm>
            <a:off x="3513517" y="587598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2400" b="1" dirty="0">
                <a:ea typeface="Calibri"/>
                <a:cs typeface="Calibri"/>
              </a:rPr>
              <a:t>AI</a:t>
            </a:r>
            <a:endParaRPr lang="ro-RO" sz="2400" b="1" dirty="0"/>
          </a:p>
        </p:txBody>
      </p:sp>
      <p:sp>
        <p:nvSpPr>
          <p:cNvPr id="19" name="CasetăText 18">
            <a:extLst>
              <a:ext uri="{FF2B5EF4-FFF2-40B4-BE49-F238E27FC236}">
                <a16:creationId xmlns:a16="http://schemas.microsoft.com/office/drawing/2014/main" id="{1141C879-17B3-96F0-BC04-52E80CAE5371}"/>
              </a:ext>
            </a:extLst>
          </p:cNvPr>
          <p:cNvSpPr txBox="1"/>
          <p:nvPr/>
        </p:nvSpPr>
        <p:spPr>
          <a:xfrm>
            <a:off x="2173309" y="5893426"/>
            <a:ext cx="27110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2400" b="1" dirty="0">
                <a:ea typeface="Calibri"/>
                <a:cs typeface="Calibri"/>
              </a:rPr>
              <a:t>AE</a:t>
            </a:r>
            <a:endParaRPr lang="ro-RO" sz="2400" b="1" dirty="0"/>
          </a:p>
        </p:txBody>
      </p:sp>
    </p:spTree>
    <p:extLst>
      <p:ext uri="{BB962C8B-B14F-4D97-AF65-F5344CB8AC3E}">
        <p14:creationId xmlns:p14="http://schemas.microsoft.com/office/powerpoint/2010/main" val="30317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ACF602B-96F7-0E91-3ED6-7EF243369465}"/>
              </a:ext>
            </a:extLst>
          </p:cNvPr>
          <p:cNvSpPr>
            <a:spLocks noGrp="1"/>
          </p:cNvSpPr>
          <p:nvPr>
            <p:ph type="title"/>
          </p:nvPr>
        </p:nvSpPr>
        <p:spPr/>
        <p:txBody>
          <a:bodyPr/>
          <a:lstStyle/>
          <a:p>
            <a:r>
              <a:rPr lang="ro-RO" b="1" dirty="0">
                <a:ea typeface="Calibri Light"/>
                <a:cs typeface="Calibri Light"/>
              </a:rPr>
              <a:t>CONCLUZII ȘI PROPUNERI</a:t>
            </a:r>
            <a:endParaRPr lang="ro-RO" dirty="0"/>
          </a:p>
        </p:txBody>
      </p:sp>
      <p:sp>
        <p:nvSpPr>
          <p:cNvPr id="3" name="Substituent conținut 2">
            <a:extLst>
              <a:ext uri="{FF2B5EF4-FFF2-40B4-BE49-F238E27FC236}">
                <a16:creationId xmlns:a16="http://schemas.microsoft.com/office/drawing/2014/main" id="{D426C54C-0455-A6DE-8076-8241DE6C8698}"/>
              </a:ext>
            </a:extLst>
          </p:cNvPr>
          <p:cNvSpPr>
            <a:spLocks noGrp="1"/>
          </p:cNvSpPr>
          <p:nvPr>
            <p:ph idx="1"/>
          </p:nvPr>
        </p:nvSpPr>
        <p:spPr>
          <a:xfrm>
            <a:off x="838200" y="1825625"/>
            <a:ext cx="10612191" cy="4533788"/>
          </a:xfrm>
        </p:spPr>
        <p:txBody>
          <a:bodyPr vert="horz" lIns="91440" tIns="45720" rIns="91440" bIns="45720" rtlCol="0" anchor="t">
            <a:normAutofit/>
          </a:bodyPr>
          <a:lstStyle/>
          <a:p>
            <a:r>
              <a:rPr lang="ro-RO" sz="2400" dirty="0">
                <a:latin typeface="Times New Roman"/>
                <a:cs typeface="Times New Roman"/>
              </a:rPr>
              <a:t>În urma studiului realizat privind modelele de cash </a:t>
            </a:r>
            <a:r>
              <a:rPr lang="ro-RO" sz="2400" dirty="0" err="1">
                <a:latin typeface="Times New Roman"/>
                <a:cs typeface="Times New Roman"/>
              </a:rPr>
              <a:t>flow</a:t>
            </a:r>
            <a:r>
              <a:rPr lang="ro-RO" sz="2400" dirty="0">
                <a:latin typeface="Times New Roman"/>
                <a:cs typeface="Times New Roman"/>
              </a:rPr>
              <a:t> și aplicabilitatea acestora la firmele cotate la Bursa de Valori București (BVB), se poate concluziona că fluxul de numerar (cash </a:t>
            </a:r>
            <a:r>
              <a:rPr lang="ro-RO" sz="2400" dirty="0" err="1">
                <a:latin typeface="Times New Roman"/>
                <a:cs typeface="Times New Roman"/>
              </a:rPr>
              <a:t>flow</a:t>
            </a:r>
            <a:r>
              <a:rPr lang="ro-RO" sz="2400" dirty="0">
                <a:latin typeface="Times New Roman"/>
                <a:cs typeface="Times New Roman"/>
              </a:rPr>
              <a:t>) reprezintă un instrument esențial în fundamentarea deciziilor de afaceri, fiind o componentă vitală a evaluării performanței financiare sustenabile și predictibile a unei companii¹. </a:t>
            </a:r>
            <a:endParaRPr lang="ro-RO" sz="2400">
              <a:latin typeface="Times New Roman"/>
              <a:ea typeface="Calibri" panose="020F0502020204030204"/>
              <a:cs typeface="Calibri" panose="020F0502020204030204"/>
            </a:endParaRPr>
          </a:p>
          <a:p>
            <a:r>
              <a:rPr lang="ro-RO" sz="2400">
                <a:latin typeface="Times New Roman"/>
                <a:cs typeface="Times New Roman"/>
              </a:rPr>
              <a:t>Gestionarea</a:t>
            </a:r>
            <a:r>
              <a:rPr lang="ro-RO" sz="2400" dirty="0">
                <a:latin typeface="Times New Roman"/>
                <a:cs typeface="Times New Roman"/>
              </a:rPr>
              <a:t> eficientă a cash </a:t>
            </a:r>
            <a:r>
              <a:rPr lang="ro-RO" sz="2400" err="1">
                <a:latin typeface="Times New Roman"/>
                <a:cs typeface="Times New Roman"/>
              </a:rPr>
              <a:t>flow</a:t>
            </a:r>
            <a:r>
              <a:rPr lang="ro-RO" sz="2400" dirty="0">
                <a:latin typeface="Times New Roman"/>
                <a:cs typeface="Times New Roman"/>
              </a:rPr>
              <a:t>-ului și înțelegerea modelelor de cash </a:t>
            </a:r>
            <a:r>
              <a:rPr lang="ro-RO" sz="2400" err="1">
                <a:latin typeface="Times New Roman"/>
                <a:cs typeface="Times New Roman"/>
              </a:rPr>
              <a:t>flow</a:t>
            </a:r>
            <a:r>
              <a:rPr lang="ro-RO" sz="2400" dirty="0">
                <a:latin typeface="Times New Roman"/>
                <a:cs typeface="Times New Roman"/>
              </a:rPr>
              <a:t> sunt esențiale pentru succesul firmelor cotate la BVB. Acestea permit o mai bună evaluare și previzionare a performanței financiare, facilitând astfel luarea deciziilor de afaceri informate.</a:t>
            </a:r>
            <a:endParaRPr lang="ro-RO" sz="2400">
              <a:latin typeface="Times New Roman"/>
              <a:ea typeface="Calibri"/>
              <a:cs typeface="Calibri"/>
            </a:endParaRPr>
          </a:p>
          <a:p>
            <a:endParaRPr lang="ro-RO" dirty="0">
              <a:ea typeface="Calibri"/>
              <a:cs typeface="Calibri"/>
            </a:endParaRPr>
          </a:p>
        </p:txBody>
      </p:sp>
      <p:sp>
        <p:nvSpPr>
          <p:cNvPr id="4" name="Substituent număr diapozitiv 3">
            <a:extLst>
              <a:ext uri="{FF2B5EF4-FFF2-40B4-BE49-F238E27FC236}">
                <a16:creationId xmlns:a16="http://schemas.microsoft.com/office/drawing/2014/main" id="{8938CCFD-488B-D06A-A63C-8D7A24143342}"/>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16</a:t>
            </a:fld>
            <a:endParaRPr lang="en-US" dirty="0"/>
          </a:p>
        </p:txBody>
      </p:sp>
    </p:spTree>
    <p:extLst>
      <p:ext uri="{BB962C8B-B14F-4D97-AF65-F5344CB8AC3E}">
        <p14:creationId xmlns:p14="http://schemas.microsoft.com/office/powerpoint/2010/main" val="322424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descr="O imagine care conține negru, întuneric&#10;&#10;Descriere generată automat">
            <a:extLst>
              <a:ext uri="{FF2B5EF4-FFF2-40B4-BE49-F238E27FC236}">
                <a16:creationId xmlns:a16="http://schemas.microsoft.com/office/drawing/2014/main" id="{5C2E0641-4C7F-7EA3-DFD7-7C0D3092BEEC}"/>
              </a:ext>
            </a:extLst>
          </p:cNvPr>
          <p:cNvPicPr>
            <a:picLocks noGrp="1" noChangeAspect="1"/>
          </p:cNvPicPr>
          <p:nvPr>
            <p:ph idx="1"/>
          </p:nvPr>
        </p:nvPicPr>
        <p:blipFill>
          <a:blip r:embed="rId2"/>
          <a:stretch>
            <a:fillRect/>
          </a:stretch>
        </p:blipFill>
        <p:spPr>
          <a:xfrm>
            <a:off x="838200" y="535381"/>
            <a:ext cx="10515600" cy="1179263"/>
          </a:xfrm>
        </p:spPr>
      </p:pic>
      <p:sp>
        <p:nvSpPr>
          <p:cNvPr id="4" name="Substituent număr diapozitiv 3">
            <a:extLst>
              <a:ext uri="{FF2B5EF4-FFF2-40B4-BE49-F238E27FC236}">
                <a16:creationId xmlns:a16="http://schemas.microsoft.com/office/drawing/2014/main" id="{D31A8025-A4BF-FDA5-CEBB-728B3B4A02D1}"/>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17</a:t>
            </a:fld>
            <a:endParaRPr lang="en-US" dirty="0"/>
          </a:p>
        </p:txBody>
      </p:sp>
      <p:sp>
        <p:nvSpPr>
          <p:cNvPr id="7" name="CasetăText 6">
            <a:extLst>
              <a:ext uri="{FF2B5EF4-FFF2-40B4-BE49-F238E27FC236}">
                <a16:creationId xmlns:a16="http://schemas.microsoft.com/office/drawing/2014/main" id="{60232847-7177-F46C-12E0-7F19F7CE8552}"/>
              </a:ext>
            </a:extLst>
          </p:cNvPr>
          <p:cNvSpPr txBox="1"/>
          <p:nvPr/>
        </p:nvSpPr>
        <p:spPr>
          <a:xfrm>
            <a:off x="835785" y="1605834"/>
            <a:ext cx="10803227"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o-RO" sz="2000" b="1" dirty="0">
                <a:latin typeface="Times New Roman"/>
                <a:cs typeface="Times New Roman"/>
              </a:rPr>
              <a:t>Educație financiară: </a:t>
            </a:r>
            <a:r>
              <a:rPr lang="ro-RO" sz="2000" dirty="0">
                <a:latin typeface="Times New Roman"/>
                <a:cs typeface="Times New Roman"/>
              </a:rPr>
              <a:t>În lumina diversității modelelor de cash </a:t>
            </a:r>
            <a:r>
              <a:rPr lang="ro-RO" sz="2000" err="1">
                <a:latin typeface="Times New Roman"/>
                <a:cs typeface="Times New Roman"/>
              </a:rPr>
              <a:t>flow</a:t>
            </a:r>
            <a:r>
              <a:rPr lang="ro-RO" sz="2000" dirty="0">
                <a:latin typeface="Times New Roman"/>
                <a:cs typeface="Times New Roman"/>
              </a:rPr>
              <a:t>, propunem dezvoltarea unor programe de educație financiară pentru a ajuta companiile să înțeleagă mai bine diferitele modele și să aleagă cel mai potrivit pentru nevoile lor.</a:t>
            </a:r>
            <a:endParaRPr lang="ro-RO" sz="2000">
              <a:latin typeface="Times New Roman"/>
              <a:ea typeface="Calibri"/>
              <a:cs typeface="Calibri"/>
            </a:endParaRPr>
          </a:p>
          <a:p>
            <a:pPr algn="just"/>
            <a:r>
              <a:rPr lang="ro-RO" sz="2000" b="1" dirty="0">
                <a:latin typeface="Times New Roman"/>
                <a:cs typeface="Times New Roman"/>
              </a:rPr>
              <a:t>Cercetare suplimentară: </a:t>
            </a:r>
            <a:r>
              <a:rPr lang="ro-RO" sz="2000" dirty="0">
                <a:latin typeface="Times New Roman"/>
                <a:cs typeface="Times New Roman"/>
              </a:rPr>
              <a:t>Având în vedere impactul modelului de cash </a:t>
            </a:r>
            <a:r>
              <a:rPr lang="ro-RO" sz="2000" err="1">
                <a:latin typeface="Times New Roman"/>
                <a:cs typeface="Times New Roman"/>
              </a:rPr>
              <a:t>flow</a:t>
            </a:r>
            <a:r>
              <a:rPr lang="ro-RO" sz="2000" dirty="0">
                <a:latin typeface="Times New Roman"/>
                <a:cs typeface="Times New Roman"/>
              </a:rPr>
              <a:t> asupra performanței financiare, se propune realizarea unor studii suplimentare pentru a explora această relație în detaliu. Cash </a:t>
            </a:r>
            <a:r>
              <a:rPr lang="ro-RO" sz="2000" err="1">
                <a:latin typeface="Times New Roman"/>
                <a:cs typeface="Times New Roman"/>
              </a:rPr>
              <a:t>flowul</a:t>
            </a:r>
            <a:r>
              <a:rPr lang="ro-RO" sz="2000" dirty="0">
                <a:latin typeface="Times New Roman"/>
                <a:cs typeface="Times New Roman"/>
              </a:rPr>
              <a:t> este mai important decât profitul pentru că lipsa banilor poate bloca total capacitatea unei </a:t>
            </a:r>
            <a:r>
              <a:rPr lang="ro-RO" sz="2000" err="1">
                <a:latin typeface="Times New Roman"/>
                <a:cs typeface="Times New Roman"/>
              </a:rPr>
              <a:t>comapnii</a:t>
            </a:r>
            <a:r>
              <a:rPr lang="ro-RO" sz="2000" dirty="0">
                <a:latin typeface="Times New Roman"/>
                <a:cs typeface="Times New Roman"/>
              </a:rPr>
              <a:t> de a funcționa, fiind totodată o oglindă a stării de sănătate a acesteia. Previzionarea cash </a:t>
            </a:r>
            <a:r>
              <a:rPr lang="ro-RO" sz="2000" err="1">
                <a:latin typeface="Times New Roman"/>
                <a:cs typeface="Times New Roman"/>
              </a:rPr>
              <a:t>flow-ul</a:t>
            </a:r>
            <a:r>
              <a:rPr lang="ro-RO" sz="2000" dirty="0">
                <a:latin typeface="Times New Roman"/>
                <a:cs typeface="Times New Roman"/>
              </a:rPr>
              <a:t> pentru perioadele următoare este foarte importantă pentru a cunoaște momentele sau perioadele în care ar putea apărea o lipsă de lichidități, pentru a adopta măsurile potrivite și a evita situațiile critice, pentru a compara și a planifica. Metode de îmbunătățire a cash </a:t>
            </a:r>
            <a:r>
              <a:rPr lang="ro-RO" sz="2000" err="1">
                <a:latin typeface="Times New Roman"/>
                <a:cs typeface="Times New Roman"/>
              </a:rPr>
              <a:t>flow</a:t>
            </a:r>
            <a:r>
              <a:rPr lang="ro-RO" sz="2000" dirty="0">
                <a:latin typeface="Times New Roman"/>
                <a:cs typeface="Times New Roman"/>
              </a:rPr>
              <a:t>-ului în business se pot referi la inventarierea stocurilor, emiterea la timp a facturilor, oferirea de bonificații pentru </a:t>
            </a:r>
            <a:r>
              <a:rPr lang="ro-RO" sz="2000" err="1">
                <a:latin typeface="Times New Roman"/>
                <a:cs typeface="Times New Roman"/>
              </a:rPr>
              <a:t>plătile</a:t>
            </a:r>
            <a:r>
              <a:rPr lang="ro-RO" sz="2000" dirty="0">
                <a:latin typeface="Times New Roman"/>
                <a:cs typeface="Times New Roman"/>
              </a:rPr>
              <a:t> efectuate în avans sau efectuarea unor previziuni.</a:t>
            </a:r>
            <a:endParaRPr lang="ro-RO" sz="2000">
              <a:latin typeface="Times New Roman"/>
              <a:ea typeface="Calibri"/>
              <a:cs typeface="Calibri"/>
            </a:endParaRPr>
          </a:p>
          <a:p>
            <a:pPr algn="just"/>
            <a:r>
              <a:rPr lang="ro-RO" sz="2000" b="1">
                <a:latin typeface="Times New Roman"/>
                <a:cs typeface="Times New Roman"/>
              </a:rPr>
              <a:t>Reglementări</a:t>
            </a:r>
            <a:r>
              <a:rPr lang="ro-RO" sz="2000" b="1" dirty="0">
                <a:latin typeface="Times New Roman"/>
                <a:cs typeface="Times New Roman"/>
              </a:rPr>
              <a:t> mai stricte: </a:t>
            </a:r>
            <a:r>
              <a:rPr lang="ro-RO" sz="2000" dirty="0">
                <a:latin typeface="Times New Roman"/>
                <a:cs typeface="Times New Roman"/>
              </a:rPr>
              <a:t>Ar putea fi necesare reglementări mai stricte privind transparența și divulgarea informațiilor financiare de către companiile listate la BVB</a:t>
            </a:r>
            <a:endParaRPr lang="ro-RO" sz="2000" dirty="0"/>
          </a:p>
          <a:p>
            <a:pPr algn="l"/>
            <a:endParaRPr lang="ro-RO" dirty="0">
              <a:ea typeface="Calibri"/>
              <a:cs typeface="Calibri"/>
            </a:endParaRPr>
          </a:p>
        </p:txBody>
      </p:sp>
    </p:spTree>
    <p:extLst>
      <p:ext uri="{BB962C8B-B14F-4D97-AF65-F5344CB8AC3E}">
        <p14:creationId xmlns:p14="http://schemas.microsoft.com/office/powerpoint/2010/main" val="20490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descr="O imagine care conține captură de ecran, Font, Grafică, negru&#10;&#10;Descriere generată automat">
            <a:extLst>
              <a:ext uri="{FF2B5EF4-FFF2-40B4-BE49-F238E27FC236}">
                <a16:creationId xmlns:a16="http://schemas.microsoft.com/office/drawing/2014/main" id="{CC6E6488-ADCB-DAC6-4ECF-A213186544E6}"/>
              </a:ext>
            </a:extLst>
          </p:cNvPr>
          <p:cNvPicPr>
            <a:picLocks noGrp="1" noChangeAspect="1"/>
          </p:cNvPicPr>
          <p:nvPr>
            <p:ph idx="1"/>
          </p:nvPr>
        </p:nvPicPr>
        <p:blipFill>
          <a:blip r:embed="rId2"/>
          <a:stretch>
            <a:fillRect/>
          </a:stretch>
        </p:blipFill>
        <p:spPr>
          <a:xfrm>
            <a:off x="1042115" y="625808"/>
            <a:ext cx="10515600" cy="869619"/>
          </a:xfrm>
        </p:spPr>
      </p:pic>
      <p:sp>
        <p:nvSpPr>
          <p:cNvPr id="4" name="Substituent număr diapozitiv 3">
            <a:extLst>
              <a:ext uri="{FF2B5EF4-FFF2-40B4-BE49-F238E27FC236}">
                <a16:creationId xmlns:a16="http://schemas.microsoft.com/office/drawing/2014/main" id="{88360121-FA5F-B21E-1780-A0E8C433734F}"/>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18</a:t>
            </a:fld>
            <a:endParaRPr lang="en-US" dirty="0"/>
          </a:p>
        </p:txBody>
      </p:sp>
      <p:sp>
        <p:nvSpPr>
          <p:cNvPr id="6" name="CasetăText 5">
            <a:extLst>
              <a:ext uri="{FF2B5EF4-FFF2-40B4-BE49-F238E27FC236}">
                <a16:creationId xmlns:a16="http://schemas.microsoft.com/office/drawing/2014/main" id="{E50BCFE2-44CB-0E3C-50C7-012CB86FEB3A}"/>
              </a:ext>
            </a:extLst>
          </p:cNvPr>
          <p:cNvSpPr txBox="1"/>
          <p:nvPr/>
        </p:nvSpPr>
        <p:spPr>
          <a:xfrm>
            <a:off x="462834" y="1717183"/>
            <a:ext cx="1173050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rtl="0"/>
            <a:r>
              <a:rPr lang="ro-RO" sz="1200" b="1" dirty="0">
                <a:solidFill>
                  <a:srgbClr val="17406D"/>
                </a:solidFill>
              </a:rPr>
              <a:t>1.ORDIN   Nr. 1802 din 29 decembrie 2014 ‐ Partea </a:t>
            </a:r>
            <a:r>
              <a:rPr lang="ro-RO" sz="1200" b="1" err="1">
                <a:solidFill>
                  <a:srgbClr val="17406D"/>
                </a:solidFill>
              </a:rPr>
              <a:t>Ipentru</a:t>
            </a:r>
            <a:r>
              <a:rPr lang="ro-RO" sz="1200" b="1" dirty="0">
                <a:solidFill>
                  <a:srgbClr val="17406D"/>
                </a:solidFill>
              </a:rPr>
              <a:t> aprobarea Reglementărilor contabile privind situațiile financiare anuale individuale </a:t>
            </a:r>
            <a:r>
              <a:rPr lang="ro-RO" sz="1200" b="1" err="1">
                <a:solidFill>
                  <a:srgbClr val="17406D"/>
                </a:solidFill>
              </a:rPr>
              <a:t>şisituațiile</a:t>
            </a:r>
            <a:r>
              <a:rPr lang="ro-RO" sz="1200" b="1" dirty="0">
                <a:solidFill>
                  <a:srgbClr val="17406D"/>
                </a:solidFill>
              </a:rPr>
              <a:t> financiare anuale </a:t>
            </a:r>
            <a:r>
              <a:rPr lang="ro-RO" sz="1200" b="1" err="1">
                <a:solidFill>
                  <a:srgbClr val="17406D"/>
                </a:solidFill>
              </a:rPr>
              <a:t>consolidateEMITENT:MINISTERUL</a:t>
            </a:r>
            <a:r>
              <a:rPr lang="ro-RO" sz="1200" b="1" dirty="0">
                <a:solidFill>
                  <a:srgbClr val="17406D"/>
                </a:solidFill>
              </a:rPr>
              <a:t> FINANȚELOR PUBLICEPUBLICAT  ÎN: MONITORUL OFICIAL  NR. 963 din 30 decembrie 2014 (</a:t>
            </a:r>
            <a:r>
              <a:rPr lang="ro-RO" sz="1200" b="1" dirty="0">
                <a:solidFill>
                  <a:srgbClr val="17406D"/>
                </a:solidFill>
                <a:hlinkClick r:id="rId3"/>
              </a:rPr>
              <a:t>https://static.anaf.ro/static/10/Anaf/legislatie/OMFP_1802_2014.pdf-(2014)</a:t>
            </a:r>
            <a:r>
              <a:rPr lang="ro-RO" sz="1200" b="1" dirty="0">
                <a:solidFill>
                  <a:srgbClr val="17406D"/>
                </a:solidFill>
              </a:rPr>
              <a:t>)</a:t>
            </a:r>
            <a:endParaRPr lang="ro-RO" sz="1200" b="1">
              <a:solidFill>
                <a:srgbClr val="17406D"/>
              </a:solidFill>
              <a:ea typeface="Calibri"/>
              <a:cs typeface="Calibri"/>
            </a:endParaRPr>
          </a:p>
          <a:p>
            <a:pPr marL="0" rtl="0"/>
            <a:r>
              <a:rPr lang="ro-RO" sz="1200" b="1" dirty="0">
                <a:solidFill>
                  <a:srgbClr val="17406D"/>
                </a:solidFill>
              </a:rPr>
              <a:t>2.Florin </a:t>
            </a:r>
            <a:r>
              <a:rPr lang="ro-RO" sz="1200" b="1" err="1">
                <a:solidFill>
                  <a:srgbClr val="17406D"/>
                </a:solidFill>
              </a:rPr>
              <a:t>Mieila,CASH</a:t>
            </a:r>
            <a:r>
              <a:rPr lang="ro-RO" sz="1200" b="1" dirty="0">
                <a:solidFill>
                  <a:srgbClr val="17406D"/>
                </a:solidFill>
              </a:rPr>
              <a:t> FLOW - INDICATOR ECONOMIC PENTRU SANATATEA BUSINESS-</a:t>
            </a:r>
            <a:r>
              <a:rPr lang="ro-RO" sz="1200" b="1" err="1">
                <a:solidFill>
                  <a:srgbClr val="17406D"/>
                </a:solidFill>
              </a:rPr>
              <a:t>ULUI,https</a:t>
            </a:r>
            <a:r>
              <a:rPr lang="ro-RO" sz="1200" b="1" dirty="0">
                <a:solidFill>
                  <a:srgbClr val="17406D"/>
                </a:solidFill>
              </a:rPr>
              <a:t>://www.portofin.ro/blog/post/cash-flow-indicator-economic-pentru-sanatatea-business-ului,(2023)</a:t>
            </a:r>
            <a:endParaRPr lang="ro-RO" sz="1200" b="1">
              <a:solidFill>
                <a:srgbClr val="17406D"/>
              </a:solidFill>
              <a:ea typeface="Calibri"/>
              <a:cs typeface="Calibri"/>
            </a:endParaRPr>
          </a:p>
          <a:p>
            <a:pPr marL="0" indent="0" rtl="0"/>
            <a:r>
              <a:rPr lang="ro-RO" sz="1200" b="1" dirty="0">
                <a:solidFill>
                  <a:srgbClr val="17406D"/>
                </a:solidFill>
              </a:rPr>
              <a:t>     3.Delia Mircea ,Cash-</a:t>
            </a:r>
            <a:r>
              <a:rPr lang="ro-RO" sz="1200" b="1" err="1">
                <a:solidFill>
                  <a:srgbClr val="17406D"/>
                </a:solidFill>
              </a:rPr>
              <a:t>flow</a:t>
            </a:r>
            <a:r>
              <a:rPr lang="ro-RO" sz="1200" b="1" dirty="0">
                <a:solidFill>
                  <a:srgbClr val="17406D"/>
                </a:solidFill>
              </a:rPr>
              <a:t> – cum te ajuta sa </a:t>
            </a:r>
            <a:r>
              <a:rPr lang="ro-RO" sz="1200" b="1" err="1">
                <a:solidFill>
                  <a:srgbClr val="17406D"/>
                </a:solidFill>
              </a:rPr>
              <a:t>iti</a:t>
            </a:r>
            <a:r>
              <a:rPr lang="ro-RO" sz="1200" b="1" dirty="0">
                <a:solidFill>
                  <a:srgbClr val="17406D"/>
                </a:solidFill>
              </a:rPr>
              <a:t> analizezi afacerea dincolo de </a:t>
            </a:r>
            <a:r>
              <a:rPr lang="ro-RO" sz="1200" b="1" err="1">
                <a:solidFill>
                  <a:srgbClr val="17406D"/>
                </a:solidFill>
              </a:rPr>
              <a:t>profit,https</a:t>
            </a:r>
            <a:r>
              <a:rPr lang="ro-RO" sz="1200" b="1" dirty="0">
                <a:solidFill>
                  <a:srgbClr val="17406D"/>
                </a:solidFill>
              </a:rPr>
              <a:t>://blog.smartbill.ro/cash-</a:t>
            </a:r>
            <a:r>
              <a:rPr lang="ro-RO" sz="1200" b="1" err="1">
                <a:solidFill>
                  <a:srgbClr val="17406D"/>
                </a:solidFill>
              </a:rPr>
              <a:t>flow</a:t>
            </a:r>
            <a:r>
              <a:rPr lang="ro-RO" sz="1200" b="1" dirty="0">
                <a:solidFill>
                  <a:srgbClr val="17406D"/>
                </a:solidFill>
              </a:rPr>
              <a:t>-analiza-afacere/?</a:t>
            </a:r>
            <a:r>
              <a:rPr lang="ro-RO" sz="1200" b="1" err="1">
                <a:solidFill>
                  <a:srgbClr val="17406D"/>
                </a:solidFill>
              </a:rPr>
              <a:t>ifmobile</a:t>
            </a:r>
            <a:r>
              <a:rPr lang="ro-RO" sz="1200" b="1" dirty="0">
                <a:solidFill>
                  <a:srgbClr val="17406D"/>
                </a:solidFill>
              </a:rPr>
              <a:t>:%5Bmobile%5D=&amp;</a:t>
            </a:r>
            <a:r>
              <a:rPr lang="ro-RO" sz="1200" b="1" err="1">
                <a:solidFill>
                  <a:srgbClr val="17406D"/>
                </a:solidFill>
              </a:rPr>
              <a:t>ifnotmobile</a:t>
            </a:r>
            <a:r>
              <a:rPr lang="ro-RO" sz="1200" b="1" dirty="0">
                <a:solidFill>
                  <a:srgbClr val="17406D"/>
                </a:solidFill>
              </a:rPr>
              <a:t>:%5Bnot_mobile%5D=&amp;</a:t>
            </a:r>
            <a:r>
              <a:rPr lang="ro-RO" sz="1200" b="1" err="1">
                <a:solidFill>
                  <a:srgbClr val="17406D"/>
                </a:solidFill>
              </a:rPr>
              <a:t>ifsearch</a:t>
            </a:r>
            <a:r>
              <a:rPr lang="ro-RO" sz="1200" b="1" dirty="0">
                <a:solidFill>
                  <a:srgbClr val="17406D"/>
                </a:solidFill>
              </a:rPr>
              <a:t>:%5Bsearch%5D=&amp;</a:t>
            </a:r>
            <a:r>
              <a:rPr lang="ro-RO" sz="1200" b="1" err="1">
                <a:solidFill>
                  <a:srgbClr val="17406D"/>
                </a:solidFill>
              </a:rPr>
              <a:t>ifcontent</a:t>
            </a:r>
            <a:r>
              <a:rPr lang="ro-RO" sz="1200" b="1" dirty="0">
                <a:solidFill>
                  <a:srgbClr val="17406D"/>
                </a:solidFill>
              </a:rPr>
              <a:t>:%5Bdisplay%5D=&amp;</a:t>
            </a:r>
            <a:r>
              <a:rPr lang="ro-RO" sz="1200" b="1" err="1">
                <a:solidFill>
                  <a:srgbClr val="17406D"/>
                </a:solidFill>
              </a:rPr>
              <a:t>utm_source</a:t>
            </a:r>
            <a:r>
              <a:rPr lang="ro-RO" sz="1200" b="1" dirty="0">
                <a:solidFill>
                  <a:srgbClr val="17406D"/>
                </a:solidFill>
              </a:rPr>
              <a:t>=</a:t>
            </a:r>
            <a:r>
              <a:rPr lang="ro-RO" sz="1200" b="1" err="1">
                <a:solidFill>
                  <a:srgbClr val="17406D"/>
                </a:solidFill>
              </a:rPr>
              <a:t>google&amp;utm_medium</a:t>
            </a:r>
            <a:r>
              <a:rPr lang="ro-RO" sz="1200" b="1" dirty="0">
                <a:solidFill>
                  <a:srgbClr val="17406D"/>
                </a:solidFill>
              </a:rPr>
              <a:t>=</a:t>
            </a:r>
            <a:r>
              <a:rPr lang="ro-RO" sz="1200" b="1" err="1">
                <a:solidFill>
                  <a:srgbClr val="17406D"/>
                </a:solidFill>
              </a:rPr>
              <a:t>cpc&amp;utm_campaign</a:t>
            </a:r>
            <a:r>
              <a:rPr lang="ro-RO" sz="1200" b="1" dirty="0">
                <a:solidFill>
                  <a:srgbClr val="17406D"/>
                </a:solidFill>
              </a:rPr>
              <a:t>=21004855431&amp;utm_term=&amp;</a:t>
            </a:r>
            <a:r>
              <a:rPr lang="ro-RO" sz="1200" b="1" err="1">
                <a:solidFill>
                  <a:srgbClr val="17406D"/>
                </a:solidFill>
              </a:rPr>
              <a:t>utm_content</a:t>
            </a:r>
            <a:r>
              <a:rPr lang="ro-RO" sz="1200" b="1" dirty="0">
                <a:solidFill>
                  <a:srgbClr val="17406D"/>
                </a:solidFill>
              </a:rPr>
              <a:t>=&amp;</a:t>
            </a:r>
            <a:r>
              <a:rPr lang="ro-RO" sz="1200" b="1" err="1">
                <a:solidFill>
                  <a:srgbClr val="17406D"/>
                </a:solidFill>
              </a:rPr>
              <a:t>campaignid</a:t>
            </a:r>
            <a:r>
              <a:rPr lang="ro-RO" sz="1200" b="1" dirty="0">
                <a:solidFill>
                  <a:srgbClr val="17406D"/>
                </a:solidFill>
              </a:rPr>
              <a:t>=21004855431&amp;adgroupid=&amp;</a:t>
            </a:r>
            <a:r>
              <a:rPr lang="ro-RO" sz="1200" b="1" err="1">
                <a:solidFill>
                  <a:srgbClr val="17406D"/>
                </a:solidFill>
              </a:rPr>
              <a:t>extensionid</a:t>
            </a:r>
            <a:r>
              <a:rPr lang="ro-RO" sz="1200" b="1" dirty="0">
                <a:solidFill>
                  <a:srgbClr val="17406D"/>
                </a:solidFill>
              </a:rPr>
              <a:t>=&amp;</a:t>
            </a:r>
            <a:r>
              <a:rPr lang="ro-RO" sz="1200" b="1" err="1">
                <a:solidFill>
                  <a:srgbClr val="17406D"/>
                </a:solidFill>
              </a:rPr>
              <a:t>targetid</a:t>
            </a:r>
            <a:r>
              <a:rPr lang="ro-RO" sz="1200" b="1" dirty="0">
                <a:solidFill>
                  <a:srgbClr val="17406D"/>
                </a:solidFill>
              </a:rPr>
              <a:t>=&amp;</a:t>
            </a:r>
            <a:r>
              <a:rPr lang="ro-RO" sz="1200" b="1" err="1">
                <a:solidFill>
                  <a:srgbClr val="17406D"/>
                </a:solidFill>
              </a:rPr>
              <a:t>loc_interest_ms</a:t>
            </a:r>
            <a:r>
              <a:rPr lang="ro-RO" sz="1200" b="1" dirty="0">
                <a:solidFill>
                  <a:srgbClr val="17406D"/>
                </a:solidFill>
              </a:rPr>
              <a:t>=&amp;</a:t>
            </a:r>
            <a:r>
              <a:rPr lang="ro-RO" sz="1200" b="1" err="1">
                <a:solidFill>
                  <a:srgbClr val="17406D"/>
                </a:solidFill>
              </a:rPr>
              <a:t>loc_physical_ms</a:t>
            </a:r>
            <a:r>
              <a:rPr lang="ro-RO" sz="1200" b="1" dirty="0">
                <a:solidFill>
                  <a:srgbClr val="17406D"/>
                </a:solidFill>
              </a:rPr>
              <a:t>=1011795&amp;matchtype=&amp;</a:t>
            </a:r>
            <a:r>
              <a:rPr lang="ro-RO" sz="1200" b="1" err="1">
                <a:solidFill>
                  <a:srgbClr val="17406D"/>
                </a:solidFill>
              </a:rPr>
              <a:t>network</a:t>
            </a:r>
            <a:r>
              <a:rPr lang="ro-RO" sz="1200" b="1" dirty="0">
                <a:solidFill>
                  <a:srgbClr val="17406D"/>
                </a:solidFill>
              </a:rPr>
              <a:t>=</a:t>
            </a:r>
            <a:r>
              <a:rPr lang="ro-RO" sz="1200" b="1" err="1">
                <a:solidFill>
                  <a:srgbClr val="17406D"/>
                </a:solidFill>
              </a:rPr>
              <a:t>x&amp;device</a:t>
            </a:r>
            <a:r>
              <a:rPr lang="ro-RO" sz="1200" b="1" dirty="0">
                <a:solidFill>
                  <a:srgbClr val="17406D"/>
                </a:solidFill>
              </a:rPr>
              <a:t>=</a:t>
            </a:r>
            <a:r>
              <a:rPr lang="ro-RO" sz="1200" b="1" err="1">
                <a:solidFill>
                  <a:srgbClr val="17406D"/>
                </a:solidFill>
              </a:rPr>
              <a:t>c&amp;devicemodel</a:t>
            </a:r>
            <a:r>
              <a:rPr lang="ro-RO" sz="1200" b="1" dirty="0">
                <a:solidFill>
                  <a:srgbClr val="17406D"/>
                </a:solidFill>
              </a:rPr>
              <a:t>=&amp;</a:t>
            </a:r>
            <a:r>
              <a:rPr lang="ro-RO" sz="1200" b="1" err="1">
                <a:solidFill>
                  <a:srgbClr val="17406D"/>
                </a:solidFill>
              </a:rPr>
              <a:t>gclid</a:t>
            </a:r>
            <a:r>
              <a:rPr lang="ro-RO" sz="1200" b="1" dirty="0">
                <a:solidFill>
                  <a:srgbClr val="17406D"/>
                </a:solidFill>
              </a:rPr>
              <a:t>=Cj0KCQjwk6SwBhDPARIsAJ59GweD83XMnE2jmyZgnMU-5kFHIsQpKo82h0WxIbJrDOQ8UWZO5N8D6k0aAmXTEALw_wcB&amp;ifmobile:[mobile]&amp;</a:t>
            </a:r>
            <a:r>
              <a:rPr lang="ro-RO" sz="1200" b="1" err="1">
                <a:solidFill>
                  <a:srgbClr val="17406D"/>
                </a:solidFill>
              </a:rPr>
              <a:t>ifnotmobile</a:t>
            </a:r>
            <a:r>
              <a:rPr lang="ro-RO" sz="1200" b="1" dirty="0">
                <a:solidFill>
                  <a:srgbClr val="17406D"/>
                </a:solidFill>
              </a:rPr>
              <a:t>:[</a:t>
            </a:r>
            <a:r>
              <a:rPr lang="ro-RO" sz="1200" b="1" err="1">
                <a:solidFill>
                  <a:srgbClr val="17406D"/>
                </a:solidFill>
              </a:rPr>
              <a:t>not_mobile</a:t>
            </a:r>
            <a:r>
              <a:rPr lang="ro-RO" sz="1200" b="1" dirty="0">
                <a:solidFill>
                  <a:srgbClr val="17406D"/>
                </a:solidFill>
              </a:rPr>
              <a:t>]&amp;</a:t>
            </a:r>
            <a:r>
              <a:rPr lang="ro-RO" sz="1200" b="1" err="1">
                <a:solidFill>
                  <a:srgbClr val="17406D"/>
                </a:solidFill>
              </a:rPr>
              <a:t>ifsearch</a:t>
            </a:r>
            <a:r>
              <a:rPr lang="ro-RO" sz="1200" b="1" dirty="0">
                <a:solidFill>
                  <a:srgbClr val="17406D"/>
                </a:solidFill>
              </a:rPr>
              <a:t>:[</a:t>
            </a:r>
            <a:r>
              <a:rPr lang="ro-RO" sz="1200" b="1" err="1">
                <a:solidFill>
                  <a:srgbClr val="17406D"/>
                </a:solidFill>
              </a:rPr>
              <a:t>search</a:t>
            </a:r>
            <a:r>
              <a:rPr lang="ro-RO" sz="1200" b="1" dirty="0">
                <a:solidFill>
                  <a:srgbClr val="17406D"/>
                </a:solidFill>
              </a:rPr>
              <a:t>]&amp;</a:t>
            </a:r>
            <a:r>
              <a:rPr lang="ro-RO" sz="1200" b="1" err="1">
                <a:solidFill>
                  <a:srgbClr val="17406D"/>
                </a:solidFill>
              </a:rPr>
              <a:t>ifcontent</a:t>
            </a:r>
            <a:r>
              <a:rPr lang="ro-RO" sz="1200" b="1" dirty="0">
                <a:solidFill>
                  <a:srgbClr val="17406D"/>
                </a:solidFill>
              </a:rPr>
              <a:t>:[display]&amp;creative=&amp;keyword=&amp;</a:t>
            </a:r>
            <a:r>
              <a:rPr lang="ro-RO" sz="1200" b="1" err="1">
                <a:solidFill>
                  <a:srgbClr val="17406D"/>
                </a:solidFill>
              </a:rPr>
              <a:t>placement</a:t>
            </a:r>
            <a:r>
              <a:rPr lang="ro-RO" sz="1200" b="1" dirty="0">
                <a:solidFill>
                  <a:srgbClr val="17406D"/>
                </a:solidFill>
              </a:rPr>
              <a:t>=&amp;</a:t>
            </a:r>
            <a:r>
              <a:rPr lang="ro-RO" sz="1200" b="1" err="1">
                <a:solidFill>
                  <a:srgbClr val="17406D"/>
                </a:solidFill>
              </a:rPr>
              <a:t>target</a:t>
            </a:r>
            <a:r>
              <a:rPr lang="ro-RO" sz="1200" b="1" dirty="0">
                <a:solidFill>
                  <a:srgbClr val="17406D"/>
                </a:solidFill>
              </a:rPr>
              <a:t>=&amp;</a:t>
            </a:r>
            <a:r>
              <a:rPr lang="ro-RO" sz="1200" b="1" err="1">
                <a:solidFill>
                  <a:srgbClr val="17406D"/>
                </a:solidFill>
              </a:rPr>
              <a:t>random</a:t>
            </a:r>
            <a:r>
              <a:rPr lang="ro-RO" sz="1200" b="1" dirty="0">
                <a:solidFill>
                  <a:srgbClr val="17406D"/>
                </a:solidFill>
              </a:rPr>
              <a:t>=7789027209282386643&amp;adposition=&amp;</a:t>
            </a:r>
            <a:r>
              <a:rPr lang="ro-RO" sz="1200" b="1" err="1">
                <a:solidFill>
                  <a:srgbClr val="17406D"/>
                </a:solidFill>
              </a:rPr>
              <a:t>gad_source</a:t>
            </a:r>
            <a:r>
              <a:rPr lang="ro-RO" sz="1200" b="1" dirty="0">
                <a:solidFill>
                  <a:srgbClr val="17406D"/>
                </a:solidFill>
              </a:rPr>
              <a:t>=1,(2020)</a:t>
            </a:r>
            <a:endParaRPr lang="ro-RO" sz="1200" b="1">
              <a:solidFill>
                <a:srgbClr val="17406D"/>
              </a:solidFill>
              <a:ea typeface="Calibri"/>
              <a:cs typeface="Calibri"/>
            </a:endParaRPr>
          </a:p>
          <a:p>
            <a:r>
              <a:rPr lang="ro-RO" sz="1200" b="1" dirty="0">
                <a:solidFill>
                  <a:srgbClr val="17406D"/>
                </a:solidFill>
              </a:rPr>
              <a:t>    4.Feleagă Niculae, ”Sisteme contabile comparate”, Ediția a II-a, </a:t>
            </a:r>
            <a:r>
              <a:rPr lang="ro-RO" sz="1200" b="1" err="1">
                <a:solidFill>
                  <a:srgbClr val="17406D"/>
                </a:solidFill>
              </a:rPr>
              <a:t>vol</a:t>
            </a:r>
            <a:r>
              <a:rPr lang="ro-RO" sz="1200" b="1" dirty="0">
                <a:solidFill>
                  <a:srgbClr val="17406D"/>
                </a:solidFill>
              </a:rPr>
              <a:t> II, Ed. Economică 20005. </a:t>
            </a:r>
            <a:endParaRPr lang="ro-RO" sz="1200" b="1">
              <a:solidFill>
                <a:srgbClr val="17406D"/>
              </a:solidFill>
              <a:ea typeface="Calibri"/>
              <a:cs typeface="Calibri"/>
            </a:endParaRPr>
          </a:p>
          <a:p>
            <a:pPr marL="0" indent="0" rtl="0"/>
            <a:r>
              <a:rPr lang="ro-RO" sz="1200" b="1" dirty="0">
                <a:solidFill>
                  <a:srgbClr val="17406D"/>
                </a:solidFill>
              </a:rPr>
              <a:t>    5. MONITORUL OFICIAL nr. 454 din 18 iunie 2008,EMITENT  </a:t>
            </a:r>
            <a:r>
              <a:rPr lang="ro-RO" sz="1200" b="1" err="1">
                <a:solidFill>
                  <a:srgbClr val="17406D"/>
                </a:solidFill>
              </a:rPr>
              <a:t>PARLAMENTUL,https</a:t>
            </a:r>
            <a:r>
              <a:rPr lang="ro-RO" sz="1200" b="1" dirty="0">
                <a:solidFill>
                  <a:srgbClr val="17406D"/>
                </a:solidFill>
              </a:rPr>
              <a:t>://legislatie.just.ro/Public/</a:t>
            </a:r>
            <a:r>
              <a:rPr lang="ro-RO" sz="1200" b="1" err="1">
                <a:solidFill>
                  <a:srgbClr val="17406D"/>
                </a:solidFill>
              </a:rPr>
              <a:t>DetaliiDocument</a:t>
            </a:r>
            <a:r>
              <a:rPr lang="ro-RO" sz="1200" b="1" dirty="0">
                <a:solidFill>
                  <a:srgbClr val="17406D"/>
                </a:solidFill>
              </a:rPr>
              <a:t>/15766.</a:t>
            </a:r>
            <a:endParaRPr lang="ro-RO" sz="1200" b="1">
              <a:solidFill>
                <a:srgbClr val="17406D"/>
              </a:solidFill>
              <a:ea typeface="Calibri"/>
              <a:cs typeface="Calibri"/>
            </a:endParaRPr>
          </a:p>
          <a:p>
            <a:pPr marL="0" indent="0" rtl="0"/>
            <a:r>
              <a:rPr lang="ro-RO" sz="1200" b="1" dirty="0">
                <a:solidFill>
                  <a:srgbClr val="17406D"/>
                </a:solidFill>
              </a:rPr>
              <a:t>    6. GAAP VS. IFRS: WHAT ARE THE KEY DIFFERENCES AND WHICH SHOULD YOU </a:t>
            </a:r>
            <a:r>
              <a:rPr lang="ro-RO" sz="1200" b="1" err="1">
                <a:solidFill>
                  <a:srgbClr val="17406D"/>
                </a:solidFill>
              </a:rPr>
              <a:t>USE?,Matt</a:t>
            </a:r>
            <a:r>
              <a:rPr lang="ro-RO" sz="1200" b="1" dirty="0">
                <a:solidFill>
                  <a:srgbClr val="17406D"/>
                </a:solidFill>
              </a:rPr>
              <a:t> </a:t>
            </a:r>
            <a:r>
              <a:rPr lang="ro-RO" sz="1200" b="1" err="1">
                <a:solidFill>
                  <a:srgbClr val="17406D"/>
                </a:solidFill>
              </a:rPr>
              <a:t>Gavin,https</a:t>
            </a:r>
            <a:r>
              <a:rPr lang="ro-RO" sz="1200" b="1" dirty="0">
                <a:solidFill>
                  <a:srgbClr val="17406D"/>
                </a:solidFill>
              </a:rPr>
              <a:t>://online.hbs.edu/blog/post/</a:t>
            </a:r>
            <a:r>
              <a:rPr lang="ro-RO" sz="1200" b="1" err="1">
                <a:solidFill>
                  <a:srgbClr val="17406D"/>
                </a:solidFill>
              </a:rPr>
              <a:t>gaap-vs-ifrs</a:t>
            </a:r>
            <a:r>
              <a:rPr lang="ro-RO" sz="1200" b="1" dirty="0">
                <a:solidFill>
                  <a:srgbClr val="17406D"/>
                </a:solidFill>
              </a:rPr>
              <a:t>,(2019)</a:t>
            </a:r>
            <a:endParaRPr lang="ro-RO" sz="1200" b="1">
              <a:solidFill>
                <a:srgbClr val="17406D"/>
              </a:solidFill>
              <a:ea typeface="Calibri"/>
              <a:cs typeface="Calibri"/>
            </a:endParaRPr>
          </a:p>
          <a:p>
            <a:pPr marL="0" indent="0" rtl="0"/>
            <a:r>
              <a:rPr lang="ro-RO" sz="1200" b="1" dirty="0">
                <a:solidFill>
                  <a:srgbClr val="17406D"/>
                </a:solidFill>
              </a:rPr>
              <a:t>    7.Generally </a:t>
            </a:r>
            <a:r>
              <a:rPr lang="ro-RO" sz="1200" b="1" err="1">
                <a:solidFill>
                  <a:srgbClr val="17406D"/>
                </a:solidFill>
              </a:rPr>
              <a:t>Accepted</a:t>
            </a:r>
            <a:r>
              <a:rPr lang="ro-RO" sz="1200" b="1" dirty="0">
                <a:solidFill>
                  <a:srgbClr val="17406D"/>
                </a:solidFill>
              </a:rPr>
              <a:t> </a:t>
            </a:r>
            <a:r>
              <a:rPr lang="ro-RO" sz="1200" b="1" err="1">
                <a:solidFill>
                  <a:srgbClr val="17406D"/>
                </a:solidFill>
              </a:rPr>
              <a:t>Accounting</a:t>
            </a:r>
            <a:r>
              <a:rPr lang="ro-RO" sz="1200" b="1" dirty="0">
                <a:solidFill>
                  <a:srgbClr val="17406D"/>
                </a:solidFill>
              </a:rPr>
              <a:t> </a:t>
            </a:r>
            <a:r>
              <a:rPr lang="ro-RO" sz="1200" b="1" err="1">
                <a:solidFill>
                  <a:srgbClr val="17406D"/>
                </a:solidFill>
              </a:rPr>
              <a:t>Principles</a:t>
            </a:r>
            <a:r>
              <a:rPr lang="ro-RO" sz="1200" b="1" dirty="0">
                <a:solidFill>
                  <a:srgbClr val="17406D"/>
                </a:solidFill>
              </a:rPr>
              <a:t> (GAAP): </a:t>
            </a:r>
            <a:r>
              <a:rPr lang="ro-RO" sz="1200" b="1" err="1">
                <a:solidFill>
                  <a:srgbClr val="17406D"/>
                </a:solidFill>
              </a:rPr>
              <a:t>Definition</a:t>
            </a:r>
            <a:r>
              <a:rPr lang="ro-RO" sz="1200" b="1" dirty="0">
                <a:solidFill>
                  <a:srgbClr val="17406D"/>
                </a:solidFill>
              </a:rPr>
              <a:t>, </a:t>
            </a:r>
            <a:r>
              <a:rPr lang="ro-RO" sz="1200" b="1" err="1">
                <a:solidFill>
                  <a:srgbClr val="17406D"/>
                </a:solidFill>
              </a:rPr>
              <a:t>Standards</a:t>
            </a:r>
            <a:r>
              <a:rPr lang="ro-RO" sz="1200" b="1" dirty="0">
                <a:solidFill>
                  <a:srgbClr val="17406D"/>
                </a:solidFill>
              </a:rPr>
              <a:t> </a:t>
            </a:r>
            <a:r>
              <a:rPr lang="ro-RO" sz="1200" b="1" err="1">
                <a:solidFill>
                  <a:srgbClr val="17406D"/>
                </a:solidFill>
              </a:rPr>
              <a:t>and</a:t>
            </a:r>
            <a:r>
              <a:rPr lang="ro-RO" sz="1200" b="1" dirty="0">
                <a:solidFill>
                  <a:srgbClr val="17406D"/>
                </a:solidFill>
              </a:rPr>
              <a:t> </a:t>
            </a:r>
            <a:r>
              <a:rPr lang="ro-RO" sz="1200" b="1" err="1">
                <a:solidFill>
                  <a:srgbClr val="17406D"/>
                </a:solidFill>
              </a:rPr>
              <a:t>Rules,JASON</a:t>
            </a:r>
            <a:r>
              <a:rPr lang="ro-RO" sz="1200" b="1" dirty="0">
                <a:solidFill>
                  <a:srgbClr val="17406D"/>
                </a:solidFill>
              </a:rPr>
              <a:t> </a:t>
            </a:r>
            <a:r>
              <a:rPr lang="ro-RO" sz="1200" b="1" err="1">
                <a:solidFill>
                  <a:srgbClr val="17406D"/>
                </a:solidFill>
              </a:rPr>
              <a:t>FERNANDO,https</a:t>
            </a:r>
            <a:r>
              <a:rPr lang="ro-RO" sz="1200" b="1" dirty="0">
                <a:solidFill>
                  <a:srgbClr val="17406D"/>
                </a:solidFill>
              </a:rPr>
              <a:t>://www.investopedia.com/terms/g/gaap.asp,(2024)</a:t>
            </a:r>
            <a:endParaRPr lang="ro-RO" sz="1200" b="1">
              <a:solidFill>
                <a:srgbClr val="17406D"/>
              </a:solidFill>
              <a:ea typeface="Calibri"/>
              <a:cs typeface="Calibri"/>
            </a:endParaRPr>
          </a:p>
          <a:p>
            <a:pPr marL="0" indent="0" rtl="0"/>
            <a:r>
              <a:rPr lang="ro-RO" sz="1200" b="1" dirty="0">
                <a:solidFill>
                  <a:srgbClr val="17406D"/>
                </a:solidFill>
              </a:rPr>
              <a:t>    8.Prudenţăversuscredibilitateainformaţiilor.O analiză formală </a:t>
            </a:r>
            <a:r>
              <a:rPr lang="ro-RO" sz="1200" b="1" err="1">
                <a:solidFill>
                  <a:srgbClr val="17406D"/>
                </a:solidFill>
              </a:rPr>
              <a:t>comparativăîntre</a:t>
            </a:r>
            <a:r>
              <a:rPr lang="ro-RO" sz="1200" b="1" dirty="0">
                <a:solidFill>
                  <a:srgbClr val="17406D"/>
                </a:solidFill>
              </a:rPr>
              <a:t> </a:t>
            </a:r>
            <a:r>
              <a:rPr lang="ro-RO" sz="1200" b="1" err="1">
                <a:solidFill>
                  <a:srgbClr val="17406D"/>
                </a:solidFill>
              </a:rPr>
              <a:t>reglementărileromâneşti</a:t>
            </a:r>
            <a:r>
              <a:rPr lang="ro-RO" sz="1200" b="1" dirty="0">
                <a:solidFill>
                  <a:srgbClr val="17406D"/>
                </a:solidFill>
              </a:rPr>
              <a:t> </a:t>
            </a:r>
            <a:r>
              <a:rPr lang="ro-RO" sz="1200" b="1" err="1">
                <a:solidFill>
                  <a:srgbClr val="17406D"/>
                </a:solidFill>
              </a:rPr>
              <a:t>şi</a:t>
            </a:r>
            <a:r>
              <a:rPr lang="ro-RO" sz="1200" b="1" dirty="0">
                <a:solidFill>
                  <a:srgbClr val="17406D"/>
                </a:solidFill>
              </a:rPr>
              <a:t> </a:t>
            </a:r>
            <a:r>
              <a:rPr lang="ro-RO" sz="1200" b="1" err="1">
                <a:solidFill>
                  <a:srgbClr val="17406D"/>
                </a:solidFill>
              </a:rPr>
              <a:t>IFRS,audit</a:t>
            </a:r>
            <a:r>
              <a:rPr lang="ro-RO" sz="1200" b="1" dirty="0">
                <a:solidFill>
                  <a:srgbClr val="17406D"/>
                </a:solidFill>
              </a:rPr>
              <a:t> financiar ,XVII,Nr.1(153)/2019,file:///C:/Users/Administrator/Downloads/Articol_9604.pdf</a:t>
            </a:r>
            <a:endParaRPr lang="ro-RO" sz="1200" b="1">
              <a:solidFill>
                <a:srgbClr val="17406D"/>
              </a:solidFill>
              <a:ea typeface="Calibri"/>
              <a:cs typeface="Calibri"/>
            </a:endParaRPr>
          </a:p>
          <a:p>
            <a:pPr marL="0" indent="0" rtl="0"/>
            <a:r>
              <a:rPr lang="ro-RO" sz="1200" b="1" dirty="0">
                <a:solidFill>
                  <a:srgbClr val="17406D"/>
                </a:solidFill>
              </a:rPr>
              <a:t>    9.Cash </a:t>
            </a:r>
            <a:r>
              <a:rPr lang="ro-RO" sz="1200" b="1" err="1">
                <a:solidFill>
                  <a:srgbClr val="17406D"/>
                </a:solidFill>
              </a:rPr>
              <a:t>Flow</a:t>
            </a:r>
            <a:r>
              <a:rPr lang="ro-RO" sz="1200" b="1" dirty="0">
                <a:solidFill>
                  <a:srgbClr val="17406D"/>
                </a:solidFill>
              </a:rPr>
              <a:t> </a:t>
            </a:r>
            <a:r>
              <a:rPr lang="ro-RO" sz="1200" b="1" err="1">
                <a:solidFill>
                  <a:srgbClr val="17406D"/>
                </a:solidFill>
              </a:rPr>
              <a:t>Statement</a:t>
            </a:r>
            <a:r>
              <a:rPr lang="ro-RO" sz="1200" b="1" dirty="0">
                <a:solidFill>
                  <a:srgbClr val="17406D"/>
                </a:solidFill>
              </a:rPr>
              <a:t>: </a:t>
            </a:r>
            <a:r>
              <a:rPr lang="ro-RO" sz="1200" b="1" err="1">
                <a:solidFill>
                  <a:srgbClr val="17406D"/>
                </a:solidFill>
              </a:rPr>
              <a:t>What</a:t>
            </a:r>
            <a:r>
              <a:rPr lang="ro-RO" sz="1200" b="1" dirty="0">
                <a:solidFill>
                  <a:srgbClr val="17406D"/>
                </a:solidFill>
              </a:rPr>
              <a:t> It </a:t>
            </a:r>
            <a:r>
              <a:rPr lang="ro-RO" sz="1200" b="1" err="1">
                <a:solidFill>
                  <a:srgbClr val="17406D"/>
                </a:solidFill>
              </a:rPr>
              <a:t>Is</a:t>
            </a:r>
            <a:r>
              <a:rPr lang="ro-RO" sz="1200" b="1" dirty="0">
                <a:solidFill>
                  <a:srgbClr val="17406D"/>
                </a:solidFill>
              </a:rPr>
              <a:t> </a:t>
            </a:r>
            <a:r>
              <a:rPr lang="ro-RO" sz="1200" b="1" err="1">
                <a:solidFill>
                  <a:srgbClr val="17406D"/>
                </a:solidFill>
              </a:rPr>
              <a:t>and</a:t>
            </a:r>
            <a:r>
              <a:rPr lang="ro-RO" sz="1200" b="1" dirty="0">
                <a:solidFill>
                  <a:srgbClr val="17406D"/>
                </a:solidFill>
              </a:rPr>
              <a:t> </a:t>
            </a:r>
            <a:r>
              <a:rPr lang="ro-RO" sz="1200" b="1" err="1">
                <a:solidFill>
                  <a:srgbClr val="17406D"/>
                </a:solidFill>
              </a:rPr>
              <a:t>Examples,Chris</a:t>
            </a:r>
            <a:r>
              <a:rPr lang="ro-RO" sz="1200" b="1" dirty="0">
                <a:solidFill>
                  <a:srgbClr val="17406D"/>
                </a:solidFill>
              </a:rPr>
              <a:t> B. </a:t>
            </a:r>
            <a:r>
              <a:rPr lang="ro-RO" sz="1200" b="1" err="1">
                <a:solidFill>
                  <a:srgbClr val="17406D"/>
                </a:solidFill>
              </a:rPr>
              <a:t>Murphy,https</a:t>
            </a:r>
            <a:r>
              <a:rPr lang="ro-RO" sz="1200" b="1" dirty="0">
                <a:solidFill>
                  <a:srgbClr val="17406D"/>
                </a:solidFill>
              </a:rPr>
              <a:t>://www.investopedia.com/investing/what-is-a-cash-flow-statement/\,(2024)</a:t>
            </a:r>
            <a:endParaRPr lang="ro-RO" sz="1200" b="1">
              <a:solidFill>
                <a:srgbClr val="17406D"/>
              </a:solidFill>
              <a:ea typeface="Calibri"/>
              <a:cs typeface="Calibri"/>
            </a:endParaRPr>
          </a:p>
          <a:p>
            <a:pPr marL="0" indent="0" rtl="0"/>
            <a:r>
              <a:rPr lang="ro-RO" sz="1200" b="1" dirty="0">
                <a:solidFill>
                  <a:srgbClr val="17406D"/>
                </a:solidFill>
              </a:rPr>
              <a:t>    10.PROBLEMATICA CASH FLOW-ULUI ÎN CADRULRAPORTĂRILOR FINANCIARE ALE </a:t>
            </a:r>
            <a:r>
              <a:rPr lang="ro-RO" sz="1200" b="1" err="1">
                <a:solidFill>
                  <a:srgbClr val="17406D"/>
                </a:solidFill>
              </a:rPr>
              <a:t>ENTITĂȚILOR,Prof</a:t>
            </a:r>
            <a:r>
              <a:rPr lang="ro-RO" sz="1200" b="1" dirty="0">
                <a:solidFill>
                  <a:srgbClr val="17406D"/>
                </a:solidFill>
              </a:rPr>
              <a:t>. Univ. Dr. Dumitru </a:t>
            </a:r>
            <a:r>
              <a:rPr lang="ro-RO" sz="1200" b="1" err="1">
                <a:solidFill>
                  <a:srgbClr val="17406D"/>
                </a:solidFill>
              </a:rPr>
              <a:t>MATIȘ,https</a:t>
            </a:r>
            <a:r>
              <a:rPr lang="ro-RO" sz="1200" b="1" dirty="0">
                <a:solidFill>
                  <a:srgbClr val="17406D"/>
                </a:solidFill>
              </a:rPr>
              <a:t>://econ.ubbcluj.ro/</a:t>
            </a:r>
            <a:r>
              <a:rPr lang="ro-RO" sz="1200" b="1" err="1">
                <a:solidFill>
                  <a:srgbClr val="17406D"/>
                </a:solidFill>
              </a:rPr>
              <a:t>Scoala_Doctorala</a:t>
            </a:r>
            <a:r>
              <a:rPr lang="ro-RO" sz="1200" b="1" dirty="0">
                <a:solidFill>
                  <a:srgbClr val="17406D"/>
                </a:solidFill>
              </a:rPr>
              <a:t>/rezumate/CRISTEA%20(NEGREA)%20Laura%20Georgeta.pdf</a:t>
            </a:r>
            <a:endParaRPr lang="ro-RO" sz="1200" b="1">
              <a:solidFill>
                <a:srgbClr val="17406D"/>
              </a:solidFill>
              <a:ea typeface="Calibri"/>
              <a:cs typeface="Calibri"/>
            </a:endParaRPr>
          </a:p>
          <a:p>
            <a:pPr marL="0" indent="0" rtl="0"/>
            <a:r>
              <a:rPr lang="ro-RO" sz="1200" b="1" dirty="0">
                <a:solidFill>
                  <a:srgbClr val="17406D"/>
                </a:solidFill>
              </a:rPr>
              <a:t>    11.5 Simple </a:t>
            </a:r>
            <a:r>
              <a:rPr lang="ro-RO" sz="1200" b="1" err="1">
                <a:solidFill>
                  <a:srgbClr val="17406D"/>
                </a:solidFill>
              </a:rPr>
              <a:t>Ways</a:t>
            </a:r>
            <a:r>
              <a:rPr lang="ro-RO" sz="1200" b="1" dirty="0">
                <a:solidFill>
                  <a:srgbClr val="17406D"/>
                </a:solidFill>
              </a:rPr>
              <a:t> for </a:t>
            </a:r>
            <a:r>
              <a:rPr lang="ro-RO" sz="1200" b="1" err="1">
                <a:solidFill>
                  <a:srgbClr val="17406D"/>
                </a:solidFill>
              </a:rPr>
              <a:t>Startups</a:t>
            </a:r>
            <a:r>
              <a:rPr lang="ro-RO" sz="1200" b="1" dirty="0">
                <a:solidFill>
                  <a:srgbClr val="17406D"/>
                </a:solidFill>
              </a:rPr>
              <a:t> </a:t>
            </a:r>
            <a:r>
              <a:rPr lang="ro-RO" sz="1200" b="1" err="1">
                <a:solidFill>
                  <a:srgbClr val="17406D"/>
                </a:solidFill>
              </a:rPr>
              <a:t>to</a:t>
            </a:r>
            <a:r>
              <a:rPr lang="ro-RO" sz="1200" b="1" dirty="0">
                <a:solidFill>
                  <a:srgbClr val="17406D"/>
                </a:solidFill>
              </a:rPr>
              <a:t> </a:t>
            </a:r>
            <a:r>
              <a:rPr lang="ro-RO" sz="1200" b="1" err="1">
                <a:solidFill>
                  <a:srgbClr val="17406D"/>
                </a:solidFill>
              </a:rPr>
              <a:t>Improve</a:t>
            </a:r>
            <a:r>
              <a:rPr lang="ro-RO" sz="1200" b="1" dirty="0">
                <a:solidFill>
                  <a:srgbClr val="17406D"/>
                </a:solidFill>
              </a:rPr>
              <a:t> Cash </a:t>
            </a:r>
            <a:r>
              <a:rPr lang="ro-RO" sz="1200" b="1" err="1">
                <a:solidFill>
                  <a:srgbClr val="17406D"/>
                </a:solidFill>
              </a:rPr>
              <a:t>Flow</a:t>
            </a:r>
            <a:r>
              <a:rPr lang="ro-RO" sz="1200" b="1" dirty="0">
                <a:solidFill>
                  <a:srgbClr val="17406D"/>
                </a:solidFill>
              </a:rPr>
              <a:t> </a:t>
            </a:r>
            <a:r>
              <a:rPr lang="ro-RO" sz="1200" b="1" err="1">
                <a:solidFill>
                  <a:srgbClr val="17406D"/>
                </a:solidFill>
              </a:rPr>
              <a:t>Management,Peter</a:t>
            </a:r>
            <a:r>
              <a:rPr lang="ro-RO" sz="1200" b="1" dirty="0">
                <a:solidFill>
                  <a:srgbClr val="17406D"/>
                </a:solidFill>
              </a:rPr>
              <a:t> </a:t>
            </a:r>
            <a:r>
              <a:rPr lang="ro-RO" sz="1200" b="1" err="1">
                <a:solidFill>
                  <a:srgbClr val="17406D"/>
                </a:solidFill>
              </a:rPr>
              <a:t>Sprekos,https</a:t>
            </a:r>
            <a:r>
              <a:rPr lang="ro-RO" sz="1200" b="1" dirty="0">
                <a:solidFill>
                  <a:srgbClr val="17406D"/>
                </a:solidFill>
              </a:rPr>
              <a:t>://www.linkedin.com/pulse/5-simple-ways-startups-improve-cash-flow-management-peter-sprekos-3c,(2023)</a:t>
            </a:r>
            <a:endParaRPr lang="ro-RO" sz="1200" b="1">
              <a:solidFill>
                <a:srgbClr val="17406D"/>
              </a:solidFill>
              <a:ea typeface="Calibri"/>
              <a:cs typeface="Calibri"/>
            </a:endParaRPr>
          </a:p>
          <a:p>
            <a:r>
              <a:rPr lang="ro-RO" sz="1200" b="1" dirty="0">
                <a:solidFill>
                  <a:srgbClr val="17406D"/>
                </a:solidFill>
              </a:rPr>
              <a:t>    12.RAPORT referitor la pandemia de COVID-19: învățămintele desprinse și recomandări pentru </a:t>
            </a:r>
            <a:r>
              <a:rPr lang="ro-RO" sz="1200" b="1" err="1">
                <a:solidFill>
                  <a:srgbClr val="17406D"/>
                </a:solidFill>
              </a:rPr>
              <a:t>viitor,Comisia</a:t>
            </a:r>
            <a:r>
              <a:rPr lang="ro-RO" sz="1200" b="1" dirty="0">
                <a:solidFill>
                  <a:srgbClr val="17406D"/>
                </a:solidFill>
              </a:rPr>
              <a:t> specială privind pandemia de COVID-19: învățămintele desprinse și recomandări pentru </a:t>
            </a:r>
            <a:r>
              <a:rPr lang="ro-RO" sz="1200" b="1" err="1">
                <a:solidFill>
                  <a:srgbClr val="17406D"/>
                </a:solidFill>
              </a:rPr>
              <a:t>viitorRaportoare</a:t>
            </a:r>
            <a:r>
              <a:rPr lang="ro-RO" sz="1200" b="1" dirty="0">
                <a:solidFill>
                  <a:srgbClr val="17406D"/>
                </a:solidFill>
              </a:rPr>
              <a:t>: </a:t>
            </a:r>
            <a:r>
              <a:rPr lang="ro-RO" sz="1200" b="1" err="1">
                <a:solidFill>
                  <a:srgbClr val="17406D"/>
                </a:solidFill>
              </a:rPr>
              <a:t>Dolors</a:t>
            </a:r>
            <a:r>
              <a:rPr lang="ro-RO" sz="1200" b="1" dirty="0">
                <a:solidFill>
                  <a:srgbClr val="17406D"/>
                </a:solidFill>
              </a:rPr>
              <a:t> </a:t>
            </a:r>
            <a:r>
              <a:rPr lang="ro-RO" sz="1200" b="1" err="1">
                <a:solidFill>
                  <a:srgbClr val="17406D"/>
                </a:solidFill>
              </a:rPr>
              <a:t>Montserrat,https</a:t>
            </a:r>
            <a:r>
              <a:rPr lang="ro-RO" sz="1200" b="1" dirty="0">
                <a:solidFill>
                  <a:srgbClr val="17406D"/>
                </a:solidFill>
              </a:rPr>
              <a:t>://www.europarl.europa.eu/doceo/document/A-9-2023-0217_RO.html,(2023</a:t>
            </a:r>
            <a:endParaRPr lang="ro-RO" sz="1200">
              <a:ea typeface="Calibri"/>
              <a:cs typeface="Calibri"/>
            </a:endParaRPr>
          </a:p>
        </p:txBody>
      </p:sp>
    </p:spTree>
    <p:extLst>
      <p:ext uri="{BB962C8B-B14F-4D97-AF65-F5344CB8AC3E}">
        <p14:creationId xmlns:p14="http://schemas.microsoft.com/office/powerpoint/2010/main" val="113990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7786BD0-9A40-C53A-D5D0-77B3265EE2EB}"/>
              </a:ext>
            </a:extLst>
          </p:cNvPr>
          <p:cNvSpPr>
            <a:spLocks noGrp="1"/>
          </p:cNvSpPr>
          <p:nvPr>
            <p:ph idx="1"/>
          </p:nvPr>
        </p:nvSpPr>
        <p:spPr>
          <a:xfrm>
            <a:off x="1385552" y="2351513"/>
            <a:ext cx="9410163" cy="2140464"/>
          </a:xfrm>
        </p:spPr>
        <p:txBody>
          <a:bodyPr vert="horz" lIns="91440" tIns="45720" rIns="91440" bIns="45720" rtlCol="0" anchor="t">
            <a:normAutofit/>
          </a:bodyPr>
          <a:lstStyle/>
          <a:p>
            <a:pPr algn="ctr"/>
            <a:r>
              <a:rPr lang="ro-RO" sz="7200" b="1" err="1">
                <a:solidFill>
                  <a:srgbClr val="17406D"/>
                </a:solidFill>
                <a:latin typeface="Times New Roman"/>
                <a:ea typeface="Calibri"/>
                <a:cs typeface="Times New Roman"/>
              </a:rPr>
              <a:t>Multumim</a:t>
            </a:r>
            <a:r>
              <a:rPr lang="ro-RO" sz="7200" b="1" dirty="0">
                <a:solidFill>
                  <a:srgbClr val="17406D"/>
                </a:solidFill>
                <a:latin typeface="Times New Roman"/>
                <a:ea typeface="Calibri"/>
                <a:cs typeface="Times New Roman"/>
              </a:rPr>
              <a:t> pentru </a:t>
            </a:r>
            <a:r>
              <a:rPr lang="ro-RO" sz="7200" b="1" err="1">
                <a:solidFill>
                  <a:srgbClr val="17406D"/>
                </a:solidFill>
                <a:latin typeface="Times New Roman"/>
                <a:ea typeface="Calibri"/>
                <a:cs typeface="Times New Roman"/>
              </a:rPr>
              <a:t>atentie</a:t>
            </a:r>
            <a:r>
              <a:rPr lang="ro-RO" sz="7200" b="1" dirty="0">
                <a:solidFill>
                  <a:srgbClr val="17406D"/>
                </a:solidFill>
                <a:latin typeface="Times New Roman"/>
                <a:ea typeface="Calibri"/>
                <a:cs typeface="Times New Roman"/>
              </a:rPr>
              <a:t>!</a:t>
            </a:r>
            <a:endParaRPr lang="ro-RO"/>
          </a:p>
        </p:txBody>
      </p:sp>
      <p:sp>
        <p:nvSpPr>
          <p:cNvPr id="4" name="Substituent număr diapozitiv 3">
            <a:extLst>
              <a:ext uri="{FF2B5EF4-FFF2-40B4-BE49-F238E27FC236}">
                <a16:creationId xmlns:a16="http://schemas.microsoft.com/office/drawing/2014/main" id="{213F20FB-1976-FD12-A690-19A592924DE5}"/>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19</a:t>
            </a:fld>
            <a:endParaRPr lang="en-US" dirty="0"/>
          </a:p>
        </p:txBody>
      </p:sp>
    </p:spTree>
    <p:extLst>
      <p:ext uri="{BB962C8B-B14F-4D97-AF65-F5344CB8AC3E}">
        <p14:creationId xmlns:p14="http://schemas.microsoft.com/office/powerpoint/2010/main" val="322459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3AD99-FEA1-8B05-841E-BD5AD2500660}"/>
              </a:ext>
            </a:extLst>
          </p:cNvPr>
          <p:cNvSpPr>
            <a:spLocks noGrp="1"/>
          </p:cNvSpPr>
          <p:nvPr>
            <p:ph type="title"/>
          </p:nvPr>
        </p:nvSpPr>
        <p:spPr/>
        <p:txBody>
          <a:bodyPr/>
          <a:lstStyle/>
          <a:p>
            <a:r>
              <a:rPr lang="en-US" b="1" dirty="0" err="1">
                <a:ea typeface="Calibri Light"/>
                <a:cs typeface="Calibri Light"/>
              </a:rPr>
              <a:t>Structura</a:t>
            </a:r>
            <a:r>
              <a:rPr lang="en-US" b="1" dirty="0">
                <a:ea typeface="Calibri Light"/>
                <a:cs typeface="Calibri Light"/>
              </a:rPr>
              <a:t> </a:t>
            </a:r>
            <a:r>
              <a:rPr lang="en-US" b="1" dirty="0" err="1">
                <a:ea typeface="Calibri Light"/>
                <a:cs typeface="Calibri Light"/>
              </a:rPr>
              <a:t>Lucrării</a:t>
            </a:r>
            <a:endParaRPr lang="ro-RO" dirty="0" err="1"/>
          </a:p>
        </p:txBody>
      </p:sp>
      <p:sp>
        <p:nvSpPr>
          <p:cNvPr id="4" name="Slide Number Placeholder 3">
            <a:extLst>
              <a:ext uri="{FF2B5EF4-FFF2-40B4-BE49-F238E27FC236}">
                <a16:creationId xmlns:a16="http://schemas.microsoft.com/office/drawing/2014/main" id="{AD91327D-D14C-4AAD-D45A-46A6D42A884E}"/>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a:t>
            </a:fld>
            <a:endParaRPr lang="en-US" dirty="0"/>
          </a:p>
        </p:txBody>
      </p:sp>
      <p:sp>
        <p:nvSpPr>
          <p:cNvPr id="8" name="Substituent conținut 7">
            <a:extLst>
              <a:ext uri="{FF2B5EF4-FFF2-40B4-BE49-F238E27FC236}">
                <a16:creationId xmlns:a16="http://schemas.microsoft.com/office/drawing/2014/main" id="{DA6DB2AF-9F3D-BDB9-EA66-C7D8628C4530}"/>
              </a:ext>
            </a:extLst>
          </p:cNvPr>
          <p:cNvSpPr>
            <a:spLocks noGrp="1"/>
          </p:cNvSpPr>
          <p:nvPr>
            <p:ph sz="half" idx="1"/>
          </p:nvPr>
        </p:nvSpPr>
        <p:spPr>
          <a:xfrm>
            <a:off x="838200" y="1825625"/>
            <a:ext cx="10000444" cy="4383535"/>
          </a:xfrm>
        </p:spPr>
        <p:txBody>
          <a:bodyPr vert="horz" lIns="91440" tIns="45720" rIns="91440" bIns="45720" rtlCol="0" anchor="t">
            <a:normAutofit/>
          </a:bodyPr>
          <a:lstStyle/>
          <a:p>
            <a:pPr marL="0" indent="0">
              <a:buNone/>
            </a:pPr>
            <a:r>
              <a:rPr lang="ro-RO" sz="4400" b="1" dirty="0">
                <a:latin typeface="Calibri Light"/>
                <a:ea typeface="Calibri Light"/>
                <a:cs typeface="Calibri Light"/>
              </a:rPr>
              <a:t>01  - Introducere</a:t>
            </a:r>
            <a:endParaRPr lang="ro-RO" dirty="0">
              <a:latin typeface="Calibri" panose="020F0502020204030204"/>
              <a:ea typeface="Calibri" panose="020F0502020204030204"/>
              <a:cs typeface="Calibri" panose="020F0502020204030204"/>
            </a:endParaRPr>
          </a:p>
          <a:p>
            <a:pPr marL="0" indent="0">
              <a:buNone/>
            </a:pPr>
            <a:r>
              <a:rPr lang="ro-RO" sz="4400" b="1" dirty="0">
                <a:latin typeface="Calibri Light"/>
                <a:ea typeface="Calibri Light"/>
                <a:cs typeface="Calibri Light"/>
              </a:rPr>
              <a:t>02  - </a:t>
            </a:r>
            <a:r>
              <a:rPr lang="ro-RO" sz="4000" b="1" dirty="0">
                <a:ea typeface="+mn-lt"/>
                <a:cs typeface="+mn-lt"/>
              </a:rPr>
              <a:t>Importanta Cash </a:t>
            </a:r>
            <a:r>
              <a:rPr lang="ro-RO" sz="4000" b="1" dirty="0" err="1">
                <a:ea typeface="+mn-lt"/>
                <a:cs typeface="+mn-lt"/>
              </a:rPr>
              <a:t>Flow</a:t>
            </a:r>
            <a:r>
              <a:rPr lang="ro-RO" sz="4400" b="1" dirty="0">
                <a:ea typeface="+mn-lt"/>
                <a:cs typeface="+mn-lt"/>
              </a:rPr>
              <a:t> </a:t>
            </a:r>
          </a:p>
          <a:p>
            <a:pPr marL="0" indent="0">
              <a:buNone/>
            </a:pPr>
            <a:r>
              <a:rPr lang="ro-RO" sz="4400" b="1" dirty="0">
                <a:latin typeface="Calibri"/>
                <a:ea typeface="Calibri"/>
                <a:cs typeface="Calibri"/>
              </a:rPr>
              <a:t>03 - </a:t>
            </a:r>
            <a:r>
              <a:rPr lang="ro-RO" sz="4400" b="1" dirty="0">
                <a:ea typeface="+mn-lt"/>
                <a:cs typeface="+mn-lt"/>
              </a:rPr>
              <a:t>Clasificare Cash </a:t>
            </a:r>
            <a:r>
              <a:rPr lang="ro-RO" sz="4400" b="1" dirty="0" err="1">
                <a:ea typeface="+mn-lt"/>
                <a:cs typeface="+mn-lt"/>
              </a:rPr>
              <a:t>Flow</a:t>
            </a:r>
            <a:r>
              <a:rPr lang="ro-RO" sz="4400" b="1" dirty="0">
                <a:ea typeface="+mn-lt"/>
                <a:cs typeface="+mn-lt"/>
              </a:rPr>
              <a:t> </a:t>
            </a:r>
            <a:endParaRPr lang="ro-RO" sz="4400" b="1" dirty="0">
              <a:latin typeface="Calibri"/>
              <a:ea typeface="Calibri"/>
              <a:cs typeface="Calibri"/>
            </a:endParaRPr>
          </a:p>
          <a:p>
            <a:pPr marL="0" indent="0">
              <a:buNone/>
            </a:pPr>
            <a:r>
              <a:rPr lang="ro-RO" sz="4400" b="1" dirty="0">
                <a:latin typeface="Calibri"/>
                <a:ea typeface="Calibri"/>
                <a:cs typeface="Calibri"/>
              </a:rPr>
              <a:t>04 - </a:t>
            </a:r>
            <a:r>
              <a:rPr lang="ro-RO" sz="4400" b="1" dirty="0">
                <a:ea typeface="+mn-lt"/>
                <a:cs typeface="+mn-lt"/>
              </a:rPr>
              <a:t>Metodologie</a:t>
            </a:r>
            <a:endParaRPr lang="ro-RO" sz="4400" b="1" dirty="0">
              <a:latin typeface="Calibri"/>
              <a:ea typeface="Calibri"/>
              <a:cs typeface="Calibri"/>
            </a:endParaRPr>
          </a:p>
          <a:p>
            <a:pPr marL="0" indent="0">
              <a:buNone/>
            </a:pPr>
            <a:r>
              <a:rPr lang="ro-RO" sz="4400" b="1" dirty="0">
                <a:latin typeface="Calibri"/>
                <a:ea typeface="Calibri"/>
                <a:cs typeface="Calibri"/>
              </a:rPr>
              <a:t>05 - </a:t>
            </a:r>
            <a:r>
              <a:rPr lang="ro-RO" sz="4400" b="1" dirty="0">
                <a:ea typeface="+mn-lt"/>
                <a:cs typeface="+mn-lt"/>
              </a:rPr>
              <a:t>Rezultate</a:t>
            </a:r>
            <a:endParaRPr lang="ro-RO" sz="4400" b="1" dirty="0">
              <a:latin typeface="Calibri"/>
              <a:ea typeface="Calibri"/>
              <a:cs typeface="Calibri"/>
            </a:endParaRPr>
          </a:p>
          <a:p>
            <a:pPr marL="0" indent="0">
              <a:buNone/>
            </a:pPr>
            <a:r>
              <a:rPr lang="ro-RO" sz="4400" b="1" dirty="0">
                <a:latin typeface="Calibri"/>
                <a:ea typeface="Calibri"/>
                <a:cs typeface="Calibri"/>
              </a:rPr>
              <a:t>06 - </a:t>
            </a:r>
            <a:r>
              <a:rPr lang="ro-RO" sz="4400" b="1" dirty="0">
                <a:ea typeface="+mn-lt"/>
                <a:cs typeface="+mn-lt"/>
              </a:rPr>
              <a:t>Concluzii</a:t>
            </a:r>
            <a:endParaRPr lang="ro-RO" sz="4400" b="1" dirty="0">
              <a:latin typeface="Calibri"/>
              <a:ea typeface="Calibri"/>
              <a:cs typeface="Calibri"/>
            </a:endParaRPr>
          </a:p>
          <a:p>
            <a:pPr marL="0" indent="0">
              <a:buNone/>
            </a:pPr>
            <a:endParaRPr lang="ro-RO" sz="4400" b="1" dirty="0">
              <a:latin typeface="Calibri"/>
              <a:ea typeface="Calibri"/>
              <a:cs typeface="Calibri"/>
            </a:endParaRPr>
          </a:p>
          <a:p>
            <a:pPr marL="0" indent="0">
              <a:buNone/>
            </a:pPr>
            <a:endParaRPr lang="ro-RO" sz="4400" b="1" dirty="0">
              <a:latin typeface="Calibri"/>
              <a:ea typeface="Calibri"/>
              <a:cs typeface="Calibri"/>
            </a:endParaRPr>
          </a:p>
          <a:p>
            <a:pPr marL="0" indent="0">
              <a:buNone/>
            </a:pPr>
            <a:endParaRPr lang="ro-RO" sz="4400" b="1" dirty="0">
              <a:latin typeface="Calibri"/>
              <a:ea typeface="Calibri"/>
              <a:cs typeface="Calibri"/>
            </a:endParaRPr>
          </a:p>
          <a:p>
            <a:pPr marL="0" indent="0">
              <a:buNone/>
            </a:pPr>
            <a:endParaRPr lang="ro-RO" sz="4400" b="1" dirty="0">
              <a:latin typeface="Calibri"/>
              <a:ea typeface="Calibri"/>
              <a:cs typeface="Calibri"/>
            </a:endParaRPr>
          </a:p>
          <a:p>
            <a:pPr marL="0" indent="0">
              <a:buNone/>
            </a:pPr>
            <a:endParaRPr lang="ro-RO" sz="4400" b="1" dirty="0">
              <a:latin typeface="Calibri"/>
              <a:ea typeface="Calibri"/>
              <a:cs typeface="Calibri"/>
            </a:endParaRPr>
          </a:p>
          <a:p>
            <a:pPr marL="0" indent="0">
              <a:buNone/>
            </a:pPr>
            <a:endParaRPr lang="ro-RO" sz="4400" b="1" dirty="0">
              <a:latin typeface="Calibri Light"/>
              <a:ea typeface="Calibri Light"/>
              <a:cs typeface="Calibri Light"/>
            </a:endParaRPr>
          </a:p>
          <a:p>
            <a:pPr marL="0" indent="0">
              <a:buNone/>
            </a:pPr>
            <a:endParaRPr lang="ro-RO" sz="4400" b="1" dirty="0">
              <a:latin typeface="Calibri Light"/>
              <a:ea typeface="Calibri Light"/>
              <a:cs typeface="Calibri Light"/>
            </a:endParaRPr>
          </a:p>
        </p:txBody>
      </p:sp>
    </p:spTree>
    <p:extLst>
      <p:ext uri="{BB962C8B-B14F-4D97-AF65-F5344CB8AC3E}">
        <p14:creationId xmlns:p14="http://schemas.microsoft.com/office/powerpoint/2010/main" val="12415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C39F866-996F-B1D7-A03F-B158FE2BFD32}"/>
              </a:ext>
            </a:extLst>
          </p:cNvPr>
          <p:cNvSpPr>
            <a:spLocks noGrp="1"/>
          </p:cNvSpPr>
          <p:nvPr>
            <p:ph sz="half" idx="2"/>
          </p:nvPr>
        </p:nvSpPr>
        <p:spPr>
          <a:xfrm>
            <a:off x="657337" y="1871863"/>
            <a:ext cx="10856688" cy="4146082"/>
          </a:xfrm>
        </p:spPr>
        <p:txBody>
          <a:bodyPr vert="horz" lIns="91440" tIns="45720" rIns="91440" bIns="45720" rtlCol="0" anchor="t">
            <a:normAutofit/>
          </a:bodyPr>
          <a:lstStyle/>
          <a:p>
            <a:r>
              <a:rPr lang="en-US" sz="2000" b="1" dirty="0" err="1">
                <a:solidFill>
                  <a:srgbClr val="17406D"/>
                </a:solidFill>
                <a:latin typeface="Times New Roman"/>
                <a:cs typeface="Times New Roman"/>
              </a:rPr>
              <a:t>Acest</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studiu</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analizează</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și</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prezintă</a:t>
            </a:r>
            <a:endParaRPr lang="en-US" dirty="0" err="1">
              <a:ea typeface="Calibri" panose="020F0502020204030204"/>
              <a:cs typeface="Calibri" panose="020F0502020204030204"/>
            </a:endParaRPr>
          </a:p>
          <a:p>
            <a:r>
              <a:rPr lang="en-US" sz="2000" dirty="0" err="1">
                <a:latin typeface="Wingdings"/>
                <a:sym typeface="Wingdings"/>
              </a:rPr>
              <a:t>ü</a:t>
            </a:r>
            <a:r>
              <a:rPr lang="en-US" sz="2000" b="1" dirty="0" err="1">
                <a:solidFill>
                  <a:srgbClr val="17406D"/>
                </a:solidFill>
                <a:latin typeface="Times New Roman"/>
                <a:cs typeface="Times New Roman"/>
              </a:rPr>
              <a:t>modelele</a:t>
            </a:r>
            <a:r>
              <a:rPr lang="en-US" sz="2000" b="1" dirty="0">
                <a:solidFill>
                  <a:srgbClr val="17406D"/>
                </a:solidFill>
                <a:latin typeface="Times New Roman"/>
                <a:cs typeface="Times New Roman"/>
              </a:rPr>
              <a:t> de cash flow</a:t>
            </a:r>
            <a:endParaRPr lang="en-US"/>
          </a:p>
          <a:p>
            <a:r>
              <a:rPr lang="en-US" sz="2000" dirty="0" err="1">
                <a:latin typeface="Wingdings"/>
                <a:sym typeface="Wingdings"/>
              </a:rPr>
              <a:t>ü</a:t>
            </a:r>
            <a:r>
              <a:rPr lang="en-US" sz="2000" b="1" dirty="0" err="1">
                <a:solidFill>
                  <a:srgbClr val="17406D"/>
                </a:solidFill>
                <a:latin typeface="Times New Roman"/>
                <a:cs typeface="Times New Roman"/>
              </a:rPr>
              <a:t>particularitățile</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situațiilor</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financiare</a:t>
            </a:r>
            <a:endParaRPr lang="en-US" sz="2000" b="1" dirty="0">
              <a:solidFill>
                <a:srgbClr val="17406D"/>
              </a:solidFill>
              <a:latin typeface="Times New Roman"/>
              <a:cs typeface="Times New Roman"/>
            </a:endParaRPr>
          </a:p>
          <a:p>
            <a:r>
              <a:rPr lang="en-US" sz="2000" dirty="0" err="1">
                <a:latin typeface="Wingdings"/>
                <a:sym typeface="Wingdings"/>
              </a:rPr>
              <a:t>ü</a:t>
            </a:r>
            <a:r>
              <a:rPr lang="en-US" sz="2000" b="1" dirty="0" err="1">
                <a:solidFill>
                  <a:srgbClr val="17406D"/>
                </a:solidFill>
                <a:latin typeface="Times New Roman"/>
                <a:cs typeface="Times New Roman"/>
              </a:rPr>
              <a:t>aspectele</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teoretice</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și</a:t>
            </a:r>
            <a:r>
              <a:rPr lang="en-US" sz="2000" b="1" dirty="0">
                <a:solidFill>
                  <a:srgbClr val="17406D"/>
                </a:solidFill>
                <a:latin typeface="Times New Roman"/>
                <a:cs typeface="Times New Roman"/>
              </a:rPr>
              <a:t> de </a:t>
            </a:r>
            <a:r>
              <a:rPr lang="en-US" sz="2000" b="1" dirty="0" err="1">
                <a:solidFill>
                  <a:srgbClr val="17406D"/>
                </a:solidFill>
                <a:latin typeface="Times New Roman"/>
                <a:cs typeface="Times New Roman"/>
              </a:rPr>
              <a:t>reglementare</a:t>
            </a:r>
            <a:endParaRPr lang="en-US" sz="2000" b="1" dirty="0">
              <a:solidFill>
                <a:srgbClr val="17406D"/>
              </a:solidFill>
              <a:latin typeface="Times New Roman"/>
              <a:cs typeface="Times New Roman"/>
            </a:endParaRPr>
          </a:p>
          <a:p>
            <a:r>
              <a:rPr lang="en-US" sz="2000" dirty="0" err="1">
                <a:latin typeface="Wingdings"/>
                <a:sym typeface="Wingdings"/>
              </a:rPr>
              <a:t>ü</a:t>
            </a:r>
            <a:r>
              <a:rPr lang="en-US" sz="2000" b="1" dirty="0" err="1">
                <a:solidFill>
                  <a:srgbClr val="17406D"/>
                </a:solidFill>
                <a:latin typeface="Times New Roman"/>
                <a:cs typeface="Times New Roman"/>
              </a:rPr>
              <a:t>situația</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companiilor</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listate</a:t>
            </a:r>
            <a:r>
              <a:rPr lang="en-US" sz="2000" b="1" dirty="0">
                <a:solidFill>
                  <a:srgbClr val="17406D"/>
                </a:solidFill>
                <a:latin typeface="Times New Roman"/>
                <a:cs typeface="Times New Roman"/>
              </a:rPr>
              <a:t> la Bursa de Valori </a:t>
            </a:r>
            <a:r>
              <a:rPr lang="en-US" sz="2000" b="1" dirty="0" err="1">
                <a:solidFill>
                  <a:srgbClr val="17406D"/>
                </a:solidFill>
                <a:latin typeface="Times New Roman"/>
                <a:cs typeface="Times New Roman"/>
              </a:rPr>
              <a:t>București</a:t>
            </a:r>
            <a:r>
              <a:rPr lang="en-US" sz="2000" b="1" dirty="0">
                <a:solidFill>
                  <a:srgbClr val="17406D"/>
                </a:solidFill>
                <a:latin typeface="Times New Roman"/>
                <a:cs typeface="Times New Roman"/>
              </a:rPr>
              <a:t> (BVB) </a:t>
            </a:r>
            <a:r>
              <a:rPr lang="en-US" sz="2000" b="1" dirty="0" err="1">
                <a:solidFill>
                  <a:srgbClr val="17406D"/>
                </a:solidFill>
                <a:latin typeface="Times New Roman"/>
                <a:cs typeface="Times New Roman"/>
              </a:rPr>
              <a:t>pentru</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perioada</a:t>
            </a:r>
            <a:r>
              <a:rPr lang="en-US" sz="2000" b="1" dirty="0">
                <a:solidFill>
                  <a:srgbClr val="17406D"/>
                </a:solidFill>
                <a:latin typeface="Times New Roman"/>
                <a:cs typeface="Times New Roman"/>
              </a:rPr>
              <a:t> 2018-2022.</a:t>
            </a:r>
            <a:endParaRPr lang="en-US"/>
          </a:p>
          <a:p>
            <a:pPr algn="ctr"/>
            <a:r>
              <a:rPr lang="en-US" sz="2000" b="1" dirty="0">
                <a:solidFill>
                  <a:srgbClr val="17406D"/>
                </a:solidFill>
                <a:latin typeface="Times New Roman"/>
                <a:cs typeface="Times New Roman"/>
              </a:rPr>
              <a:t>  </a:t>
            </a:r>
            <a:endParaRPr lang="en-US"/>
          </a:p>
          <a:p>
            <a:pPr algn="ctr"/>
            <a:r>
              <a:rPr lang="en-US" sz="2000" b="1" dirty="0" err="1">
                <a:solidFill>
                  <a:srgbClr val="17406D"/>
                </a:solidFill>
                <a:latin typeface="Times New Roman"/>
                <a:cs typeface="Times New Roman"/>
              </a:rPr>
              <a:t>Scopul</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nostru</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este</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acela</a:t>
            </a:r>
            <a:r>
              <a:rPr lang="en-US" sz="2000" b="1" dirty="0">
                <a:solidFill>
                  <a:srgbClr val="17406D"/>
                </a:solidFill>
                <a:latin typeface="Times New Roman"/>
                <a:cs typeface="Times New Roman"/>
              </a:rPr>
              <a:t> de a </a:t>
            </a:r>
            <a:r>
              <a:rPr lang="en-US" sz="2000" b="1" dirty="0" err="1">
                <a:solidFill>
                  <a:srgbClr val="17406D"/>
                </a:solidFill>
                <a:latin typeface="Times New Roman"/>
                <a:cs typeface="Times New Roman"/>
              </a:rPr>
              <a:t>investiga</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modalitățile</a:t>
            </a:r>
            <a:r>
              <a:rPr lang="en-US" sz="2000" b="1" dirty="0">
                <a:solidFill>
                  <a:srgbClr val="17406D"/>
                </a:solidFill>
                <a:latin typeface="Times New Roman"/>
                <a:cs typeface="Times New Roman"/>
              </a:rPr>
              <a:t> de </a:t>
            </a:r>
            <a:r>
              <a:rPr lang="en-US" sz="2000" b="1" dirty="0" err="1">
                <a:solidFill>
                  <a:srgbClr val="17406D"/>
                </a:solidFill>
                <a:latin typeface="Times New Roman"/>
                <a:cs typeface="Times New Roman"/>
              </a:rPr>
              <a:t>raporatare</a:t>
            </a:r>
            <a:r>
              <a:rPr lang="en-US" sz="2000" b="1" dirty="0">
                <a:solidFill>
                  <a:srgbClr val="17406D"/>
                </a:solidFill>
                <a:latin typeface="Times New Roman"/>
                <a:cs typeface="Times New Roman"/>
              </a:rPr>
              <a:t> a </a:t>
            </a:r>
            <a:r>
              <a:rPr lang="en-US" sz="2000" b="1" dirty="0" err="1">
                <a:solidFill>
                  <a:srgbClr val="17406D"/>
                </a:solidFill>
                <a:latin typeface="Times New Roman"/>
                <a:cs typeface="Times New Roman"/>
              </a:rPr>
              <a:t>performanței</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pentru</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situațiile</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financiare</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transmise</a:t>
            </a:r>
            <a:r>
              <a:rPr lang="en-US" sz="2000" b="1" dirty="0">
                <a:solidFill>
                  <a:srgbClr val="17406D"/>
                </a:solidFill>
                <a:latin typeface="Times New Roman"/>
                <a:cs typeface="Times New Roman"/>
              </a:rPr>
              <a:t> de </a:t>
            </a:r>
            <a:r>
              <a:rPr lang="en-US" sz="2000" b="1" dirty="0" err="1">
                <a:solidFill>
                  <a:srgbClr val="17406D"/>
                </a:solidFill>
                <a:latin typeface="Times New Roman"/>
                <a:cs typeface="Times New Roman"/>
              </a:rPr>
              <a:t>companiile</a:t>
            </a:r>
            <a:r>
              <a:rPr lang="en-US" sz="2000" b="1" dirty="0">
                <a:solidFill>
                  <a:srgbClr val="17406D"/>
                </a:solidFill>
                <a:latin typeface="Times New Roman"/>
                <a:cs typeface="Times New Roman"/>
              </a:rPr>
              <a:t> </a:t>
            </a:r>
            <a:r>
              <a:rPr lang="en-US" sz="2000" b="1" dirty="0" err="1">
                <a:solidFill>
                  <a:srgbClr val="17406D"/>
                </a:solidFill>
                <a:latin typeface="Times New Roman"/>
                <a:cs typeface="Times New Roman"/>
              </a:rPr>
              <a:t>listate</a:t>
            </a:r>
            <a:r>
              <a:rPr lang="en-US" sz="2000" b="1" dirty="0">
                <a:solidFill>
                  <a:srgbClr val="17406D"/>
                </a:solidFill>
                <a:latin typeface="Times New Roman"/>
                <a:cs typeface="Times New Roman"/>
              </a:rPr>
              <a:t>. </a:t>
            </a: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74F41C76-624D-0489-9425-CCC83078849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3</a:t>
            </a:fld>
            <a:endParaRPr lang="en-US" dirty="0"/>
          </a:p>
        </p:txBody>
      </p:sp>
      <p:sp>
        <p:nvSpPr>
          <p:cNvPr id="2" name="CasetăText 1">
            <a:extLst>
              <a:ext uri="{FF2B5EF4-FFF2-40B4-BE49-F238E27FC236}">
                <a16:creationId xmlns:a16="http://schemas.microsoft.com/office/drawing/2014/main" id="{D96EAC85-2C3A-70E7-AA6F-4B17823993BD}"/>
              </a:ext>
            </a:extLst>
          </p:cNvPr>
          <p:cNvSpPr txBox="1"/>
          <p:nvPr/>
        </p:nvSpPr>
        <p:spPr>
          <a:xfrm>
            <a:off x="213306" y="480275"/>
            <a:ext cx="6821509"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o-RO" sz="4800" b="1" dirty="0">
                <a:solidFill>
                  <a:srgbClr val="17406D"/>
                </a:solidFill>
                <a:latin typeface="Times New Roman"/>
                <a:ea typeface="+mn-lt"/>
                <a:cs typeface="Times New Roman"/>
              </a:rPr>
              <a:t>INTRODUCERE</a:t>
            </a:r>
            <a:endParaRPr lang="ro-RO" dirty="0"/>
          </a:p>
          <a:p>
            <a:endParaRPr lang="ro-RO" sz="2800" b="1" dirty="0">
              <a:ea typeface="+mn-lt"/>
              <a:cs typeface="+mn-lt"/>
            </a:endParaRPr>
          </a:p>
          <a:p>
            <a:pPr algn="l"/>
            <a:endParaRPr lang="ro-RO" dirty="0">
              <a:ea typeface="Calibri"/>
              <a:cs typeface="Calibri"/>
            </a:endParaRPr>
          </a:p>
        </p:txBody>
      </p:sp>
    </p:spTree>
    <p:extLst>
      <p:ext uri="{BB962C8B-B14F-4D97-AF65-F5344CB8AC3E}">
        <p14:creationId xmlns:p14="http://schemas.microsoft.com/office/powerpoint/2010/main" val="135703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F6E2AB2-90C6-1370-2DF2-1D19C61AC51A}"/>
              </a:ext>
            </a:extLst>
          </p:cNvPr>
          <p:cNvSpPr>
            <a:spLocks noGrp="1"/>
          </p:cNvSpPr>
          <p:nvPr>
            <p:ph type="pic" idx="1"/>
          </p:nvPr>
        </p:nvSpPr>
        <p:spPr>
          <a:xfrm>
            <a:off x="611189" y="1470383"/>
            <a:ext cx="4025720" cy="559202"/>
          </a:xfrm>
        </p:spPr>
        <p:txBody>
          <a:bodyPr/>
          <a:lstStyle/>
          <a:p>
            <a:r>
              <a:rPr lang="en-US" sz="2800" b="1" dirty="0" err="1">
                <a:solidFill>
                  <a:srgbClr val="17406D"/>
                </a:solidFill>
                <a:latin typeface="Times New Roman"/>
                <a:cs typeface="Times New Roman"/>
              </a:rPr>
              <a:t>Activitatea</a:t>
            </a:r>
            <a:r>
              <a:rPr lang="en-US" sz="2800" b="1" dirty="0">
                <a:solidFill>
                  <a:srgbClr val="17406D"/>
                </a:solidFill>
                <a:latin typeface="Times New Roman"/>
                <a:cs typeface="Times New Roman"/>
              </a:rPr>
              <a:t> de </a:t>
            </a:r>
            <a:r>
              <a:rPr lang="en-US" sz="2800" b="1" dirty="0" err="1">
                <a:solidFill>
                  <a:srgbClr val="17406D"/>
                </a:solidFill>
                <a:latin typeface="Times New Roman"/>
                <a:cs typeface="Times New Roman"/>
              </a:rPr>
              <a:t>exploatare</a:t>
            </a:r>
            <a:endParaRPr lang="ro-RO" dirty="0" err="1"/>
          </a:p>
          <a:p>
            <a:endParaRPr lang="en-US" dirty="0">
              <a:ea typeface="Calibri"/>
              <a:cs typeface="Calibri"/>
            </a:endParaRPr>
          </a:p>
        </p:txBody>
      </p:sp>
      <p:sp>
        <p:nvSpPr>
          <p:cNvPr id="4" name="Slide Number Placeholder 3">
            <a:extLst>
              <a:ext uri="{FF2B5EF4-FFF2-40B4-BE49-F238E27FC236}">
                <a16:creationId xmlns:a16="http://schemas.microsoft.com/office/drawing/2014/main" id="{BB606A02-9EEB-404B-CA6B-40A9355C3A1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4</a:t>
            </a:fld>
            <a:endParaRPr lang="en-US" dirty="0"/>
          </a:p>
        </p:txBody>
      </p:sp>
      <p:sp>
        <p:nvSpPr>
          <p:cNvPr id="2" name="CasetăText 1">
            <a:extLst>
              <a:ext uri="{FF2B5EF4-FFF2-40B4-BE49-F238E27FC236}">
                <a16:creationId xmlns:a16="http://schemas.microsoft.com/office/drawing/2014/main" id="{99D64F34-CF40-62A6-7F44-817FBC09ACDA}"/>
              </a:ext>
            </a:extLst>
          </p:cNvPr>
          <p:cNvSpPr txBox="1"/>
          <p:nvPr/>
        </p:nvSpPr>
        <p:spPr>
          <a:xfrm>
            <a:off x="1389845" y="602355"/>
            <a:ext cx="593072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4400" b="1" dirty="0">
                <a:solidFill>
                  <a:srgbClr val="17406D"/>
                </a:solidFill>
              </a:rPr>
              <a:t>Clasificare Cash </a:t>
            </a:r>
            <a:r>
              <a:rPr lang="ro-RO" sz="4400" b="1" dirty="0" err="1">
                <a:solidFill>
                  <a:srgbClr val="17406D"/>
                </a:solidFill>
              </a:rPr>
              <a:t>Flow</a:t>
            </a:r>
            <a:endParaRPr lang="ro-RO" sz="4400" b="1" dirty="0" err="1">
              <a:solidFill>
                <a:srgbClr val="17406D"/>
              </a:solidFill>
              <a:ea typeface="Calibri"/>
              <a:cs typeface="Calibri"/>
            </a:endParaRPr>
          </a:p>
        </p:txBody>
      </p:sp>
      <p:sp>
        <p:nvSpPr>
          <p:cNvPr id="3" name="CasetăText 2">
            <a:extLst>
              <a:ext uri="{FF2B5EF4-FFF2-40B4-BE49-F238E27FC236}">
                <a16:creationId xmlns:a16="http://schemas.microsoft.com/office/drawing/2014/main" id="{9094D309-1558-BBAA-B17E-DEB07F1A7650}"/>
              </a:ext>
            </a:extLst>
          </p:cNvPr>
          <p:cNvSpPr txBox="1"/>
          <p:nvPr/>
        </p:nvSpPr>
        <p:spPr>
          <a:xfrm>
            <a:off x="613088" y="2031105"/>
            <a:ext cx="108676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600" b="1" kern="1200">
                <a:solidFill>
                  <a:schemeClr val="tx2"/>
                </a:solidFill>
                <a:latin typeface="Times New Roman"/>
                <a:ea typeface="+mn-ea"/>
                <a:cs typeface="Times New Roman"/>
              </a:rPr>
              <a:t>Fluxul de numerar de exploatare , fie el negativ sau pozitiv, este un indicator care reflectă mișcarea de bani rezultată din activitatea principală a unei afaceri. Acesta include toate veniturile provenite din vânzări și alte tipuri de încasări (operaționale, de creanțe etc.).</a:t>
            </a:r>
            <a:endParaRPr lang="ro-RO"/>
          </a:p>
        </p:txBody>
      </p:sp>
      <p:sp>
        <p:nvSpPr>
          <p:cNvPr id="8" name="CasetăText 7">
            <a:extLst>
              <a:ext uri="{FF2B5EF4-FFF2-40B4-BE49-F238E27FC236}">
                <a16:creationId xmlns:a16="http://schemas.microsoft.com/office/drawing/2014/main" id="{4D3D0FF0-9ADF-C7CD-E626-3511EB3F745D}"/>
              </a:ext>
            </a:extLst>
          </p:cNvPr>
          <p:cNvSpPr txBox="1"/>
          <p:nvPr/>
        </p:nvSpPr>
        <p:spPr>
          <a:xfrm>
            <a:off x="610404" y="3112394"/>
            <a:ext cx="3752046"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sz="2800" b="1" dirty="0">
                <a:solidFill>
                  <a:srgbClr val="17406D"/>
                </a:solidFill>
                <a:latin typeface="Times New Roman"/>
                <a:cs typeface="Times New Roman"/>
              </a:rPr>
              <a:t>Activitatea de </a:t>
            </a:r>
            <a:r>
              <a:rPr lang="ro-RO" sz="2800" b="1" dirty="0" err="1">
                <a:solidFill>
                  <a:srgbClr val="17406D"/>
                </a:solidFill>
                <a:latin typeface="Times New Roman"/>
                <a:cs typeface="Times New Roman"/>
              </a:rPr>
              <a:t>investitii</a:t>
            </a:r>
            <a:endParaRPr lang="ro-RO" dirty="0" err="1"/>
          </a:p>
          <a:p>
            <a:pPr algn="l"/>
            <a:endParaRPr lang="ro-RO" dirty="0">
              <a:ea typeface="Calibri"/>
              <a:cs typeface="Calibri"/>
            </a:endParaRPr>
          </a:p>
        </p:txBody>
      </p:sp>
      <p:sp>
        <p:nvSpPr>
          <p:cNvPr id="9" name="CasetăText 8">
            <a:extLst>
              <a:ext uri="{FF2B5EF4-FFF2-40B4-BE49-F238E27FC236}">
                <a16:creationId xmlns:a16="http://schemas.microsoft.com/office/drawing/2014/main" id="{A9275A7A-21D4-07E2-CFC0-372E3A8DD3F1}"/>
              </a:ext>
            </a:extLst>
          </p:cNvPr>
          <p:cNvSpPr txBox="1"/>
          <p:nvPr/>
        </p:nvSpPr>
        <p:spPr>
          <a:xfrm>
            <a:off x="757975" y="3636940"/>
            <a:ext cx="101485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600" b="1" kern="1200">
                <a:solidFill>
                  <a:schemeClr val="tx2"/>
                </a:solidFill>
                <a:latin typeface="Times New Roman"/>
                <a:ea typeface="+mn-ea"/>
                <a:cs typeface="Times New Roman"/>
              </a:rPr>
              <a:t>Fluxul de numerar de investiții se referă la activele imobilizate, cum ar fi imobilizările corporale (spații de producție, utilaje, mijloace de transport, birotică etc.) și imobilizările necorporale (de exemplu, deținerea unor acțiuni la o altă societate comercială).</a:t>
            </a:r>
            <a:endParaRPr lang="ro-RO"/>
          </a:p>
        </p:txBody>
      </p:sp>
      <p:pic>
        <p:nvPicPr>
          <p:cNvPr id="11" name="Imagine 10" descr="O imagine care conține Font, Grafică, text, design grafic&#10;&#10;Descriere generată automat">
            <a:extLst>
              <a:ext uri="{FF2B5EF4-FFF2-40B4-BE49-F238E27FC236}">
                <a16:creationId xmlns:a16="http://schemas.microsoft.com/office/drawing/2014/main" id="{2AFE0041-921B-FFE7-F329-893C4263CDDC}"/>
              </a:ext>
            </a:extLst>
          </p:cNvPr>
          <p:cNvPicPr>
            <a:picLocks noChangeAspect="1"/>
          </p:cNvPicPr>
          <p:nvPr/>
        </p:nvPicPr>
        <p:blipFill>
          <a:blip r:embed="rId2"/>
          <a:stretch>
            <a:fillRect/>
          </a:stretch>
        </p:blipFill>
        <p:spPr>
          <a:xfrm>
            <a:off x="277969" y="4463804"/>
            <a:ext cx="4960513" cy="924730"/>
          </a:xfrm>
          <a:prstGeom prst="rect">
            <a:avLst/>
          </a:prstGeom>
        </p:spPr>
      </p:pic>
      <p:sp>
        <p:nvSpPr>
          <p:cNvPr id="12" name="CasetăText 11">
            <a:extLst>
              <a:ext uri="{FF2B5EF4-FFF2-40B4-BE49-F238E27FC236}">
                <a16:creationId xmlns:a16="http://schemas.microsoft.com/office/drawing/2014/main" id="{B4F38322-2028-F136-C0EC-5F3625BE70EC}"/>
              </a:ext>
            </a:extLst>
          </p:cNvPr>
          <p:cNvSpPr txBox="1"/>
          <p:nvPr/>
        </p:nvSpPr>
        <p:spPr>
          <a:xfrm>
            <a:off x="613893" y="5142963"/>
            <a:ext cx="108676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a:solidFill>
                  <a:schemeClr val="tx2"/>
                </a:solidFill>
                <a:latin typeface="Times New Roman"/>
                <a:cs typeface="Times New Roman"/>
              </a:rPr>
              <a:t>Fluxul de numerar de finanțare reflectă nevoia oricărei companii de una sau mai multe surse de finanțare pentru a-și desfășura corespunzător activitatea. Acest flux de numerar surprinde intrările și ieșirile de numerar și echivalente pentru finanțare sau pentru plata acestora.</a:t>
            </a:r>
          </a:p>
        </p:txBody>
      </p:sp>
    </p:spTree>
    <p:extLst>
      <p:ext uri="{BB962C8B-B14F-4D97-AF65-F5344CB8AC3E}">
        <p14:creationId xmlns:p14="http://schemas.microsoft.com/office/powerpoint/2010/main" val="268902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504F-0731-C44A-1A5A-E36325781B46}"/>
              </a:ext>
            </a:extLst>
          </p:cNvPr>
          <p:cNvSpPr>
            <a:spLocks noGrp="1"/>
          </p:cNvSpPr>
          <p:nvPr>
            <p:ph type="title"/>
          </p:nvPr>
        </p:nvSpPr>
        <p:spPr/>
        <p:txBody>
          <a:bodyPr/>
          <a:lstStyle/>
          <a:p>
            <a:r>
              <a:rPr lang="en-US" sz="3600" b="1" dirty="0" err="1">
                <a:solidFill>
                  <a:srgbClr val="17406D"/>
                </a:solidFill>
                <a:latin typeface="Times New Roman"/>
                <a:cs typeface="Times New Roman"/>
              </a:rPr>
              <a:t>Importanța</a:t>
            </a:r>
            <a:r>
              <a:rPr lang="en-US" sz="3600" b="1" dirty="0">
                <a:solidFill>
                  <a:srgbClr val="17406D"/>
                </a:solidFill>
                <a:latin typeface="Times New Roman"/>
                <a:cs typeface="Times New Roman"/>
              </a:rPr>
              <a:t> Cash Flow-</a:t>
            </a:r>
            <a:r>
              <a:rPr lang="en-US" sz="3600" b="1" dirty="0" err="1">
                <a:solidFill>
                  <a:srgbClr val="17406D"/>
                </a:solidFill>
                <a:latin typeface="Times New Roman"/>
                <a:cs typeface="Times New Roman"/>
              </a:rPr>
              <a:t>ului</a:t>
            </a:r>
            <a:endParaRPr lang="ro-RO" dirty="0" err="1"/>
          </a:p>
          <a:p>
            <a:endParaRPr lang="en-US" dirty="0">
              <a:ea typeface="Calibri Light"/>
              <a:cs typeface="Calibri Light"/>
            </a:endParaRPr>
          </a:p>
        </p:txBody>
      </p:sp>
      <p:sp>
        <p:nvSpPr>
          <p:cNvPr id="3" name="Content Placeholder 2">
            <a:extLst>
              <a:ext uri="{FF2B5EF4-FFF2-40B4-BE49-F238E27FC236}">
                <a16:creationId xmlns:a16="http://schemas.microsoft.com/office/drawing/2014/main" id="{AC7A67A9-E78E-A54A-0D10-A09B73134582}"/>
              </a:ext>
            </a:extLst>
          </p:cNvPr>
          <p:cNvSpPr>
            <a:spLocks noGrp="1"/>
          </p:cNvSpPr>
          <p:nvPr>
            <p:ph idx="1"/>
          </p:nvPr>
        </p:nvSpPr>
        <p:spPr>
          <a:xfrm>
            <a:off x="838200" y="1825625"/>
            <a:ext cx="10719515" cy="4190352"/>
          </a:xfrm>
        </p:spPr>
        <p:txBody>
          <a:bodyPr vert="horz" lIns="91440" tIns="45720" rIns="91440" bIns="45720" rtlCol="0" anchor="t">
            <a:normAutofit lnSpcReduction="10000"/>
          </a:bodyPr>
          <a:lstStyle/>
          <a:p>
            <a:r>
              <a:rPr lang="en-US" b="1" dirty="0" err="1">
                <a:solidFill>
                  <a:srgbClr val="17406D"/>
                </a:solidFill>
                <a:latin typeface="Times New Roman"/>
                <a:cs typeface="Times New Roman"/>
              </a:rPr>
              <a:t>Fluxul</a:t>
            </a:r>
            <a:r>
              <a:rPr lang="en-US" b="1" dirty="0">
                <a:solidFill>
                  <a:srgbClr val="17406D"/>
                </a:solidFill>
                <a:latin typeface="Times New Roman"/>
                <a:cs typeface="Times New Roman"/>
              </a:rPr>
              <a:t> de </a:t>
            </a:r>
            <a:r>
              <a:rPr lang="en-US" b="1" dirty="0" err="1">
                <a:solidFill>
                  <a:srgbClr val="17406D"/>
                </a:solidFill>
                <a:latin typeface="Times New Roman"/>
                <a:cs typeface="Times New Roman"/>
              </a:rPr>
              <a:t>numerar</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este</a:t>
            </a:r>
            <a:r>
              <a:rPr lang="en-US" b="1" dirty="0">
                <a:solidFill>
                  <a:srgbClr val="17406D"/>
                </a:solidFill>
                <a:latin typeface="Times New Roman"/>
                <a:cs typeface="Times New Roman"/>
              </a:rPr>
              <a:t> important </a:t>
            </a:r>
            <a:r>
              <a:rPr lang="en-US" b="1" dirty="0" err="1">
                <a:solidFill>
                  <a:srgbClr val="17406D"/>
                </a:solidFill>
                <a:latin typeface="Times New Roman"/>
                <a:cs typeface="Times New Roman"/>
              </a:rPr>
              <a:t>pentru</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orice</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afacere</a:t>
            </a:r>
            <a:r>
              <a:rPr lang="en-US" b="1" dirty="0">
                <a:solidFill>
                  <a:srgbClr val="17406D"/>
                </a:solidFill>
                <a:latin typeface="Times New Roman"/>
                <a:cs typeface="Times New Roman"/>
              </a:rPr>
              <a:t> de </a:t>
            </a:r>
            <a:r>
              <a:rPr lang="en-US" b="1" dirty="0" err="1">
                <a:solidFill>
                  <a:srgbClr val="17406D"/>
                </a:solidFill>
                <a:latin typeface="Times New Roman"/>
                <a:cs typeface="Times New Roman"/>
              </a:rPr>
              <a:t>succes</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Acesta</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este</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parte</a:t>
            </a:r>
            <a:r>
              <a:rPr lang="en-US" b="1" dirty="0">
                <a:solidFill>
                  <a:srgbClr val="17406D"/>
                </a:solidFill>
                <a:latin typeface="Times New Roman"/>
                <a:cs typeface="Times New Roman"/>
              </a:rPr>
              <a:t> a </a:t>
            </a:r>
            <a:r>
              <a:rPr lang="en-US" b="1" dirty="0" err="1">
                <a:solidFill>
                  <a:srgbClr val="17406D"/>
                </a:solidFill>
                <a:latin typeface="Times New Roman"/>
                <a:cs typeface="Times New Roman"/>
              </a:rPr>
              <a:t>planificării</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financiare</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iar</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fără</a:t>
            </a:r>
            <a:r>
              <a:rPr lang="en-US" b="1" dirty="0">
                <a:solidFill>
                  <a:srgbClr val="17406D"/>
                </a:solidFill>
                <a:latin typeface="Times New Roman"/>
                <a:cs typeface="Times New Roman"/>
              </a:rPr>
              <a:t> o imagine </a:t>
            </a:r>
            <a:r>
              <a:rPr lang="en-US" b="1" dirty="0" err="1">
                <a:solidFill>
                  <a:srgbClr val="17406D"/>
                </a:solidFill>
                <a:latin typeface="Times New Roman"/>
                <a:cs typeface="Times New Roman"/>
              </a:rPr>
              <a:t>clară</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asupra</a:t>
            </a:r>
            <a:r>
              <a:rPr lang="en-US" b="1" dirty="0">
                <a:solidFill>
                  <a:srgbClr val="17406D"/>
                </a:solidFill>
                <a:latin typeface="Times New Roman"/>
                <a:cs typeface="Times New Roman"/>
              </a:rPr>
              <a:t> cash flow-</a:t>
            </a:r>
            <a:r>
              <a:rPr lang="en-US" b="1" dirty="0" err="1">
                <a:solidFill>
                  <a:srgbClr val="17406D"/>
                </a:solidFill>
                <a:latin typeface="Times New Roman"/>
                <a:cs typeface="Times New Roman"/>
              </a:rPr>
              <a:t>ului</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antreprenorii</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vor</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avea</a:t>
            </a:r>
            <a:r>
              <a:rPr lang="en-US" b="1" dirty="0">
                <a:solidFill>
                  <a:srgbClr val="17406D"/>
                </a:solidFill>
                <a:latin typeface="Times New Roman"/>
                <a:cs typeface="Times New Roman"/>
              </a:rPr>
              <a:t> de </a:t>
            </a:r>
            <a:r>
              <a:rPr lang="en-US" b="1" dirty="0" err="1">
                <a:solidFill>
                  <a:srgbClr val="17406D"/>
                </a:solidFill>
                <a:latin typeface="Times New Roman"/>
                <a:cs typeface="Times New Roman"/>
              </a:rPr>
              <a:t>pierdut</a:t>
            </a:r>
            <a:r>
              <a:rPr lang="en-US" b="1" dirty="0">
                <a:solidFill>
                  <a:srgbClr val="17406D"/>
                </a:solidFill>
                <a:latin typeface="Times New Roman"/>
                <a:cs typeface="Times New Roman"/>
              </a:rPr>
              <a:t>.</a:t>
            </a:r>
            <a:endParaRPr lang="en-US" dirty="0">
              <a:ea typeface="Calibri" panose="020F0502020204030204"/>
              <a:cs typeface="Calibri" panose="020F0502020204030204"/>
            </a:endParaRPr>
          </a:p>
          <a:p>
            <a:endParaRPr lang="en-US" b="1" dirty="0">
              <a:solidFill>
                <a:srgbClr val="17406D"/>
              </a:solidFill>
              <a:latin typeface="Times New Roman"/>
              <a:cs typeface="Times New Roman"/>
            </a:endParaRPr>
          </a:p>
          <a:p>
            <a:r>
              <a:rPr lang="en-US" b="1" dirty="0">
                <a:solidFill>
                  <a:srgbClr val="17406D"/>
                </a:solidFill>
                <a:latin typeface="Times New Roman"/>
                <a:cs typeface="Times New Roman"/>
              </a:rPr>
              <a:t>       1.Ajuta la </a:t>
            </a:r>
            <a:r>
              <a:rPr lang="en-US" b="1" dirty="0" err="1">
                <a:solidFill>
                  <a:srgbClr val="17406D"/>
                </a:solidFill>
                <a:latin typeface="Times New Roman"/>
                <a:cs typeface="Times New Roman"/>
              </a:rPr>
              <a:t>planificarea</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actiunilor</a:t>
            </a:r>
            <a:endParaRPr lang="en-US" dirty="0" err="1"/>
          </a:p>
          <a:p>
            <a:endParaRPr lang="en-US" b="1" dirty="0">
              <a:solidFill>
                <a:srgbClr val="17406D"/>
              </a:solidFill>
              <a:latin typeface="Times New Roman"/>
              <a:cs typeface="Times New Roman"/>
            </a:endParaRPr>
          </a:p>
          <a:p>
            <a:r>
              <a:rPr lang="en-US" b="1" dirty="0">
                <a:solidFill>
                  <a:srgbClr val="17406D"/>
                </a:solidFill>
                <a:latin typeface="Times New Roman"/>
                <a:cs typeface="Times New Roman"/>
              </a:rPr>
              <a:t>       2. </a:t>
            </a:r>
            <a:r>
              <a:rPr lang="en-US" b="1" dirty="0" err="1">
                <a:solidFill>
                  <a:srgbClr val="17406D"/>
                </a:solidFill>
                <a:latin typeface="Times New Roman"/>
                <a:cs typeface="Times New Roman"/>
              </a:rPr>
              <a:t>Oferă</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detalii</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despre</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locul</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în</a:t>
            </a:r>
            <a:r>
              <a:rPr lang="en-US" b="1" dirty="0">
                <a:solidFill>
                  <a:srgbClr val="17406D"/>
                </a:solidFill>
                <a:latin typeface="Times New Roman"/>
                <a:cs typeface="Times New Roman"/>
              </a:rPr>
              <a:t> care sunt </a:t>
            </a:r>
            <a:r>
              <a:rPr lang="en-US" b="1" dirty="0" err="1">
                <a:solidFill>
                  <a:srgbClr val="17406D"/>
                </a:solidFill>
                <a:latin typeface="Times New Roman"/>
                <a:cs typeface="Times New Roman"/>
              </a:rPr>
              <a:t>cheltuiți</a:t>
            </a:r>
            <a:r>
              <a:rPr lang="en-US" b="1" dirty="0">
                <a:solidFill>
                  <a:srgbClr val="17406D"/>
                </a:solidFill>
                <a:latin typeface="Times New Roman"/>
                <a:cs typeface="Times New Roman"/>
              </a:rPr>
              <a:t> bani</a:t>
            </a:r>
            <a:endParaRPr lang="en-US" dirty="0"/>
          </a:p>
          <a:p>
            <a:endParaRPr lang="en-US" b="1" dirty="0">
              <a:solidFill>
                <a:srgbClr val="17406D"/>
              </a:solidFill>
              <a:latin typeface="Times New Roman"/>
              <a:cs typeface="Times New Roman"/>
            </a:endParaRPr>
          </a:p>
          <a:p>
            <a:r>
              <a:rPr lang="en-US" b="1" dirty="0">
                <a:solidFill>
                  <a:srgbClr val="17406D"/>
                </a:solidFill>
                <a:latin typeface="Times New Roman"/>
                <a:cs typeface="Times New Roman"/>
              </a:rPr>
              <a:t>       3. </a:t>
            </a:r>
            <a:r>
              <a:rPr lang="en-US" b="1" dirty="0" err="1">
                <a:solidFill>
                  <a:srgbClr val="17406D"/>
                </a:solidFill>
                <a:latin typeface="Times New Roman"/>
                <a:cs typeface="Times New Roman"/>
              </a:rPr>
              <a:t>Prognozarea</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rezultatelor</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planificării</a:t>
            </a:r>
            <a:r>
              <a:rPr lang="en-US" b="1" dirty="0">
                <a:solidFill>
                  <a:srgbClr val="17406D"/>
                </a:solidFill>
                <a:latin typeface="Times New Roman"/>
                <a:cs typeface="Times New Roman"/>
              </a:rPr>
              <a:t> </a:t>
            </a:r>
            <a:r>
              <a:rPr lang="en-US" b="1" dirty="0" err="1">
                <a:solidFill>
                  <a:srgbClr val="17406D"/>
                </a:solidFill>
                <a:latin typeface="Times New Roman"/>
                <a:cs typeface="Times New Roman"/>
              </a:rPr>
              <a:t>numerarului</a:t>
            </a:r>
            <a:endParaRPr lang="en-US" dirty="0" err="1"/>
          </a:p>
          <a:p>
            <a:endParaRPr lang="en-US" dirty="0">
              <a:ea typeface="Calibri"/>
              <a:cs typeface="Calibri"/>
            </a:endParaRPr>
          </a:p>
        </p:txBody>
      </p:sp>
      <p:sp>
        <p:nvSpPr>
          <p:cNvPr id="4" name="Slide Number Placeholder 3">
            <a:extLst>
              <a:ext uri="{FF2B5EF4-FFF2-40B4-BE49-F238E27FC236}">
                <a16:creationId xmlns:a16="http://schemas.microsoft.com/office/drawing/2014/main" id="{43003DA3-758C-699E-8D1C-8EA216910BC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5</a:t>
            </a:fld>
            <a:endParaRPr lang="en-US" dirty="0"/>
          </a:p>
        </p:txBody>
      </p:sp>
    </p:spTree>
    <p:extLst>
      <p:ext uri="{BB962C8B-B14F-4D97-AF65-F5344CB8AC3E}">
        <p14:creationId xmlns:p14="http://schemas.microsoft.com/office/powerpoint/2010/main" val="15238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2640F5E-6770-84F9-2B62-621D0792D80C}"/>
              </a:ext>
            </a:extLst>
          </p:cNvPr>
          <p:cNvSpPr>
            <a:spLocks noGrp="1"/>
          </p:cNvSpPr>
          <p:nvPr>
            <p:ph type="title"/>
          </p:nvPr>
        </p:nvSpPr>
        <p:spPr>
          <a:xfrm>
            <a:off x="720144" y="678169"/>
            <a:ext cx="10848304" cy="948125"/>
          </a:xfrm>
        </p:spPr>
        <p:txBody>
          <a:bodyPr/>
          <a:lstStyle/>
          <a:p>
            <a:r>
              <a:rPr lang="ro-RO" sz="2800" b="1" dirty="0">
                <a:solidFill>
                  <a:srgbClr val="17406D"/>
                </a:solidFill>
                <a:latin typeface="Times New Roman"/>
                <a:cs typeface="Times New Roman"/>
              </a:rPr>
              <a:t>STANDARDELE CONTABILE DE RAPORTARE FINANCIARĂ  </a:t>
            </a:r>
            <a:endParaRPr lang="ro-RO"/>
          </a:p>
        </p:txBody>
      </p:sp>
      <p:sp>
        <p:nvSpPr>
          <p:cNvPr id="3" name="Substituent conținut 2">
            <a:extLst>
              <a:ext uri="{FF2B5EF4-FFF2-40B4-BE49-F238E27FC236}">
                <a16:creationId xmlns:a16="http://schemas.microsoft.com/office/drawing/2014/main" id="{5FEBB2E7-47EE-E288-C947-EC5AD7B94B94}"/>
              </a:ext>
            </a:extLst>
          </p:cNvPr>
          <p:cNvSpPr>
            <a:spLocks noGrp="1"/>
          </p:cNvSpPr>
          <p:nvPr>
            <p:ph idx="1"/>
          </p:nvPr>
        </p:nvSpPr>
        <p:spPr>
          <a:xfrm>
            <a:off x="945524" y="1718301"/>
            <a:ext cx="1114024" cy="476945"/>
          </a:xfrm>
        </p:spPr>
        <p:txBody>
          <a:bodyPr vert="horz" lIns="91440" tIns="45720" rIns="91440" bIns="45720" rtlCol="0" anchor="t">
            <a:normAutofit/>
          </a:bodyPr>
          <a:lstStyle/>
          <a:p>
            <a:pPr marL="0" indent="0">
              <a:buNone/>
            </a:pPr>
            <a:r>
              <a:rPr lang="ro-RO" b="1" dirty="0">
                <a:ea typeface="+mn-lt"/>
                <a:cs typeface="+mn-lt"/>
              </a:rPr>
              <a:t>IFRS</a:t>
            </a:r>
            <a:endParaRPr lang="ro-RO" dirty="0">
              <a:ea typeface="+mn-lt"/>
              <a:cs typeface="+mn-lt"/>
            </a:endParaRPr>
          </a:p>
          <a:p>
            <a:endParaRPr lang="ro-RO" dirty="0">
              <a:ea typeface="Calibri"/>
              <a:cs typeface="Calibri"/>
            </a:endParaRPr>
          </a:p>
        </p:txBody>
      </p:sp>
      <p:sp>
        <p:nvSpPr>
          <p:cNvPr id="4" name="Substituent număr diapozitiv 3">
            <a:extLst>
              <a:ext uri="{FF2B5EF4-FFF2-40B4-BE49-F238E27FC236}">
                <a16:creationId xmlns:a16="http://schemas.microsoft.com/office/drawing/2014/main" id="{32727972-D7FA-EE07-448A-7A454D5FF40B}"/>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6</a:t>
            </a:fld>
            <a:endParaRPr lang="en-US" dirty="0"/>
          </a:p>
        </p:txBody>
      </p:sp>
      <p:sp>
        <p:nvSpPr>
          <p:cNvPr id="5" name="CasetăText 4">
            <a:extLst>
              <a:ext uri="{FF2B5EF4-FFF2-40B4-BE49-F238E27FC236}">
                <a16:creationId xmlns:a16="http://schemas.microsoft.com/office/drawing/2014/main" id="{9B418DDF-54CF-6B62-91FA-C214532D923A}"/>
              </a:ext>
            </a:extLst>
          </p:cNvPr>
          <p:cNvSpPr txBox="1"/>
          <p:nvPr/>
        </p:nvSpPr>
        <p:spPr>
          <a:xfrm>
            <a:off x="452908" y="2245217"/>
            <a:ext cx="597365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600" b="1">
                <a:solidFill>
                  <a:schemeClr val="tx2"/>
                </a:solidFill>
                <a:latin typeface="Times New Roman"/>
                <a:cs typeface="Times New Roman"/>
              </a:rPr>
              <a:t>Rapoartele financiare sunt o prezentare organizată a situație financiare și a performanței unei entități. Scopul lor este de a oferi informații despre situația financiară, performanța financiară și fluxurile de numerar ale unei entități, care sunt utile în adoptarea deciziilor economice și în evidențierea modului în care managerii au administrat resursele care le-au fost delegate</a:t>
            </a:r>
          </a:p>
        </p:txBody>
      </p:sp>
      <p:sp>
        <p:nvSpPr>
          <p:cNvPr id="7" name="CasetăText 6">
            <a:extLst>
              <a:ext uri="{FF2B5EF4-FFF2-40B4-BE49-F238E27FC236}">
                <a16:creationId xmlns:a16="http://schemas.microsoft.com/office/drawing/2014/main" id="{28DD9516-E093-9E72-B15D-533B8D06E583}"/>
              </a:ext>
            </a:extLst>
          </p:cNvPr>
          <p:cNvSpPr txBox="1"/>
          <p:nvPr/>
        </p:nvSpPr>
        <p:spPr>
          <a:xfrm>
            <a:off x="7407499" y="169786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dk1"/>
                </a:solidFill>
                <a:latin typeface="Rambla"/>
              </a:rPr>
              <a:t>US GAAP </a:t>
            </a:r>
          </a:p>
        </p:txBody>
      </p:sp>
      <p:sp>
        <p:nvSpPr>
          <p:cNvPr id="8" name="CasetăText 7">
            <a:extLst>
              <a:ext uri="{FF2B5EF4-FFF2-40B4-BE49-F238E27FC236}">
                <a16:creationId xmlns:a16="http://schemas.microsoft.com/office/drawing/2014/main" id="{427BE6A5-8938-832E-7771-A157C5419838}"/>
              </a:ext>
            </a:extLst>
          </p:cNvPr>
          <p:cNvSpPr txBox="1"/>
          <p:nvPr/>
        </p:nvSpPr>
        <p:spPr>
          <a:xfrm>
            <a:off x="7697273" y="2245218"/>
            <a:ext cx="387010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2"/>
                </a:solidFill>
                <a:latin typeface="Times New Roman"/>
                <a:cs typeface="Times New Roman"/>
              </a:rPr>
              <a:t>Principiile contabile general acceptate (GAAP) stabilesc standardele pentru raportarea financiară în societățile cotate la bursă</a:t>
            </a:r>
          </a:p>
        </p:txBody>
      </p:sp>
      <p:sp>
        <p:nvSpPr>
          <p:cNvPr id="10" name="CasetăText 9">
            <a:extLst>
              <a:ext uri="{FF2B5EF4-FFF2-40B4-BE49-F238E27FC236}">
                <a16:creationId xmlns:a16="http://schemas.microsoft.com/office/drawing/2014/main" id="{D6D780B3-10AD-2EEE-2A5C-BE7E1251E534}"/>
              </a:ext>
            </a:extLst>
          </p:cNvPr>
          <p:cNvSpPr txBox="1"/>
          <p:nvPr/>
        </p:nvSpPr>
        <p:spPr>
          <a:xfrm>
            <a:off x="721217" y="4166315"/>
            <a:ext cx="36447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800" b="1">
                <a:solidFill>
                  <a:schemeClr val="dk1"/>
                </a:solidFill>
                <a:latin typeface="Rambla"/>
              </a:rPr>
              <a:t>OMFP 1802/2014</a:t>
            </a:r>
          </a:p>
        </p:txBody>
      </p:sp>
      <p:sp>
        <p:nvSpPr>
          <p:cNvPr id="11" name="CasetăText 10">
            <a:extLst>
              <a:ext uri="{FF2B5EF4-FFF2-40B4-BE49-F238E27FC236}">
                <a16:creationId xmlns:a16="http://schemas.microsoft.com/office/drawing/2014/main" id="{B54D54DC-AB57-8917-C2EE-619DD0172EC7}"/>
              </a:ext>
            </a:extLst>
          </p:cNvPr>
          <p:cNvSpPr txBox="1"/>
          <p:nvPr/>
        </p:nvSpPr>
        <p:spPr>
          <a:xfrm>
            <a:off x="7192851" y="4058992"/>
            <a:ext cx="35588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dk1"/>
                </a:solidFill>
                <a:latin typeface="Rambla"/>
              </a:rPr>
              <a:t>OMFP 2844/2016</a:t>
            </a:r>
          </a:p>
        </p:txBody>
      </p:sp>
      <p:sp>
        <p:nvSpPr>
          <p:cNvPr id="12" name="CasetăText 11">
            <a:extLst>
              <a:ext uri="{FF2B5EF4-FFF2-40B4-BE49-F238E27FC236}">
                <a16:creationId xmlns:a16="http://schemas.microsoft.com/office/drawing/2014/main" id="{6BF68C20-6A39-FD06-46A3-5E0856D4F662}"/>
              </a:ext>
            </a:extLst>
          </p:cNvPr>
          <p:cNvSpPr txBox="1"/>
          <p:nvPr/>
        </p:nvSpPr>
        <p:spPr>
          <a:xfrm>
            <a:off x="721217" y="4799527"/>
            <a:ext cx="490041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tx2"/>
                </a:solidFill>
                <a:latin typeface="Times New Roman"/>
                <a:cs typeface="Times New Roman"/>
              </a:rPr>
              <a:t>OMFP 1802/2014 este un ordin al Ministerului Finanțelor Publice din România care reglementează aspectele contabile pentru entitățile care nu aplică Standardele Internaționale de Raportare Financiară</a:t>
            </a:r>
          </a:p>
        </p:txBody>
      </p:sp>
      <p:sp>
        <p:nvSpPr>
          <p:cNvPr id="13" name="CasetăText 12">
            <a:extLst>
              <a:ext uri="{FF2B5EF4-FFF2-40B4-BE49-F238E27FC236}">
                <a16:creationId xmlns:a16="http://schemas.microsoft.com/office/drawing/2014/main" id="{293DCF80-4C32-5C57-2398-7812596B5185}"/>
              </a:ext>
            </a:extLst>
          </p:cNvPr>
          <p:cNvSpPr txBox="1"/>
          <p:nvPr/>
        </p:nvSpPr>
        <p:spPr>
          <a:xfrm>
            <a:off x="6581103" y="4692203"/>
            <a:ext cx="511505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2"/>
                </a:solidFill>
                <a:latin typeface="Times New Roman"/>
                <a:cs typeface="Times New Roman"/>
              </a:rPr>
              <a:t>Situaţia poziţiei financiare, cuprinde informaţii corespunzătoare sfârşitului exerciţiului financiar de raportare, sfârşitului exerciţiului financiar anterior celui de raportare şi începutului exerciţiului financiar anterior celui de raportare. </a:t>
            </a:r>
          </a:p>
        </p:txBody>
      </p:sp>
    </p:spTree>
    <p:extLst>
      <p:ext uri="{BB962C8B-B14F-4D97-AF65-F5344CB8AC3E}">
        <p14:creationId xmlns:p14="http://schemas.microsoft.com/office/powerpoint/2010/main" val="342198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număr diapozitiv 3">
            <a:extLst>
              <a:ext uri="{FF2B5EF4-FFF2-40B4-BE49-F238E27FC236}">
                <a16:creationId xmlns:a16="http://schemas.microsoft.com/office/drawing/2014/main" id="{088836BE-B4DE-41D6-5410-58AA49DC2EF2}"/>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7</a:t>
            </a:fld>
            <a:endParaRPr lang="en-US" dirty="0"/>
          </a:p>
        </p:txBody>
      </p:sp>
      <p:pic>
        <p:nvPicPr>
          <p:cNvPr id="5" name="Imagine 4" descr="O imagine care conține captură de ecran, Dreptunghi, pătrat, negru&#10;&#10;Descriere generată automat">
            <a:extLst>
              <a:ext uri="{FF2B5EF4-FFF2-40B4-BE49-F238E27FC236}">
                <a16:creationId xmlns:a16="http://schemas.microsoft.com/office/drawing/2014/main" id="{61A1540F-7C5F-451F-7BD7-4A3199B23359}"/>
              </a:ext>
            </a:extLst>
          </p:cNvPr>
          <p:cNvPicPr>
            <a:picLocks noChangeAspect="1"/>
          </p:cNvPicPr>
          <p:nvPr/>
        </p:nvPicPr>
        <p:blipFill>
          <a:blip r:embed="rId2"/>
          <a:stretch>
            <a:fillRect/>
          </a:stretch>
        </p:blipFill>
        <p:spPr>
          <a:xfrm>
            <a:off x="186342" y="2746823"/>
            <a:ext cx="2857768" cy="2501990"/>
          </a:xfrm>
          <a:prstGeom prst="rect">
            <a:avLst/>
          </a:prstGeom>
        </p:spPr>
      </p:pic>
      <p:pic>
        <p:nvPicPr>
          <p:cNvPr id="6" name="Imagine 5" descr="O imagine care conține captură de ecran, Dreptunghi, negru&#10;&#10;Descriere generată automat">
            <a:extLst>
              <a:ext uri="{FF2B5EF4-FFF2-40B4-BE49-F238E27FC236}">
                <a16:creationId xmlns:a16="http://schemas.microsoft.com/office/drawing/2014/main" id="{5289192C-49C9-AB62-87CC-93956CEFA8A6}"/>
              </a:ext>
            </a:extLst>
          </p:cNvPr>
          <p:cNvPicPr>
            <a:picLocks noChangeAspect="1"/>
          </p:cNvPicPr>
          <p:nvPr/>
        </p:nvPicPr>
        <p:blipFill>
          <a:blip r:embed="rId3"/>
          <a:stretch>
            <a:fillRect/>
          </a:stretch>
        </p:blipFill>
        <p:spPr>
          <a:xfrm>
            <a:off x="0" y="487132"/>
            <a:ext cx="12192000" cy="1354667"/>
          </a:xfrm>
          <a:prstGeom prst="rect">
            <a:avLst/>
          </a:prstGeom>
        </p:spPr>
      </p:pic>
      <p:pic>
        <p:nvPicPr>
          <p:cNvPr id="7" name="Imagine 6" descr="O imagine care conține captură de ecran, Dreptunghi, negru&#10;&#10;Descriere generată automat">
            <a:extLst>
              <a:ext uri="{FF2B5EF4-FFF2-40B4-BE49-F238E27FC236}">
                <a16:creationId xmlns:a16="http://schemas.microsoft.com/office/drawing/2014/main" id="{86EA3F61-839B-428B-E286-B770E35C2A29}"/>
              </a:ext>
            </a:extLst>
          </p:cNvPr>
          <p:cNvPicPr>
            <a:picLocks noChangeAspect="1"/>
          </p:cNvPicPr>
          <p:nvPr/>
        </p:nvPicPr>
        <p:blipFill>
          <a:blip r:embed="rId4"/>
          <a:stretch>
            <a:fillRect/>
          </a:stretch>
        </p:blipFill>
        <p:spPr>
          <a:xfrm>
            <a:off x="3405924" y="2857970"/>
            <a:ext cx="2578995" cy="2494343"/>
          </a:xfrm>
          <a:prstGeom prst="rect">
            <a:avLst/>
          </a:prstGeom>
        </p:spPr>
      </p:pic>
      <p:pic>
        <p:nvPicPr>
          <p:cNvPr id="8" name="Imagine 7" descr="O imagine care conține captură de ecran, Dreptunghi, negru&#10;&#10;Descriere generată automat">
            <a:extLst>
              <a:ext uri="{FF2B5EF4-FFF2-40B4-BE49-F238E27FC236}">
                <a16:creationId xmlns:a16="http://schemas.microsoft.com/office/drawing/2014/main" id="{F9C5C0E7-FAAA-EC34-6547-EE268C677816}"/>
              </a:ext>
            </a:extLst>
          </p:cNvPr>
          <p:cNvPicPr>
            <a:picLocks noChangeAspect="1"/>
          </p:cNvPicPr>
          <p:nvPr/>
        </p:nvPicPr>
        <p:blipFill>
          <a:blip r:embed="rId5"/>
          <a:stretch>
            <a:fillRect/>
          </a:stretch>
        </p:blipFill>
        <p:spPr>
          <a:xfrm>
            <a:off x="9899024" y="2988568"/>
            <a:ext cx="2128234" cy="2651707"/>
          </a:xfrm>
          <a:prstGeom prst="rect">
            <a:avLst/>
          </a:prstGeom>
        </p:spPr>
      </p:pic>
      <p:pic>
        <p:nvPicPr>
          <p:cNvPr id="10" name="Imagine 9" descr="O imagine care conține captură de ecran, Dreptunghi, negru&#10;&#10;Descriere generată automat">
            <a:extLst>
              <a:ext uri="{FF2B5EF4-FFF2-40B4-BE49-F238E27FC236}">
                <a16:creationId xmlns:a16="http://schemas.microsoft.com/office/drawing/2014/main" id="{4FDB6AAC-3920-FE29-47AC-8B87C73FF3EE}"/>
              </a:ext>
            </a:extLst>
          </p:cNvPr>
          <p:cNvPicPr>
            <a:picLocks noChangeAspect="1"/>
          </p:cNvPicPr>
          <p:nvPr/>
        </p:nvPicPr>
        <p:blipFill>
          <a:blip r:embed="rId6"/>
          <a:stretch>
            <a:fillRect/>
          </a:stretch>
        </p:blipFill>
        <p:spPr>
          <a:xfrm>
            <a:off x="6534553" y="2987563"/>
            <a:ext cx="3072417" cy="2020509"/>
          </a:xfrm>
          <a:prstGeom prst="rect">
            <a:avLst/>
          </a:prstGeom>
        </p:spPr>
      </p:pic>
    </p:spTree>
    <p:extLst>
      <p:ext uri="{BB962C8B-B14F-4D97-AF65-F5344CB8AC3E}">
        <p14:creationId xmlns:p14="http://schemas.microsoft.com/office/powerpoint/2010/main" val="115167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descr="O imagine care conține desen animat, text&#10;&#10;Descriere generată automat">
            <a:extLst>
              <a:ext uri="{FF2B5EF4-FFF2-40B4-BE49-F238E27FC236}">
                <a16:creationId xmlns:a16="http://schemas.microsoft.com/office/drawing/2014/main" id="{D921E948-3314-0DC3-1304-E5A761398F8B}"/>
              </a:ext>
            </a:extLst>
          </p:cNvPr>
          <p:cNvPicPr>
            <a:picLocks noGrp="1" noChangeAspect="1"/>
          </p:cNvPicPr>
          <p:nvPr>
            <p:ph idx="1"/>
          </p:nvPr>
        </p:nvPicPr>
        <p:blipFill>
          <a:blip r:embed="rId2"/>
          <a:stretch>
            <a:fillRect/>
          </a:stretch>
        </p:blipFill>
        <p:spPr>
          <a:xfrm>
            <a:off x="476654" y="859708"/>
            <a:ext cx="5142693" cy="5124071"/>
          </a:xfrm>
        </p:spPr>
      </p:pic>
      <p:sp>
        <p:nvSpPr>
          <p:cNvPr id="4" name="Substituent număr diapozitiv 3">
            <a:extLst>
              <a:ext uri="{FF2B5EF4-FFF2-40B4-BE49-F238E27FC236}">
                <a16:creationId xmlns:a16="http://schemas.microsoft.com/office/drawing/2014/main" id="{B80E3570-A0A5-5948-2942-AB517CDA86C5}"/>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8</a:t>
            </a:fld>
            <a:endParaRPr lang="en-US" dirty="0"/>
          </a:p>
        </p:txBody>
      </p:sp>
      <p:sp>
        <p:nvSpPr>
          <p:cNvPr id="6" name="CasetăText 5">
            <a:extLst>
              <a:ext uri="{FF2B5EF4-FFF2-40B4-BE49-F238E27FC236}">
                <a16:creationId xmlns:a16="http://schemas.microsoft.com/office/drawing/2014/main" id="{17AB7EEF-4880-52B9-561D-6D74C90107E8}"/>
              </a:ext>
            </a:extLst>
          </p:cNvPr>
          <p:cNvSpPr txBox="1"/>
          <p:nvPr/>
        </p:nvSpPr>
        <p:spPr>
          <a:xfrm>
            <a:off x="9446653" y="1204174"/>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latin typeface="Times New Roman"/>
                <a:cs typeface="Times New Roman"/>
              </a:rPr>
              <a:t>IFRS</a:t>
            </a:r>
            <a:endParaRPr lang="en-US" dirty="0">
              <a:latin typeface="Times New Roman"/>
              <a:ea typeface="Calibri" panose="020F0502020204030204"/>
              <a:cs typeface="Times New Roman"/>
            </a:endParaRPr>
          </a:p>
        </p:txBody>
      </p:sp>
      <p:sp>
        <p:nvSpPr>
          <p:cNvPr id="7" name="CasetăText 6">
            <a:extLst>
              <a:ext uri="{FF2B5EF4-FFF2-40B4-BE49-F238E27FC236}">
                <a16:creationId xmlns:a16="http://schemas.microsoft.com/office/drawing/2014/main" id="{6C89B3BA-DA63-D541-6B37-56BFD64A4CE1}"/>
              </a:ext>
            </a:extLst>
          </p:cNvPr>
          <p:cNvSpPr txBox="1"/>
          <p:nvPr/>
        </p:nvSpPr>
        <p:spPr>
          <a:xfrm>
            <a:off x="6763554" y="2223753"/>
            <a:ext cx="458917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000" b="1" dirty="0">
                <a:latin typeface="Times New Roman"/>
                <a:ea typeface="+mj-ea"/>
                <a:cs typeface="Times New Roman"/>
              </a:rPr>
              <a:t>US GAAP</a:t>
            </a:r>
          </a:p>
        </p:txBody>
      </p:sp>
      <p:sp>
        <p:nvSpPr>
          <p:cNvPr id="8" name="CasetăText 7">
            <a:extLst>
              <a:ext uri="{FF2B5EF4-FFF2-40B4-BE49-F238E27FC236}">
                <a16:creationId xmlns:a16="http://schemas.microsoft.com/office/drawing/2014/main" id="{FA3B7B76-FE54-8D20-E409-0E505EFED370}"/>
              </a:ext>
            </a:extLst>
          </p:cNvPr>
          <p:cNvSpPr txBox="1"/>
          <p:nvPr/>
        </p:nvSpPr>
        <p:spPr>
          <a:xfrm>
            <a:off x="4638541" y="3296991"/>
            <a:ext cx="67141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ro-RO" sz="6000" b="1" dirty="0">
                <a:latin typeface="Times New Roman"/>
                <a:ea typeface="+mj-ea"/>
                <a:cs typeface="Times New Roman"/>
              </a:rPr>
              <a:t>O</a:t>
            </a:r>
            <a:r>
              <a:rPr lang="en-US" sz="6000" b="1" dirty="0">
                <a:latin typeface="Times New Roman"/>
                <a:ea typeface="+mj-ea"/>
                <a:cs typeface="Times New Roman"/>
              </a:rPr>
              <a:t>MFP 2844/2016</a:t>
            </a:r>
          </a:p>
        </p:txBody>
      </p:sp>
      <p:sp>
        <p:nvSpPr>
          <p:cNvPr id="9" name="CasetăText 8">
            <a:extLst>
              <a:ext uri="{FF2B5EF4-FFF2-40B4-BE49-F238E27FC236}">
                <a16:creationId xmlns:a16="http://schemas.microsoft.com/office/drawing/2014/main" id="{A8DECF22-4643-9EC8-0749-3B5E9E7BA68C}"/>
              </a:ext>
            </a:extLst>
          </p:cNvPr>
          <p:cNvSpPr txBox="1"/>
          <p:nvPr/>
        </p:nvSpPr>
        <p:spPr>
          <a:xfrm>
            <a:off x="5625921" y="4413161"/>
            <a:ext cx="614536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latin typeface="Times New Roman"/>
                <a:cs typeface="Times New Roman"/>
              </a:rPr>
              <a:t>OMFP 1802/2014</a:t>
            </a:r>
            <a:endParaRPr lang="ro-RO" b="1">
              <a:ea typeface="Calibri"/>
              <a:cs typeface="Calibri"/>
            </a:endParaRPr>
          </a:p>
          <a:p>
            <a:endParaRPr lang="en-US" sz="6000" dirty="0">
              <a:solidFill>
                <a:schemeClr val="tx2"/>
              </a:solidFill>
              <a:latin typeface="Times New Roman"/>
              <a:cs typeface="Times New Roman"/>
            </a:endParaRPr>
          </a:p>
        </p:txBody>
      </p:sp>
    </p:spTree>
    <p:extLst>
      <p:ext uri="{BB962C8B-B14F-4D97-AF65-F5344CB8AC3E}">
        <p14:creationId xmlns:p14="http://schemas.microsoft.com/office/powerpoint/2010/main" val="399653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B7D35A-01B1-BD80-C686-DE1346C9CC8B}"/>
              </a:ext>
            </a:extLst>
          </p:cNvPr>
          <p:cNvSpPr>
            <a:spLocks noGrp="1"/>
          </p:cNvSpPr>
          <p:nvPr>
            <p:ph type="title"/>
          </p:nvPr>
        </p:nvSpPr>
        <p:spPr>
          <a:xfrm>
            <a:off x="838200" y="828422"/>
            <a:ext cx="8937939" cy="872998"/>
          </a:xfrm>
        </p:spPr>
        <p:txBody>
          <a:bodyPr/>
          <a:lstStyle/>
          <a:p>
            <a:r>
              <a:rPr lang="ro-RO" b="1" dirty="0">
                <a:solidFill>
                  <a:srgbClr val="17406D"/>
                </a:solidFill>
                <a:latin typeface="Times New Roman"/>
                <a:cs typeface="Times New Roman"/>
              </a:rPr>
              <a:t>Implementarea IFRS la nivel global</a:t>
            </a:r>
            <a:endParaRPr lang="ro-RO" dirty="0"/>
          </a:p>
        </p:txBody>
      </p:sp>
      <p:pic>
        <p:nvPicPr>
          <p:cNvPr id="5" name="Substituent conținut 4" descr="O imagine care conține hartă, atlas, Lume, text&#10;&#10;Descriere generată automat">
            <a:extLst>
              <a:ext uri="{FF2B5EF4-FFF2-40B4-BE49-F238E27FC236}">
                <a16:creationId xmlns:a16="http://schemas.microsoft.com/office/drawing/2014/main" id="{D67830FC-1D37-67CD-BA79-B22FE1541711}"/>
              </a:ext>
            </a:extLst>
          </p:cNvPr>
          <p:cNvPicPr>
            <a:picLocks noGrp="1" noChangeAspect="1"/>
          </p:cNvPicPr>
          <p:nvPr>
            <p:ph idx="1"/>
          </p:nvPr>
        </p:nvPicPr>
        <p:blipFill>
          <a:blip r:embed="rId2"/>
          <a:stretch>
            <a:fillRect/>
          </a:stretch>
        </p:blipFill>
        <p:spPr>
          <a:xfrm>
            <a:off x="837317" y="2254921"/>
            <a:ext cx="6685899" cy="3728859"/>
          </a:xfrm>
        </p:spPr>
      </p:pic>
      <p:sp>
        <p:nvSpPr>
          <p:cNvPr id="4" name="Substituent număr diapozitiv 3">
            <a:extLst>
              <a:ext uri="{FF2B5EF4-FFF2-40B4-BE49-F238E27FC236}">
                <a16:creationId xmlns:a16="http://schemas.microsoft.com/office/drawing/2014/main" id="{2997963C-55EE-D2A1-31FE-DDFF1E7876F5}"/>
              </a:ext>
            </a:extLst>
          </p:cNvPr>
          <p:cNvSpPr>
            <a:spLocks noGrp="1"/>
          </p:cNvSpPr>
          <p:nvPr>
            <p:ph type="sldNum" sz="quarter" idx="12"/>
          </p:nvPr>
        </p:nvSpPr>
        <p:spPr/>
        <p:txBody>
          <a:bodyPr/>
          <a:lstStyle/>
          <a:p>
            <a:r>
              <a:rPr lang="en-US" sz="1400" b="0" dirty="0"/>
              <a:t>Page</a:t>
            </a:r>
            <a:r>
              <a:rPr lang="en-US" dirty="0"/>
              <a:t> </a:t>
            </a:r>
            <a:fld id="{BBE5057F-7482-41AE-BBDB-C83C2F3461DE}" type="slidenum">
              <a:rPr lang="en-US" smtClean="0"/>
              <a:pPr/>
              <a:t>9</a:t>
            </a:fld>
            <a:endParaRPr lang="en-US" dirty="0"/>
          </a:p>
        </p:txBody>
      </p:sp>
      <p:pic>
        <p:nvPicPr>
          <p:cNvPr id="6" name="Imagine 5">
            <a:extLst>
              <a:ext uri="{FF2B5EF4-FFF2-40B4-BE49-F238E27FC236}">
                <a16:creationId xmlns:a16="http://schemas.microsoft.com/office/drawing/2014/main" id="{6941ECCD-AD89-AB66-1667-C16874F38E2E}"/>
              </a:ext>
            </a:extLst>
          </p:cNvPr>
          <p:cNvPicPr>
            <a:picLocks noChangeAspect="1"/>
          </p:cNvPicPr>
          <p:nvPr/>
        </p:nvPicPr>
        <p:blipFill>
          <a:blip r:embed="rId3"/>
          <a:stretch>
            <a:fillRect/>
          </a:stretch>
        </p:blipFill>
        <p:spPr>
          <a:xfrm>
            <a:off x="8272664" y="2390708"/>
            <a:ext cx="476250" cy="466725"/>
          </a:xfrm>
          <a:prstGeom prst="rect">
            <a:avLst/>
          </a:prstGeom>
        </p:spPr>
      </p:pic>
      <p:pic>
        <p:nvPicPr>
          <p:cNvPr id="7" name="Imagine 6" descr="O imagine care conține cerc&#10;&#10;Descriere generată automat">
            <a:extLst>
              <a:ext uri="{FF2B5EF4-FFF2-40B4-BE49-F238E27FC236}">
                <a16:creationId xmlns:a16="http://schemas.microsoft.com/office/drawing/2014/main" id="{05494F57-DD22-01F9-BB13-33B0575AFF6D}"/>
              </a:ext>
            </a:extLst>
          </p:cNvPr>
          <p:cNvPicPr>
            <a:picLocks noChangeAspect="1"/>
          </p:cNvPicPr>
          <p:nvPr/>
        </p:nvPicPr>
        <p:blipFill>
          <a:blip r:embed="rId4"/>
          <a:stretch>
            <a:fillRect/>
          </a:stretch>
        </p:blipFill>
        <p:spPr>
          <a:xfrm>
            <a:off x="8272664" y="3899213"/>
            <a:ext cx="476250" cy="476250"/>
          </a:xfrm>
          <a:prstGeom prst="rect">
            <a:avLst/>
          </a:prstGeom>
        </p:spPr>
      </p:pic>
      <p:sp>
        <p:nvSpPr>
          <p:cNvPr id="8" name="CasetăText 7">
            <a:extLst>
              <a:ext uri="{FF2B5EF4-FFF2-40B4-BE49-F238E27FC236}">
                <a16:creationId xmlns:a16="http://schemas.microsoft.com/office/drawing/2014/main" id="{E54DDF1E-EC72-3B0A-905E-9868740E2F77}"/>
              </a:ext>
            </a:extLst>
          </p:cNvPr>
          <p:cNvSpPr txBox="1"/>
          <p:nvPr/>
        </p:nvSpPr>
        <p:spPr>
          <a:xfrm>
            <a:off x="8877837" y="236327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dk1"/>
                </a:solidFill>
                <a:latin typeface="Rambla"/>
              </a:rPr>
              <a:t>IFRS</a:t>
            </a:r>
          </a:p>
        </p:txBody>
      </p:sp>
      <p:sp>
        <p:nvSpPr>
          <p:cNvPr id="9" name="CasetăText 8">
            <a:extLst>
              <a:ext uri="{FF2B5EF4-FFF2-40B4-BE49-F238E27FC236}">
                <a16:creationId xmlns:a16="http://schemas.microsoft.com/office/drawing/2014/main" id="{F3E5D146-213B-5027-479B-AA44913EA18F}"/>
              </a:ext>
            </a:extLst>
          </p:cNvPr>
          <p:cNvSpPr txBox="1"/>
          <p:nvPr/>
        </p:nvSpPr>
        <p:spPr>
          <a:xfrm>
            <a:off x="8877837" y="385507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dk1"/>
                </a:solidFill>
                <a:latin typeface="Rambla"/>
              </a:rPr>
              <a:t>USGAAP</a:t>
            </a:r>
          </a:p>
        </p:txBody>
      </p:sp>
      <p:sp>
        <p:nvSpPr>
          <p:cNvPr id="11" name="CasetăText 10">
            <a:extLst>
              <a:ext uri="{FF2B5EF4-FFF2-40B4-BE49-F238E27FC236}">
                <a16:creationId xmlns:a16="http://schemas.microsoft.com/office/drawing/2014/main" id="{4FA09553-2CB6-293B-B820-3941671BB824}"/>
              </a:ext>
            </a:extLst>
          </p:cNvPr>
          <p:cNvSpPr txBox="1"/>
          <p:nvPr/>
        </p:nvSpPr>
        <p:spPr>
          <a:xfrm>
            <a:off x="2406203" y="6205470"/>
            <a:ext cx="2743200" cy="2970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30" b="1" u="sng">
                <a:solidFill>
                  <a:schemeClr val="dk1"/>
                </a:solidFill>
                <a:latin typeface="Roboto"/>
                <a:ea typeface="Roboto"/>
                <a:cs typeface="Roboto"/>
              </a:rPr>
              <a:t>https://www.ifrs.org</a:t>
            </a:r>
          </a:p>
        </p:txBody>
      </p:sp>
    </p:spTree>
    <p:extLst>
      <p:ext uri="{BB962C8B-B14F-4D97-AF65-F5344CB8AC3E}">
        <p14:creationId xmlns:p14="http://schemas.microsoft.com/office/powerpoint/2010/main" val="3098686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18</Words>
  <Application>Microsoft Office PowerPoint</Application>
  <PresentationFormat>Ecran lat</PresentationFormat>
  <Paragraphs>8</Paragraphs>
  <Slides>19</Slides>
  <Notes>0</Notes>
  <HiddenSlides>0</HiddenSlides>
  <MMClips>0</MMClips>
  <ScaleCrop>false</ScaleCrop>
  <HeadingPairs>
    <vt:vector size="4" baseType="variant">
      <vt:variant>
        <vt:lpstr>Temă</vt:lpstr>
      </vt:variant>
      <vt:variant>
        <vt:i4>1</vt:i4>
      </vt:variant>
      <vt:variant>
        <vt:lpstr>Titluri diapozitive</vt:lpstr>
      </vt:variant>
      <vt:variant>
        <vt:i4>19</vt:i4>
      </vt:variant>
    </vt:vector>
  </HeadingPairs>
  <TitlesOfParts>
    <vt:vector size="20" baseType="lpstr">
      <vt:lpstr>Office Theme</vt:lpstr>
      <vt:lpstr>MODELELE DE CASH FLOW ȘI APLICABILITATEA ACESTORA </vt:lpstr>
      <vt:lpstr>Structura Lucrării</vt:lpstr>
      <vt:lpstr>Prezentare PowerPoint</vt:lpstr>
      <vt:lpstr>Prezentare PowerPoint</vt:lpstr>
      <vt:lpstr>Importanța Cash Flow-ului </vt:lpstr>
      <vt:lpstr>STANDARDELE CONTABILE DE RAPORTARE FINANCIARĂ  </vt:lpstr>
      <vt:lpstr>Prezentare PowerPoint</vt:lpstr>
      <vt:lpstr>Prezentare PowerPoint</vt:lpstr>
      <vt:lpstr>Implementarea IFRS la nivel global</vt:lpstr>
      <vt:lpstr>Implementarea IFRS la nivel global</vt:lpstr>
      <vt:lpstr>Metodologia Cercetării</vt:lpstr>
      <vt:lpstr>Domeniile de activitate ale companiilor listate la BVB</vt:lpstr>
      <vt:lpstr>Structura Acționariatului</vt:lpstr>
      <vt:lpstr>Situația Rezultatului Global  Clasificarea Cheltuielilor</vt:lpstr>
      <vt:lpstr>REZULTATELE CERCETĂRII </vt:lpstr>
      <vt:lpstr>CONCLUZII ȘI PROPUNERI</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Adrian Petrovan</cp:lastModifiedBy>
  <cp:revision>353</cp:revision>
  <dcterms:created xsi:type="dcterms:W3CDTF">2022-11-16T09:30:41Z</dcterms:created>
  <dcterms:modified xsi:type="dcterms:W3CDTF">2024-05-20T19:08:53Z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