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26600" y="1561300"/>
            <a:ext cx="70908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775" y="4376700"/>
            <a:ext cx="4528800" cy="5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991600" y="2004200"/>
            <a:ext cx="5160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406750" y="4355817"/>
            <a:ext cx="43305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/>
          </p:nvPr>
        </p:nvSpPr>
        <p:spPr>
          <a:xfrm>
            <a:off x="1757250" y="2330133"/>
            <a:ext cx="19035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57250" y="2751121"/>
            <a:ext cx="1903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3" hasCustomPrompt="1"/>
          </p:nvPr>
        </p:nvSpPr>
        <p:spPr>
          <a:xfrm>
            <a:off x="1050450" y="2001867"/>
            <a:ext cx="6306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/>
          </p:nvPr>
        </p:nvSpPr>
        <p:spPr>
          <a:xfrm>
            <a:off x="1757250" y="4610133"/>
            <a:ext cx="19035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1757250" y="5031121"/>
            <a:ext cx="1903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6" hasCustomPrompt="1"/>
          </p:nvPr>
        </p:nvSpPr>
        <p:spPr>
          <a:xfrm>
            <a:off x="1050450" y="4243567"/>
            <a:ext cx="6306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7"/>
          </p:nvPr>
        </p:nvSpPr>
        <p:spPr>
          <a:xfrm>
            <a:off x="4519500" y="2299267"/>
            <a:ext cx="19035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4519500" y="2720255"/>
            <a:ext cx="1903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 hasCustomPrompt="1"/>
          </p:nvPr>
        </p:nvSpPr>
        <p:spPr>
          <a:xfrm>
            <a:off x="3812700" y="2001867"/>
            <a:ext cx="6306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/>
          </p:nvPr>
        </p:nvSpPr>
        <p:spPr>
          <a:xfrm>
            <a:off x="4519500" y="4540967"/>
            <a:ext cx="19035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4519500" y="4961955"/>
            <a:ext cx="1903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812700" y="4243567"/>
            <a:ext cx="6306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311800" y="1855167"/>
            <a:ext cx="4520400" cy="1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434350" y="4363233"/>
            <a:ext cx="4321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2928" y="0"/>
            <a:ext cx="30289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74958"/>
          <a:stretch/>
        </p:blipFill>
        <p:spPr>
          <a:xfrm>
            <a:off x="6854198" y="0"/>
            <a:ext cx="22898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391900" y="4133700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226400" y="2015067"/>
            <a:ext cx="66912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-275879" y="-1539181"/>
            <a:ext cx="3389633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880204"/>
            <a:ext cx="2264923" cy="42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757554"/>
            <a:ext cx="1693198" cy="297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3519867"/>
            <a:ext cx="2166374" cy="333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2507208-E085-419E-B0A1-B34BF5FB85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993175" y="3370200"/>
            <a:ext cx="443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6737575" y="1811800"/>
            <a:ext cx="1693200" cy="1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3993175" y="4492600"/>
            <a:ext cx="4437600" cy="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 l="74958" t="47837"/>
          <a:stretch/>
        </p:blipFill>
        <p:spPr>
          <a:xfrm rot="10800000" flipH="1">
            <a:off x="6854200" y="1"/>
            <a:ext cx="2289802" cy="357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r="76073" b="77685"/>
          <a:stretch/>
        </p:blipFill>
        <p:spPr>
          <a:xfrm rot="10800000">
            <a:off x="6956150" y="5327634"/>
            <a:ext cx="2187850" cy="153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353200" y="3370200"/>
            <a:ext cx="443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2" hasCustomPrompt="1"/>
          </p:nvPr>
        </p:nvSpPr>
        <p:spPr>
          <a:xfrm>
            <a:off x="3725400" y="1596067"/>
            <a:ext cx="1693200" cy="1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2353200" y="4492600"/>
            <a:ext cx="4437600" cy="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830025" y="1446433"/>
            <a:ext cx="3076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5521525" y="2983800"/>
            <a:ext cx="1693200" cy="1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4149325" y="4630100"/>
            <a:ext cx="4437600" cy="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606550" y="-414066"/>
            <a:ext cx="2357475" cy="31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636801" y="-376967"/>
            <a:ext cx="1489549" cy="198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2507208-E085-419E-B0A1-B34BF5FB85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2">
            <a:off x="6619163" y="-725209"/>
            <a:ext cx="2978572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45400" y="-181734"/>
            <a:ext cx="1671308" cy="222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94709">
            <a:off x="-1077362" y="5020876"/>
            <a:ext cx="2978573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2507208-E085-419E-B0A1-B34BF5FB85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225" y="3653767"/>
            <a:ext cx="2632724" cy="351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-1259275" y="527142"/>
            <a:ext cx="2978573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323" y="4648537"/>
            <a:ext cx="2233929" cy="297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3996033"/>
            <a:ext cx="443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437633"/>
            <a:ext cx="1693200" cy="15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5118433"/>
            <a:ext cx="4437600" cy="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-275879" y="-1539181"/>
            <a:ext cx="3389633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880204"/>
            <a:ext cx="2264923" cy="42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757554"/>
            <a:ext cx="1693198" cy="297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170425" y="2342400"/>
            <a:ext cx="27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1170425" y="3106000"/>
            <a:ext cx="2776800" cy="1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t="43933" r="69350"/>
          <a:stretch/>
        </p:blipFill>
        <p:spPr>
          <a:xfrm rot="10800000" flipH="1">
            <a:off x="-279751" y="-487800"/>
            <a:ext cx="2802576" cy="384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06192">
            <a:off x="7487727" y="-7457"/>
            <a:ext cx="2978571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1465">
            <a:off x="7761023" y="4525287"/>
            <a:ext cx="2233928" cy="297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962649" y="2358200"/>
            <a:ext cx="27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4962800" y="3121800"/>
            <a:ext cx="2776800" cy="1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1676" y="4024667"/>
            <a:ext cx="2357475" cy="31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99" y="5144801"/>
            <a:ext cx="1489550" cy="198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95364">
            <a:off x="7423872" y="-528445"/>
            <a:ext cx="2233929" cy="297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2507208-E085-419E-B0A1-B34BF5FB85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808025" y="1960184"/>
            <a:ext cx="3528000" cy="17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807975" y="3954584"/>
            <a:ext cx="35280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2507208-E085-419E-B0A1-B34BF5FB85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13225" y="2092067"/>
            <a:ext cx="3470700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713400" y="3593917"/>
            <a:ext cx="3470700" cy="1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2">
            <a:alphaModFix/>
          </a:blip>
          <a:srcRect l="28007" r="28576"/>
          <a:stretch/>
        </p:blipFill>
        <p:spPr>
          <a:xfrm rot="7213017" flipH="1">
            <a:off x="-196431" y="-907043"/>
            <a:ext cx="1754715" cy="30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 flipH="1">
            <a:off x="-731320" y="-2223606"/>
            <a:ext cx="2794425" cy="37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13225" y="2059000"/>
            <a:ext cx="3918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713402" y="2822600"/>
            <a:ext cx="39183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860435" y="5864279"/>
            <a:ext cx="977044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5499767"/>
            <a:ext cx="1292074" cy="17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5" y="5815736"/>
            <a:ext cx="732775" cy="9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13225" y="1362651"/>
            <a:ext cx="3858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94709">
            <a:off x="-1077362" y="5020876"/>
            <a:ext cx="2978573" cy="2233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713225" y="2281817"/>
            <a:ext cx="38589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200000">
            <a:off x="7300863" y="-117309"/>
            <a:ext cx="2405499" cy="180415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713225" y="2263967"/>
            <a:ext cx="3651000" cy="3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1596700" y="3160600"/>
            <a:ext cx="2742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 idx="3"/>
          </p:nvPr>
        </p:nvSpPr>
        <p:spPr>
          <a:xfrm>
            <a:off x="4804749" y="3160600"/>
            <a:ext cx="2742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804750" y="3810767"/>
            <a:ext cx="27426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4"/>
          </p:nvPr>
        </p:nvSpPr>
        <p:spPr>
          <a:xfrm>
            <a:off x="1596875" y="3810767"/>
            <a:ext cx="27426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4">
            <a:off x="7129774" y="-713884"/>
            <a:ext cx="2233929" cy="297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757872" y="-226033"/>
            <a:ext cx="2233930" cy="297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8" y="-713881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9949" y="3722867"/>
            <a:ext cx="2794424" cy="37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l="28007" r="28576"/>
          <a:stretch/>
        </p:blipFill>
        <p:spPr>
          <a:xfrm rot="886981">
            <a:off x="-514130" y="2865491"/>
            <a:ext cx="1316037" cy="404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937625" y="3255167"/>
            <a:ext cx="217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937625" y="3770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3"/>
          </p:nvPr>
        </p:nvSpPr>
        <p:spPr>
          <a:xfrm>
            <a:off x="3484346" y="3255167"/>
            <a:ext cx="217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4"/>
          </p:nvPr>
        </p:nvSpPr>
        <p:spPr>
          <a:xfrm>
            <a:off x="3484346" y="3770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5"/>
          </p:nvPr>
        </p:nvSpPr>
        <p:spPr>
          <a:xfrm>
            <a:off x="6031074" y="3255167"/>
            <a:ext cx="217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6"/>
          </p:nvPr>
        </p:nvSpPr>
        <p:spPr>
          <a:xfrm>
            <a:off x="6031074" y="3770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2"/>
          </p:nvPr>
        </p:nvSpPr>
        <p:spPr>
          <a:xfrm>
            <a:off x="2424850" y="2429133"/>
            <a:ext cx="1978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2424850" y="2939700"/>
            <a:ext cx="1978200" cy="6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3"/>
          </p:nvPr>
        </p:nvSpPr>
        <p:spPr>
          <a:xfrm>
            <a:off x="4740954" y="2429133"/>
            <a:ext cx="1978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4"/>
          </p:nvPr>
        </p:nvSpPr>
        <p:spPr>
          <a:xfrm>
            <a:off x="4740952" y="2939700"/>
            <a:ext cx="1978200" cy="6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5"/>
          </p:nvPr>
        </p:nvSpPr>
        <p:spPr>
          <a:xfrm>
            <a:off x="2424850" y="4811167"/>
            <a:ext cx="1978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6"/>
          </p:nvPr>
        </p:nvSpPr>
        <p:spPr>
          <a:xfrm>
            <a:off x="2424850" y="5329167"/>
            <a:ext cx="1978200" cy="6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7"/>
          </p:nvPr>
        </p:nvSpPr>
        <p:spPr>
          <a:xfrm>
            <a:off x="4740952" y="4811167"/>
            <a:ext cx="1978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8"/>
          </p:nvPr>
        </p:nvSpPr>
        <p:spPr>
          <a:xfrm>
            <a:off x="4740952" y="5329167"/>
            <a:ext cx="1978200" cy="6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>
            <a:off x="6854198" y="0"/>
            <a:ext cx="22898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460733"/>
            <a:ext cx="7704000" cy="4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860435" y="5864279"/>
            <a:ext cx="977044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4958" b="71687"/>
          <a:stretch/>
        </p:blipFill>
        <p:spPr>
          <a:xfrm flipH="1">
            <a:off x="1" y="4334"/>
            <a:ext cx="1786224" cy="151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5" y="5815736"/>
            <a:ext cx="732775" cy="9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title" idx="2"/>
          </p:nvPr>
        </p:nvSpPr>
        <p:spPr>
          <a:xfrm>
            <a:off x="1101175" y="2139633"/>
            <a:ext cx="1986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101175" y="2620600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3"/>
          </p:nvPr>
        </p:nvSpPr>
        <p:spPr>
          <a:xfrm>
            <a:off x="3578947" y="2139633"/>
            <a:ext cx="1986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4"/>
          </p:nvPr>
        </p:nvSpPr>
        <p:spPr>
          <a:xfrm>
            <a:off x="3578948" y="2620600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 idx="5"/>
          </p:nvPr>
        </p:nvSpPr>
        <p:spPr>
          <a:xfrm>
            <a:off x="1101175" y="4254000"/>
            <a:ext cx="1986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6"/>
          </p:nvPr>
        </p:nvSpPr>
        <p:spPr>
          <a:xfrm>
            <a:off x="1101175" y="4759600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title" idx="7"/>
          </p:nvPr>
        </p:nvSpPr>
        <p:spPr>
          <a:xfrm>
            <a:off x="3578947" y="4254000"/>
            <a:ext cx="1986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8"/>
          </p:nvPr>
        </p:nvSpPr>
        <p:spPr>
          <a:xfrm>
            <a:off x="3578948" y="4759600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 idx="9"/>
          </p:nvPr>
        </p:nvSpPr>
        <p:spPr>
          <a:xfrm>
            <a:off x="6056725" y="2139633"/>
            <a:ext cx="1986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13"/>
          </p:nvPr>
        </p:nvSpPr>
        <p:spPr>
          <a:xfrm>
            <a:off x="6056727" y="2620600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 idx="14"/>
          </p:nvPr>
        </p:nvSpPr>
        <p:spPr>
          <a:xfrm>
            <a:off x="6056725" y="4254000"/>
            <a:ext cx="19860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5"/>
          </p:nvPr>
        </p:nvSpPr>
        <p:spPr>
          <a:xfrm>
            <a:off x="6056727" y="4759600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100" y="5499767"/>
            <a:ext cx="1292074" cy="17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06192">
            <a:off x="7487727" y="-7457"/>
            <a:ext cx="2978571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1465">
            <a:off x="7761023" y="4525287"/>
            <a:ext cx="2233928" cy="297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 hasCustomPrompt="1"/>
          </p:nvPr>
        </p:nvSpPr>
        <p:spPr>
          <a:xfrm>
            <a:off x="2223600" y="8936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1"/>
          </p:nvPr>
        </p:nvSpPr>
        <p:spPr>
          <a:xfrm>
            <a:off x="2223600" y="1918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6057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3"/>
          </p:nvPr>
        </p:nvSpPr>
        <p:spPr>
          <a:xfrm>
            <a:off x="2223600" y="36533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4354184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2223600" y="5413161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49949" y="3722867"/>
            <a:ext cx="2794424" cy="37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l="28007" r="28576"/>
          <a:stretch/>
        </p:blipFill>
        <p:spPr>
          <a:xfrm rot="886981">
            <a:off x="-514130" y="2865491"/>
            <a:ext cx="1316037" cy="40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4">
            <a:alphaModFix/>
          </a:blip>
          <a:srcRect t="52579" r="76073"/>
          <a:stretch/>
        </p:blipFill>
        <p:spPr>
          <a:xfrm rot="10800000" flipH="1">
            <a:off x="75" y="0"/>
            <a:ext cx="2187874" cy="325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>
            <a:alphaModFix/>
          </a:blip>
          <a:srcRect l="74958" t="47837"/>
          <a:stretch/>
        </p:blipFill>
        <p:spPr>
          <a:xfrm rot="10800000" flipH="1">
            <a:off x="6854200" y="1"/>
            <a:ext cx="2289802" cy="357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r="76073" b="77685"/>
          <a:stretch/>
        </p:blipFill>
        <p:spPr>
          <a:xfrm rot="10800000">
            <a:off x="6956150" y="5327634"/>
            <a:ext cx="2187850" cy="153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54142">
            <a:off x="-577981" y="4332553"/>
            <a:ext cx="2854761" cy="24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 idx="2"/>
          </p:nvPr>
        </p:nvSpPr>
        <p:spPr>
          <a:xfrm>
            <a:off x="720000" y="3703933"/>
            <a:ext cx="2305500" cy="5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ubTitle" idx="1"/>
          </p:nvPr>
        </p:nvSpPr>
        <p:spPr>
          <a:xfrm>
            <a:off x="720000" y="4333967"/>
            <a:ext cx="2305500" cy="9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 idx="3"/>
          </p:nvPr>
        </p:nvSpPr>
        <p:spPr>
          <a:xfrm>
            <a:off x="3419271" y="3703933"/>
            <a:ext cx="2305500" cy="5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subTitle" idx="4"/>
          </p:nvPr>
        </p:nvSpPr>
        <p:spPr>
          <a:xfrm>
            <a:off x="3419271" y="4333967"/>
            <a:ext cx="2305500" cy="9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title" idx="5"/>
          </p:nvPr>
        </p:nvSpPr>
        <p:spPr>
          <a:xfrm>
            <a:off x="6118549" y="3703933"/>
            <a:ext cx="2305500" cy="5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ubTitle" idx="6"/>
          </p:nvPr>
        </p:nvSpPr>
        <p:spPr>
          <a:xfrm>
            <a:off x="6118549" y="4333967"/>
            <a:ext cx="2305500" cy="9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 idx="7" hasCustomPrompt="1"/>
          </p:nvPr>
        </p:nvSpPr>
        <p:spPr>
          <a:xfrm>
            <a:off x="1148650" y="2413733"/>
            <a:ext cx="14481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 idx="8" hasCustomPrompt="1"/>
          </p:nvPr>
        </p:nvSpPr>
        <p:spPr>
          <a:xfrm>
            <a:off x="3847975" y="2413733"/>
            <a:ext cx="14481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 idx="9" hasCustomPrompt="1"/>
          </p:nvPr>
        </p:nvSpPr>
        <p:spPr>
          <a:xfrm>
            <a:off x="6547200" y="2413733"/>
            <a:ext cx="14481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33451" y="-1394967"/>
            <a:ext cx="2794424" cy="37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-9913019">
            <a:off x="8276020" y="-853308"/>
            <a:ext cx="1316037" cy="40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100" y="5499767"/>
            <a:ext cx="1292074" cy="172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2854650" y="1031867"/>
            <a:ext cx="34347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>
            <a:off x="2854650" y="2195867"/>
            <a:ext cx="3434700" cy="1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2212650" y="4692233"/>
            <a:ext cx="4718700" cy="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96119">
            <a:off x="7027398" y="3719762"/>
            <a:ext cx="2806754" cy="37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006388">
            <a:off x="6417452" y="5076524"/>
            <a:ext cx="2978573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5577" y="5110765"/>
            <a:ext cx="1310399" cy="174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426685">
            <a:off x="7353037" y="-1080758"/>
            <a:ext cx="2718734" cy="362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9">
            <a:alphaModFix/>
          </a:blip>
          <a:srcRect l="20627" r="20621"/>
          <a:stretch/>
        </p:blipFill>
        <p:spPr>
          <a:xfrm rot="5400000">
            <a:off x="-275879" y="-1539181"/>
            <a:ext cx="3389633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6">
            <a:alphaModFix/>
          </a:blip>
          <a:srcRect l="7485" r="3292"/>
          <a:stretch/>
        </p:blipFill>
        <p:spPr>
          <a:xfrm rot="10670346">
            <a:off x="-1000025" y="-880204"/>
            <a:ext cx="2264923" cy="42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10">
            <a:alphaModFix/>
          </a:blip>
          <a:srcRect l="16811" r="7390"/>
          <a:stretch/>
        </p:blipFill>
        <p:spPr>
          <a:xfrm rot="8372606">
            <a:off x="-263750" y="-757554"/>
            <a:ext cx="1693198" cy="297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112367">
            <a:off x="-640728" y="4543786"/>
            <a:ext cx="2233929" cy="297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-275879" y="-1539181"/>
            <a:ext cx="3389633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880204"/>
            <a:ext cx="2264923" cy="42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757554"/>
            <a:ext cx="1693198" cy="297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3519867"/>
            <a:ext cx="2166374" cy="333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1966413" y="4381500"/>
            <a:ext cx="2341800" cy="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4835907" y="4381500"/>
            <a:ext cx="2341800" cy="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835905" y="4902899"/>
            <a:ext cx="23418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966576" y="4902899"/>
            <a:ext cx="23418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5" y="5815736"/>
            <a:ext cx="732775" cy="97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860435" y="5864279"/>
            <a:ext cx="977044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5499767"/>
            <a:ext cx="1292074" cy="17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33451" y="-1394967"/>
            <a:ext cx="2794424" cy="37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-9913019">
            <a:off x="8276020" y="-853308"/>
            <a:ext cx="1316037" cy="40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5" y="5815736"/>
            <a:ext cx="732775" cy="97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860435" y="5864279"/>
            <a:ext cx="977044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953" y="4293970"/>
            <a:ext cx="2233929" cy="297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5499767"/>
            <a:ext cx="1292074" cy="17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-9913019">
            <a:off x="8276020" y="-853308"/>
            <a:ext cx="1316037" cy="40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033451" y="-1394967"/>
            <a:ext cx="2794424" cy="372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10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415" y="5815736"/>
            <a:ext cx="732775" cy="97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56456">
            <a:off x="7860435" y="5864279"/>
            <a:ext cx="977044" cy="73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08100" y="1633267"/>
            <a:ext cx="3913500" cy="4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2131284"/>
            <a:ext cx="4508100" cy="2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53403">
            <a:off x="-1203104" y="-436470"/>
            <a:ext cx="2233929" cy="297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00000">
            <a:off x="-476211" y="-432712"/>
            <a:ext cx="2233930" cy="297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2">
            <a:off x="-806139" y="-742053"/>
            <a:ext cx="2233928" cy="297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813100" y="1731817"/>
            <a:ext cx="3298500" cy="1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4813100" y="2876651"/>
            <a:ext cx="32985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-275879" y="-1539181"/>
            <a:ext cx="3389633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880204"/>
            <a:ext cx="2264923" cy="42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757554"/>
            <a:ext cx="1693198" cy="297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469300" y="5075667"/>
            <a:ext cx="6205500" cy="900000"/>
          </a:xfrm>
          <a:prstGeom prst="rect">
            <a:avLst/>
          </a:prstGeom>
          <a:solidFill>
            <a:schemeClr val="lt1"/>
          </a:solidFill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353408" flipH="1">
            <a:off x="-26503" y="-763457"/>
            <a:ext cx="2029849" cy="270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0003" flipH="1">
            <a:off x="-597224" y="-320170"/>
            <a:ext cx="2029854" cy="270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443004" y="-763453"/>
            <a:ext cx="2029852" cy="270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8">
            <a:off x="7123954" y="-766140"/>
            <a:ext cx="2029849" cy="270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3">
            <a:off x="7694670" y="-322851"/>
            <a:ext cx="2029854" cy="270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40452" y="-766134"/>
            <a:ext cx="2029852" cy="270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29725" y="401200"/>
            <a:ext cx="8284500" cy="6055600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c.ro/sanatate/busuiocul-arma-secreta-in-lupta-cu-colesterolul-marit" TargetMode="External"/><Relationship Id="rId13" Type="http://schemas.openxmlformats.org/officeDocument/2006/relationships/hyperlink" Target="https://www.doc.ro/dieta-si-sport/beneficii-nutrienti-nuci" TargetMode="External"/><Relationship Id="rId3" Type="http://schemas.openxmlformats.org/officeDocument/2006/relationships/hyperlink" Target="https://www.doc.ro/sanatate/aloe-vera-moduri-de-intrebuintare-uz-intern-si-uz-extern" TargetMode="External"/><Relationship Id="rId7" Type="http://schemas.openxmlformats.org/officeDocument/2006/relationships/hyperlink" Target="https://www.kotanyi.com/ro/descoperiti/condimente/rozmarin/" TargetMode="External"/><Relationship Id="rId12" Type="http://schemas.openxmlformats.org/officeDocument/2006/relationships/hyperlink" Target="https://www.springfarma.com/blog/magnolia-cum-recunosti-florile-beneficii-pentru-organism-moduri-de-folosire.html" TargetMode="External"/><Relationship Id="rId2" Type="http://schemas.openxmlformats.org/officeDocument/2006/relationships/hyperlink" Target="https://www.doc.ro/sanatate/galbenelele-calendula-officinalis-ce-beneficii-si-ce-proprietati-au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doc.ro/sanatate/ceai-rozmarin-beneficii-imbatranire" TargetMode="External"/><Relationship Id="rId11" Type="http://schemas.openxmlformats.org/officeDocument/2006/relationships/hyperlink" Target="https://www.doc.ro/sanatate/ceai-tei-beneficii" TargetMode="External"/><Relationship Id="rId5" Type="http://schemas.openxmlformats.org/officeDocument/2006/relationships/hyperlink" Target="https://www.doc.ro/frumusete/beneficiile-lavandei-pentru-frumusete" TargetMode="External"/><Relationship Id="rId10" Type="http://schemas.openxmlformats.org/officeDocument/2006/relationships/hyperlink" Target="https://www.doc.ro/controlul-greutatii/visinele-diete-si-beneficii-ale-consumului-de-visine" TargetMode="External"/><Relationship Id="rId4" Type="http://schemas.openxmlformats.org/officeDocument/2006/relationships/hyperlink" Target="https://www.doc.ro/sanatate/ceai-lavanda-beneficii-insomnie" TargetMode="External"/><Relationship Id="rId9" Type="http://schemas.openxmlformats.org/officeDocument/2006/relationships/hyperlink" Target="https://www.doc.ro/dieta-si-sport/beneficii-castan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Puterea ascunsă</a:t>
            </a:r>
            <a:br>
              <a:rPr lang="ro-RO" dirty="0" smtClean="0"/>
            </a:br>
            <a:r>
              <a:rPr lang="ro-RO" dirty="0" smtClean="0"/>
              <a:t>a plantelor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Roman Alexandra</a:t>
            </a:r>
          </a:p>
          <a:p>
            <a:r>
              <a:rPr lang="ro-RO" dirty="0" smtClean="0"/>
              <a:t>Rus Gabriela</a:t>
            </a:r>
          </a:p>
          <a:p>
            <a:r>
              <a:rPr lang="ro-RO" dirty="0" smtClean="0"/>
              <a:t>Biologie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611560" y="1196752"/>
            <a:ext cx="2520280" cy="1800200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5868144" y="3425560"/>
            <a:ext cx="2664296" cy="1872208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836712"/>
            <a:ext cx="38164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C</a:t>
            </a:r>
            <a:r>
              <a:rPr lang="en-US" sz="2000" b="1" dirty="0" smtClean="0"/>
              <a:t>astanea sativa</a:t>
            </a:r>
            <a:endParaRPr lang="ro-R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Au un puternic efect antioxidant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Sprijină sistemul </a:t>
            </a:r>
            <a:r>
              <a:rPr lang="vi-VN" dirty="0" smtClean="0"/>
              <a:t>imunitar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S</a:t>
            </a:r>
            <a:r>
              <a:rPr lang="en-US" dirty="0" smtClean="0"/>
              <a:t>unt </a:t>
            </a:r>
            <a:r>
              <a:rPr lang="en-US" dirty="0"/>
              <a:t>bogate în magneziu și potasiu</a:t>
            </a:r>
            <a:endParaRPr lang="vi-VN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Miezul este </a:t>
            </a:r>
            <a:r>
              <a:rPr lang="vi-VN" dirty="0"/>
              <a:t>bogat în amidon, cu o textură moale și delicată când este copt și un gust dulceag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P</a:t>
            </a:r>
            <a:r>
              <a:rPr lang="en-US" sz="2000" b="1" dirty="0" smtClean="0"/>
              <a:t>runus cerasus</a:t>
            </a:r>
            <a:endParaRPr lang="ro-R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Pot scădea riscul de diabet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Îmbunătățesc calitatea somnului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Au proprietăți antiinflamatoare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</a:t>
            </a:r>
            <a:r>
              <a:rPr lang="en-US" dirty="0" smtClean="0"/>
              <a:t>ot </a:t>
            </a:r>
            <a:r>
              <a:rPr lang="en-US" dirty="0"/>
              <a:t>fi consumate </a:t>
            </a:r>
            <a:r>
              <a:rPr lang="en-US" dirty="0" smtClean="0"/>
              <a:t>proaspete</a:t>
            </a:r>
            <a:r>
              <a:rPr lang="ro-RO" dirty="0" smtClean="0"/>
              <a:t>, î</a:t>
            </a:r>
            <a:r>
              <a:rPr lang="it-IT" dirty="0" smtClean="0"/>
              <a:t>n pr</a:t>
            </a:r>
            <a:r>
              <a:rPr lang="ro-RO" dirty="0"/>
              <a:t>ă</a:t>
            </a:r>
            <a:r>
              <a:rPr lang="it-IT" dirty="0" smtClean="0"/>
              <a:t>jituri </a:t>
            </a:r>
            <a:r>
              <a:rPr lang="ro-RO" dirty="0"/>
              <a:t>ș</a:t>
            </a:r>
            <a:r>
              <a:rPr lang="it-IT" dirty="0" smtClean="0"/>
              <a:t>i pl</a:t>
            </a:r>
            <a:r>
              <a:rPr lang="ro-RO" dirty="0" smtClean="0"/>
              <a:t>ă</a:t>
            </a:r>
            <a:r>
              <a:rPr lang="it-IT" dirty="0" smtClean="0"/>
              <a:t>cinte</a:t>
            </a:r>
            <a:r>
              <a:rPr lang="it-IT" dirty="0"/>
              <a:t>, </a:t>
            </a:r>
            <a:r>
              <a:rPr lang="ro-RO" dirty="0" smtClean="0"/>
              <a:t>î</a:t>
            </a:r>
            <a:r>
              <a:rPr lang="it-IT" dirty="0" smtClean="0"/>
              <a:t>n </a:t>
            </a:r>
            <a:r>
              <a:rPr lang="it-IT" dirty="0"/>
              <a:t>iaurturi sau </a:t>
            </a:r>
            <a:r>
              <a:rPr lang="ro-RO" dirty="0" smtClean="0"/>
              <a:t>î</a:t>
            </a:r>
            <a:r>
              <a:rPr lang="it-IT" dirty="0" smtClean="0"/>
              <a:t>n </a:t>
            </a:r>
            <a:r>
              <a:rPr lang="it-IT" dirty="0"/>
              <a:t>preparatele pentru mic </a:t>
            </a:r>
            <a:r>
              <a:rPr lang="it-IT" dirty="0" smtClean="0"/>
              <a:t>dejun</a:t>
            </a:r>
            <a:r>
              <a:rPr lang="ro-R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187624" y="3429000"/>
            <a:ext cx="2520280" cy="18002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 Diagonal Corner Rectangle 1"/>
          <p:cNvSpPr/>
          <p:nvPr/>
        </p:nvSpPr>
        <p:spPr>
          <a:xfrm>
            <a:off x="5580112" y="1057900"/>
            <a:ext cx="2520280" cy="1800200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088981"/>
            <a:ext cx="42484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T</a:t>
            </a:r>
            <a:r>
              <a:rPr lang="en-US" sz="2000" b="1" dirty="0" smtClean="0"/>
              <a:t>ilia cordata</a:t>
            </a:r>
            <a:endParaRPr lang="ro-R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T</a:t>
            </a:r>
            <a:r>
              <a:rPr lang="it-IT" dirty="0" smtClean="0"/>
              <a:t>ratează </a:t>
            </a:r>
            <a:r>
              <a:rPr lang="it-IT" dirty="0"/>
              <a:t>insomnia și stresul </a:t>
            </a:r>
            <a:r>
              <a:rPr lang="it-IT" dirty="0" smtClean="0"/>
              <a:t>cronic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</a:t>
            </a:r>
            <a:r>
              <a:rPr lang="en-US" dirty="0" smtClean="0"/>
              <a:t>ntiinflamator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Scade tensiunea arterială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Calmează tractul digestiv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3418939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</a:t>
            </a:r>
            <a:r>
              <a:rPr lang="en-US" sz="2000" b="1" dirty="0" smtClean="0"/>
              <a:t>Magnolia </a:t>
            </a:r>
            <a:r>
              <a:rPr lang="ro-RO" sz="2000" b="1" dirty="0" smtClean="0"/>
              <a:t>o</a:t>
            </a:r>
            <a:r>
              <a:rPr lang="en-US" sz="2000" b="1" dirty="0" smtClean="0"/>
              <a:t>fficinalis</a:t>
            </a:r>
            <a:endParaRPr lang="ro-R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Propriet</a:t>
            </a:r>
            <a:r>
              <a:rPr lang="ro-RO" dirty="0" smtClean="0"/>
              <a:t>ăț</a:t>
            </a:r>
            <a:r>
              <a:rPr lang="en-US" dirty="0" smtClean="0"/>
              <a:t>i antiinflamatorii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Efecte antioxidante 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Efecte anxiolitice </a:t>
            </a:r>
            <a:r>
              <a:rPr lang="ro-RO" dirty="0" err="1" smtClean="0"/>
              <a:t>ș</a:t>
            </a:r>
            <a:r>
              <a:rPr lang="en-US" dirty="0" smtClean="0"/>
              <a:t>i </a:t>
            </a:r>
            <a:r>
              <a:rPr lang="en-US" dirty="0"/>
              <a:t>de reducere a </a:t>
            </a:r>
            <a:r>
              <a:rPr lang="en-US" dirty="0" smtClean="0"/>
              <a:t>stresului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Propriet</a:t>
            </a:r>
            <a:r>
              <a:rPr lang="ro-RO" dirty="0" smtClean="0"/>
              <a:t>ăț</a:t>
            </a:r>
            <a:r>
              <a:rPr lang="en-US" dirty="0" smtClean="0"/>
              <a:t>i </a:t>
            </a:r>
            <a:r>
              <a:rPr lang="en-US" dirty="0"/>
              <a:t>antibacteriene </a:t>
            </a:r>
            <a:r>
              <a:rPr lang="ro-RO" dirty="0" err="1" smtClean="0"/>
              <a:t>ș</a:t>
            </a:r>
            <a:r>
              <a:rPr lang="en-US" dirty="0" smtClean="0"/>
              <a:t>i </a:t>
            </a:r>
            <a:r>
              <a:rPr lang="en-US" dirty="0"/>
              <a:t>antifungice </a:t>
            </a:r>
          </a:p>
        </p:txBody>
      </p:sp>
    </p:spTree>
    <p:extLst>
      <p:ext uri="{BB962C8B-B14F-4D97-AF65-F5344CB8AC3E}">
        <p14:creationId xmlns:p14="http://schemas.microsoft.com/office/powerpoint/2010/main" val="19193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259632" y="692696"/>
            <a:ext cx="2520280" cy="18002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5220072" y="4293096"/>
            <a:ext cx="2664296" cy="1872208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8504" y="3429000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    </a:t>
            </a:r>
            <a:r>
              <a:rPr lang="en-US" sz="2000" b="1" dirty="0" smtClean="0"/>
              <a:t>Calendula </a:t>
            </a:r>
            <a:r>
              <a:rPr lang="en-US" sz="2000" b="1" dirty="0"/>
              <a:t>officinalis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Favoriz</a:t>
            </a:r>
            <a:r>
              <a:rPr lang="ro-RO" dirty="0" smtClean="0"/>
              <a:t>ează</a:t>
            </a:r>
            <a:r>
              <a:rPr lang="en-US" dirty="0" smtClean="0"/>
              <a:t> </a:t>
            </a:r>
            <a:r>
              <a:rPr lang="en-US" dirty="0"/>
              <a:t>vindecarea </a:t>
            </a:r>
            <a:r>
              <a:rPr lang="en-US" dirty="0" smtClean="0"/>
              <a:t>pielii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Are </a:t>
            </a:r>
            <a:r>
              <a:rPr lang="vi-VN" dirty="0" smtClean="0"/>
              <a:t>proprietăți </a:t>
            </a:r>
            <a:r>
              <a:rPr lang="vi-VN" dirty="0"/>
              <a:t>antifungice și </a:t>
            </a:r>
            <a:r>
              <a:rPr lang="vi-VN" dirty="0" smtClean="0"/>
              <a:t>antimicrobiene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P</a:t>
            </a:r>
            <a:r>
              <a:rPr lang="ro-RO" dirty="0" smtClean="0"/>
              <a:t>oate regla ciclul menstrual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</a:t>
            </a:r>
            <a:r>
              <a:rPr lang="en-US" dirty="0" smtClean="0"/>
              <a:t>jut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la tratarea afecțiunilor orale, cum ar fi gingivita</a:t>
            </a:r>
          </a:p>
          <a:p>
            <a:pPr marL="285750" indent="-285750">
              <a:buFont typeface="Arial" pitchFamily="34" charset="0"/>
              <a:buChar char="•"/>
            </a:pPr>
            <a:endParaRPr lang="vi-VN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2512" y="697264"/>
            <a:ext cx="4248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J</a:t>
            </a:r>
            <a:r>
              <a:rPr lang="en-US" sz="2000" b="1" dirty="0" err="1" smtClean="0"/>
              <a:t>uglans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regia</a:t>
            </a:r>
            <a:endParaRPr lang="ro-R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</a:t>
            </a:r>
            <a:r>
              <a:rPr lang="vi-VN" dirty="0" smtClean="0"/>
              <a:t>oate</a:t>
            </a:r>
            <a:r>
              <a:rPr lang="vi-VN" dirty="0"/>
              <a:t> încetini declinul cognitiv și poate îmbunătăți </a:t>
            </a:r>
            <a:r>
              <a:rPr lang="vi-VN" dirty="0" smtClean="0"/>
              <a:t>memoria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Ajută la tratarea insomniilor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Efecte </a:t>
            </a:r>
            <a:r>
              <a:rPr lang="en-US" dirty="0" err="1"/>
              <a:t>antivirale</a:t>
            </a:r>
            <a:r>
              <a:rPr lang="en-US" dirty="0"/>
              <a:t> și </a:t>
            </a:r>
            <a:r>
              <a:rPr lang="en-US" dirty="0" smtClean="0"/>
              <a:t>antibacteriene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Ea apare în alimentație, în nenumărate forme ale produselor românești: cozonaci, colaci, plăcinte și alte produse de același 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259632" y="3429000"/>
            <a:ext cx="2520280" cy="1800200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 Diagonal Corner Rectangle 1"/>
          <p:cNvSpPr/>
          <p:nvPr/>
        </p:nvSpPr>
        <p:spPr>
          <a:xfrm>
            <a:off x="5580112" y="1052736"/>
            <a:ext cx="2520280" cy="180020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017890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    </a:t>
            </a:r>
            <a:r>
              <a:rPr lang="ro-RO" sz="2000" b="1" dirty="0" smtClean="0"/>
              <a:t>Aloe Vera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</a:t>
            </a:r>
            <a:r>
              <a:rPr lang="en-US" dirty="0" smtClean="0"/>
              <a:t>oate </a:t>
            </a:r>
            <a:r>
              <a:rPr lang="en-US" dirty="0"/>
              <a:t>trata constipația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</a:t>
            </a:r>
            <a:r>
              <a:rPr lang="en-US" dirty="0" smtClean="0"/>
              <a:t>oate </a:t>
            </a:r>
            <a:r>
              <a:rPr lang="en-US" dirty="0"/>
              <a:t>ajuta </a:t>
            </a:r>
            <a:r>
              <a:rPr lang="en-US" dirty="0" smtClean="0"/>
              <a:t>digestia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Este </a:t>
            </a:r>
            <a:r>
              <a:rPr lang="it-IT" dirty="0" smtClean="0"/>
              <a:t>un </a:t>
            </a:r>
            <a:r>
              <a:rPr lang="it-IT" dirty="0"/>
              <a:t>aliat în lupta contra acneei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H</a:t>
            </a:r>
            <a:r>
              <a:rPr lang="vi-VN" dirty="0" smtClean="0"/>
              <a:t>idratează </a:t>
            </a:r>
            <a:r>
              <a:rPr lang="vi-VN" dirty="0"/>
              <a:t>scalpul și părul 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3356992"/>
            <a:ext cx="36724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Lavandula angustifolia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</a:t>
            </a:r>
            <a:r>
              <a:rPr lang="vi-VN" dirty="0" smtClean="0"/>
              <a:t>ontribuie </a:t>
            </a:r>
            <a:r>
              <a:rPr lang="vi-VN" dirty="0"/>
              <a:t>la vindecarea </a:t>
            </a:r>
            <a:r>
              <a:rPr lang="vi-VN" dirty="0" smtClean="0"/>
              <a:t>rănilor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T</a:t>
            </a:r>
            <a:r>
              <a:rPr lang="vi-VN" dirty="0" smtClean="0"/>
              <a:t>ratează </a:t>
            </a:r>
            <a:r>
              <a:rPr lang="vi-VN" dirty="0"/>
              <a:t>infecțiile fungice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</a:t>
            </a:r>
            <a:r>
              <a:rPr lang="vi-VN" dirty="0" smtClean="0"/>
              <a:t>oate </a:t>
            </a:r>
            <a:r>
              <a:rPr lang="vi-VN" dirty="0"/>
              <a:t>stimula creșterea părului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Ceaiul de lavanda ajută cu insomniile, simptomele menopauzei și infecțiile urinare</a:t>
            </a:r>
            <a:endParaRPr lang="vi-VN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115616" y="692696"/>
            <a:ext cx="2664296" cy="18002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5076056" y="4221088"/>
            <a:ext cx="2664296" cy="1872208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6520" y="692696"/>
            <a:ext cx="36724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Rosmarinus officinalis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Stimulează memoria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Este benefic pentru sistemul digestiv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Combate stresul și anxietatea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Frunzele proaspete și uscate de rozmarin sunt utilizate drept condiment.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7632" y="2772936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 </a:t>
            </a:r>
            <a:r>
              <a:rPr lang="en-US" sz="2000" b="1" dirty="0" smtClean="0"/>
              <a:t>Ocimum basilicum</a:t>
            </a:r>
            <a:endParaRPr lang="ro-RO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vi-VN" dirty="0"/>
              <a:t>Reduce nivelul mărit de grăsime din </a:t>
            </a:r>
            <a:r>
              <a:rPr lang="vi-VN" dirty="0" smtClean="0"/>
              <a:t>sânge</a:t>
            </a:r>
            <a:endParaRPr lang="ro-RO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vi-VN" dirty="0"/>
              <a:t>Sursă excelentă de vitamine și minerale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Antibiotic natural</a:t>
            </a:r>
            <a:endParaRPr lang="vi-VN" dirty="0"/>
          </a:p>
          <a:p>
            <a:pPr marL="342900" indent="-342900">
              <a:buFont typeface="Arial" pitchFamily="34" charset="0"/>
              <a:buChar char="•"/>
            </a:pPr>
            <a:r>
              <a:rPr lang="ro-RO" dirty="0"/>
              <a:t>F</a:t>
            </a:r>
            <a:r>
              <a:rPr lang="pt-BR" dirty="0" smtClean="0"/>
              <a:t>olosit </a:t>
            </a:r>
            <a:r>
              <a:rPr lang="pt-BR" dirty="0"/>
              <a:t>ca condiment într-o varietate de feluri de </a:t>
            </a:r>
            <a:r>
              <a:rPr lang="pt-BR" dirty="0" smtClean="0"/>
              <a:t>mâncare</a:t>
            </a:r>
            <a:r>
              <a:rPr lang="ro-RO" dirty="0" smtClean="0"/>
              <a:t> </a:t>
            </a:r>
            <a:r>
              <a:rPr lang="vi-VN" dirty="0"/>
              <a:t>în bucătăria italienească și thailandeză</a:t>
            </a:r>
            <a:endParaRPr lang="ro-RO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000" cy="763600"/>
          </a:xfrm>
        </p:spPr>
        <p:txBody>
          <a:bodyPr/>
          <a:lstStyle/>
          <a:p>
            <a:r>
              <a:rPr lang="ro-RO" dirty="0" smtClean="0"/>
              <a:t>Bibliografie</a:t>
            </a:r>
            <a:endParaRPr lang="en-US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827584" y="1700808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1861858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hlinkClick r:id="rId2"/>
              </a:rPr>
              <a:t>https://www.doc.ro/sanatate/galbenelele-calendula-officinalis-ce-beneficii-si-ce-proprietati-au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hlinkClick r:id="rId3"/>
              </a:rPr>
              <a:t>https://www.doc.ro/sanatate/aloe-vera-moduri-de-intrebuintare-uz-intern-si-uz-extern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https://www.doc.ro/sanatate/ceai-lavanda-beneficii-insomnie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hlinkClick r:id="rId5"/>
              </a:rPr>
              <a:t>https://www.doc.ro/frumusete/beneficiile-lavandei-pentru-frumusete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hlinkClick r:id="rId6"/>
              </a:rPr>
              <a:t>https://www.doc.ro/sanatate/ceai-rozmarin-beneficii-imbatranire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7"/>
              </a:rPr>
              <a:t>https://www.kotanyi.com/ro/descoperiti/condimente/rozmarin/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8"/>
              </a:rPr>
              <a:t>https://www.doc.ro/sanatate/busuiocul-arma-secreta-in-lupta-cu-colesterolul-marit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9"/>
              </a:rPr>
              <a:t>https://www.doc.ro/dieta-si-sport/beneficii-castane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10"/>
              </a:rPr>
              <a:t>https://www.doc.ro/controlul-greutatii/visinele-diete-si-beneficii-ale-consumului-de-visine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11"/>
              </a:rPr>
              <a:t>https://www.doc.ro/sanatate/ceai-tei-beneficii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12"/>
              </a:rPr>
              <a:t>https://www.springfarma.com/blog/magnolia-cum-recunosti-florile-beneficii-pentru-organism-moduri-de-folosire.html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o-RO" sz="1200" dirty="0" smtClean="0">
                <a:hlinkClick r:id="rId13"/>
              </a:rPr>
              <a:t>https://www.doc.ro/dieta-si-sport/beneficii-nutrienti-nuci</a:t>
            </a: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ro-RO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ro-RO" sz="1100" dirty="0" smtClean="0"/>
          </a:p>
          <a:p>
            <a:pPr marL="171450" indent="-171450">
              <a:buFont typeface="Arial" pitchFamily="34" charset="0"/>
              <a:buChar char="•"/>
            </a:pPr>
            <a:endParaRPr lang="ro-RO" sz="1100" dirty="0" smtClean="0"/>
          </a:p>
          <a:p>
            <a:pPr marL="171450" indent="-171450">
              <a:buFont typeface="Arial" pitchFamily="34" charset="0"/>
              <a:buChar char="•"/>
            </a:pPr>
            <a:endParaRPr lang="ro-RO" sz="11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38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5160600" cy="1964400"/>
          </a:xfrm>
        </p:spPr>
        <p:txBody>
          <a:bodyPr/>
          <a:lstStyle/>
          <a:p>
            <a:r>
              <a:rPr lang="ro-RO" sz="4800" dirty="0" smtClean="0"/>
              <a:t>Va mulțumim pentru atenție!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zon Rainforest Deforestation Awareness by Slidesgo">
  <a:themeElements>
    <a:clrScheme name="Simple Light">
      <a:dk1>
        <a:srgbClr val="7AB6AC"/>
      </a:dk1>
      <a:lt1>
        <a:srgbClr val="004840"/>
      </a:lt1>
      <a:dk2>
        <a:srgbClr val="AFB672"/>
      </a:dk2>
      <a:lt2>
        <a:srgbClr val="FFEFD3"/>
      </a:lt2>
      <a:accent1>
        <a:srgbClr val="F65E75"/>
      </a:accent1>
      <a:accent2>
        <a:srgbClr val="FFDB4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AB6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Amazon Rainforest Deforestation Awareness by Slidesgo</Template>
  <TotalTime>164</TotalTime>
  <Words>299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mazon Rainforest Deforestation Awareness by Slidesgo</vt:lpstr>
      <vt:lpstr>Slidesgo Final Pages</vt:lpstr>
      <vt:lpstr>Puterea ascunsă a plantelor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Bibliografie</vt:lpstr>
      <vt:lpstr>Va mulțumim pentru atenție!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Puterea ascunsă a plantelor</dc:title>
  <dc:creator>Alexandra</dc:creator>
  <cp:lastModifiedBy>Alexandra</cp:lastModifiedBy>
  <cp:revision>14</cp:revision>
  <dcterms:created xsi:type="dcterms:W3CDTF">2024-05-22T15:54:25Z</dcterms:created>
  <dcterms:modified xsi:type="dcterms:W3CDTF">2024-05-22T18:38:44Z</dcterms:modified>
</cp:coreProperties>
</file>