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70" r:id="rId9"/>
    <p:sldId id="269" r:id="rId10"/>
    <p:sldId id="271" r:id="rId11"/>
    <p:sldId id="272" r:id="rId12"/>
    <p:sldId id="273" r:id="rId13"/>
    <p:sldId id="274" r:id="rId14"/>
    <p:sldId id="267" r:id="rId15"/>
    <p:sldId id="278" r:id="rId16"/>
    <p:sldId id="279" r:id="rId17"/>
    <p:sldId id="281" r:id="rId18"/>
    <p:sldId id="283" r:id="rId19"/>
    <p:sldId id="284" r:id="rId20"/>
    <p:sldId id="285" r:id="rId21"/>
    <p:sldId id="286" r:id="rId22"/>
    <p:sldId id="287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9F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 varScale="1">
        <p:scale>
          <a:sx n="51" d="100"/>
          <a:sy n="51" d="100"/>
        </p:scale>
        <p:origin x="85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58FEB5-E8C6-3A80-493D-10CAD46A1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8C581-C775-98C2-8A72-CD05A2CA6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4724-09D4-4F07-9DDA-0BDFDA99245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A7D3-DC7D-9A8E-6060-596812F9E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B5FF-CA0B-B91F-D0C8-5360C7A04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2FCD-D8A9-45DB-A117-7E517482F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B70-0B2D-4454-9C0D-63442C140F7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ADCB-FF44-4D11-94CD-9544E5DF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5/20/2024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A113-4075-8F72-7862-87499373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5D07-1D31-8F87-D767-AAC8207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13C3-5CD5-C3AA-CDCE-CCECAFFE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CA8-5CE1-4958-B669-D933AA49FA40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68F2-FD99-3CF5-F7F2-46FDE2F9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EC49622-4FE3-B449-2292-88184B04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4378C-BCD6-D0EC-73F4-F426025D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A115D-71AF-967D-2312-B5BDEFE0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CDB7-E1FC-7FF0-47F9-FF05A8DA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163A-39AB-4876-8208-83F43F159039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2E43B-2C2F-5E9B-ACCD-6AEA1DA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4211ED7-BD8A-629D-8203-8375D7B6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EDC8-C1D4-96B9-6790-5B9DC0A2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7742-A5DF-8640-884B-5925C885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D6A2-5C7B-D0C9-3B9D-D25E4A28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CC1-85F1-475E-9B24-A4E3F71BBD89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B767-0001-682F-BB9E-30E86F99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D16685D-6EFA-6621-5A4B-4BD1CC76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7548-9A0C-3301-B536-7456420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11CA-5E37-D2CF-D424-D1AC6FBA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E129-0D49-9C8B-5FA2-1686D58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9982-FAA6-4525-A1E7-2F7673A24390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0534-7709-E1AB-3F86-5C55514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C340-5C0A-05DE-38D1-F5101A96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12FB-8D31-A6BF-B26A-54F2E57F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9BBD1-0C18-604B-75C7-619BE6A2D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8E06B-2B4A-F0CB-ECE2-D91FD1E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B85DF-D2C7-EDF7-CAE1-90A424B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FA-7B94-4F91-BABC-9D716D9D537E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35ED-B1AD-C7A3-789D-D56E84C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60C7F7F-C143-ADD7-651F-32FEE87D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FDBC-A612-A3C7-16CF-DB42288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A53AE-EB85-9424-6870-715378B9B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B861F-D83D-874A-8F0E-9BE8ADBC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CD26E-130E-3EFD-1E58-D0A076C9E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80009-3EE4-D16F-CCB1-73CA63D3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75DF4-258D-AB76-230B-8ABE0E21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AC3-BDBB-47BF-BA5C-45EFB7F81241}" type="datetime1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679FF-8C9F-A02B-BF83-EEDA2791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698A86C-2570-E5A2-0B29-BBD24595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8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054B-64E0-23D2-6B48-69B7EDFB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744E3-8DA2-E6D6-2A16-DE06AFA8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E560-4FCD-4798-9AF2-642BCAC1830E}" type="datetime1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89B19-AB7A-A19A-30D2-AEDBCAA0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6698D-5F79-0980-9B76-3D586598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5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050C9-6840-84E5-D463-1BB9420E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1CC0-1E6D-4B25-A2AE-33306CF856E6}" type="datetime1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A4735-8AB6-87BE-D400-DE9A5D44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E5D0F-ABFC-3AB6-B29E-7372DFF5EA3A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85EC-E506-22F4-346F-7974EAC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A53F-C0C5-EA92-EF29-52B56CEE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2632-BED3-5DD1-0D92-845D5CA5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3BAEC-429D-7A50-4D81-A1BF2ECC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552-A208-4103-BBAD-2B95A95E1FEC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6B86E-B8A1-4F80-E1FB-62FB5458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84E180B-01F9-F756-B76F-DBCB1FEBB953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A099-1061-09E4-DC3E-DEBACB3D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513E4-8368-44F8-EA23-5FE27B6FA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BFFC8-2261-76FE-8474-2FCFEDC9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83C56-760D-2584-1EE9-9E92C5F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EA-84C3-4938-9F36-6CC12B53B25F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642CD-FFF3-B465-F5E9-7EA5EEE2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4EA6F1-DE73-3AD0-FFED-F8CA8912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A504E-AD37-2053-5C5B-AE2A8911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8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BFCC0-702E-A0E6-7AC8-E887DEE5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B09F-5F50-DEE3-1E0B-39D8F066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8452-2736-5F09-F17B-38FEE2A2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761627-0927-EAE4-3C8C-120709F0514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46" y="365125"/>
            <a:ext cx="1139954" cy="46329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653F00A-FF5A-1AFA-0B55-634828FA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g.com/numeric/nl/nagdoc_26/nagdoc_fl26/html/d01/d01intro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6994-1CA3-A39D-4FDE-D835BC58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Stepping Stones from Stumbling Blocks in Automatic Adaptive Quadrature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F05B2-EF03-DBB5-4446-A81ABE597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Authors: </a:t>
            </a:r>
            <a:r>
              <a:rPr lang="vi-VN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Gh. Adam and S. Adam</a:t>
            </a:r>
          </a:p>
          <a:p>
            <a:pPr lvl="0"/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Affiliation: </a:t>
            </a:r>
            <a:r>
              <a:rPr lang="vi-VN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IFIN-HH, Măgurele &amp; LIT-JINR, Dubna</a:t>
            </a:r>
            <a:endParaRPr lang="en-US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adamg@nipne.ro      adams@nipne.ro</a:t>
            </a:r>
          </a:p>
          <a:p>
            <a:pPr>
              <a:spcBef>
                <a:spcPts val="0"/>
              </a:spcBef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adamgheorghe13@gmail.com   adam.sanda7@gmail.com</a:t>
            </a:r>
            <a:r>
              <a:rPr lang="en-US" dirty="0"/>
              <a:t>)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81354" y="5912324"/>
            <a:ext cx="115824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600" dirty="0">
                <a:solidFill>
                  <a:srgbClr val="0000FF"/>
                </a:solidFill>
                <a:effectLst/>
                <a:cs typeface="Times New Roman" panose="02020603050405020304" pitchFamily="18" charset="0"/>
              </a:rPr>
              <a:t>XGEN International Conference on Science Communications</a:t>
            </a:r>
            <a:r>
              <a:rPr lang="en-US" sz="1600" dirty="0">
                <a:solidFill>
                  <a:srgbClr val="0000FF"/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effectLst/>
                <a:cs typeface="Times New Roman" panose="02020603050405020304" pitchFamily="18" charset="0"/>
              </a:rPr>
              <a:t>Baia</a:t>
            </a:r>
            <a:r>
              <a:rPr lang="en-US" sz="1600" dirty="0">
                <a:solidFill>
                  <a:srgbClr val="0000FF"/>
                </a:solidFill>
                <a:effectLst/>
                <a:cs typeface="Times New Roman" panose="02020603050405020304" pitchFamily="18" charset="0"/>
              </a:rPr>
              <a:t> Mare, Technical University of Cluj-Napoca, May 20–24, 2024</a:t>
            </a:r>
          </a:p>
        </p:txBody>
      </p:sp>
    </p:spTree>
    <p:extLst>
      <p:ext uri="{BB962C8B-B14F-4D97-AF65-F5344CB8AC3E}">
        <p14:creationId xmlns:p14="http://schemas.microsoft.com/office/powerpoint/2010/main" val="321111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640080"/>
          </a:xfrm>
        </p:spPr>
        <p:txBody>
          <a:bodyPr/>
          <a:lstStyle/>
          <a:p>
            <a:pPr lvl="0" algn="ctr" defTabSz="449263" fontAlgn="base">
              <a:lnSpc>
                <a:spcPct val="97000"/>
              </a:lnSpc>
              <a:spcAft>
                <a:spcPct val="0"/>
              </a:spcAft>
              <a:defRPr/>
            </a:pPr>
            <a:r>
              <a:rPr lang="en-US" altLang="en-US" sz="36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Down-Up AAQ Decisions </a:t>
            </a:r>
            <a:r>
              <a:rPr lang="en-US" altLang="en-US" sz="3600" kern="0" dirty="0">
                <a:solidFill>
                  <a:srgbClr val="0000CC"/>
                </a:solidFill>
                <a:latin typeface="Book Antiqua"/>
                <a:ea typeface="+mn-ea"/>
                <a:cs typeface="+mn-cs"/>
              </a:rPr>
              <a:t>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695"/>
            <a:ext cx="10515600" cy="393192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 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Provide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Bayesian inferences 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aimed at overcoming the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fragility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 of the heuristic standard AAQ codes, by avoidance of the glaring errors that might occur along the path to the derivation of the AAQ solution.  </a:t>
            </a:r>
          </a:p>
          <a:p>
            <a:pPr marL="0" lv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 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T</a:t>
            </a:r>
            <a:r>
              <a:rPr lang="en-US" sz="20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he implementation of down-up AAQ decisions, as a means to enhance the code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reliability</a:t>
            </a:r>
            <a:r>
              <a:rPr lang="en-US" sz="20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, was started only recently</a:t>
            </a:r>
            <a:r>
              <a:rPr lang="en-US" sz="2000" baseline="30000" dirty="0">
                <a:solidFill>
                  <a:srgbClr val="000090"/>
                </a:solidFill>
                <a:latin typeface="Times New Roman"/>
                <a:cs typeface="Times New Roman"/>
              </a:rPr>
              <a:t>(*)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,</a:t>
            </a:r>
            <a:r>
              <a:rPr lang="en-US" sz="2000" baseline="30000" dirty="0">
                <a:solidFill>
                  <a:srgbClr val="000090"/>
                </a:solidFill>
                <a:latin typeface="Times New Roman"/>
                <a:cs typeface="Times New Roman"/>
              </a:rPr>
              <a:t>(**)</a:t>
            </a:r>
            <a:r>
              <a:rPr lang="en-US" sz="20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 </a:t>
            </a:r>
            <a:r>
              <a:rPr lang="en-US" sz="20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A first quest regarded the 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scrutiny of the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conditioning of the integrand sampling at the quadrature knots</a:t>
            </a:r>
            <a:r>
              <a:rPr lang="en-US" sz="2000" baseline="30000" dirty="0">
                <a:solidFill>
                  <a:srgbClr val="000090"/>
                </a:solidFill>
                <a:latin typeface="Times New Roman"/>
                <a:cs typeface="Times New Roman"/>
              </a:rPr>
              <a:t>(*)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 (possibly enhanced with inherited data from parent (sub)ranges).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 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This enabled the probabilistic identification of two kinds of ill-conditioned features of the integrand function: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     (a)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isolated features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(pointing to the occurrence of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boundary or inner layers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 of the integrand function);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     (b)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extended features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(pointing to the occurrence of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unpredictable changes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 of the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oscillating pattern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followed by the computed discretization of the integrand function).</a:t>
            </a:r>
            <a:endParaRPr lang="en-US" sz="2000" dirty="0">
              <a:solidFill>
                <a:srgbClr val="00009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014" y="5619255"/>
            <a:ext cx="905236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fontAlgn="base">
              <a:lnSpc>
                <a:spcPct val="97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aseline="30000" dirty="0">
                <a:solidFill>
                  <a:srgbClr val="0000CC"/>
                </a:solidFill>
                <a:latin typeface="Times New Roman" pitchFamily="18" charset="0"/>
              </a:rPr>
              <a:t>(*)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Gh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. Adam, S. Adam, Local versus Global Decisions in Bayesian Automatic Adaptive Quadrature, in MMCP 2019 Mathematical Modeling and Computational Physics, EPJ Web of Conferences, Vol. </a:t>
            </a: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</a:rPr>
              <a:t>226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, 01001,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Gh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. Adam, J.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Buša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, and M.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Hnatič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, Eds., France: EDP Sciences, 2020, pp. 1–8,  https://doi.org/10.1051/epjconf/202022601001  .</a:t>
            </a:r>
          </a:p>
          <a:p>
            <a: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400" baseline="30000" dirty="0">
                <a:solidFill>
                  <a:srgbClr val="0000CC"/>
                </a:solidFill>
                <a:latin typeface="Times New Roman" pitchFamily="18" charset="0"/>
              </a:rPr>
              <a:t>(**)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Gh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. Adam and S. Adam, “</a:t>
            </a:r>
            <a:r>
              <a:rPr lang="en-US" sz="1400" i="1" dirty="0">
                <a:solidFill>
                  <a:srgbClr val="0000CC"/>
                </a:solidFill>
                <a:latin typeface="Times New Roman" pitchFamily="18" charset="0"/>
              </a:rPr>
              <a:t>A priori 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Knowledge Driven Input to Bayesian Two-Rule Automatic Adaptive Quadrature”, </a:t>
            </a:r>
          </a:p>
          <a:p>
            <a: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in TIM 22 Physics Conference, AIP Conference Proceedings, M.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Lungu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, Ed., Melville, NY: AIP Publishing, in press.</a:t>
            </a:r>
          </a:p>
        </p:txBody>
      </p:sp>
    </p:spTree>
    <p:extLst>
      <p:ext uri="{BB962C8B-B14F-4D97-AF65-F5344CB8AC3E}">
        <p14:creationId xmlns:p14="http://schemas.microsoft.com/office/powerpoint/2010/main" val="163343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449263" fontAlgn="base">
              <a:lnSpc>
                <a:spcPct val="97000"/>
              </a:lnSpc>
              <a:spcAft>
                <a:spcPct val="0"/>
              </a:spcAft>
              <a:defRPr/>
            </a:pPr>
            <a:r>
              <a:rPr lang="en-US" altLang="en-US" sz="36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Down-Up AAQ Decisions </a:t>
            </a:r>
            <a:r>
              <a:rPr lang="en-US" altLang="en-US" sz="3600" kern="0" dirty="0">
                <a:solidFill>
                  <a:srgbClr val="0000CC"/>
                </a:solidFill>
                <a:latin typeface="Book Antiqua"/>
                <a:ea typeface="+mn-ea"/>
                <a:cs typeface="+mn-cs"/>
              </a:rPr>
              <a:t>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5913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 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The up-down approach to the derivation of the AAQ solution uses the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subrange decision tree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 (SDT) formalism.  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 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A </a:t>
            </a:r>
            <a:r>
              <a:rPr lang="en-US" sz="2400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sine qua non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requirement for the appropriate implementation of the SDT recursion based solution is the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build up of down-up decisions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enabling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due SDT root characterization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 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he definition of a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single SDT root</a:t>
            </a:r>
            <a:r>
              <a:rPr lang="en-US" sz="24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, or of a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forest of SDT roots</a:t>
            </a:r>
            <a:r>
              <a:rPr lang="en-US" sz="24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, is to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precede</a:t>
            </a:r>
            <a:r>
              <a:rPr lang="en-US" sz="24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the start of the AAQ solution. 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   It is to be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robust</a:t>
            </a:r>
            <a:r>
              <a:rPr lang="en-US" sz="24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 and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reliable</a:t>
            </a:r>
            <a:r>
              <a:rPr lang="en-US" sz="24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irrespective of the availability or not </a:t>
            </a:r>
            <a:r>
              <a:rPr lang="en-US" sz="24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of exhaustive </a:t>
            </a:r>
            <a:r>
              <a:rPr lang="en-US" sz="2400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 priori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off-line knowledge of the features of the Riemann integral needing solution. 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 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This aim needs the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clarification of the input asked for the SDT root characterization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1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449263" fontAlgn="base">
              <a:lnSpc>
                <a:spcPct val="97000"/>
              </a:lnSpc>
              <a:spcAft>
                <a:spcPct val="0"/>
              </a:spcAft>
              <a:defRPr/>
            </a:pPr>
            <a:r>
              <a:rPr lang="en-US" altLang="en-US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Building up Root Inputs </a:t>
            </a:r>
            <a:r>
              <a:rPr lang="en-US" altLang="en-US" kern="0" dirty="0">
                <a:solidFill>
                  <a:srgbClr val="0000CC"/>
                </a:solidFill>
                <a:latin typeface="Book Antiqua"/>
                <a:ea typeface="+mn-ea"/>
                <a:cs typeface="+mn-cs"/>
              </a:rPr>
              <a:t>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7A67A9-E78E-A54A-0D10-A09B731345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090621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Let</a:t>
                </a:r>
                <a:r>
                  <a:rPr lang="en-US" sz="22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/>
                          </a:rPr>
                          <m:t>∝,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/>
                          </a:rPr>
                          <m:t>𝛽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⊆[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𝑎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𝑏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]⊂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ℝ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denote the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root</a:t>
                </a: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of a generic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subrange decision tree</a:t>
                </a: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(SDT) driving an AAQ solution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.</a:t>
                </a:r>
                <a:endParaRPr lang="en-US" sz="2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Q: Why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pertinent</a:t>
                </a: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root end assessments are needed? </a:t>
                </a:r>
              </a:p>
              <a:p>
                <a:pPr marL="0" lv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 A: They enable the choice of a 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reliable</a:t>
                </a:r>
                <a:r>
                  <a:rPr lang="en-US" sz="22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SDT adapted</a:t>
                </a:r>
                <a:r>
                  <a:rPr lang="en-US" sz="22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AAQ algorithm. </a:t>
                </a:r>
              </a:p>
              <a:p>
                <a:pPr marL="0" lvl="0" indent="0">
                  <a:spcBef>
                    <a:spcPts val="400"/>
                  </a:spcBef>
                  <a:buNone/>
                </a:pP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Q: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What inputs are to be provided at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each</a:t>
                </a: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root end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9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lvl="0" indent="0">
                  <a:spcBef>
                    <a:spcPts val="400"/>
                  </a:spcBef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 A: There are necessary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three kinds of distinct inputs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lvl="0" indent="0">
                  <a:spcBef>
                    <a:spcPts val="400"/>
                  </a:spcBef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18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●●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/>
                          </a:rPr>
                          <m:t>𝛼</m:t>
                        </m:r>
                      </m:e>
                    </m:acc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𝑓𝑙𝑜𝑎𝑡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 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/>
                          </a:rPr>
                          <m:t>𝛼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/>
                      </a:rPr>
                      <m:t> &amp; </m:t>
                    </m:r>
                    <m:bar>
                      <m:bar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/>
                          </a:rPr>
                          <m:t>𝛽</m:t>
                        </m:r>
                      </m:e>
                    </m:ba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𝑓𝑙𝑜𝑎𝑡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 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[the machine number representations 				                                         of the ends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] </a:t>
                </a:r>
              </a:p>
              <a:p>
                <a:pPr marL="0" lvl="0" indent="0">
                  <a:spcBef>
                    <a:spcPts val="400"/>
                  </a:spcBef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18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●● </a:t>
                </a: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/>
                          </a:rPr>
                          <m:t>𝑓</m:t>
                        </m:r>
                      </m:e>
                    </m:ba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/>
                              </a:rPr>
                              <m:t>𝛼</m:t>
                            </m:r>
                          </m:e>
                        </m:acc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𝑓𝑙𝑜𝑎𝑡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/>
                          </a:rPr>
                          <m:t>𝑓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𝛼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/>
                      </a:rPr>
                      <m:t> &amp; </m:t>
                    </m:r>
                    <m:bar>
                      <m:bar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/>
                          </a:rPr>
                          <m:t>𝑓</m:t>
                        </m:r>
                      </m:e>
                    </m:ba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(</m:t>
                    </m:r>
                    <m:bar>
                      <m:bar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/>
                          </a:rPr>
                          <m:t>𝛽</m:t>
                        </m:r>
                      </m:e>
                    </m:ba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)=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𝑓𝑙𝑜𝑎𝑡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𝑓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(</m:t>
                    </m:r>
                    <m:bar>
                      <m:bar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/>
                          </a:rPr>
                          <m:t>𝛽</m:t>
                        </m:r>
                      </m:e>
                    </m:ba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))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[the computed     </a:t>
                </a:r>
              </a:p>
              <a:p>
                <a:pPr marL="0" lvl="0" indent="0">
                  <a:spcBef>
                    <a:spcPts val="400"/>
                  </a:spcBef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                     			              integrand function values at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9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]</a:t>
                </a:r>
              </a:p>
              <a:p>
                <a:pPr marL="0" lvl="0" indent="0">
                  <a:spcBef>
                    <a:spcPts val="400"/>
                  </a:spcBef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18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●●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Characterization of the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integrand function conditioning</a:t>
                </a:r>
                <a:r>
                  <a:rPr lang="en-US" sz="2200" i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</a:p>
              <a:p>
                <a:pPr marL="0" lvl="0" indent="0">
                  <a:spcBef>
                    <a:spcPts val="400"/>
                  </a:spcBef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					 at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/>
                          </a:rPr>
                          <m:t>𝛼</m:t>
                        </m:r>
                      </m:e>
                    </m:ba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+0</m:t>
                    </m:r>
                    <m:r>
                      <a:rPr lang="en-US" sz="2200">
                        <a:solidFill>
                          <a:srgbClr val="0000CC"/>
                        </a:solidFill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  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CC"/>
                        </a:solidFill>
                        <a:latin typeface="Cambria Math"/>
                        <a:cs typeface="Times New Roman"/>
                      </a:rPr>
                      <m:t>respectively</m:t>
                    </m:r>
                    <m:r>
                      <a:rPr lang="en-US" sz="2200">
                        <a:solidFill>
                          <a:srgbClr val="0000CC"/>
                        </a:solidFill>
                        <a:latin typeface="Cambria Math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CC"/>
                        </a:solidFill>
                        <a:latin typeface="Cambria Math"/>
                        <a:cs typeface="Times New Roman"/>
                      </a:rPr>
                      <m:t>at</m:t>
                    </m:r>
                    <m:r>
                      <a:rPr lang="en-US" sz="2200">
                        <a:solidFill>
                          <a:srgbClr val="0000CC"/>
                        </a:solidFill>
                        <a:latin typeface="Cambria Math"/>
                        <a:cs typeface="Times New Roman"/>
                      </a:rPr>
                      <m:t> </m:t>
                    </m:r>
                    <m:bar>
                      <m:bar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/>
                          </a:rPr>
                          <m:t>𝛽</m:t>
                        </m:r>
                      </m:e>
                    </m:ba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−0</m:t>
                    </m:r>
                    <m:r>
                      <a:rPr lang="en-US" sz="2200" i="1">
                        <a:solidFill>
                          <a:srgbClr val="000090"/>
                        </a:solidFill>
                        <a:latin typeface="Cambria Math"/>
                        <a:cs typeface="Times New Roman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C7A67A9-E78E-A54A-0D10-A09B731345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090621"/>
              </a:xfrm>
              <a:blipFill rotWithShape="1">
                <a:blip r:embed="rId2"/>
                <a:stretch>
                  <a:fillRect l="-812" t="-2530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87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640080"/>
          </a:xfrm>
        </p:spPr>
        <p:txBody>
          <a:bodyPr>
            <a:normAutofit fontScale="90000"/>
          </a:bodyPr>
          <a:lstStyle/>
          <a:p>
            <a:pPr lvl="0" algn="ctr" defTabSz="449263" fontAlgn="base">
              <a:lnSpc>
                <a:spcPct val="97000"/>
              </a:lnSpc>
              <a:spcAft>
                <a:spcPct val="0"/>
              </a:spcAft>
              <a:defRPr/>
            </a:pPr>
            <a:r>
              <a:rPr lang="en-US" altLang="en-US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Building up Root Inputs </a:t>
            </a:r>
            <a:r>
              <a:rPr lang="en-US" altLang="en-US" kern="0" dirty="0">
                <a:solidFill>
                  <a:srgbClr val="0000CC"/>
                </a:solidFill>
                <a:latin typeface="Book Antiqua"/>
                <a:ea typeface="+mn-ea"/>
                <a:cs typeface="+mn-cs"/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7A67A9-E78E-A54A-0D10-A09B731345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39660"/>
                <a:ext cx="105156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lv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The inputs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/>
                          </a:rPr>
                          <m:t>𝛼</m:t>
                        </m:r>
                      </m:e>
                    </m:ba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90"/>
                        </a:solidFill>
                        <a:latin typeface="Cambria Math"/>
                        <a:cs typeface="Times New Roman"/>
                      </a:rPr>
                      <m:t>and</m:t>
                    </m:r>
                    <m:r>
                      <a:rPr lang="en-US" sz="2200" i="1">
                        <a:solidFill>
                          <a:srgbClr val="000090"/>
                        </a:solidFill>
                        <a:latin typeface="Cambria Math"/>
                        <a:cs typeface="Times New Roman"/>
                      </a:rPr>
                      <m:t> </m:t>
                    </m:r>
                    <m:bar>
                      <m:barPr>
                        <m:ctrlPr>
                          <a:rPr lang="en-US" sz="2200" i="1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/>
                          </a:rPr>
                          <m:t>𝛽</m:t>
                        </m:r>
                      </m:e>
                    </m:bar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20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9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sz="22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are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faithful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.</a:t>
                </a:r>
                <a:endParaRPr lang="en-US" sz="2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  <a:p>
                <a:pPr marL="0" lv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However, the mapping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>
                            <a:solidFill>
                              <a:srgbClr val="00009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200" i="1">
                                <a:solidFill>
                                  <a:srgbClr val="00009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2200" i="1">
                                <a:solidFill>
                                  <a:srgbClr val="00009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bar>
                        <m:r>
                          <a:rPr lang="en-US" sz="2200" i="1">
                            <a:solidFill>
                              <a:srgbClr val="00009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bar>
                          <m:barPr>
                            <m:ctrlPr>
                              <a:rPr lang="en-US" sz="2200" i="1">
                                <a:solidFill>
                                  <a:srgbClr val="00009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2200" i="1">
                                <a:solidFill>
                                  <a:srgbClr val="00009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bar>
                      </m:e>
                    </m:d>
                    <m:r>
                      <a:rPr lang="en-US" sz="2200" i="1">
                        <a:solidFill>
                          <a:srgbClr val="00009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→[−1, 1]</m:t>
                    </m:r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associates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hidden errors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lv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Indeed, this mapping is done by the change of variable </a:t>
                </a:r>
              </a:p>
              <a:p>
                <a:pPr marL="0" lvl="0" indent="0" algn="ctr">
                  <a:lnSpc>
                    <a:spcPct val="10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l-GR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ξ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,    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bar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bar>
                          <m:bar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ba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ξ</m:t>
                    </m:r>
                    <m:r>
                      <a:rPr lang="el-GR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−1, 1</m:t>
                        </m:r>
                      </m:e>
                    </m:d>
                    <m:r>
                      <a:rPr lang="en-US" sz="2200">
                        <a:solidFill>
                          <a:srgbClr val="00009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bar>
                      <m:bar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ba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+ </m:t>
                    </m:r>
                    <m:bar>
                      <m:barPr>
                        <m:pos m:val="top"/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ba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)/2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bar>
                      <m:bar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ba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bar>
                      <m:barPr>
                        <m:pos m:val="top"/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ba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)/2</m:t>
                    </m:r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, </a:t>
                </a:r>
              </a:p>
              <a:p>
                <a:pPr marL="0" lv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with the aim of using quadrature rules spanned by orthogonal polynomials (e.g., Legendre polynomials for Gauss-</a:t>
                </a:r>
                <a:r>
                  <a:rPr lang="en-US" sz="2200" dirty="0" err="1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Kronrod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(GK) rules or Chebyshev polynomials for Clenshaw-Curtis (CC) rules). </a:t>
                </a:r>
              </a:p>
              <a:p>
                <a:pPr marL="0" lvl="0" indent="0" algn="ctr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Cancellation by subtraction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may happen</a:t>
                </a:r>
              </a:p>
              <a:p>
                <a:pPr marL="0" lv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18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●●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in the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computed</a:t>
                </a: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sz="2200" b="1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bar>
                      <m:bar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ba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ba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≪|</m:t>
                    </m:r>
                    <m:bar>
                      <m:bar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ba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|+|</m:t>
                    </m:r>
                    <m:bar>
                      <m:barPr>
                        <m:pos m:val="top"/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ba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),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or</a:t>
                </a:r>
              </a:p>
              <a:p>
                <a:pPr marL="0" lvl="0" indent="0">
                  <a:lnSpc>
                    <a:spcPct val="105000"/>
                  </a:lnSpc>
                  <a:spcBef>
                    <a:spcPts val="400"/>
                  </a:spcBef>
                  <a:buNone/>
                </a:pPr>
                <a:r>
                  <a:rPr lang="en-US" sz="18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        ●●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in the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computed</a:t>
                </a: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200" b="1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iff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|</m:t>
                    </m:r>
                    <m:bar>
                      <m:bar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ba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bar>
                      <m:barPr>
                        <m:pos m:val="top"/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ba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≪|</m:t>
                    </m:r>
                    <m:bar>
                      <m:bar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ba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|+|</m:t>
                    </m:r>
                    <m:bar>
                      <m:barPr>
                        <m:pos m:val="top"/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ba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).</a:t>
                </a:r>
                <a:endParaRPr lang="en-US" sz="2200" b="1" i="1" dirty="0">
                  <a:solidFill>
                    <a:srgbClr val="00009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5000"/>
                  </a:lnSpc>
                  <a:spcBef>
                    <a:spcPts val="600"/>
                  </a:spcBef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   Under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heavy cancellation by subtraction of the computed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h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, the accuracy of the numerical computations is</a:t>
                </a: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spoiled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. </a:t>
                </a:r>
              </a:p>
              <a:p>
                <a:pPr marL="0" lvl="0" indent="0">
                  <a:lnSpc>
                    <a:spcPct val="115000"/>
                  </a:lnSpc>
                  <a:spcBef>
                    <a:spcPts val="600"/>
                  </a:spcBef>
                  <a:buNone/>
                </a:pP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 </a:t>
                </a: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Partial Remedy: </a:t>
                </a: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computations are done in double precision, </a:t>
                </a: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quadruple precision accuracy for the input values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ba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90"/>
                        </a:solidFill>
                        <a:latin typeface="Cambria Math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bar>
                      <m:bar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bar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is  necessary to get double precision accuracy for the floating point quantities 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lvl="0" indent="0">
                  <a:lnSpc>
                    <a:spcPct val="105000"/>
                  </a:lnSpc>
                  <a:spcBef>
                    <a:spcPts val="600"/>
                  </a:spcBef>
                  <a:buNone/>
                </a:pP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This does not overcome all the existing stumbling blocks, however!</a:t>
                </a:r>
                <a:endParaRPr lang="en-US" sz="2200" dirty="0">
                  <a:solidFill>
                    <a:srgbClr val="000090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C7A67A9-E78E-A54A-0D10-A09B731345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39660"/>
                <a:ext cx="10515600" cy="4351338"/>
              </a:xfrm>
              <a:blipFill rotWithShape="1">
                <a:blip r:embed="rId2"/>
                <a:stretch>
                  <a:fillRect l="-46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68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449263" fontAlgn="base">
              <a:spcAft>
                <a:spcPct val="0"/>
              </a:spcAft>
              <a:defRPr/>
            </a:pPr>
            <a:r>
              <a:rPr lang="en-US" altLang="en-US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Building up Root Inputs </a:t>
            </a:r>
            <a:r>
              <a:rPr lang="en-US" altLang="en-US" kern="0" dirty="0">
                <a:solidFill>
                  <a:srgbClr val="0000CC"/>
                </a:solidFill>
                <a:latin typeface="Book Antiqua"/>
                <a:ea typeface="+mn-ea"/>
                <a:cs typeface="+mn-cs"/>
              </a:rPr>
              <a:t>(3)</a:t>
            </a:r>
            <a:br>
              <a:rPr lang="en-US" altLang="en-US" kern="0" dirty="0">
                <a:solidFill>
                  <a:srgbClr val="0000CC"/>
                </a:solidFill>
                <a:latin typeface="Book Antiqua"/>
                <a:ea typeface="+mn-ea"/>
                <a:cs typeface="+mn-cs"/>
              </a:rPr>
            </a:br>
            <a:r>
              <a:rPr lang="en-US" altLang="en-US" sz="32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n-ea"/>
                <a:cs typeface="+mn-cs"/>
              </a:rPr>
              <a:t>Fall down of the algebraic degree of precision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7A67A9-E78E-A54A-0D10-A09B731345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83520"/>
                <a:ext cx="10515600" cy="4059360"/>
              </a:xfrm>
            </p:spPr>
            <p:txBody>
              <a:bodyPr>
                <a:normAutofit fontScale="85000" lnSpcReduction="20000"/>
              </a:bodyPr>
              <a:lstStyle/>
              <a:p>
                <a:pPr marL="0" lvl="0" indent="0">
                  <a:lnSpc>
                    <a:spcPct val="10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</a:t>
                </a:r>
                <a:r>
                  <a:rPr lang="en-US" sz="24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Over the field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ℝ</m:t>
                    </m:r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of the real numbers, every interpolatory quadrature sum associates a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characteristic invariant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, the</a:t>
                </a: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algebraic</a:t>
                </a: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(or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polynomial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)</a:t>
                </a: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degree of precision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, the value of which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remains constant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, irrespective of the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extent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and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localization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of the input integration domain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[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𝑎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, 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𝑏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]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over the real axis.  </a:t>
                </a:r>
                <a:endParaRPr lang="en-US" sz="2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  <a:p>
                <a:pPr marL="0" lv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This feature gets, however, lost under floating point computations</a:t>
                </a:r>
                <a:r>
                  <a:rPr lang="en-US" sz="2000" baseline="300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b="1" baseline="300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2000" baseline="300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 In this case, the suitable corresponding quantity for the characterization of an interpolatory quadrature sum is its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floating point degree of precision</a:t>
                </a: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which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significantly varies</a:t>
                </a:r>
                <a:r>
                  <a:rPr lang="en-US" sz="2200" b="1" i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with the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extent</a:t>
                </a:r>
                <a:r>
                  <a:rPr lang="en-US" sz="2200" b="1" i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and the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localization</a:t>
                </a:r>
                <a:r>
                  <a:rPr lang="en-US" sz="2200" b="1" i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of the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floating point representation</a:t>
                </a:r>
                <a:r>
                  <a:rPr lang="en-US" sz="2200" b="1" i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of the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ends</a:t>
                </a:r>
                <a:r>
                  <a:rPr lang="en-US" sz="2200" b="1" i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of the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integration domain within the set of the machine numbers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 Since the floating point degree of precision decreases dramatically under the decrease of the (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absolute/relative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) length of the integration domain, the use of quadrature sums of high algebraic degrees of precision gets inappropriate at small</a:t>
                </a:r>
                <a:r>
                  <a:rPr lang="en-US" sz="2200" b="1" i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absolute/relative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(whichever is the smallest) integration domain lengths.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US" sz="1600" dirty="0">
                  <a:solidFill>
                    <a:srgbClr val="000090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US" sz="1600" dirty="0">
                  <a:solidFill>
                    <a:srgbClr val="000090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US" sz="1600" dirty="0">
                  <a:solidFill>
                    <a:srgbClr val="000090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en-US" sz="1400" baseline="30000" dirty="0">
                    <a:solidFill>
                      <a:srgbClr val="0000CC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                 (</a:t>
                </a:r>
                <a:r>
                  <a:rPr lang="en-US" sz="1400" b="1" baseline="300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1400" baseline="30000" dirty="0">
                    <a:solidFill>
                      <a:srgbClr val="0000CC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400" dirty="0">
                    <a:solidFill>
                      <a:srgbClr val="0000CC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S. Adam and </a:t>
                </a:r>
                <a:r>
                  <a:rPr lang="en-US" sz="1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Gh</a:t>
                </a:r>
                <a:r>
                  <a:rPr lang="en-US" sz="1400" dirty="0">
                    <a:solidFill>
                      <a:srgbClr val="0000CC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 Adam, “Floating Point Degree of Precision in Numerical Quadrature”, in MMCP 2011, </a:t>
                </a:r>
                <a:r>
                  <a:rPr lang="en-US" sz="1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LNCS 7125</a:t>
                </a:r>
                <a:r>
                  <a:rPr lang="en-US" sz="1400" dirty="0">
                    <a:solidFill>
                      <a:srgbClr val="0000CC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Gh</a:t>
                </a:r>
                <a:r>
                  <a:rPr lang="en-US" sz="1400" dirty="0">
                    <a:solidFill>
                      <a:srgbClr val="0000CC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 Adam, J. </a:t>
                </a:r>
                <a:r>
                  <a:rPr lang="en-US" sz="1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Buša</a:t>
                </a:r>
                <a:r>
                  <a:rPr lang="en-US" sz="1400" dirty="0">
                    <a:solidFill>
                      <a:srgbClr val="0000CC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, and M. </a:t>
                </a:r>
                <a:r>
                  <a:rPr lang="en-US" sz="1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Hnatič</a:t>
                </a:r>
                <a:r>
                  <a:rPr lang="en-US" sz="1400" dirty="0">
                    <a:solidFill>
                      <a:srgbClr val="0000CC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, Eds., Springer, Berlin Heidelberg 2012, pp. 189–194.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C7A67A9-E78E-A54A-0D10-A09B731345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83520"/>
                <a:ext cx="10515600" cy="4059360"/>
              </a:xfrm>
              <a:blipFill rotWithShape="1">
                <a:blip r:embed="rId2"/>
                <a:stretch>
                  <a:fillRect l="-638" t="-1652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08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1ED4F1-F471-EA9E-FD62-BBE79018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4505"/>
            <a:ext cx="10515600" cy="832338"/>
          </a:xfrm>
        </p:spPr>
        <p:txBody>
          <a:bodyPr>
            <a:normAutofit/>
          </a:bodyPr>
          <a:lstStyle/>
          <a:p>
            <a:pPr lvl="0" algn="ctr" defTabSz="449263" fontAlgn="base">
              <a:spcAft>
                <a:spcPct val="0"/>
              </a:spcAft>
              <a:defRPr/>
            </a:pPr>
            <a:r>
              <a:rPr lang="en-US" altLang="en-US" sz="28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Features of the Floating Point Degree of Precision</a:t>
            </a:r>
            <a:br>
              <a:rPr lang="en-US" altLang="en-US" sz="28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</a:br>
            <a:r>
              <a:rPr lang="en-US" altLang="en-US" sz="1800" i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Gliding integration range </a:t>
            </a:r>
            <a:r>
              <a:rPr lang="en-US" altLang="en-US" sz="1800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[0,1] </a:t>
            </a:r>
            <a:r>
              <a:rPr lang="en-US" altLang="en-US" sz="1800" i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on the real axis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80E45D-9BAA-2D9C-530B-5B6819A76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26156"/>
            <a:ext cx="4638797" cy="3204307"/>
          </a:xfrm>
        </p:spPr>
        <p:txBody>
          <a:bodyPr>
            <a:normAutofit/>
          </a:bodyPr>
          <a:lstStyle/>
          <a:p>
            <a:pPr lvl="0" algn="just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22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Legend:</a:t>
            </a:r>
            <a:r>
              <a:rPr lang="en-US" altLang="en-US" sz="2200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o-RO" altLang="en-US" sz="1900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Variation of the floating point degree of precision of the </a:t>
            </a:r>
            <a:r>
              <a:rPr lang="en-US" altLang="en-US" sz="1900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CC-</a:t>
            </a:r>
            <a:r>
              <a:rPr lang="en-US" altLang="en-US" sz="19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r>
              <a:rPr lang="en-US" altLang="en-US" sz="1900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o-RO" altLang="en-US" sz="1900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local quadrature rule over the gliding range</a:t>
            </a:r>
            <a:r>
              <a:rPr lang="ro-RO" altLang="en-US" sz="1900" i="1" kern="0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o-RO" altLang="en-US" sz="19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[0, 1]</a:t>
            </a:r>
            <a:r>
              <a:rPr lang="ro-RO" altLang="en-US" sz="1900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o-RO" altLang="en-US" sz="1900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versus its distance</a:t>
            </a:r>
            <a:r>
              <a:rPr lang="ro-RO" altLang="en-US" sz="1900" i="1" kern="0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o-RO" altLang="en-US" sz="1900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</a:t>
            </a:r>
            <a:r>
              <a:rPr lang="ro-RO" altLang="en-US" sz="1900" i="1" kern="0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o-RO" altLang="en-US" sz="1900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from the origin</a:t>
            </a:r>
            <a:r>
              <a:rPr lang="ro-RO" altLang="en-US" sz="1900" i="1" kern="0" dirty="0">
                <a:solidFill>
                  <a:srgbClr val="000090"/>
                </a:solidFill>
                <a:latin typeface="Times New Roman" pitchFamily="18" charset="0"/>
              </a:rPr>
              <a:t>.</a:t>
            </a:r>
            <a:r>
              <a:rPr lang="en-US" altLang="en-US" sz="1900" kern="0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9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It is</a:t>
            </a:r>
            <a:r>
              <a:rPr lang="ro-RO" altLang="en-US" sz="19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show</a:t>
            </a:r>
            <a:r>
              <a:rPr lang="en-US" altLang="en-US" sz="19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altLang="en-US" sz="19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that</a:t>
            </a:r>
            <a:r>
              <a:rPr lang="en-US" altLang="en-US" sz="1900" kern="0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altLang="en-US" sz="1900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o-RO" altLang="en-US" sz="1900" kern="0" baseline="-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fp</a:t>
            </a:r>
            <a:r>
              <a:rPr lang="ro-RO" altLang="en-US" sz="19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o-RO" altLang="en-US" sz="1900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o-RO" altLang="en-US" sz="19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en-US" altLang="en-US" sz="19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altLang="en-US" sz="19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sz="19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at low </a:t>
            </a:r>
            <a:r>
              <a:rPr lang="ro-RO" altLang="en-US" sz="1900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o-RO" altLang="en-US" sz="1900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sz="19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values</a:t>
            </a:r>
            <a:r>
              <a:rPr lang="ro-RO" altLang="en-US" sz="1900" kern="0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sz="19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altLang="en-US" sz="1900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ro-RO" altLang="en-US" sz="19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= 1, 2</a:t>
            </a:r>
            <a:r>
              <a:rPr lang="en-US" altLang="en-US" sz="19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3</a:t>
            </a:r>
            <a:r>
              <a:rPr lang="ro-RO" altLang="en-US" sz="19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o-RO" altLang="en-US" sz="19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then </a:t>
            </a:r>
            <a:r>
              <a:rPr lang="ro-RO" altLang="en-US" sz="1900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o-RO" altLang="en-US" sz="1900" kern="0" baseline="-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fp</a:t>
            </a:r>
            <a:r>
              <a:rPr lang="ro-RO" altLang="en-US" sz="1900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sz="19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abruptly decreases at larger but small enough </a:t>
            </a:r>
            <a:r>
              <a:rPr lang="ro-RO" altLang="en-US" sz="1900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o-RO" altLang="en-US" sz="19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to show slower decreasing rates under the displacement of </a:t>
            </a:r>
            <a:r>
              <a:rPr lang="ro-RO" altLang="en-US" sz="19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[0,1]</a:t>
            </a:r>
            <a:r>
              <a:rPr lang="ro-RO" altLang="en-US" sz="19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sz="19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far away from the origin, reaching a bottom value </a:t>
            </a:r>
            <a:r>
              <a:rPr lang="ro-RO" altLang="en-US" sz="1900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o-RO" altLang="en-US" sz="1900" kern="0" baseline="-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fp</a:t>
            </a:r>
            <a:r>
              <a:rPr lang="ro-RO" altLang="en-US" sz="19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sz="19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o-RO" altLang="en-US" sz="19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 sz="19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o-RO" altLang="en-US" sz="19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9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o-RO" altLang="en-US" sz="19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 ≤  j ≤ 1023</a:t>
            </a:r>
            <a:r>
              <a:rPr lang="en-US" altLang="en-US" sz="1900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o-RO" altLang="en-US" sz="1900" kern="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6A02-9EEB-404B-CA6B-40A9355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020323" y="2112207"/>
            <a:ext cx="5303520" cy="3977640"/>
            <a:chOff x="5270083" y="1018107"/>
            <a:chExt cx="5303520" cy="397764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083" y="1018107"/>
              <a:ext cx="5303520" cy="3977640"/>
            </a:xfrm>
            <a:prstGeom prst="rect">
              <a:avLst/>
            </a:prstGeom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7854934" y="2523207"/>
              <a:ext cx="2342308" cy="64633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ffectLst>
              <a:outerShdw dist="35921" dir="2700000" algn="ctr" rotWithShape="0">
                <a:srgbClr val="00336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kern="0" dirty="0" err="1">
                  <a:solidFill>
                    <a:srgbClr val="FFFFFF"/>
                  </a:solidFill>
                  <a:latin typeface="Tahoma" pitchFamily="34" charset="0"/>
                </a:rPr>
                <a:t>Clenshaw</a:t>
              </a:r>
              <a:r>
                <a:rPr lang="en-US" altLang="en-US" kern="0" dirty="0">
                  <a:solidFill>
                    <a:srgbClr val="FFFFFF"/>
                  </a:solidFill>
                  <a:latin typeface="Tahoma" pitchFamily="34" charset="0"/>
                </a:rPr>
                <a:t>-Curtis 32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kern="0" dirty="0">
                  <a:solidFill>
                    <a:srgbClr val="FFFFFF"/>
                  </a:solidFill>
                  <a:latin typeface="Tahoma" pitchFamily="34" charset="0"/>
                </a:rPr>
                <a:t>local quadrature rule</a:t>
              </a:r>
              <a:endParaRPr lang="ru-RU" altLang="en-US" kern="0" dirty="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87754" y="1779531"/>
            <a:ext cx="4947123" cy="132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990600" indent="-533400"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371600" indent="-4572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752600" indent="-381000"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209800" indent="-3810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defTabSz="449263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The plot gives outputs for the family of 1023 integration ranges</a:t>
            </a:r>
          </a:p>
          <a:p>
            <a:pPr defTabSz="449263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</a:pPr>
            <a:r>
              <a:rPr lang="en-US" altLang="en-US" sz="2400" dirty="0">
                <a:solidFill>
                  <a:prstClr val="black"/>
                </a:solidFill>
                <a:effectLst/>
                <a:latin typeface="Times New Roman" pitchFamily="18" charset="0"/>
              </a:rPr>
              <a:t>{[</a:t>
            </a:r>
            <a:r>
              <a:rPr lang="en-US" altLang="en-US" sz="2400" i="1" dirty="0">
                <a:solidFill>
                  <a:prstClr val="black"/>
                </a:solidFill>
                <a:latin typeface="Times New Roman" pitchFamily="18" charset="0"/>
              </a:rPr>
              <a:t>j</a:t>
            </a:r>
            <a:r>
              <a:rPr lang="en-US" alt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j</a:t>
            </a:r>
            <a:r>
              <a:rPr lang="en-US" altLang="en-US" sz="2400" dirty="0">
                <a:solidFill>
                  <a:prstClr val="black"/>
                </a:solidFill>
                <a:effectLst/>
                <a:latin typeface="Times New Roman" pitchFamily="18" charset="0"/>
              </a:rPr>
              <a:t>]</a:t>
            </a:r>
            <a:r>
              <a:rPr lang="en-US" altLang="en-US" sz="24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 = 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4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1023</a:t>
            </a:r>
            <a:r>
              <a:rPr lang="en-US" altLang="en-US" sz="2400" dirty="0">
                <a:solidFill>
                  <a:prstClr val="black"/>
                </a:solidFill>
                <a:effectLst/>
                <a:latin typeface="Times New Roman" pitchFamily="18" charset="0"/>
              </a:rPr>
              <a:t>}</a:t>
            </a:r>
            <a:endParaRPr lang="ro-RO" altLang="en-US" sz="2400" dirty="0">
              <a:solidFill>
                <a:prstClr val="black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6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640080"/>
          </a:xfrm>
        </p:spPr>
        <p:txBody>
          <a:bodyPr>
            <a:normAutofit/>
          </a:bodyPr>
          <a:lstStyle/>
          <a:p>
            <a:pPr lvl="0" algn="ctr" defTabSz="449263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altLang="en-US" sz="32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Integrand Conditioning at the Root Ends  </a:t>
            </a:r>
            <a:r>
              <a:rPr lang="en-US" altLang="en-US" sz="3200" kern="0" dirty="0">
                <a:solidFill>
                  <a:srgbClr val="0000CC"/>
                </a:solidFill>
                <a:latin typeface="Book Antiqua"/>
                <a:ea typeface="+mn-ea"/>
                <a:cs typeface="+mn-cs"/>
              </a:rPr>
              <a:t>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180"/>
            <a:ext cx="10515600" cy="4113762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Three classes of root ends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do exist</a:t>
            </a: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both for a single subrange decision tree (SDT) and for a forest of SDTs: </a:t>
            </a: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●●</a:t>
            </a:r>
            <a:r>
              <a:rPr lang="en-US" sz="20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Outer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(left or right) 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SDT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root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ends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associated to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finite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integration domain ends; </a:t>
            </a: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●●</a:t>
            </a:r>
            <a:r>
              <a:rPr lang="en-US" sz="20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Inner</a:t>
            </a:r>
            <a:r>
              <a:rPr lang="en-US" sz="22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(left and right) 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SDT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root ends inside a forest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4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●●</a:t>
            </a:r>
            <a:r>
              <a:rPr lang="en-US" sz="20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Outer 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(left or right)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finite 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SDT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root ends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for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finite cut-offs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of infinite domain ends.</a:t>
            </a: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   The input</a:t>
            </a:r>
            <a:r>
              <a:rPr lang="en-US" sz="2200" b="1" i="1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pointing to the local lateral integrand function </a:t>
            </a:r>
            <a:r>
              <a:rPr lang="en-US" sz="2200" dirty="0" err="1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behaviour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within the first two classes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is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fragile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, because of either </a:t>
            </a:r>
            <a:r>
              <a:rPr lang="en-US" sz="2200" b="1" i="1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complete lack 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of such information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, or the possibility of a 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mistaken accidentally provided input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 </a:t>
            </a:r>
            <a:r>
              <a:rPr lang="en-US" sz="2200" dirty="0">
                <a:solidFill>
                  <a:srgbClr val="000090"/>
                </a:solidFill>
                <a:latin typeface="Times New Roman"/>
                <a:cs typeface="Times New Roman"/>
              </a:rPr>
              <a:t>The development of a comprehensive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predictor–corrector 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algorithm, providing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Bayesian inferences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on the integrand function conditioning at each user defined root end, is in progress. </a:t>
            </a: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   Hereinafter, results reported within a preliminary implementation are discussed for the case study of the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outer left 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SDT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root end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en-US" sz="2200" baseline="300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(*)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829" y="5939387"/>
            <a:ext cx="9052360" cy="51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aseline="30000" dirty="0">
                <a:solidFill>
                  <a:srgbClr val="0000CC"/>
                </a:solidFill>
                <a:latin typeface="Times New Roman" pitchFamily="18" charset="0"/>
              </a:rPr>
              <a:t>(*)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Gh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. Adam, S. Adam, ICASC. 2023 International Conference on Advanced Scientific Computing (ICASC) | 979-8-3503-0568-5/23/$31.00 ©2023 IEEE | DOI: 10.1109/ICASC58845.2023.10328030</a:t>
            </a:r>
          </a:p>
        </p:txBody>
      </p:sp>
    </p:spTree>
    <p:extLst>
      <p:ext uri="{BB962C8B-B14F-4D97-AF65-F5344CB8AC3E}">
        <p14:creationId xmlns:p14="http://schemas.microsoft.com/office/powerpoint/2010/main" val="3897738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449263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altLang="en-US" sz="32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Integrand Conditioning at the Root Ends  </a:t>
            </a:r>
            <a:r>
              <a:rPr lang="en-US" altLang="en-US" sz="3200" kern="0" dirty="0">
                <a:solidFill>
                  <a:srgbClr val="0000CC"/>
                </a:solidFill>
                <a:latin typeface="Book Antiqua"/>
                <a:ea typeface="+mn-ea"/>
                <a:cs typeface="+mn-cs"/>
              </a:rPr>
              <a:t>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7A67A9-E78E-A54A-0D10-A09B731345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 </a:t>
                </a:r>
                <a:r>
                  <a:rPr lang="en-US" sz="24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predictor inferences </a:t>
                </a:r>
                <a:r>
                  <a:rPr lang="en-US" sz="24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on the </a:t>
                </a:r>
                <a:r>
                  <a:rPr lang="en-US" sz="2400" dirty="0" err="1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behaviour</a:t>
                </a:r>
                <a:r>
                  <a:rPr lang="en-US" sz="24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of the integrand </a:t>
                </a:r>
                <a:r>
                  <a:rPr lang="en-US" sz="24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in the right local lateral </a:t>
                </a:r>
                <a:r>
                  <a:rPr lang="en-US" sz="2400" dirty="0" err="1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sz="24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of the outer root end</a:t>
                </a:r>
                <a:r>
                  <a:rPr lang="en-US" sz="24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anose="02020603050405020304" pitchFamily="18" charset="0"/>
                      </a:rPr>
                      <m:t>ā</m:t>
                    </m:r>
                  </m:oMath>
                </a14:m>
                <a:r>
                  <a:rPr lang="en-US" sz="24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inspects the computed </a:t>
                </a:r>
                <a:r>
                  <a:rPr lang="en-US" sz="2400" dirty="0" err="1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behaviour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of  </a:t>
                </a:r>
                <a:r>
                  <a:rPr lang="en-US" sz="24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over the uniform microscopic discretization. </a:t>
                </a:r>
                <a:endParaRPr lang="en-US" sz="800" b="1" dirty="0">
                  <a:solidFill>
                    <a:srgbClr val="00009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/>
                          </a:rPr>
                          <m:t>𝜆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/>
                          </a:rPr>
                          <m:t>𝜏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anose="02020603050405020304" pitchFamily="18" charset="0"/>
                      </a:rPr>
                      <m:t>ā</m:t>
                    </m:r>
                    <m:r>
                      <a:rPr lang="en-US" sz="24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+</m:t>
                    </m:r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rPr>
                      <m:t>λτ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rPr>
                      <m:t>,        </m:t>
                    </m:r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rPr>
                      <m:t>λ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/>
                        <a:cs typeface="Times New Roman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/>
                      </a:rPr>
                      <m:t>∈{1,9,17}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τ</a:t>
                </a:r>
                <a:r>
                  <a:rPr lang="en-US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provides a convenient measure to the distance between the </a:t>
                </a:r>
                <a:r>
                  <a:rPr lang="en-US" sz="2400" dirty="0" err="1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neighbouring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machine numbers as done in the modern Fortran standards for double precision computations.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 Over this sampling, a pair of integrand variations is computed. 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 From it, </a:t>
                </a:r>
                <a:r>
                  <a:rPr lang="en-US" sz="24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three possible predictor Bayesian inferences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follow: </a:t>
                </a:r>
              </a:p>
              <a:p>
                <a:pPr marL="0" lvl="0" indent="0">
                  <a:spcBef>
                    <a:spcPts val="400"/>
                  </a:spcBef>
                  <a:buNone/>
                </a:pP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 - </a:t>
                </a:r>
                <a:r>
                  <a:rPr lang="en-US" sz="24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Smooth integrand </a:t>
                </a:r>
                <a:r>
                  <a:rPr lang="en-US" sz="2400" b="1" i="1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behaviour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, corresponding to linear functional;</a:t>
                </a:r>
              </a:p>
              <a:p>
                <a:pPr marL="0" lvl="0" indent="0">
                  <a:spcBef>
                    <a:spcPts val="400"/>
                  </a:spcBef>
                  <a:buNone/>
                </a:pP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 - </a:t>
                </a:r>
                <a:r>
                  <a:rPr lang="en-US" sz="24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Boundary layer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: the variation in the pair of values nearest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anose="02020603050405020304" pitchFamily="18" charset="0"/>
                      </a:rPr>
                      <m:t>ā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supersedes the variation in the pair of values far from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anose="02020603050405020304" pitchFamily="18" charset="0"/>
                      </a:rPr>
                      <m:t>ā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lvl="0" indent="0">
                  <a:spcBef>
                    <a:spcPts val="400"/>
                  </a:spcBef>
                  <a:buNone/>
                </a:pP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 - </a:t>
                </a:r>
                <a:r>
                  <a:rPr lang="en-US" sz="24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Irregular integrand </a:t>
                </a:r>
                <a:r>
                  <a:rPr lang="en-US" sz="2400" b="1" i="1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behaviour</a:t>
                </a:r>
                <a:r>
                  <a:rPr lang="en-US" sz="2400" b="1" i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if none of the first two diagnostics happen. In this case, the RI </a:t>
                </a:r>
                <a:r>
                  <a:rPr lang="en-US" sz="24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cannot be solved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 Computation 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stops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C7A67A9-E78E-A54A-0D10-A09B731345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2" t="-154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89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640080"/>
          </a:xfrm>
        </p:spPr>
        <p:txBody>
          <a:bodyPr>
            <a:normAutofit/>
          </a:bodyPr>
          <a:lstStyle/>
          <a:p>
            <a:pPr lvl="0" algn="ctr" defTabSz="449263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altLang="en-US" sz="32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Integrand Conditioning at the Root Ends  </a:t>
            </a:r>
            <a:r>
              <a:rPr lang="en-US" altLang="en-US" sz="3200" kern="0" dirty="0">
                <a:solidFill>
                  <a:srgbClr val="0000CC"/>
                </a:solidFill>
                <a:latin typeface="Book Antiqua"/>
                <a:ea typeface="+mn-ea"/>
                <a:cs typeface="+mn-cs"/>
              </a:rPr>
              <a:t>(</a:t>
            </a:r>
            <a:r>
              <a:rPr lang="en-US" altLang="en-US" sz="3200" b="1" kern="0" dirty="0">
                <a:solidFill>
                  <a:srgbClr val="0000CC"/>
                </a:solidFill>
                <a:latin typeface="Book Antiqua"/>
                <a:ea typeface="+mn-ea"/>
                <a:cs typeface="+mn-cs"/>
              </a:rPr>
              <a:t>3</a:t>
            </a:r>
            <a:r>
              <a:rPr lang="en-US" altLang="en-US" sz="3200" kern="0" dirty="0">
                <a:solidFill>
                  <a:srgbClr val="0000CC"/>
                </a:solidFill>
                <a:latin typeface="Book Antiqua"/>
                <a:ea typeface="+mn-ea"/>
                <a:cs typeface="+mn-cs"/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7A67A9-E78E-A54A-0D10-A09B731345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6805"/>
                <a:ext cx="10515600" cy="4663440"/>
              </a:xfrm>
            </p:spPr>
            <p:txBody>
              <a:bodyPr>
                <a:normAutofit fontScale="92500" lnSpcReduction="10000"/>
              </a:bodyPr>
              <a:lstStyle/>
              <a:p>
                <a:pPr marL="0" lv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 </a:t>
                </a:r>
                <a:r>
                  <a:rPr lang="en-US" sz="24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corrector Bayesian diagnostic </a:t>
                </a:r>
                <a:r>
                  <a:rPr lang="en-US" sz="24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uses the microscopic uniform discretization which involves the outer root end</a:t>
                </a:r>
                <a:r>
                  <a:rPr lang="en-US" sz="24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anose="02020603050405020304" pitchFamily="18" charset="0"/>
                      </a:rPr>
                      <m:t>ā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itself:</a:t>
                </a:r>
                <a:br>
                  <a:rPr lang="en-US" sz="24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</a:br>
                <a:r>
                  <a:rPr 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/>
                          </a:rPr>
                          <m:t>𝜆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/>
                          </a:rPr>
                          <m:t>𝜏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anose="02020603050405020304" pitchFamily="18" charset="0"/>
                      </a:rPr>
                      <m:t>ā</m:t>
                    </m:r>
                    <m:r>
                      <a:rPr lang="en-US" sz="24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+</m:t>
                    </m:r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rPr>
                      <m:t>λτ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rPr>
                      <m:t>,        </m:t>
                    </m:r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rPr>
                      <m:t>λ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/>
                        <a:cs typeface="Times New Roman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/>
                      </a:rPr>
                      <m:t>∈{0,1,2}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τ</a:t>
                </a:r>
                <a:r>
                  <a:rPr lang="en-US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keeps the same meaning as in the predictor inference case. 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    Integrand values are computed at the corresponding </a:t>
                </a:r>
                <a:r>
                  <a:rPr lang="en-US" sz="2400" b="1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x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values.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None/>
                </a:pPr>
                <a:r>
                  <a:rPr lang="en-US" sz="24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   The </a:t>
                </a:r>
                <a:r>
                  <a:rPr lang="en-US" sz="24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smooth </a:t>
                </a:r>
                <a:r>
                  <a:rPr lang="en-US" sz="2400" b="1" i="1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behaviour</a:t>
                </a:r>
                <a:r>
                  <a:rPr lang="en-US" sz="2400" b="1" i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or </a:t>
                </a:r>
                <a:r>
                  <a:rPr lang="en-US" sz="24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boundary layer </a:t>
                </a:r>
                <a:r>
                  <a:rPr lang="en-US" sz="2400" b="1" i="1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behaviour</a:t>
                </a:r>
                <a:r>
                  <a:rPr lang="en-US" sz="2400" b="1" i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given by the predictor diagnostic is analyzed over the above sampling and is either </a:t>
                </a:r>
                <a:r>
                  <a:rPr lang="en-US" sz="24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confirmed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 or </a:t>
                </a:r>
                <a:r>
                  <a:rPr lang="en-US" sz="24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rejected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.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None/>
                </a:pPr>
                <a:r>
                  <a:rPr lang="en-US" sz="20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●●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The confirmation of </a:t>
                </a:r>
                <a:r>
                  <a:rPr lang="en-US" sz="24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smooth integrand </a:t>
                </a:r>
                <a:r>
                  <a:rPr lang="en-US" sz="2400" b="1" i="1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behaviour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occurs if </a:t>
                </a:r>
                <a:r>
                  <a:rPr lang="en-US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anose="02020603050405020304" pitchFamily="18" charset="0"/>
                      </a:rPr>
                      <m:t>ā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is finite and the microscopic sampling exhibits linear </a:t>
                </a:r>
                <a:r>
                  <a:rPr lang="en-US" sz="2400" dirty="0" err="1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behaviour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●●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boundary layer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diagnostic is refined as follows: 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 - </a:t>
                </a:r>
                <a:r>
                  <a:rPr lang="en-US" sz="24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Boundary layer of the first kind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(if </a:t>
                </a:r>
                <a:r>
                  <a:rPr lang="en-US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anose="02020603050405020304" pitchFamily="18" charset="0"/>
                      </a:rPr>
                      <m:t>ā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is infinite) 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None/>
                </a:pP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 - </a:t>
                </a:r>
                <a:r>
                  <a:rPr lang="en-US" sz="24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Boundary layer of the second kind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(if </a:t>
                </a:r>
                <a:r>
                  <a:rPr lang="en-US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anose="02020603050405020304" pitchFamily="18" charset="0"/>
                      </a:rPr>
                      <m:t>ā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is finite and, moreover, if the variation in the pair of values containing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anose="02020603050405020304" pitchFamily="18" charset="0"/>
                      </a:rPr>
                      <m:t>ā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itself supersedes the other pair variation.  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●●  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Otherwise, the predictor diagnostic </a:t>
                </a:r>
                <a:r>
                  <a:rPr lang="en-US" sz="24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is rejected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  Computation 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stops</a:t>
                </a:r>
                <a:r>
                  <a:rPr lang="en-US" sz="24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C7A67A9-E78E-A54A-0D10-A09B731345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6805"/>
                <a:ext cx="10515600" cy="4663440"/>
              </a:xfrm>
              <a:blipFill rotWithShape="1">
                <a:blip r:embed="rId2"/>
                <a:stretch>
                  <a:fillRect l="-812" t="-1569" r="-1043" b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87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640080"/>
          </a:xfrm>
        </p:spPr>
        <p:txBody>
          <a:bodyPr>
            <a:normAutofit/>
          </a:bodyPr>
          <a:lstStyle/>
          <a:p>
            <a:pPr lvl="0" algn="ctr" defTabSz="449263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sz="32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Addition Generated Cancellation by Subtraction</a:t>
            </a:r>
            <a:r>
              <a:rPr lang="en-US" altLang="en-US" sz="3200" kern="0" dirty="0">
                <a:solidFill>
                  <a:srgbClr val="0000CC"/>
                </a:solidFill>
                <a:latin typeface="Book Antiqua"/>
                <a:ea typeface="+mn-ea"/>
                <a:cs typeface="+mn-cs"/>
              </a:rPr>
              <a:t>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754" y="1614609"/>
            <a:ext cx="10515600" cy="466896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The</a:t>
            </a:r>
            <a:r>
              <a:rPr lang="en-US" sz="24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numerical solution of the Riemann integral involves cancellation by subtraction (CANSUB) over an integration range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a, b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]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if the computed values of the integrand function 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x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at the quadrature knots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over this range results in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bounds of variation</a:t>
            </a:r>
            <a:r>
              <a:rPr lang="en-US" sz="24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{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</a:t>
            </a:r>
            <a:r>
              <a:rPr lang="en-US" sz="2400" baseline="-2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</a:t>
            </a:r>
            <a:r>
              <a:rPr lang="en-US" sz="2400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}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different signs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</a:t>
            </a:r>
            <a:r>
              <a:rPr lang="en-US" sz="2400" baseline="-2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&gt; 0, 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</a:t>
            </a:r>
            <a:r>
              <a:rPr lang="en-US" sz="2400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&lt; 0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).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</a:t>
            </a:r>
            <a:r>
              <a:rPr lang="en-US" sz="2400" b="1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The AAQ procedure usually ends in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round off error accumulation</a:t>
            </a:r>
            <a:r>
              <a:rPr lang="en-US" sz="24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4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This is avoided  by the definition of three classes of subintervals over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a, b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]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spcBef>
                <a:spcPts val="400"/>
              </a:spcBef>
              <a:buNone/>
            </a:pP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(p)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Positive valued discretization subintervals</a:t>
            </a:r>
            <a:r>
              <a:rPr lang="en-US" sz="24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over which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all the computed integrand values are nonnegative</a:t>
            </a:r>
            <a:r>
              <a:rPr lang="en-US" sz="24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400"/>
              </a:spcBef>
              <a:buNone/>
            </a:pP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(n)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Negative valued discretization intervals</a:t>
            </a:r>
            <a:r>
              <a:rPr lang="en-US" sz="24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over which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all the computed integrand values are </a:t>
            </a:r>
            <a:r>
              <a:rPr lang="en-US" sz="2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nonpositive</a:t>
            </a:r>
            <a:r>
              <a:rPr lang="en-US" sz="24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400"/>
              </a:spcBef>
              <a:buNone/>
            </a:pP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(t)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Transition elementary intervals</a:t>
            </a:r>
            <a:r>
              <a:rPr lang="en-US" sz="24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, at the ends of which the computed pair of integrand function values involves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 strictly positive</a:t>
            </a:r>
            <a:r>
              <a:rPr lang="en-US" sz="24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, respectively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 strictly negative value</a:t>
            </a:r>
            <a:r>
              <a:rPr lang="en-US" sz="24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spcBef>
                <a:spcPts val="400"/>
              </a:spcBef>
              <a:buNone/>
            </a:pPr>
            <a:r>
              <a:rPr lang="en-US" sz="24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Each resolved transition elementary interval </a:t>
            </a:r>
            <a:r>
              <a:rPr lang="en-US" sz="24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is subdivided into a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triplet</a:t>
            </a:r>
            <a:r>
              <a:rPr lang="en-US" sz="24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involving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specific subintervals </a:t>
            </a:r>
            <a:r>
              <a:rPr lang="en-US" sz="24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of class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(p)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and class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(n)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respectively</a:t>
            </a:r>
            <a:r>
              <a:rPr lang="en-US" sz="24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separated by a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tiny central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(t) </a:t>
            </a:r>
            <a:r>
              <a:rPr lang="en-US" sz="24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class elementary interval</a:t>
            </a:r>
            <a:r>
              <a:rPr lang="en-US" sz="24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8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A089-89BD-3474-63FA-0AC6C91C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590" y="828422"/>
            <a:ext cx="8686800" cy="862266"/>
          </a:xfrm>
        </p:spPr>
        <p:txBody>
          <a:bodyPr>
            <a:normAutofit/>
          </a:bodyPr>
          <a:lstStyle/>
          <a:p>
            <a:pPr lvl="0" algn="ctr" defTabSz="449263" fontAlgn="base">
              <a:lnSpc>
                <a:spcPct val="97000"/>
              </a:lnSpc>
              <a:spcAft>
                <a:spcPct val="0"/>
              </a:spcAft>
              <a:defRPr/>
            </a:pPr>
            <a:r>
              <a:rPr lang="en-US" altLang="en-US" sz="40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Four Steps of a Numerical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A67F-C5CB-8067-14B5-CEADF736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The sound numerical solution of a research, high tech engineering, or economics problem involves a four step process: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(i)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formulation of the underlying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mathematical model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;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(ii)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design of an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algorithm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for solving the mathematical model in a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finite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number of steps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;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(iii)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computer code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algorithm implementation, enabling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floating point computations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;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(iv) 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for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expert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implementation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optimization of the information flow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on different available hardware architectures 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cache-based memory hierarchy, distributed memory access, GPU accelerators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).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●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The present lecture illustrates this four step process for the numerical solution of the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Riemann integrals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by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automatic adaptive quadrature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AAQ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),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which was promoted by the rich, half century, accumulated empirical evidence as the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most performant numerical method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devoted to this aim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69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640080"/>
          </a:xfrm>
        </p:spPr>
        <p:txBody>
          <a:bodyPr>
            <a:normAutofit/>
          </a:bodyPr>
          <a:lstStyle/>
          <a:p>
            <a:pPr lvl="0" algn="ctr" defTabSz="449263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sz="32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Addition Generated Cancellation by Subtraction</a:t>
            </a:r>
            <a:r>
              <a:rPr lang="en-US" altLang="en-US" sz="3200" kern="0" dirty="0">
                <a:solidFill>
                  <a:srgbClr val="0000CC"/>
                </a:solidFill>
                <a:latin typeface="Book Antiqua"/>
                <a:ea typeface="+mn-ea"/>
                <a:cs typeface="+mn-cs"/>
              </a:rPr>
              <a:t> (2)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064"/>
            <a:ext cx="10515600" cy="466344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</a:t>
            </a:r>
            <a:r>
              <a:rPr lang="en-US" sz="2400" b="1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Agglutination</a:t>
            </a:r>
            <a:r>
              <a:rPr lang="en-US" sz="2600" b="1" i="1" u="sng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of the </a:t>
            </a:r>
            <a:r>
              <a:rPr lang="en-US" sz="26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adjacent</a:t>
            </a:r>
            <a:r>
              <a:rPr lang="en-US" sz="2600" b="1" i="1" u="sng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class </a:t>
            </a:r>
            <a:r>
              <a:rPr lang="en-US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(p) </a:t>
            </a:r>
            <a:r>
              <a:rPr lang="en-US" sz="2600" i="1" u="sng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and</a:t>
            </a:r>
            <a:r>
              <a:rPr lang="en-US" sz="2600" b="1" i="1" u="sng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class </a:t>
            </a:r>
            <a:r>
              <a:rPr lang="en-US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(n) </a:t>
            </a:r>
            <a:r>
              <a:rPr lang="en-US" sz="2600" b="1" i="1" u="sng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subintervals </a:t>
            </a:r>
            <a:r>
              <a:rPr lang="en-US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generates subranges </a:t>
            </a:r>
            <a:r>
              <a:rPr lang="en-US" sz="26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which are </a:t>
            </a:r>
            <a:r>
              <a:rPr lang="en-US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free</a:t>
            </a:r>
            <a:r>
              <a:rPr lang="en-US" sz="26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of </a:t>
            </a:r>
            <a:r>
              <a:rPr lang="en-US" sz="26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CANSUB </a:t>
            </a:r>
            <a:r>
              <a:rPr lang="en-US" sz="26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effects.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The final result of this procedure yields </a:t>
            </a:r>
            <a:r>
              <a:rPr lang="en-US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three kinds of global </a:t>
            </a:r>
            <a:r>
              <a:rPr 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BAAQ </a:t>
            </a:r>
            <a:r>
              <a:rPr lang="en-US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accurate outputs</a:t>
            </a:r>
            <a:r>
              <a:rPr lang="en-US" sz="26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in the presence of the </a:t>
            </a:r>
            <a:r>
              <a:rPr lang="en-US" sz="26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CANSUB </a:t>
            </a:r>
            <a:r>
              <a:rPr lang="en-US" sz="26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effects</a:t>
            </a:r>
            <a:r>
              <a:rPr lang="en-US" sz="26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(p):  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{Q</a:t>
            </a:r>
            <a:r>
              <a:rPr lang="en-US" sz="22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(p) 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&gt; 0, E</a:t>
            </a:r>
            <a:r>
              <a:rPr lang="en-US" sz="22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(p) 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&gt; 0} </a:t>
            </a:r>
            <a:r>
              <a:rPr lang="en-US" sz="22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over the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union of 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(p)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subintervals</a:t>
            </a:r>
            <a:r>
              <a:rPr lang="en-US" sz="22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(n):  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{Q</a:t>
            </a:r>
            <a:r>
              <a:rPr lang="en-US" sz="22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(n) 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&lt; 0, E</a:t>
            </a:r>
            <a:r>
              <a:rPr lang="en-US" sz="22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(n) 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&gt; 0} </a:t>
            </a:r>
            <a:r>
              <a:rPr lang="en-US" sz="22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over the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union of 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(n)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subintervals</a:t>
            </a:r>
            <a:r>
              <a:rPr lang="en-US" sz="22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(t):   </a:t>
            </a:r>
            <a:r>
              <a:rPr lang="en-US" sz="22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{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Q</a:t>
            </a:r>
            <a:r>
              <a:rPr lang="en-US" sz="22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(t) 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= 0, E</a:t>
            </a:r>
            <a:r>
              <a:rPr lang="en-US" sz="22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(t) 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&gt; 0} </a:t>
            </a:r>
            <a:r>
              <a:rPr lang="en-US" sz="22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over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the union of 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(t)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elementary intervals</a:t>
            </a:r>
            <a:r>
              <a:rPr lang="en-US" sz="22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Therefrom, the </a:t>
            </a:r>
            <a:r>
              <a:rPr lang="en-US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reliable output</a:t>
            </a:r>
            <a:r>
              <a:rPr lang="en-US" sz="26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follows</a:t>
            </a:r>
            <a:r>
              <a:rPr lang="en-US" sz="26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Q[</a:t>
            </a:r>
            <a:r>
              <a:rPr lang="en-US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] = Q</a:t>
            </a:r>
            <a:r>
              <a:rPr lang="en-US" sz="22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(p)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+ Q</a:t>
            </a:r>
            <a:r>
              <a:rPr lang="en-US" sz="22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(n) </a:t>
            </a:r>
            <a:endParaRPr lang="en-US" sz="2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Q[|</a:t>
            </a:r>
            <a:r>
              <a:rPr lang="en-US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f|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] = Q</a:t>
            </a:r>
            <a:r>
              <a:rPr lang="en-US" sz="22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(p)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- Q</a:t>
            </a:r>
            <a:r>
              <a:rPr lang="en-US" sz="22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(n)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E[</a:t>
            </a:r>
            <a:r>
              <a:rPr lang="en-US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] = E</a:t>
            </a:r>
            <a:r>
              <a:rPr lang="en-US" sz="22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(p)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+ E</a:t>
            </a:r>
            <a:r>
              <a:rPr lang="en-US" sz="22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(n) 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+ E</a:t>
            </a:r>
            <a:r>
              <a:rPr lang="en-US" sz="22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(t)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The </a:t>
            </a:r>
            <a:r>
              <a:rPr lang="en-US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global termination criterion for the pair </a:t>
            </a:r>
            <a:r>
              <a:rPr 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{Q[|</a:t>
            </a:r>
            <a:r>
              <a:rPr lang="en-US" sz="2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f|</a:t>
            </a:r>
            <a:r>
              <a:rPr lang="en-US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], E[</a:t>
            </a:r>
            <a:r>
              <a:rPr lang="en-US" sz="2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</a:t>
            </a:r>
            <a:r>
              <a:rPr lang="en-US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] &gt; 0} </a:t>
            </a:r>
            <a:r>
              <a:rPr lang="en-US" sz="26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solves the problem of getting the </a:t>
            </a:r>
            <a:r>
              <a:rPr lang="en-US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best accuracy solution </a:t>
            </a:r>
            <a:r>
              <a:rPr lang="en-US" sz="26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without attempting the reformulation of the original integral by integration domain folding.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95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640080"/>
          </a:xfrm>
        </p:spPr>
        <p:txBody>
          <a:bodyPr>
            <a:normAutofit/>
          </a:bodyPr>
          <a:lstStyle/>
          <a:p>
            <a:pPr lvl="0" algn="ctr" defTabSz="449263" fontAlgn="base">
              <a:lnSpc>
                <a:spcPct val="97000"/>
              </a:lnSpc>
              <a:spcAft>
                <a:spcPct val="0"/>
              </a:spcAft>
              <a:defRPr/>
            </a:pPr>
            <a:r>
              <a:rPr lang="en-US" altLang="en-US" sz="36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Concluding Remarks </a:t>
            </a:r>
            <a:r>
              <a:rPr lang="en-US" altLang="en-US" sz="3600" kern="0" dirty="0">
                <a:solidFill>
                  <a:srgbClr val="0000CC"/>
                </a:solidFill>
                <a:latin typeface="Book Antiqua"/>
                <a:ea typeface="+mn-ea"/>
                <a:cs typeface="+mn-cs"/>
              </a:rPr>
              <a:t>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770"/>
            <a:ext cx="10515600" cy="4351338"/>
          </a:xfrm>
        </p:spPr>
        <p:txBody>
          <a:bodyPr>
            <a:normAutofit lnSpcReduction="10000"/>
          </a:bodyPr>
          <a:lstStyle/>
          <a:p>
            <a:pPr marL="342900" lvl="0" indent="-342900" defTabSz="449263" fontAlgn="base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Blip>
                <a:blip r:embed="rId2"/>
              </a:buBlip>
            </a:pP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number of steps of the automatic adaptive quadrature 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AAQ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of one-dimensional Riemann integrals (RIs), which are taken for granted in the standard AAQ approach, were found to be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fragile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Algorithmic developments 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have been discussed for the derivation of alternative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robust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reliable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and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flexible 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solutions.  </a:t>
            </a:r>
          </a:p>
          <a:p>
            <a:pPr marL="342900" lvl="0" indent="-342900" defTabSz="449263" fontAlgn="base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Blip>
                <a:blip r:embed="rId2"/>
              </a:buBlip>
            </a:pP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AAQ solutions make use of an up-down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recursive 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two stage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subrange decision tree 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SDT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strategy.  At the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initial stage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a solution of the whole RI is attempted within a user provided input either as a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single SDT root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or as a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forest of SDT roots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If this attempt fails,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recursion stages 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are implemented, which involve definitions of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descendent subranges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of selected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parent ranges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marL="342900" lvl="0" indent="-342900" defTabSz="449263" fontAlgn="base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Blip>
                <a:blip r:embed="rId2"/>
              </a:buBlip>
            </a:pP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QUADPACK implementation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assumes that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every step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of the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up-down controlled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SDT evolution is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possible and necessary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marL="342900" lvl="0" indent="-342900" defTabSz="449263" fontAlgn="base">
              <a:spcBef>
                <a:spcPts val="0"/>
              </a:spcBef>
              <a:buClr>
                <a:srgbClr val="000000"/>
              </a:buClr>
              <a:buSzPct val="100000"/>
              <a:buBlip>
                <a:blip r:embed="rId2"/>
              </a:buBlip>
            </a:pP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BAAQ path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involves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down-up decisions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which ask for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explicit check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of the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possibility or usefulness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to do the implied steps.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68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4976"/>
            <a:ext cx="10515600" cy="640080"/>
          </a:xfrm>
        </p:spPr>
        <p:txBody>
          <a:bodyPr>
            <a:normAutofit/>
          </a:bodyPr>
          <a:lstStyle/>
          <a:p>
            <a:pPr lvl="0" algn="ctr" defTabSz="449263" fontAlgn="base">
              <a:lnSpc>
                <a:spcPct val="97000"/>
              </a:lnSpc>
              <a:spcAft>
                <a:spcPct val="0"/>
              </a:spcAft>
              <a:defRPr/>
            </a:pPr>
            <a:r>
              <a:rPr lang="en-US" altLang="en-US" sz="36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Concluding Remarks </a:t>
            </a:r>
            <a:r>
              <a:rPr lang="en-US" altLang="en-US" sz="3600" kern="0" dirty="0">
                <a:solidFill>
                  <a:srgbClr val="0000CC"/>
                </a:solidFill>
                <a:latin typeface="Book Antiqua"/>
                <a:ea typeface="+mn-ea"/>
                <a:cs typeface="+mn-cs"/>
              </a:rPr>
              <a:t>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729"/>
            <a:ext cx="10515600" cy="4973747"/>
          </a:xfrm>
        </p:spPr>
        <p:txBody>
          <a:bodyPr>
            <a:noAutofit/>
          </a:bodyPr>
          <a:lstStyle/>
          <a:p>
            <a:pPr marL="342900" lvl="0" indent="-342900" defTabSz="449263" fontAlgn="base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Blip>
                <a:blip r:embed="rId2"/>
              </a:buBlip>
            </a:pP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possibility to accept a SDT root at an end where the integrand function conditioning was not defined in advance, is substantiated with the development of a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predictor–corrector Bayesian procedure 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able to provide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missing input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for root end characterization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or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 correct an accidentally mistaken input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concerning this matter.</a:t>
            </a:r>
          </a:p>
          <a:p>
            <a:pPr marL="342900" lvl="0" indent="-342900" defTabSz="449263" fontAlgn="base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Blip>
                <a:blip r:embed="rId2"/>
              </a:buBlip>
            </a:pP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derivation of reliable BAAQ solutions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under the occurrence of floating point precision loss due to the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cancellation by subtraction 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CANSUB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was discussed in two distinct cases. </a:t>
            </a:r>
          </a:p>
          <a:p>
            <a:pPr marL="342900" lvl="0" indent="-342900" defTabSz="449263" fontAlgn="base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Blip>
                <a:blip r:embed="rId2"/>
              </a:buBlip>
            </a:pP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first case 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involves the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mapping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of the input range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]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onto the fundamental interval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[-1, 1]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,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over which the quadrature sums are spanned by orthogonal polynomial sets. </a:t>
            </a:r>
            <a:r>
              <a:rPr lang="en-US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floating point degree of precision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replaces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the </a:t>
            </a:r>
            <a:r>
              <a:rPr lang="en-US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algebraic degree of precision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  <a:p>
            <a:pPr marL="342900" lvl="0" indent="-342900" defTabSz="449263" fontAlgn="base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000"/>
              <a:buBlip>
                <a:blip r:embed="rId2"/>
              </a:buBlip>
            </a:pP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second case 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originates in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integrand profiles involving computed integrand values of different signs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2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robust and reliable decision path is defined, which enables the derivation of the best possible accuracy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,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which does not ask for the RI reformulation by integration domain folding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06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85635" y="2933700"/>
            <a:ext cx="7791213" cy="9255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400" b="1" kern="0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Thank you for your attention ! </a:t>
            </a:r>
            <a:endParaRPr lang="ru-RU" altLang="en-US" sz="5400" b="1" kern="0" dirty="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449263" fontAlgn="base">
              <a:lnSpc>
                <a:spcPct val="97000"/>
              </a:lnSpc>
              <a:spcAft>
                <a:spcPct val="0"/>
              </a:spcAft>
              <a:defRPr/>
            </a:pPr>
            <a:r>
              <a:rPr lang="en-US" altLang="en-US" sz="36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Why Addressing the Riemann Integrals?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926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As a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fundamental part of the calculus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the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Riemann integral 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RI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was studied and refined over the field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ℝ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real numbers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during more than two and half centuries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cornucopia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of specific RI classes was unveiled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the solutions of which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exist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and are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finite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for a huge variety of properties of the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integrand functions 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and extensions of the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integration domain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]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over the real axis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ℝ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</a:t>
            </a:r>
            <a:r>
              <a:rPr lang="en-US" b="1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The Riemann integrals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provide convenient representations of the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special functions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of the mathematical physics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They are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universally present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in the scientific research, the high tech engineering, the economics, etc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</a:t>
            </a:r>
            <a:r>
              <a:rPr lang="en-US" b="1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computing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is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 sine qua non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for the successful derivation of solutions of the </a:t>
            </a:r>
            <a:r>
              <a:rPr lang="en-US" sz="2400" b="1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RI</a:t>
            </a:r>
            <a:r>
              <a:rPr lang="en-US" sz="24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of interest</a:t>
            </a:r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New algorithmic developments 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are needed to get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code robustness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reliability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enhancement, hence reduction of the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code fragility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as compared to the existing software for solving RIs.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6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449263" fontAlgn="base">
              <a:lnSpc>
                <a:spcPct val="95000"/>
              </a:lnSpc>
              <a:spcAft>
                <a:spcPct val="0"/>
              </a:spcAft>
              <a:defRPr/>
            </a:pPr>
            <a:r>
              <a:rPr lang="en-US" altLang="en-US" sz="34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The Mathematical and Numerical Problems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2806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 </a:t>
            </a:r>
            <a:r>
              <a:rPr lang="en-US" sz="2200" dirty="0">
                <a:solidFill>
                  <a:srgbClr val="000090"/>
                </a:solidFill>
                <a:latin typeface="Times New Roman"/>
                <a:cs typeface="Times New Roman"/>
              </a:rPr>
              <a:t>The theory of the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Riemann integral 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(RI) of interest below,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</a:pPr>
            <a:endParaRPr lang="en-US" sz="2200" dirty="0">
              <a:solidFill>
                <a:srgbClr val="00009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establishes the conditions to be fulfilled by the real valued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integrand function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such that </a:t>
            </a:r>
            <a:r>
              <a:rPr lang="en-US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exists and is finite 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over the finite or infinite integration domain 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[</a:t>
            </a:r>
            <a:r>
              <a:rPr lang="en-US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a, b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] 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  <a:cs typeface="Times New Roman" panose="02020603050405020304" pitchFamily="18" charset="0"/>
              </a:rPr>
              <a:t>⊆ ℝ</a:t>
            </a:r>
            <a:r>
              <a:rPr lang="en-US" sz="2200" dirty="0">
                <a:solidFill>
                  <a:prstClr val="black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.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solidFill>
                <a:srgbClr val="00009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</a:t>
            </a:r>
            <a:r>
              <a:rPr lang="en-US" sz="2000" b="1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The derivation of a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numerical solution</a:t>
            </a: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of the RI asks for preliminary clarification of two,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computer hardware dependent</a:t>
            </a:r>
            <a:r>
              <a:rPr lang="en-US" sz="22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, problems: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 ●● </a:t>
            </a:r>
            <a:r>
              <a:rPr lang="en-US" sz="20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Mapping the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infinite continuous input sets</a:t>
            </a:r>
            <a:r>
              <a:rPr lang="en-US" sz="20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{</a:t>
            </a:r>
            <a:r>
              <a:rPr lang="en-US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x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x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) | </a:t>
            </a:r>
            <a:r>
              <a:rPr lang="en-US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x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Symbol"/>
              </a:rPr>
              <a:t>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[</a:t>
            </a:r>
            <a:r>
              <a:rPr lang="en-US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r>
              <a:rPr lang="en-US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b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]} </a:t>
            </a:r>
            <a:r>
              <a:rPr lang="en-US" sz="20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onto the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discrete set</a:t>
            </a:r>
            <a:r>
              <a:rPr lang="en-US" sz="20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of the available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machine numbers</a:t>
            </a:r>
            <a:r>
              <a:rPr lang="en-US" sz="20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(the floating point numbers).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      This feature of the numerical solution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works against the output reliability</a:t>
            </a:r>
            <a:r>
              <a:rPr lang="en-US" sz="20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 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 ●● </a:t>
            </a:r>
            <a:r>
              <a:rPr lang="en-US" sz="20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inner organization of the information flow from the processor(s) to the intermediary storage buffers may be done efficiently by correctly pinpointing the kind of the hardware structure at hand: cache-based memory hierarchy, distributed memory access, GPU accelerators.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76400" y="2141992"/>
                <a:ext cx="5744616" cy="755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prstClr val="black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1900" i="1">
                          <a:solidFill>
                            <a:prstClr val="black"/>
                          </a:solidFill>
                          <a:latin typeface="Cambria Math"/>
                        </a:rPr>
                        <m:t>≡</m:t>
                      </m:r>
                      <m:r>
                        <a:rPr lang="en-US" sz="1900" i="1">
                          <a:solidFill>
                            <a:prstClr val="black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1900" i="1">
                          <a:solidFill>
                            <a:prstClr val="black"/>
                          </a:solidFill>
                          <a:latin typeface="Cambria Math"/>
                        </a:rPr>
                        <m:t>[</m:t>
                      </m:r>
                      <m:r>
                        <a:rPr lang="en-US" sz="1900" i="1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1900" i="1">
                          <a:solidFill>
                            <a:prstClr val="black"/>
                          </a:solidFill>
                          <a:latin typeface="Cambria Math"/>
                        </a:rPr>
                        <m:t>]= </m:t>
                      </m:r>
                      <m:nary>
                        <m:naryPr>
                          <m:ctrlPr>
                            <a:rPr lang="en-US" sz="1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19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9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  <m:r>
                            <a:rPr lang="en-US" sz="19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  −∞≤</m:t>
                          </m:r>
                          <m:r>
                            <a:rPr lang="en-US" sz="19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19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sz="19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19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19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nary>
                      <m:r>
                        <a:rPr lang="en-US" sz="19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</m:t>
                      </m:r>
                    </m:oMath>
                  </m:oMathPara>
                </a14:m>
                <a:endParaRPr lang="en-US" sz="1900" dirty="0">
                  <a:solidFill>
                    <a:prstClr val="black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141992"/>
                <a:ext cx="5744616" cy="7555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46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449263" fontAlgn="base">
              <a:lnSpc>
                <a:spcPct val="85000"/>
              </a:lnSpc>
              <a:spcAft>
                <a:spcPct val="0"/>
              </a:spcAft>
              <a:defRPr/>
            </a:pPr>
            <a:r>
              <a:rPr lang="en-US" altLang="en-US" sz="36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Standard Approach to the Derivation of Numerical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7A67A9-E78E-A54A-0D10-A09B731345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spcBef>
                    <a:spcPts val="600"/>
                  </a:spcBef>
                  <a:buNone/>
                </a:pP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The numerical solution, within a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requested error tolerance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 panose="02020603050405020304" pitchFamily="18" charset="0"/>
                  </a:rPr>
                  <a:t>ς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, of the proper or improper Riemann integral of interest assumes that its value, 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i="1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exists and is finite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lvl="0" indent="0">
                  <a:spcBef>
                    <a:spcPts val="600"/>
                  </a:spcBef>
                  <a:buNone/>
                </a:pP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 </a:t>
                </a:r>
                <a:r>
                  <a:rPr lang="en-US" sz="22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The numerical Automatic Adaptive Quadrature algorithms for the derivation of 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I</a:t>
                </a:r>
                <a:r>
                  <a:rPr lang="en-US" sz="22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, the RI solution, use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interpolatory quadrature rules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.</a:t>
                </a:r>
                <a:endParaRPr lang="en-US" sz="2200" dirty="0">
                  <a:solidFill>
                    <a:srgbClr val="000090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</a:t>
                </a:r>
                <a:r>
                  <a:rPr lang="en-US" sz="20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An AAQ algorithm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yields a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pairwise estimate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𝑄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, where: </a:t>
                </a:r>
              </a:p>
              <a:p>
                <a:pPr marL="0" lvl="0" indent="0">
                  <a:spcBef>
                    <a:spcPts val="600"/>
                  </a:spcBef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yields a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quadrature sum</a:t>
                </a:r>
                <a:r>
                  <a:rPr lang="en-US" sz="22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approximation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en-US" sz="2200" i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2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>
                  <a:spcBef>
                    <a:spcPts val="800"/>
                  </a:spcBef>
                  <a:buNone/>
                </a:pPr>
                <a:r>
                  <a:rPr lang="en-US" sz="2200" dirty="0">
                    <a:solidFill>
                      <a:srgbClr val="000000"/>
                    </a:solidFill>
                    <a:latin typeface="Book Antiqu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upper bound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to the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error estimate</a:t>
                </a:r>
                <a:r>
                  <a:rPr lang="en-US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measures the </a:t>
                </a:r>
                <a:r>
                  <a:rPr lang="en-US" sz="22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meaningfulness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of the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remainder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  <m:r>
                      <a:rPr lang="en-US" sz="220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  <m:r>
                      <a:rPr lang="en-US" sz="220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  <m:r>
                      <a:rPr lang="en-US" sz="2200" i="1">
                        <a:solidFill>
                          <a:srgbClr val="00009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>
                  <a:spcBef>
                    <a:spcPts val="600"/>
                  </a:spcBef>
                  <a:buNone/>
                </a:pP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 </a:t>
                </a: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Global criterion for the end of computations</a:t>
                </a: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asks: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 panose="02020603050405020304" pitchFamily="18" charset="0"/>
                      </a:rPr>
                      <m:t>ς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>
                  <a:spcBef>
                    <a:spcPts val="400"/>
                  </a:spcBef>
                  <a:spcAft>
                    <a:spcPts val="400"/>
                  </a:spcAft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The specification of </a:t>
                </a:r>
                <a:r>
                  <a:rPr lang="el-GR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 panose="02020603050405020304" pitchFamily="18" charset="0"/>
                  </a:rPr>
                  <a:t>ς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needs two parameters: the </a:t>
                </a: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absolute accuracy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and the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relative accuracy</a:t>
                </a:r>
                <a:r>
                  <a:rPr lang="en-US" sz="2200" i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, such that 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b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 panose="02020603050405020304" pitchFamily="18" charset="0"/>
                      </a:rPr>
                      <m:t>ς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max</m:t>
                        </m:r>
                      </m:fName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  <m:t>{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</m:e>
                    </m:func>
                  </m:oMath>
                </a14:m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⋅|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|}≃</m:t>
                    </m:r>
                    <m:func>
                      <m:func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max</m:t>
                        </m:r>
                      </m:fName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  <m:t>{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</m:e>
                    </m:func>
                  </m:oMath>
                </a14:m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⋅|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|}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C7A67A9-E78E-A54A-0D10-A09B731345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2" t="-196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6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914400"/>
          </a:xfrm>
        </p:spPr>
        <p:txBody>
          <a:bodyPr>
            <a:noAutofit/>
          </a:bodyPr>
          <a:lstStyle/>
          <a:p>
            <a:pPr lvl="0" algn="ctr" defTabSz="449263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altLang="en-US" sz="36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Two Pillars of the Automatic Adaptive Quadrature </a:t>
            </a:r>
            <a:r>
              <a:rPr lang="en-US" altLang="en-US" sz="3600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(</a:t>
            </a:r>
            <a:r>
              <a:rPr lang="en-US" altLang="en-US" sz="36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AAQ</a:t>
            </a:r>
            <a:r>
              <a:rPr lang="en-US" altLang="en-US" sz="3600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7A67A9-E78E-A54A-0D10-A09B731345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64700"/>
                <a:ext cx="10515600" cy="4351338"/>
              </a:xfrm>
            </p:spPr>
            <p:txBody>
              <a:bodyPr/>
              <a:lstStyle/>
              <a:p>
                <a:pPr marL="0" lvl="0" indent="0">
                  <a:spcBef>
                    <a:spcPts val="400"/>
                  </a:spcBef>
                  <a:buNone/>
                </a:pP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</a:t>
                </a:r>
                <a:r>
                  <a:rPr lang="en-US" sz="2200" b="1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The two basic pillars of the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standard implementation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of an AAQ solution are:</a:t>
                </a:r>
              </a:p>
              <a:p>
                <a:pPr marL="0" lvl="0" indent="0">
                  <a:spcBef>
                    <a:spcPts val="400"/>
                  </a:spcBef>
                  <a:spcAft>
                    <a:spcPts val="600"/>
                  </a:spcAft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(i)  The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additivity property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of the Riemann integral: </a:t>
                </a:r>
              </a:p>
              <a:p>
                <a:pPr marL="0" lvl="0" indent="0" algn="ctr">
                  <a:spcBef>
                    <a:spcPts val="400"/>
                  </a:spcBef>
                  <a:buNone/>
                </a:pPr>
                <a:endParaRPr lang="en-US" sz="2200" dirty="0">
                  <a:solidFill>
                    <a:srgbClr val="000090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spcBef>
                    <a:spcPts val="400"/>
                  </a:spcBef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marL="0" lvl="0" indent="0">
                  <a:spcBef>
                    <a:spcPts val="400"/>
                  </a:spcBef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If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a same quadrature sum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is used over every involved range, then the </a:t>
                </a:r>
                <a:r>
                  <a:rPr lang="en-US" sz="2200" dirty="0" err="1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r.h.s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 value is expected to be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more accurate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than the </a:t>
                </a:r>
                <a:r>
                  <a:rPr lang="en-US" sz="2200" dirty="0" err="1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l.h.s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 value. </a:t>
                </a:r>
              </a:p>
              <a:p>
                <a:pPr marL="0" lvl="0" indent="0">
                  <a:spcBef>
                    <a:spcPts val="600"/>
                  </a:spcBef>
                  <a:buNone/>
                </a:pPr>
                <a:r>
                  <a:rPr lang="en-US" sz="22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  This additivity property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works properly</a:t>
                </a:r>
                <a:r>
                  <a:rPr lang="en-US" sz="22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 as long as the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local pair estimates </a:t>
                </a:r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e </a:t>
                </a:r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&gt;0}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over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any subrange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] ⊆ [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]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are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reliable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. 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spcBef>
                    <a:spcPts val="400"/>
                  </a:spcBef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(ii) The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mapping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of every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of interest onto the fundamental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−1, 1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, over which the quadrature sum is spanned by orthogonal polynomials, serves to the evaluation of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each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of the above three integrals. </a:t>
                </a:r>
              </a:p>
              <a:p>
                <a:pPr marL="0" lvl="0" indent="0">
                  <a:spcBef>
                    <a:spcPts val="400"/>
                  </a:spcBef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The floating point machine numbers may create stumbling blocks to this mapping</a:t>
                </a:r>
                <a:r>
                  <a:rPr lang="en-US" sz="22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C7A67A9-E78E-A54A-0D10-A09B731345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64700"/>
                <a:ext cx="10515600" cy="4351338"/>
              </a:xfrm>
              <a:blipFill rotWithShape="1">
                <a:blip r:embed="rId2"/>
                <a:stretch>
                  <a:fillRect l="-812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52730" y="2585805"/>
                <a:ext cx="7040880" cy="755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9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19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9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  <m:r>
                            <a:rPr lang="en-US" sz="19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 </m:t>
                          </m:r>
                          <m:nary>
                            <m:naryPr>
                              <m:ctrlPr>
                                <a:rPr lang="en-US" sz="19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9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19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p>
                            <m:e>
                              <m:r>
                                <a:rPr lang="en-US" sz="19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9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9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sz="19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19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9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19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en-US" sz="19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9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9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sz="19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  −</m:t>
                          </m:r>
                          <m:r>
                            <a:rPr lang="en-US" sz="19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∞≤</m:t>
                          </m:r>
                          <m:r>
                            <a:rPr lang="en-US" sz="19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19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sz="19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19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sz="19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19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≤+∞</m:t>
                          </m:r>
                        </m:e>
                      </m:nary>
                      <m:r>
                        <a:rPr lang="en-US" sz="19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1900" dirty="0">
                  <a:solidFill>
                    <a:prstClr val="black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730" y="2585805"/>
                <a:ext cx="7040880" cy="7555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46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640080"/>
          </a:xfrm>
        </p:spPr>
        <p:txBody>
          <a:bodyPr>
            <a:normAutofit fontScale="90000"/>
          </a:bodyPr>
          <a:lstStyle/>
          <a:p>
            <a:pPr lvl="0" algn="ctr" defTabSz="449263" fontAlgn="base">
              <a:lnSpc>
                <a:spcPct val="97000"/>
              </a:lnSpc>
              <a:spcAft>
                <a:spcPct val="0"/>
              </a:spcAft>
              <a:defRPr/>
            </a:pPr>
            <a:r>
              <a:rPr lang="en-US" altLang="en-US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Up-Down AAQ Decisions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7A67A9-E78E-A54A-0D10-A09B731345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7730"/>
                <a:ext cx="10515600" cy="4297680"/>
              </a:xfrm>
            </p:spPr>
            <p:txBody>
              <a:bodyPr>
                <a:norm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The flow of any AAQ solution follows an </a:t>
                </a: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up-down approach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,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starting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with </a:t>
                </a:r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[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a</a:t>
                </a:r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, 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b</a:t>
                </a:r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]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, the input RI integration range, and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ending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with the smallest width subranges </a:t>
                </a:r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[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α</a:t>
                </a:r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, 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β</a:t>
                </a:r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] ⊆ [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a</a:t>
                </a:r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, 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b</a:t>
                </a:r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]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needed for the derivation of a global solution, 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Q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, of convenient accuracy, </a:t>
                </a:r>
                <a:r>
                  <a:rPr lang="en-US" sz="22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E</a:t>
                </a:r>
                <a:r>
                  <a:rPr lang="en-US" sz="22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&gt; 0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. </a:t>
                </a:r>
              </a:p>
              <a:p>
                <a:pPr marL="0" lv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   This is best accommodated within a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subrange decision tree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(SDT), or, under richer </a:t>
                </a:r>
                <a:r>
                  <a:rPr lang="en-US" sz="2200" i="1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a priori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input knowledge of the RI, within a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SDT forest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. </a:t>
                </a:r>
              </a:p>
              <a:p>
                <a:pPr marL="0" lv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The  basic question raised by the up-down decisions concerns the definition of the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classes of quadrature sums</a:t>
                </a:r>
                <a:r>
                  <a:rPr lang="en-US" sz="2200" i="1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that are appropriate for the derivation of RI estimates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/>
                          </a:rPr>
                          <m:t>𝑞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/>
                          </a:rPr>
                          <m:t>, 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/>
                          </a:rPr>
                          <m:t>𝑒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/>
                          </a:rPr>
                          <m:t>&gt;0</m:t>
                        </m:r>
                      </m:e>
                    </m:d>
                    <m:r>
                      <a:rPr lang="en-US" sz="220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This is an old endeavour of the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numerical integration. </a:t>
                </a:r>
              </a:p>
              <a:p>
                <a:pPr marL="0" lv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200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●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The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standard</a:t>
                </a: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AAQ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code implementations (</a:t>
                </a: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QUADPACK AAQ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)</a:t>
                </a:r>
                <a:r>
                  <a:rPr lang="en-US" sz="2200" baseline="300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(*)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,</a:t>
                </a:r>
                <a:r>
                  <a:rPr lang="en-US" sz="2200" baseline="300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(**)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provide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menus of predefined heuristic procedures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, together with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off-line documentation</a:t>
                </a:r>
                <a:r>
                  <a:rPr lang="en-US" sz="2200" dirty="0">
                    <a:solidFill>
                      <a:srgbClr val="000090"/>
                    </a:solidFill>
                    <a:latin typeface="Times New Roman"/>
                    <a:cs typeface="Times New Roman"/>
                  </a:rPr>
                  <a:t> guiding the user to choose the “best AAQ code” for the numerical solution of the concerned Riemann integral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. 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US" sz="2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    </a:t>
                </a:r>
                <a:r>
                  <a:rPr lang="en-US" sz="22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This approach was historically motivated by the scarcity of the available resources of computing hardware</a:t>
                </a:r>
                <a:r>
                  <a:rPr lang="en-US" sz="22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C7A67A9-E78E-A54A-0D10-A09B731345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7730"/>
                <a:ext cx="10515600" cy="4297680"/>
              </a:xfrm>
              <a:blipFill rotWithShape="1">
                <a:blip r:embed="rId2"/>
                <a:stretch>
                  <a:fillRect l="-812" t="-1702" r="-1159" b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569" y="5853597"/>
            <a:ext cx="9464431" cy="928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aseline="30000" dirty="0">
                <a:solidFill>
                  <a:srgbClr val="0000CC"/>
                </a:solidFill>
                <a:latin typeface="Times New Roman" pitchFamily="18" charset="0"/>
              </a:rPr>
              <a:t>(*)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R.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Piessens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, E. de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Doncker-Kapenga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, C.W.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Ueberhuber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, and D.K.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Kahaner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, QUADPACK: A Subroutine Package for Automatic Integration (Springer Series in Comp. Math., vol. 1, Springer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Verlag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, Berlin, 1983). </a:t>
            </a:r>
          </a:p>
          <a:p>
            <a: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aseline="30000" dirty="0">
                <a:solidFill>
                  <a:srgbClr val="0000CC"/>
                </a:solidFill>
                <a:latin typeface="Times New Roman" pitchFamily="18" charset="0"/>
              </a:rPr>
              <a:t>(**)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 NAG Library Manual, Mark 26, D01 (quad) Chapter Introduction, (The Numerical Algorithms Group Ltd., Oxford, UK, 2017)  </a:t>
            </a:r>
            <a:r>
              <a:rPr lang="en-US" sz="1400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https://www.nag.com/numeric/nl/nagdoc_26/nagdoc_fl26/html/d01/d01intro.html</a:t>
            </a:r>
            <a:endParaRPr lang="en-US" sz="14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4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Quadrature Sums for Reliable and Efficient AAQ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66160"/>
          </a:xfrm>
        </p:spPr>
        <p:txBody>
          <a:bodyPr>
            <a:normAutofit lnSpcReduction="10000"/>
          </a:bodyPr>
          <a:lstStyle/>
          <a:p>
            <a:pPr marL="0" lvl="0" indent="0" algn="just" defTabSz="449263" fontAlgn="base"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ct val="100000"/>
              <a:buNone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90"/>
                </a:solidFill>
                <a:latin typeface="Times New Roman"/>
                <a:ea typeface="Times New Roman"/>
              </a:rPr>
              <a:t>The naïve expectation of the 19-th century was </a:t>
            </a:r>
            <a:r>
              <a:rPr lang="en-US" sz="2000" dirty="0">
                <a:solidFill>
                  <a:srgbClr val="000090"/>
                </a:solidFill>
                <a:latin typeface="Times New Roman" pitchFamily="18" charset="0"/>
                <a:cs typeface="Times New Roman" panose="02020603050405020304" pitchFamily="18" charset="0"/>
              </a:rPr>
              <a:t>that the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smoothness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90"/>
                </a:solidFill>
                <a:latin typeface="Times New Roman"/>
              </a:rPr>
              <a:t>property of the integrand function </a:t>
            </a:r>
            <a:r>
              <a:rPr lang="en-US" sz="2000" dirty="0">
                <a:solidFill>
                  <a:srgbClr val="000090"/>
                </a:solidFill>
                <a:latin typeface="Times New Roman"/>
                <a:ea typeface="Times New Roman"/>
              </a:rPr>
              <a:t>is necessary and sufficient for the </a:t>
            </a:r>
            <a:r>
              <a:rPr lang="en-US" sz="2000" dirty="0">
                <a:solidFill>
                  <a:srgbClr val="000090"/>
                </a:solidFill>
                <a:latin typeface="Times New Roman"/>
              </a:rPr>
              <a:t>achievement of reliable and efficient</a:t>
            </a:r>
            <a:r>
              <a:rPr lang="en-US" sz="2000" dirty="0">
                <a:solidFill>
                  <a:srgbClr val="000090"/>
                </a:solidFill>
                <a:latin typeface="Times New Roman"/>
                <a:ea typeface="Times New Roman"/>
              </a:rPr>
              <a:t> quadrature algorithms. </a:t>
            </a:r>
          </a:p>
          <a:p>
            <a:pPr marL="0" lvl="0" indent="0" algn="just" defTabSz="449263" fontAlgn="base"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ct val="100000"/>
              <a:buNone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It was </a:t>
            </a:r>
            <a:r>
              <a:rPr lang="en-US" sz="2000" dirty="0">
                <a:solidFill>
                  <a:srgbClr val="000090"/>
                </a:solidFill>
                <a:latin typeface="Times New Roman"/>
                <a:ea typeface="Times New Roman"/>
              </a:rPr>
              <a:t>spoiled by the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Runge phenomenon</a:t>
            </a:r>
            <a:r>
              <a:rPr lang="en-US" sz="2000" dirty="0">
                <a:solidFill>
                  <a:srgbClr val="000090"/>
                </a:solidFill>
                <a:latin typeface="Times New Roman"/>
                <a:ea typeface="Times New Roman"/>
              </a:rPr>
              <a:t>,</a:t>
            </a:r>
            <a:r>
              <a:rPr lang="en-US" sz="2000" b="1" i="1" dirty="0">
                <a:solidFill>
                  <a:srgbClr val="00009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>
                <a:solidFill>
                  <a:srgbClr val="000090"/>
                </a:solidFill>
                <a:latin typeface="Times New Roman"/>
                <a:ea typeface="Times New Roman"/>
              </a:rPr>
              <a:t>which points to the significant quality worsening of the quadrature sums spanned by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equally spaced knot Newton-Cotes rules under increasing polynomial degree</a:t>
            </a:r>
            <a:r>
              <a:rPr lang="en-US" sz="2000" dirty="0">
                <a:solidFill>
                  <a:srgbClr val="000090"/>
                </a:solidFill>
                <a:latin typeface="Times New Roman"/>
                <a:ea typeface="Times New Roman"/>
              </a:rPr>
              <a:t>. </a:t>
            </a:r>
          </a:p>
          <a:p>
            <a:pPr marL="0" lvl="0" indent="0" algn="just" defTabSz="449263" fontAlgn="base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90"/>
                </a:solidFill>
                <a:latin typeface="Times New Roman"/>
                <a:ea typeface="Times New Roman"/>
              </a:rPr>
              <a:t>Recent theoretical studies</a:t>
            </a:r>
            <a:r>
              <a:rPr lang="en-US" sz="2000" baseline="30000" dirty="0">
                <a:solidFill>
                  <a:srgbClr val="000090"/>
                </a:solidFill>
                <a:latin typeface="Times New Roman"/>
                <a:ea typeface="Cambria Math" panose="02040503050406030204" pitchFamily="18" charset="0"/>
                <a:cs typeface="Times New Roman" panose="02020603050405020304" pitchFamily="18" charset="0"/>
              </a:rPr>
              <a:t>(*)</a:t>
            </a:r>
            <a:r>
              <a:rPr lang="en-US" sz="2000" dirty="0">
                <a:solidFill>
                  <a:srgbClr val="000090"/>
                </a:solidFill>
                <a:latin typeface="Times New Roman"/>
                <a:ea typeface="Cambria Math" panose="02040503050406030204" pitchFamily="18" charset="0"/>
                <a:cs typeface="Times New Roman" panose="02020603050405020304" pitchFamily="18" charset="0"/>
              </a:rPr>
              <a:t> have clarified two long time known empirical facts: </a:t>
            </a:r>
          </a:p>
          <a:p>
            <a:pPr marL="0" lvl="0" indent="0" algn="just" defTabSz="449263" fontAlgn="base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sz="1800" b="1" i="1" dirty="0">
                <a:solidFill>
                  <a:srgbClr val="000090"/>
                </a:solidFill>
                <a:latin typeface="Times New Roman"/>
                <a:ea typeface="Cambria Math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>
                <a:solidFill>
                  <a:srgbClr val="000090"/>
                </a:solidFill>
                <a:latin typeface="Times New Roman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mbria Math" panose="02040503050406030204" pitchFamily="18" charset="0"/>
                <a:cs typeface="Times New Roman"/>
              </a:rPr>
              <a:t>●●</a:t>
            </a:r>
            <a:r>
              <a:rPr lang="en-US" sz="1800" b="1" dirty="0">
                <a:solidFill>
                  <a:srgbClr val="000090"/>
                </a:solidFill>
                <a:latin typeface="Times New Roman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2000" dirty="0">
                <a:solidFill>
                  <a:srgbClr val="000090"/>
                </a:solidFill>
                <a:latin typeface="Times New Roman"/>
                <a:ea typeface="Cambria Math" panose="02040503050406030204" pitchFamily="18" charset="0"/>
                <a:cs typeface="Times New Roman"/>
              </a:rPr>
              <a:t>The popularity of the composite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three-point Simpson rule</a:t>
            </a:r>
            <a:r>
              <a:rPr lang="en-US" sz="2000" dirty="0">
                <a:solidFill>
                  <a:srgbClr val="000090"/>
                </a:solidFill>
                <a:latin typeface="Times New Roman"/>
                <a:ea typeface="Times New Roman"/>
              </a:rPr>
              <a:t> during the second half of the 20-th century was motivated by its</a:t>
            </a:r>
            <a:r>
              <a:rPr lang="en-US" sz="2000" b="1" i="1" dirty="0">
                <a:solidFill>
                  <a:srgbClr val="000090"/>
                </a:solidFill>
                <a:latin typeface="Times New Roman"/>
                <a:ea typeface="Times New Roman"/>
              </a:rPr>
              <a:t>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exceptional robustness</a:t>
            </a:r>
            <a:r>
              <a:rPr lang="en-US" sz="2000" dirty="0">
                <a:solidFill>
                  <a:srgbClr val="000090"/>
                </a:solidFill>
                <a:latin typeface="Times New Roman"/>
                <a:ea typeface="Times New Roman"/>
              </a:rPr>
              <a:t>. </a:t>
            </a:r>
          </a:p>
          <a:p>
            <a:pPr marL="0" lvl="0" indent="0" algn="just" defTabSz="449263" fontAlgn="base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sz="1800" b="1" i="1" dirty="0">
                <a:solidFill>
                  <a:srgbClr val="000090"/>
                </a:solidFill>
                <a:latin typeface="Times New Roman"/>
                <a:ea typeface="Cambria Math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mbria Math" panose="02040503050406030204" pitchFamily="18" charset="0"/>
                <a:cs typeface="Times New Roman"/>
              </a:rPr>
              <a:t>●● </a:t>
            </a:r>
            <a:r>
              <a:rPr lang="en-US" sz="2000" dirty="0">
                <a:solidFill>
                  <a:srgbClr val="000090"/>
                </a:solidFill>
                <a:latin typeface="Times New Roman"/>
                <a:ea typeface="Cambria Math" panose="02040503050406030204" pitchFamily="18" charset="0"/>
                <a:cs typeface="Times New Roman"/>
              </a:rPr>
              <a:t>The Runge phenomenon may be kept down by a </a:t>
            </a: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mbria Math" panose="02040503050406030204" pitchFamily="18" charset="0"/>
                <a:cs typeface="Times New Roman"/>
              </a:rPr>
              <a:t>symmetric interpolatory quadrature sum</a:t>
            </a:r>
            <a:r>
              <a:rPr lang="en-US" sz="2000" dirty="0">
                <a:solidFill>
                  <a:srgbClr val="000090"/>
                </a:solidFill>
                <a:latin typeface="Times New Roman"/>
                <a:ea typeface="Cambria Math" panose="02040503050406030204" pitchFamily="18" charset="0"/>
                <a:cs typeface="Times New Roman"/>
              </a:rPr>
              <a:t> (SIQS) of high polynomial degree of precision provided the distribution of its quadrature knots is uneven and follows an arccosine law</a:t>
            </a:r>
            <a:r>
              <a:rPr lang="en-US" sz="2000" baseline="30000" dirty="0">
                <a:solidFill>
                  <a:srgbClr val="000090"/>
                </a:solidFill>
                <a:latin typeface="Times New Roman"/>
                <a:ea typeface="Cambria Math" panose="02040503050406030204" pitchFamily="18" charset="0"/>
                <a:cs typeface="Times New Roman"/>
              </a:rPr>
              <a:t>(*) </a:t>
            </a:r>
            <a:r>
              <a:rPr lang="en-US" sz="2000" dirty="0">
                <a:solidFill>
                  <a:srgbClr val="000090"/>
                </a:solidFill>
                <a:latin typeface="Times New Roman"/>
                <a:ea typeface="Cambria Math" panose="02040503050406030204" pitchFamily="18" charset="0"/>
                <a:cs typeface="Times New Roman"/>
              </a:rPr>
              <a:t>(or an arcsine law showing mirror reflection</a:t>
            </a:r>
            <a:r>
              <a:rPr lang="en-US" sz="2000" baseline="30000" dirty="0">
                <a:solidFill>
                  <a:srgbClr val="000090"/>
                </a:solidFill>
                <a:latin typeface="Times New Roman"/>
                <a:ea typeface="Cambria Math" panose="02040503050406030204" pitchFamily="18" charset="0"/>
                <a:cs typeface="Times New Roman"/>
              </a:rPr>
              <a:t>(**)</a:t>
            </a:r>
            <a:r>
              <a:rPr lang="en-US" sz="2000" dirty="0">
                <a:solidFill>
                  <a:srgbClr val="000090"/>
                </a:solidFill>
                <a:latin typeface="Times New Roman"/>
                <a:ea typeface="Cambria Math" panose="02040503050406030204" pitchFamily="18" charset="0"/>
                <a:cs typeface="Times New Roman"/>
              </a:rPr>
              <a:t> under the shift of the origins with respect to which the knot location is defined)</a:t>
            </a:r>
            <a:endParaRPr lang="en-US" sz="2400" dirty="0">
              <a:solidFill>
                <a:srgbClr val="000090"/>
              </a:solidFill>
              <a:latin typeface="Times New Roman"/>
              <a:ea typeface="Cambria Math" panose="02040503050406030204" pitchFamily="18" charset="0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5794" y="5478789"/>
            <a:ext cx="9052360" cy="12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fontAlgn="base">
              <a:lnSpc>
                <a:spcPct val="97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aseline="30000" dirty="0">
                <a:solidFill>
                  <a:srgbClr val="0000CC"/>
                </a:solidFill>
                <a:latin typeface="Times New Roman" pitchFamily="18" charset="0"/>
              </a:rPr>
              <a:t>(*)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H. Brass, K.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Petras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, Quadrature Theory, The Theory of Numerical Integration on a Compact Interval, American Mathematical Society, Providence, RI, Math.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Surv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. &amp;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Monogr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. Vol. 178, 2011 </a:t>
            </a:r>
          </a:p>
          <a:p>
            <a: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aseline="30000" dirty="0">
                <a:solidFill>
                  <a:srgbClr val="0000CC"/>
                </a:solidFill>
                <a:latin typeface="Times New Roman" pitchFamily="18" charset="0"/>
              </a:rPr>
              <a:t>(**)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Gh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. Adam, S. Adam, Local versus Global Decisions in Bayesian Automatic Adaptive Quadrature, in MMCP 2019 Mathematical Modeling and Computational Physics, EPJ Web of Conferences, Vol. 226, 01001,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Gh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. Adam, J.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Buša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, and M.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Hnatič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, Eds., France: EDP Sciences, 2020, pp. 1–8,  https://doi.org/10.1051/epjconf/202022601001  .</a:t>
            </a:r>
          </a:p>
        </p:txBody>
      </p:sp>
    </p:spTree>
    <p:extLst>
      <p:ext uri="{BB962C8B-B14F-4D97-AF65-F5344CB8AC3E}">
        <p14:creationId xmlns:p14="http://schemas.microsoft.com/office/powerpoint/2010/main" val="255385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640080"/>
          </a:xfrm>
        </p:spPr>
        <p:txBody>
          <a:bodyPr>
            <a:normAutofit/>
          </a:bodyPr>
          <a:lstStyle/>
          <a:p>
            <a:pPr lvl="0" algn="ctr" defTabSz="449263" fontAlgn="base">
              <a:lnSpc>
                <a:spcPct val="97000"/>
              </a:lnSpc>
              <a:spcAft>
                <a:spcPct val="0"/>
              </a:spcAft>
              <a:defRPr/>
            </a:pPr>
            <a:r>
              <a:rPr lang="en-US" altLang="en-US" sz="33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ea typeface="+mn-ea"/>
                <a:cs typeface="+mn-cs"/>
              </a:rPr>
              <a:t>Keeping down Runge and Gibbs Phenomena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955"/>
            <a:ext cx="10515600" cy="4114800"/>
          </a:xfrm>
        </p:spPr>
        <p:txBody>
          <a:bodyPr>
            <a:normAutofit lnSpcReduction="10000"/>
          </a:bodyPr>
          <a:lstStyle/>
          <a:p>
            <a:pPr marL="0" lvl="0" indent="228600" defTabSz="449263" fontAlgn="base">
              <a:spcBef>
                <a:spcPct val="0"/>
              </a:spcBef>
              <a:spcAft>
                <a:spcPts val="400"/>
              </a:spcAft>
              <a:buClr>
                <a:srgbClr val="000000"/>
              </a:buClr>
              <a:buSzPct val="100000"/>
              <a:buNone/>
            </a:pPr>
            <a:r>
              <a:rPr lang="en-US" sz="2200" dirty="0">
                <a:solidFill>
                  <a:srgbClr val="000090"/>
                </a:solidFill>
                <a:latin typeface="Times New Roman" pitchFamily="18" charset="0"/>
              </a:rPr>
              <a:t>There are two distinct quadrature rules with arccosine knot distributions: </a:t>
            </a:r>
          </a:p>
          <a:p>
            <a:pPr marL="0" lvl="0" indent="0" defTabSz="449263" fontAlgn="base">
              <a:spcBef>
                <a:spcPct val="0"/>
              </a:spcBef>
              <a:spcAft>
                <a:spcPts val="400"/>
              </a:spcAft>
              <a:buClr>
                <a:srgbClr val="000000"/>
              </a:buClr>
              <a:buSzPct val="100000"/>
              <a:buNone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</a:t>
            </a: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</a:rPr>
              <a:t>The knot distributions within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Gauss</a:t>
            </a:r>
            <a:r>
              <a:rPr lang="en-US" sz="22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</a:rPr>
              <a:t>(and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Gauss-</a:t>
            </a:r>
            <a:r>
              <a:rPr lang="en-US" sz="2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Kronrod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</a:rPr>
              <a:t>) (GK) rules secure a prescribed algebraic degree of precision under the use of a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minimum number of quadrature knots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</a:rPr>
              <a:t>, being thus preferred by many authors</a:t>
            </a:r>
            <a:r>
              <a:rPr lang="en-US" sz="2200" baseline="30000" dirty="0">
                <a:solidFill>
                  <a:srgbClr val="000090"/>
                </a:solidFill>
                <a:latin typeface="Times New Roman" pitchFamily="18" charset="0"/>
              </a:rPr>
              <a:t>(*)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</a:rPr>
              <a:t>. </a:t>
            </a:r>
          </a:p>
          <a:p>
            <a:pPr marL="0" lvl="0" indent="0" defTabSz="449263" fontAlgn="base">
              <a:spcBef>
                <a:spcPct val="0"/>
              </a:spcBef>
              <a:spcAft>
                <a:spcPts val="400"/>
              </a:spcAft>
              <a:buClr>
                <a:srgbClr val="000000"/>
              </a:buClr>
              <a:buSzPct val="100000"/>
              <a:buNone/>
            </a:pP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●</a:t>
            </a:r>
            <a:r>
              <a:rPr lang="en-US" sz="2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90"/>
                </a:solidFill>
                <a:latin typeface="Cambria Math"/>
                <a:ea typeface="Cambria Math"/>
              </a:rPr>
              <a:t>The </a:t>
            </a:r>
            <a:r>
              <a:rPr lang="en-US" sz="2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Clenshaw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-Curtis</a:t>
            </a:r>
            <a:r>
              <a:rPr lang="en-US" sz="22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</a:rPr>
              <a:t>(CC) (and related) rules are spanned by Chebyshev polynomials. These stay 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</a:rPr>
              <a:t>closest to the best approximating polynomials of the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continuous functions</a:t>
            </a:r>
            <a:r>
              <a:rPr lang="en-US" sz="2400" baseline="30000" dirty="0">
                <a:solidFill>
                  <a:srgbClr val="000090"/>
                </a:solidFill>
                <a:latin typeface="Times New Roman" pitchFamily="18" charset="0"/>
              </a:rPr>
              <a:t>(**)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</a:rPr>
              <a:t>. They enable fast execution (through fast Chebyshev transform), analytically defined and easily computable knot locations and interknot distances, conveniently computed at the compile time and stored as binary input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modules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</a:rPr>
              <a:t>.</a:t>
            </a:r>
          </a:p>
          <a:p>
            <a:pPr marL="0" lvl="0" indent="228600" defTabSz="449263" fontAlgn="base">
              <a:spcBef>
                <a:spcPct val="0"/>
              </a:spcBef>
              <a:spcAft>
                <a:spcPts val="400"/>
              </a:spcAft>
              <a:buClr>
                <a:srgbClr val="000000"/>
              </a:buClr>
              <a:buSzPct val="100000"/>
              <a:buNone/>
            </a:pPr>
            <a:r>
              <a:rPr lang="en-US" sz="2200" dirty="0">
                <a:solidFill>
                  <a:srgbClr val="000090"/>
                </a:solidFill>
                <a:latin typeface="Times New Roman" pitchFamily="18" charset="0"/>
              </a:rPr>
              <a:t>Both the GK and CC rules get inefficient under the occurrence of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finite jump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</a:rPr>
              <a:t>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discontinuities in the integrand functions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,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</a:rPr>
              <a:t> which entail the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Gibbs phenomenon 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</a:rPr>
              <a:t>[discovered by Henry Wilbraham (1848) and rediscovered by James Willard Gibbs (1899)]. </a:t>
            </a:r>
          </a:p>
          <a:p>
            <a:pPr marL="0" lvl="0" indent="228600" defTabSz="449263" fontAlgn="base">
              <a:spcBef>
                <a:spcPct val="0"/>
              </a:spcBef>
              <a:spcAft>
                <a:spcPts val="400"/>
              </a:spcAft>
              <a:buClr>
                <a:srgbClr val="000000"/>
              </a:buClr>
              <a:buSzPct val="100000"/>
              <a:buNone/>
            </a:pPr>
            <a:r>
              <a:rPr lang="en-US" sz="2200" dirty="0">
                <a:solidFill>
                  <a:srgbClr val="000090"/>
                </a:solidFill>
                <a:latin typeface="Times New Roman" pitchFamily="18" charset="0"/>
              </a:rPr>
              <a:t>Here comes into play the use of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local three-point Simpson rules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</a:rPr>
              <a:t>, by means of which such discontinuities are solved to working (machine) accuracy.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>
                <a:solidFill>
                  <a:prstClr val="black"/>
                </a:solidFill>
              </a:rPr>
              <a:t>Page</a:t>
            </a:r>
            <a:r>
              <a:rPr lang="en-US">
                <a:solidFill>
                  <a:prstClr val="black"/>
                </a:solidFill>
              </a:rPr>
              <a:t> </a:t>
            </a:r>
            <a:fld id="{BBE5057F-7482-41AE-BBDB-C83C2F3461D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251" y="5913650"/>
            <a:ext cx="8735374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aseline="30000" dirty="0">
                <a:solidFill>
                  <a:srgbClr val="0000CC"/>
                </a:solidFill>
                <a:latin typeface="Times New Roman" pitchFamily="18" charset="0"/>
              </a:rPr>
              <a:t>(*)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H. Brass, K.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Petras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, Quadrature Theory, The Theory of Numerical Integration on a Compact Interval, American Mathematical Society, Providence, RI, Math.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Surv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. &amp;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Monogr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. Vol. </a:t>
            </a: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</a:rPr>
              <a:t>178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, 2011</a:t>
            </a:r>
          </a:p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aseline="30000" dirty="0">
                <a:solidFill>
                  <a:srgbClr val="0000CC"/>
                </a:solidFill>
                <a:latin typeface="Times New Roman" pitchFamily="18" charset="0"/>
              </a:rPr>
              <a:t>(**)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L.N.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Trefethen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, “Is Gauss Quadrature Better than </a:t>
            </a:r>
            <a:r>
              <a:rPr lang="en-US" sz="1400" dirty="0" err="1">
                <a:solidFill>
                  <a:srgbClr val="0000CC"/>
                </a:solidFill>
                <a:latin typeface="Times New Roman" pitchFamily="18" charset="0"/>
              </a:rPr>
              <a:t>ClenshawCurtis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?”, SIAM REVIEW, Vol. </a:t>
            </a: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</a:rPr>
              <a:t>50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</a:rPr>
              <a:t>(1), pp. 67–87,  2008.</a:t>
            </a:r>
          </a:p>
        </p:txBody>
      </p:sp>
    </p:spTree>
    <p:extLst>
      <p:ext uri="{BB962C8B-B14F-4D97-AF65-F5344CB8AC3E}">
        <p14:creationId xmlns:p14="http://schemas.microsoft.com/office/powerpoint/2010/main" val="197202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4439</Words>
  <Application>Microsoft Office PowerPoint</Application>
  <PresentationFormat>Widescreen</PresentationFormat>
  <Paragraphs>206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Aptos</vt:lpstr>
      <vt:lpstr>Arial</vt:lpstr>
      <vt:lpstr>Book Antiqua</vt:lpstr>
      <vt:lpstr>Calibri</vt:lpstr>
      <vt:lpstr>Calibri Light</vt:lpstr>
      <vt:lpstr>Cambria Math</vt:lpstr>
      <vt:lpstr>Monotype Corsiva</vt:lpstr>
      <vt:lpstr>Tahoma</vt:lpstr>
      <vt:lpstr>Times New Roman</vt:lpstr>
      <vt:lpstr>Office Theme</vt:lpstr>
      <vt:lpstr>Making Stepping Stones from Stumbling Blocks in Automatic Adaptive Quadrature</vt:lpstr>
      <vt:lpstr>Four Steps of a Numerical Solution</vt:lpstr>
      <vt:lpstr>Why Addressing the Riemann Integrals?</vt:lpstr>
      <vt:lpstr>The Mathematical and Numerical Problems</vt:lpstr>
      <vt:lpstr>Standard Approach to the Derivation of Numerical Solution</vt:lpstr>
      <vt:lpstr>Two Pillars of the Automatic Adaptive Quadrature (AAQ)</vt:lpstr>
      <vt:lpstr>Up-Down AAQ Decisions </vt:lpstr>
      <vt:lpstr>Quadrature Sums for Reliable and Efficient AAQ Outputs</vt:lpstr>
      <vt:lpstr>Keeping down Runge and Gibbs Phenomena</vt:lpstr>
      <vt:lpstr>Down-Up AAQ Decisions (1)</vt:lpstr>
      <vt:lpstr>Down-Up AAQ Decisions (2)</vt:lpstr>
      <vt:lpstr>Building up Root Inputs (1)</vt:lpstr>
      <vt:lpstr>Building up Root Inputs (2)</vt:lpstr>
      <vt:lpstr>Building up Root Inputs (3) Fall down of the algebraic degree of precision </vt:lpstr>
      <vt:lpstr>Features of the Floating Point Degree of Precision Gliding integration range [0,1] on the real axis</vt:lpstr>
      <vt:lpstr>Integrand Conditioning at the Root Ends  (1)</vt:lpstr>
      <vt:lpstr>Integrand Conditioning at the Root Ends  (2)</vt:lpstr>
      <vt:lpstr>Integrand Conditioning at the Root Ends  (3)</vt:lpstr>
      <vt:lpstr>Addition Generated Cancellation by Subtraction (1)</vt:lpstr>
      <vt:lpstr>Addition Generated Cancellation by Subtraction (2)</vt:lpstr>
      <vt:lpstr>Concluding Remarks (1)</vt:lpstr>
      <vt:lpstr>Concluding Remarks (2)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XGEN</dc:title>
  <dc:creator>Ionut Balanean</dc:creator>
  <cp:lastModifiedBy>Kriszta Anita Molnar</cp:lastModifiedBy>
  <cp:revision>39</cp:revision>
  <dcterms:created xsi:type="dcterms:W3CDTF">2022-11-16T09:30:41Z</dcterms:created>
  <dcterms:modified xsi:type="dcterms:W3CDTF">2024-05-20T07:04:59Z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2023-10-27T07:10:01Z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2cd14b58-11e0-4307-8785-27378c20c99b</vt:lpwstr>
  </property>
  <property fmtid="{D5CDD505-2E9C-101B-9397-08002B2CF9AE}" pid="8" name="MSIP_Label_5b58b62f-6f94-46bd-8089-18e64b0a9abb_ContentBits">
    <vt:lpwstr>0</vt:lpwstr>
  </property>
</Properties>
</file>