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2" r:id="rId7"/>
    <p:sldId id="267" r:id="rId8"/>
    <p:sldId id="261" r:id="rId9"/>
    <p:sldId id="276" r:id="rId10"/>
    <p:sldId id="265" r:id="rId11"/>
    <p:sldId id="264" r:id="rId12"/>
    <p:sldId id="259" r:id="rId13"/>
    <p:sldId id="268" r:id="rId14"/>
    <p:sldId id="269" r:id="rId15"/>
    <p:sldId id="271" r:id="rId16"/>
    <p:sldId id="272" r:id="rId17"/>
    <p:sldId id="282" r:id="rId18"/>
    <p:sldId id="284" r:id="rId19"/>
    <p:sldId id="285" r:id="rId20"/>
    <p:sldId id="286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CBEFC-29FF-A1AB-0C62-7182B2B50E16}" v="2039" dt="2024-05-20T18:52:48.226"/>
    <p1510:client id="{BED1E391-82CE-4D95-81B3-49FA39E9D167}" v="352" dt="2024-05-20T22:00:14.681"/>
    <p1510:client id="{C92FFC4A-8A3B-4325-AEFA-962AFFB9D9A7}" v="672" dt="2024-05-20T21:37:13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Facultăți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E1-4770-996B-1740153B5E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E1-4770-996B-1740153B5E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E1-4770-996B-1740153B5E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E1-4770-996B-1740153B5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Facultatea de Drept și Științe Sociale </c:v>
                </c:pt>
                <c:pt idx="1">
                  <c:v>Facultatea de Informatică și Inginerie </c:v>
                </c:pt>
                <c:pt idx="2">
                  <c:v>Facultatea de Istorie, Litere și Științe ale Educației</c:v>
                </c:pt>
                <c:pt idx="3">
                  <c:v>Facultatea de Științe Economice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E1-4770-996B-1740153B5E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Gen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04-41C0-8032-13FB3777C8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04-41C0-8032-13FB3777C8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04-41C0-8032-13FB3777C8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Feminin</c:v>
                </c:pt>
                <c:pt idx="1">
                  <c:v>Masculin</c:v>
                </c:pt>
                <c:pt idx="2">
                  <c:v>Non-binary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04-41C0-8032-13FB3777C88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5/21/2024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Early_leavers_from_education_and_train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1804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Factorii</a:t>
            </a:r>
            <a:r>
              <a:rPr lang="en-US" dirty="0">
                <a:latin typeface="Arial"/>
                <a:cs typeface="Arial"/>
              </a:rPr>
              <a:t> care </a:t>
            </a:r>
            <a:r>
              <a:rPr lang="en-US" dirty="0" err="1">
                <a:latin typeface="Arial"/>
                <a:cs typeface="Arial"/>
              </a:rPr>
              <a:t>influențează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reziliența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academică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studenților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Universității</a:t>
            </a:r>
            <a:r>
              <a:rPr lang="en-US" dirty="0">
                <a:latin typeface="Arial"/>
                <a:cs typeface="Arial"/>
              </a:rPr>
              <a:t> ”1 </a:t>
            </a:r>
            <a:r>
              <a:rPr lang="en-US" dirty="0" err="1">
                <a:latin typeface="Arial"/>
                <a:cs typeface="Arial"/>
              </a:rPr>
              <a:t>decembrie</a:t>
            </a:r>
            <a:r>
              <a:rPr lang="en-US" dirty="0">
                <a:latin typeface="Arial"/>
                <a:cs typeface="Arial"/>
              </a:rPr>
              <a:t> 1918” din Alba Iulia. </a:t>
            </a:r>
            <a:br>
              <a:rPr lang="en-US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O </a:t>
            </a:r>
            <a:r>
              <a:rPr lang="en-US" dirty="0" err="1">
                <a:latin typeface="Arial"/>
                <a:cs typeface="Arial"/>
              </a:rPr>
              <a:t>perspectivă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studenților</a:t>
            </a:r>
            <a:endParaRPr lang="en-US" dirty="0" err="1">
              <a:latin typeface="Arial"/>
              <a:ea typeface="Calibri Light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2448" y="5007796"/>
            <a:ext cx="8815552" cy="139300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Student: Popescu Georgiana Andreea</a:t>
            </a:r>
          </a:p>
          <a:p>
            <a:r>
              <a:rPr lang="en-US" dirty="0" err="1">
                <a:ea typeface="+mn-lt"/>
                <a:cs typeface="+mn-lt"/>
              </a:rPr>
              <a:t>Profesor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Coordonator</a:t>
            </a:r>
            <a:r>
              <a:rPr lang="en-US" dirty="0">
                <a:latin typeface="Calibri"/>
                <a:ea typeface="Calibri"/>
                <a:cs typeface="Calibri"/>
              </a:rPr>
              <a:t>:  Lect. univ. dr. </a:t>
            </a:r>
            <a:r>
              <a:rPr lang="en-US" dirty="0" err="1">
                <a:latin typeface="Calibri"/>
                <a:ea typeface="Calibri"/>
                <a:cs typeface="Calibri"/>
              </a:rPr>
              <a:t>Călina</a:t>
            </a:r>
            <a:r>
              <a:rPr lang="en-US" dirty="0">
                <a:latin typeface="Calibri"/>
                <a:ea typeface="Calibri"/>
                <a:cs typeface="Calibri"/>
              </a:rPr>
              <a:t> Ana </a:t>
            </a:r>
            <a:r>
              <a:rPr lang="en-US" dirty="0" err="1">
                <a:latin typeface="Calibri"/>
                <a:ea typeface="Calibri"/>
                <a:cs typeface="Calibri"/>
              </a:rPr>
              <a:t>Buțiu</a:t>
            </a:r>
            <a:endParaRPr lang="en-US" dirty="0" err="1"/>
          </a:p>
          <a:p>
            <a:r>
              <a:rPr lang="en-US" dirty="0" err="1">
                <a:ea typeface="Calibri"/>
                <a:cs typeface="Calibri"/>
              </a:rPr>
              <a:t>Facultatea</a:t>
            </a:r>
            <a:r>
              <a:rPr lang="en-US" dirty="0">
                <a:ea typeface="Calibri"/>
                <a:cs typeface="Calibri"/>
              </a:rPr>
              <a:t> de Drept </a:t>
            </a:r>
            <a:r>
              <a:rPr lang="en-US" dirty="0" err="1">
                <a:ea typeface="Calibri"/>
                <a:cs typeface="Calibri"/>
              </a:rPr>
              <a:t>și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Științe</a:t>
            </a:r>
            <a:r>
              <a:rPr lang="en-US" dirty="0">
                <a:ea typeface="Calibri"/>
                <a:cs typeface="Calibri"/>
              </a:rPr>
              <a:t> Sociale, </a:t>
            </a:r>
            <a:r>
              <a:rPr lang="en-US" dirty="0" err="1">
                <a:ea typeface="Calibri"/>
                <a:cs typeface="Calibri"/>
              </a:rPr>
              <a:t>specializarea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Asistență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Socială</a:t>
            </a:r>
            <a:r>
              <a:rPr lang="en-US" dirty="0">
                <a:ea typeface="Calibri"/>
                <a:cs typeface="Calibri"/>
              </a:rPr>
              <a:t>, an II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white and black sign with blue text&#10;&#10;Description automatically generated">
            <a:extLst>
              <a:ext uri="{FF2B5EF4-FFF2-40B4-BE49-F238E27FC236}">
                <a16:creationId xmlns:a16="http://schemas.microsoft.com/office/drawing/2014/main" id="{BD0B39A4-B9B0-AEDF-0C8A-74A86346AF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80965" y="-591993"/>
            <a:ext cx="4431368" cy="19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7907-8BAD-9662-4E51-6A5163CD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4" y="537653"/>
            <a:ext cx="10242430" cy="1311186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err="1">
                <a:latin typeface="Arial"/>
                <a:ea typeface="Calibri Light"/>
                <a:cs typeface="Calibri Light"/>
              </a:rPr>
              <a:t>Influența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factorilor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personali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asupra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rezilienței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academice</a:t>
            </a:r>
            <a:endParaRPr lang="en-US" err="1">
              <a:latin typeface="Arial"/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A0259E9-136C-0746-14D8-7677864F78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8218312"/>
              </p:ext>
            </p:extLst>
          </p:nvPr>
        </p:nvGraphicFramePr>
        <p:xfrm>
          <a:off x="258792" y="1984075"/>
          <a:ext cx="7499994" cy="43729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86280">
                  <a:extLst>
                    <a:ext uri="{9D8B030D-6E8A-4147-A177-3AD203B41FA5}">
                      <a16:colId xmlns:a16="http://schemas.microsoft.com/office/drawing/2014/main" val="2768418052"/>
                    </a:ext>
                  </a:extLst>
                </a:gridCol>
                <a:gridCol w="158750">
                  <a:extLst>
                    <a:ext uri="{9D8B030D-6E8A-4147-A177-3AD203B41FA5}">
                      <a16:colId xmlns:a16="http://schemas.microsoft.com/office/drawing/2014/main" val="1425249719"/>
                    </a:ext>
                  </a:extLst>
                </a:gridCol>
                <a:gridCol w="2454964">
                  <a:extLst>
                    <a:ext uri="{9D8B030D-6E8A-4147-A177-3AD203B41FA5}">
                      <a16:colId xmlns:a16="http://schemas.microsoft.com/office/drawing/2014/main" val="1613331867"/>
                    </a:ext>
                  </a:extLst>
                </a:gridCol>
              </a:tblGrid>
              <a:tr h="36285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Tematică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 b="1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Frecvența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în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răspunsuri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946663"/>
                  </a:ext>
                </a:extLst>
              </a:tr>
              <a:tr h="3886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Factori motivaționali</a:t>
                      </a:r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000" b="1" i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800" b="1" i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84274"/>
                  </a:ext>
                </a:extLst>
              </a:tr>
              <a:tr h="3886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Planuri de carieră și obiective personale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57.14% (n=20)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08659"/>
                  </a:ext>
                </a:extLst>
              </a:tr>
              <a:tr h="3886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Dezvoltare personală și autorealizare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34.29% (n=12)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68807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Oportunitățile studențești și climatul instituțional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28.57% (n=10)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951391"/>
                  </a:ext>
                </a:extLst>
              </a:tr>
              <a:tr h="3886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Comparația cu ceilalți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8.57% (n=3)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251828"/>
                  </a:ext>
                </a:extLst>
              </a:tr>
              <a:tr h="3886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Sprijinul familiei sau al prietenilor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8.57% (n=3)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1124"/>
                  </a:ext>
                </a:extLst>
              </a:tr>
              <a:tr h="3886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Frica de eșec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8.57% (n=3)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54600"/>
                  </a:ext>
                </a:extLst>
              </a:tr>
              <a:tr h="388681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Dorința de a nu dezamăgi familia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5.71% (n=2)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781182"/>
                  </a:ext>
                </a:extLst>
              </a:tr>
              <a:tr h="388680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Factori </a:t>
                      </a:r>
                      <a:r>
                        <a:rPr lang="ro-RO" sz="1800" b="1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demotivanți</a:t>
                      </a:r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000" b="1" i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ro-RO" sz="1800" b="1" i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490175"/>
                  </a:ext>
                </a:extLst>
              </a:tr>
              <a:tr h="444207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Slaba implicare a profesorilor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o-RO" sz="1000" b="1" i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14.29%(n=5) </a:t>
                      </a:r>
                      <a:endParaRPr lang="ro-RO" sz="1800" b="0" i="0" dirty="0">
                        <a:solidFill>
                          <a:srgbClr val="2F5496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28005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7444B-B457-780A-2BA1-2319D8C9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The role of motivation in learning - THE EDUCATION HUB">
            <a:extLst>
              <a:ext uri="{FF2B5EF4-FFF2-40B4-BE49-F238E27FC236}">
                <a16:creationId xmlns:a16="http://schemas.microsoft.com/office/drawing/2014/main" id="{391D71AB-A903-F744-151C-2DA3EF9D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874" y="2600866"/>
            <a:ext cx="4597877" cy="30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0CF5-5413-E423-AA1F-0896DC36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90" y="609540"/>
            <a:ext cx="10357448" cy="133994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err="1">
                <a:latin typeface="Arial"/>
                <a:ea typeface="Calibri Light"/>
                <a:cs typeface="Calibri Light"/>
              </a:rPr>
              <a:t>Influența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factorilor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personali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asupra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rezilienței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academice</a:t>
            </a:r>
            <a:endParaRPr lang="en-US" err="1">
              <a:latin typeface="Arial"/>
              <a:ea typeface="Calibri Ligh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F5174-54EC-5C46-2089-F3BB8BCD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638" y="1954332"/>
            <a:ext cx="5229673" cy="493234"/>
          </a:xfrm>
        </p:spPr>
        <p:txBody>
          <a:bodyPr/>
          <a:lstStyle/>
          <a:p>
            <a:pPr algn="ctr"/>
            <a:r>
              <a:rPr lang="en-US" b="0" err="1">
                <a:ea typeface="Calibri"/>
                <a:cs typeface="Calibri"/>
              </a:rPr>
              <a:t>Strategii</a:t>
            </a:r>
            <a:r>
              <a:rPr lang="en-US" b="0">
                <a:ea typeface="Calibri"/>
                <a:cs typeface="Calibri"/>
              </a:rPr>
              <a:t> de coping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582DE52-069B-7867-1692-B617BD08CF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9654722"/>
              </p:ext>
            </p:extLst>
          </p:nvPr>
        </p:nvGraphicFramePr>
        <p:xfrm>
          <a:off x="675735" y="2501660"/>
          <a:ext cx="5608270" cy="42285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71995">
                  <a:extLst>
                    <a:ext uri="{9D8B030D-6E8A-4147-A177-3AD203B41FA5}">
                      <a16:colId xmlns:a16="http://schemas.microsoft.com/office/drawing/2014/main" val="1883176249"/>
                    </a:ext>
                  </a:extLst>
                </a:gridCol>
                <a:gridCol w="158750">
                  <a:extLst>
                    <a:ext uri="{9D8B030D-6E8A-4147-A177-3AD203B41FA5}">
                      <a16:colId xmlns:a16="http://schemas.microsoft.com/office/drawing/2014/main" val="2901578822"/>
                    </a:ext>
                  </a:extLst>
                </a:gridCol>
                <a:gridCol w="1577525">
                  <a:extLst>
                    <a:ext uri="{9D8B030D-6E8A-4147-A177-3AD203B41FA5}">
                      <a16:colId xmlns:a16="http://schemas.microsoft.com/office/drawing/2014/main" val="1147661154"/>
                    </a:ext>
                  </a:extLst>
                </a:gridCol>
              </a:tblGrid>
              <a:tr h="3991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Tematică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100" b="1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Frecvența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în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răspunsuri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65157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Planificare și pregătire </a:t>
                      </a:r>
                      <a:r>
                        <a:rPr lang="ro-RO" sz="1800" b="0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proactivă</a:t>
                      </a:r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34.29% (n=12)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465138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Odihna și activități de relaxare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31.43% (n=11)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116046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Coping</a:t>
                      </a:r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sub presiune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25.71% (n=9)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82176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Tehnici de învățare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22.86% (n=8)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037483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Suportul social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14.29% (n=5)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47115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Recunoașterea limitărilor personale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5.71% (n=2)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376615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E1259-E119-BFE0-B77C-6E278C3A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Good Vibes Stress Management Techniques for Mind &amp; Body - Molekule">
            <a:extLst>
              <a:ext uri="{FF2B5EF4-FFF2-40B4-BE49-F238E27FC236}">
                <a16:creationId xmlns:a16="http://schemas.microsoft.com/office/drawing/2014/main" id="{9812EC47-9ABA-AF65-A5D3-4B678B56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2" y="2442884"/>
            <a:ext cx="5244859" cy="37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CBE5-05E8-F76B-433A-01A2FDCE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516"/>
            <a:ext cx="10688129" cy="876643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Arial"/>
                <a:ea typeface="Calibri Light"/>
                <a:cs typeface="Calibri Light"/>
              </a:rPr>
              <a:t>2. 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Influența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factorilor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sociali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asupra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rezilienței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academice</a:t>
            </a:r>
            <a:endParaRPr lang="en-US" sz="3600" err="1">
              <a:latin typeface="Arial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D5C6059-1D5E-AC2F-BB9F-CE52CBE9A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525634"/>
              </p:ext>
            </p:extLst>
          </p:nvPr>
        </p:nvGraphicFramePr>
        <p:xfrm>
          <a:off x="838200" y="1825625"/>
          <a:ext cx="6179289" cy="46480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94051">
                  <a:extLst>
                    <a:ext uri="{9D8B030D-6E8A-4147-A177-3AD203B41FA5}">
                      <a16:colId xmlns:a16="http://schemas.microsoft.com/office/drawing/2014/main" val="3820436364"/>
                    </a:ext>
                  </a:extLst>
                </a:gridCol>
                <a:gridCol w="447364">
                  <a:extLst>
                    <a:ext uri="{9D8B030D-6E8A-4147-A177-3AD203B41FA5}">
                      <a16:colId xmlns:a16="http://schemas.microsoft.com/office/drawing/2014/main" val="2787051022"/>
                    </a:ext>
                  </a:extLst>
                </a:gridCol>
                <a:gridCol w="3037874">
                  <a:extLst>
                    <a:ext uri="{9D8B030D-6E8A-4147-A177-3AD203B41FA5}">
                      <a16:colId xmlns:a16="http://schemas.microsoft.com/office/drawing/2014/main" val="3842830986"/>
                    </a:ext>
                  </a:extLst>
                </a:gridCol>
              </a:tblGrid>
              <a:tr h="54428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Tematică</a:t>
                      </a:r>
                      <a:r>
                        <a:rPr lang="en-US" sz="18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Frecvența</a:t>
                      </a:r>
                      <a:r>
                        <a:rPr lang="en-US" sz="18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în</a:t>
                      </a:r>
                      <a:r>
                        <a:rPr lang="en-US" sz="18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răspunsuri</a:t>
                      </a:r>
                      <a:r>
                        <a:rPr lang="en-US" sz="18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480039"/>
                  </a:ext>
                </a:extLst>
              </a:tr>
              <a:tr h="5772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Sprijin emoțional și moral total</a:t>
                      </a:r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80.00% (n=28)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476311"/>
                  </a:ext>
                </a:extLst>
              </a:tr>
              <a:tr h="5772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Doar familiei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31.43% (n=11)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260860"/>
                  </a:ext>
                </a:extLst>
              </a:tr>
              <a:tr h="5772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Doar colegi și a prieteni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14.29% (n=9)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198782"/>
                  </a:ext>
                </a:extLst>
              </a:tr>
              <a:tr h="5772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familie și colegi/prieteni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34.29% (n=12)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12177"/>
                  </a:ext>
                </a:extLst>
              </a:tr>
              <a:tr h="5772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Ajutor practic 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20.00% (n=7)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35791"/>
                  </a:ext>
                </a:extLst>
              </a:tr>
              <a:tr h="5772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Presiunea familiei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20.00% (n=7)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55390"/>
                  </a:ext>
                </a:extLst>
              </a:tr>
              <a:tr h="5772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Nicio influență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5.71% (n=2)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71775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7C191-9115-F9BF-C2BD-9985FBDE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 descr="A group of people clapping&#10;&#10;Description automatically generated">
            <a:extLst>
              <a:ext uri="{FF2B5EF4-FFF2-40B4-BE49-F238E27FC236}">
                <a16:creationId xmlns:a16="http://schemas.microsoft.com/office/drawing/2014/main" id="{EECAB3E1-4BA1-CE1E-91E8-1D209A57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2645420"/>
            <a:ext cx="5244860" cy="30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5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6B71-9DA1-A4CA-3B41-988DDE67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818"/>
            <a:ext cx="10515600" cy="8622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>
                <a:latin typeface="Arial"/>
                <a:ea typeface="Calibri Light"/>
                <a:cs typeface="Calibri Light"/>
              </a:rPr>
              <a:t>3. 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Influența</a:t>
            </a:r>
            <a:r>
              <a:rPr lang="en-US" sz="3600">
                <a:latin typeface="Arial"/>
                <a:ea typeface="Calibri Light"/>
                <a:cs typeface="Calibri Light"/>
              </a:rPr>
              <a:t> 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factorilor</a:t>
            </a:r>
            <a:r>
              <a:rPr lang="en-US" sz="3600">
                <a:latin typeface="Arial"/>
                <a:ea typeface="Calibri Light"/>
                <a:cs typeface="Calibri Light"/>
              </a:rPr>
              <a:t> 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instituționali</a:t>
            </a:r>
            <a:r>
              <a:rPr lang="en-US" sz="3600">
                <a:latin typeface="Arial"/>
                <a:ea typeface="Calibri Light"/>
                <a:cs typeface="Calibri Light"/>
              </a:rPr>
              <a:t> 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asupra</a:t>
            </a:r>
            <a:r>
              <a:rPr lang="en-US" sz="3600">
                <a:latin typeface="Arial"/>
                <a:ea typeface="Calibri Light"/>
                <a:cs typeface="Calibri Light"/>
              </a:rPr>
              <a:t> 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rezilienței</a:t>
            </a:r>
            <a:r>
              <a:rPr lang="en-US" sz="3600">
                <a:latin typeface="Arial"/>
                <a:ea typeface="Calibri Light"/>
                <a:cs typeface="Calibri Light"/>
              </a:rPr>
              <a:t> 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academice</a:t>
            </a:r>
            <a:endParaRPr lang="en-US" sz="3600" err="1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CF73-A6B4-0618-36AD-9E5F08292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720"/>
            <a:ext cx="10990053" cy="47107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  <a:p>
            <a:r>
              <a:rPr lang="en-US" sz="2400" err="1">
                <a:latin typeface="Arial"/>
                <a:ea typeface="Calibri" panose="020F0502020204030204"/>
                <a:cs typeface="Calibri" panose="020F0502020204030204"/>
              </a:rPr>
              <a:t>Resurse</a:t>
            </a:r>
            <a:r>
              <a:rPr lang="en-US" sz="2400">
                <a:latin typeface="Arial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Arial"/>
                <a:ea typeface="Calibri"/>
                <a:cs typeface="Calibri"/>
              </a:rPr>
              <a:t>disponibile</a:t>
            </a:r>
            <a:r>
              <a:rPr lang="en-US" sz="2400">
                <a:latin typeface="Arial"/>
                <a:ea typeface="Calibri"/>
                <a:cs typeface="Calibri"/>
              </a:rPr>
              <a:t> </a:t>
            </a:r>
            <a:endParaRPr lang="en-US" sz="2400">
              <a:latin typeface="Calibri" panose="020F0502020204030204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err="1">
                <a:latin typeface="Arial"/>
                <a:ea typeface="Calibri"/>
                <a:cs typeface="Calibri"/>
              </a:rPr>
              <a:t>Universitatea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pune</a:t>
            </a:r>
            <a:r>
              <a:rPr lang="en-US" sz="2000">
                <a:latin typeface="Arial"/>
                <a:ea typeface="Calibri"/>
                <a:cs typeface="Calibri"/>
              </a:rPr>
              <a:t> la </a:t>
            </a:r>
            <a:r>
              <a:rPr lang="en-US" sz="2000" err="1">
                <a:latin typeface="Arial"/>
                <a:ea typeface="Calibri"/>
                <a:cs typeface="Calibri"/>
              </a:rPr>
              <a:t>dispoziția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studenților</a:t>
            </a:r>
            <a:r>
              <a:rPr lang="en-US" sz="2000">
                <a:latin typeface="Arial"/>
                <a:ea typeface="Calibri"/>
                <a:cs typeface="Calibri"/>
              </a:rPr>
              <a:t> diverse </a:t>
            </a:r>
            <a:r>
              <a:rPr lang="en-US" sz="2000" err="1">
                <a:latin typeface="Arial"/>
                <a:ea typeface="Calibri"/>
                <a:cs typeface="Calibri"/>
              </a:rPr>
              <a:t>resurse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în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sprijinul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rezilienței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academice</a:t>
            </a:r>
            <a:r>
              <a:rPr lang="en-US" sz="2000">
                <a:latin typeface="Arial"/>
                <a:ea typeface="Calibri"/>
                <a:cs typeface="Calibri"/>
              </a:rPr>
              <a:t>, precum </a:t>
            </a:r>
            <a:r>
              <a:rPr lang="en-US" sz="2000" err="1">
                <a:latin typeface="Arial"/>
                <a:ea typeface="Calibri"/>
                <a:cs typeface="Calibri"/>
              </a:rPr>
              <a:t>Centrul</a:t>
            </a:r>
            <a:r>
              <a:rPr lang="en-US" sz="2000">
                <a:latin typeface="Arial"/>
                <a:ea typeface="Calibri"/>
                <a:cs typeface="Calibri"/>
              </a:rPr>
              <a:t> de </a:t>
            </a:r>
            <a:r>
              <a:rPr lang="en-US" sz="2000" err="1">
                <a:latin typeface="Arial"/>
                <a:ea typeface="Calibri"/>
                <a:cs typeface="Calibri"/>
              </a:rPr>
              <a:t>Orientare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și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Consiliere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în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Carieră</a:t>
            </a:r>
            <a:r>
              <a:rPr lang="en-US" sz="2000">
                <a:latin typeface="Arial"/>
                <a:ea typeface="Calibri"/>
                <a:cs typeface="Calibri"/>
              </a:rPr>
              <a:t>, </a:t>
            </a:r>
            <a:r>
              <a:rPr lang="en-US" sz="2000" err="1">
                <a:latin typeface="Arial"/>
                <a:ea typeface="Calibri"/>
                <a:cs typeface="Calibri"/>
              </a:rPr>
              <a:t>consiliere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psihologică</a:t>
            </a:r>
            <a:r>
              <a:rPr lang="en-US" sz="2000">
                <a:latin typeface="Arial"/>
                <a:ea typeface="Calibri"/>
                <a:cs typeface="Calibri"/>
              </a:rPr>
              <a:t>, </a:t>
            </a:r>
            <a:r>
              <a:rPr lang="en-US" sz="2000" err="1">
                <a:latin typeface="Arial"/>
                <a:ea typeface="Calibri"/>
                <a:cs typeface="Calibri"/>
              </a:rPr>
              <a:t>accesul</a:t>
            </a:r>
            <a:r>
              <a:rPr lang="en-US" sz="2000">
                <a:latin typeface="Arial"/>
                <a:ea typeface="Calibri"/>
                <a:cs typeface="Calibri"/>
              </a:rPr>
              <a:t> la </a:t>
            </a:r>
            <a:r>
              <a:rPr lang="en-US" sz="2000" err="1">
                <a:latin typeface="Arial"/>
                <a:ea typeface="Calibri"/>
                <a:cs typeface="Calibri"/>
              </a:rPr>
              <a:t>biblioteci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virtuale</a:t>
            </a:r>
            <a:r>
              <a:rPr lang="en-US" sz="2000">
                <a:latin typeface="Arial"/>
                <a:ea typeface="Calibri"/>
                <a:cs typeface="Calibri"/>
              </a:rPr>
              <a:t>, </a:t>
            </a:r>
            <a:r>
              <a:rPr lang="en-US" sz="2000" err="1">
                <a:latin typeface="Arial"/>
                <a:ea typeface="Calibri"/>
                <a:cs typeface="Calibri"/>
              </a:rPr>
              <a:t>consultațiile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cadrelor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didactice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și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programe</a:t>
            </a:r>
            <a:r>
              <a:rPr lang="en-US" sz="2000">
                <a:latin typeface="Arial"/>
                <a:ea typeface="Calibri"/>
                <a:cs typeface="Calibri"/>
              </a:rPr>
              <a:t> Erasmus+.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en-US" sz="1800">
              <a:latin typeface="Arial"/>
              <a:ea typeface="Calibri"/>
              <a:cs typeface="Calibri"/>
            </a:endParaRPr>
          </a:p>
          <a:p>
            <a:r>
              <a:rPr lang="en-US" sz="2400" err="1">
                <a:latin typeface="Arial"/>
                <a:ea typeface="Calibri"/>
                <a:cs typeface="Calibri"/>
              </a:rPr>
              <a:t>Programe</a:t>
            </a:r>
            <a:r>
              <a:rPr lang="en-US" sz="2400">
                <a:latin typeface="Arial"/>
                <a:ea typeface="Calibri"/>
                <a:cs typeface="Calibri"/>
              </a:rPr>
              <a:t> Erasmus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err="1">
                <a:latin typeface="Arial"/>
                <a:ea typeface="Calibri"/>
                <a:cs typeface="Calibri"/>
              </a:rPr>
              <a:t>reprezintă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una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dintre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cele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mai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valoroase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resurse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instituționale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pentru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studenți</a:t>
            </a:r>
            <a:r>
              <a:rPr lang="en-US" sz="2000">
                <a:latin typeface="Arial"/>
                <a:ea typeface="Calibri"/>
                <a:cs typeface="Calibri"/>
              </a:rPr>
              <a:t>; 45.71% </a:t>
            </a:r>
            <a:r>
              <a:rPr lang="en-US" sz="2000" err="1">
                <a:latin typeface="Arial"/>
                <a:ea typeface="Calibri"/>
                <a:cs typeface="Calibri"/>
              </a:rPr>
              <a:t>dintre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studenți</a:t>
            </a:r>
            <a:r>
              <a:rPr lang="en-US" sz="2000">
                <a:latin typeface="Arial"/>
                <a:ea typeface="Calibri"/>
                <a:cs typeface="Calibri"/>
              </a:rPr>
              <a:t> au </a:t>
            </a:r>
            <a:r>
              <a:rPr lang="en-US" sz="2000" err="1">
                <a:latin typeface="Arial"/>
                <a:ea typeface="Calibri"/>
                <a:cs typeface="Calibri"/>
              </a:rPr>
              <a:t>accesat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aceste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programe</a:t>
            </a:r>
            <a:r>
              <a:rPr lang="en-US" sz="2000">
                <a:latin typeface="Arial"/>
                <a:ea typeface="Calibri"/>
                <a:cs typeface="Calibri"/>
              </a:rPr>
              <a:t>, </a:t>
            </a:r>
            <a:r>
              <a:rPr lang="en-US" sz="2000" err="1">
                <a:latin typeface="Arial"/>
                <a:ea typeface="Calibri"/>
                <a:cs typeface="Calibri"/>
              </a:rPr>
              <a:t>evidențiind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impactul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pozitiv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asupra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dezvoltării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personale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și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profesionale</a:t>
            </a:r>
            <a:r>
              <a:rPr lang="en-US" sz="2000">
                <a:latin typeface="Arial"/>
                <a:ea typeface="Calibri"/>
                <a:cs typeface="Calibri"/>
              </a:rPr>
              <a:t>, precum </a:t>
            </a:r>
            <a:r>
              <a:rPr lang="en-US" sz="2000" err="1">
                <a:latin typeface="Arial"/>
                <a:ea typeface="Calibri"/>
                <a:cs typeface="Calibri"/>
              </a:rPr>
              <a:t>și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oportunitățile</a:t>
            </a:r>
            <a:r>
              <a:rPr lang="en-US" sz="2000">
                <a:latin typeface="Arial"/>
                <a:ea typeface="Calibri"/>
                <a:cs typeface="Calibri"/>
              </a:rPr>
              <a:t> de </a:t>
            </a:r>
            <a:r>
              <a:rPr lang="en-US" sz="2000" err="1">
                <a:latin typeface="Arial"/>
                <a:ea typeface="Calibri"/>
                <a:cs typeface="Calibri"/>
              </a:rPr>
              <a:t>învățare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interculturală</a:t>
            </a:r>
            <a:r>
              <a:rPr lang="en-US" sz="2000">
                <a:latin typeface="Arial"/>
                <a:ea typeface="Calibri"/>
                <a:cs typeface="Calibri"/>
              </a:rPr>
              <a:t>.</a:t>
            </a:r>
          </a:p>
          <a:p>
            <a:pPr marL="457200" lvl="1" indent="0">
              <a:buNone/>
            </a:pPr>
            <a:endParaRPr lang="en-US" sz="2000">
              <a:latin typeface="Arial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err="1">
                <a:latin typeface="Arial"/>
                <a:ea typeface="Calibri"/>
                <a:cs typeface="Calibri"/>
              </a:rPr>
              <a:t>Mulți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studenți</a:t>
            </a:r>
            <a:r>
              <a:rPr lang="en-US" sz="2000">
                <a:latin typeface="Arial"/>
                <a:ea typeface="Calibri"/>
                <a:cs typeface="Calibri"/>
              </a:rPr>
              <a:t> nu sunt </a:t>
            </a:r>
            <a:r>
              <a:rPr lang="en-US" sz="2000" err="1">
                <a:latin typeface="Arial"/>
                <a:ea typeface="Calibri"/>
                <a:cs typeface="Calibri"/>
              </a:rPr>
              <a:t>conștienți</a:t>
            </a:r>
            <a:r>
              <a:rPr lang="en-US" sz="2000">
                <a:latin typeface="Arial"/>
                <a:ea typeface="Calibri"/>
                <a:cs typeface="Calibri"/>
              </a:rPr>
              <a:t> de </a:t>
            </a:r>
            <a:r>
              <a:rPr lang="en-US" sz="2000" err="1">
                <a:latin typeface="Arial"/>
                <a:ea typeface="Calibri"/>
                <a:cs typeface="Calibri"/>
              </a:rPr>
              <a:t>existența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acestor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resurse</a:t>
            </a:r>
            <a:r>
              <a:rPr lang="en-US" sz="2000">
                <a:latin typeface="Arial"/>
                <a:ea typeface="Calibri"/>
                <a:cs typeface="Calibri"/>
              </a:rPr>
              <a:t>, </a:t>
            </a:r>
            <a:r>
              <a:rPr lang="en-US" sz="2000" err="1">
                <a:latin typeface="Arial"/>
                <a:ea typeface="Calibri"/>
                <a:cs typeface="Calibri"/>
              </a:rPr>
              <a:t>subliniind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necesitatea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unei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mai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bune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promovări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și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informări</a:t>
            </a:r>
            <a:r>
              <a:rPr lang="en-US" sz="2000">
                <a:latin typeface="Arial"/>
                <a:ea typeface="Calibri"/>
                <a:cs typeface="Calibri"/>
              </a:rPr>
              <a:t> (20% </a:t>
            </a:r>
            <a:r>
              <a:rPr lang="en-US" sz="2000" err="1">
                <a:latin typeface="Arial"/>
                <a:ea typeface="Calibri"/>
                <a:cs typeface="Calibri"/>
              </a:rPr>
              <a:t>dintre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studenți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și</a:t>
            </a:r>
            <a:r>
              <a:rPr lang="en-US" sz="2000">
                <a:latin typeface="Arial"/>
                <a:ea typeface="Calibri"/>
                <a:cs typeface="Calibri"/>
              </a:rPr>
              <a:t>-au </a:t>
            </a:r>
            <a:r>
              <a:rPr lang="en-US" sz="2000" err="1">
                <a:latin typeface="Arial"/>
                <a:ea typeface="Calibri"/>
                <a:cs typeface="Calibri"/>
              </a:rPr>
              <a:t>exprimat</a:t>
            </a:r>
            <a:r>
              <a:rPr lang="en-US" sz="2000"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latin typeface="Arial"/>
                <a:ea typeface="Calibri"/>
                <a:cs typeface="Calibri"/>
              </a:rPr>
              <a:t>nemulțumirea</a:t>
            </a:r>
            <a:r>
              <a:rPr lang="en-US" sz="2000">
                <a:latin typeface="Arial"/>
                <a:ea typeface="Calibri"/>
                <a:cs typeface="Calibri"/>
              </a:rPr>
              <a:t> cu </a:t>
            </a:r>
            <a:r>
              <a:rPr lang="en-US" sz="2000" err="1">
                <a:latin typeface="Arial"/>
                <a:ea typeface="Calibri"/>
                <a:cs typeface="Calibri"/>
              </a:rPr>
              <a:t>privire</a:t>
            </a:r>
            <a:r>
              <a:rPr lang="en-US" sz="2000">
                <a:latin typeface="Arial"/>
                <a:ea typeface="Calibri"/>
                <a:cs typeface="Calibri"/>
              </a:rPr>
              <a:t> la </a:t>
            </a:r>
            <a:r>
              <a:rPr lang="en-US" sz="2000" err="1">
                <a:latin typeface="Arial"/>
                <a:ea typeface="Calibri"/>
                <a:cs typeface="Calibri"/>
              </a:rPr>
              <a:t>acest</a:t>
            </a:r>
            <a:r>
              <a:rPr lang="en-US" sz="2000">
                <a:latin typeface="Arial"/>
                <a:ea typeface="Calibri"/>
                <a:cs typeface="Calibri"/>
              </a:rPr>
              <a:t> aspect).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800">
              <a:latin typeface="Arial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1800">
              <a:latin typeface="Arial"/>
              <a:ea typeface="Calibri"/>
              <a:cs typeface="Calibri"/>
            </a:endParaRPr>
          </a:p>
          <a:p>
            <a:endParaRPr lang="en-US" sz="2600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endParaRPr lang="en-US" sz="2600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7E365-55ED-3060-1F84-B780D69E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E723-1DF2-29CA-1841-DAFB55B7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910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>
                <a:latin typeface="Arial"/>
                <a:ea typeface="Calibri Light"/>
                <a:cs typeface="Calibri Light"/>
              </a:rPr>
              <a:t>3. 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Influența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factorilor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instituționali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asupra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rezilienței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academice</a:t>
            </a:r>
            <a:endParaRPr lang="en-US" sz="3600" err="1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1D8D-3E6D-D545-289B-BCF5353A8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13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>
                <a:latin typeface="Arial"/>
                <a:ea typeface="Calibri"/>
                <a:cs typeface="Calibri"/>
              </a:rPr>
              <a:t>Sugestii</a:t>
            </a:r>
            <a:r>
              <a:rPr lang="en-US" sz="2400">
                <a:latin typeface="Arial"/>
                <a:ea typeface="Calibri"/>
                <a:cs typeface="Calibri"/>
              </a:rPr>
              <a:t> </a:t>
            </a:r>
            <a:r>
              <a:rPr lang="en-US" sz="2400" err="1">
                <a:latin typeface="Arial"/>
                <a:ea typeface="Calibri"/>
                <a:cs typeface="Calibri"/>
              </a:rPr>
              <a:t>oferite</a:t>
            </a:r>
            <a:r>
              <a:rPr lang="en-US" sz="2400">
                <a:latin typeface="Arial"/>
                <a:ea typeface="Calibri"/>
                <a:cs typeface="Calibri"/>
              </a:rPr>
              <a:t> de </a:t>
            </a:r>
            <a:r>
              <a:rPr lang="en-US" sz="2400" err="1">
                <a:latin typeface="Arial"/>
                <a:ea typeface="Calibri"/>
                <a:cs typeface="Calibri"/>
              </a:rPr>
              <a:t>studenți</a:t>
            </a:r>
            <a:r>
              <a:rPr lang="en-US" sz="2400">
                <a:latin typeface="Arial"/>
                <a:ea typeface="Calibri"/>
                <a:cs typeface="Calibri"/>
              </a:rPr>
              <a:t> </a:t>
            </a:r>
            <a:r>
              <a:rPr lang="en-US" sz="2400" err="1">
                <a:latin typeface="Arial"/>
                <a:ea typeface="Calibri"/>
                <a:cs typeface="Calibri"/>
              </a:rPr>
              <a:t>pentru</a:t>
            </a:r>
            <a:r>
              <a:rPr lang="en-US" sz="2400">
                <a:latin typeface="Arial"/>
                <a:ea typeface="Calibri"/>
                <a:cs typeface="Calibri"/>
              </a:rPr>
              <a:t> </a:t>
            </a:r>
            <a:r>
              <a:rPr lang="en-US" sz="2400" err="1">
                <a:latin typeface="Arial"/>
                <a:ea typeface="Calibri"/>
                <a:cs typeface="Calibri"/>
              </a:rPr>
              <a:t>îmbunătățirea</a:t>
            </a:r>
            <a:r>
              <a:rPr lang="en-US" sz="2400">
                <a:latin typeface="Arial"/>
                <a:ea typeface="Calibri"/>
                <a:cs typeface="Calibri"/>
              </a:rPr>
              <a:t> </a:t>
            </a:r>
            <a:r>
              <a:rPr lang="en-US" sz="2400" err="1">
                <a:latin typeface="Arial"/>
                <a:ea typeface="Calibri"/>
                <a:cs typeface="Calibri"/>
              </a:rPr>
              <a:t>experienței</a:t>
            </a:r>
            <a:r>
              <a:rPr lang="en-US" sz="2400">
                <a:latin typeface="Arial"/>
                <a:ea typeface="Calibri"/>
                <a:cs typeface="Calibri"/>
              </a:rPr>
              <a:t> </a:t>
            </a:r>
            <a:r>
              <a:rPr lang="en-US" sz="2400" err="1">
                <a:latin typeface="Arial"/>
                <a:ea typeface="Calibri"/>
                <a:cs typeface="Calibri"/>
              </a:rPr>
              <a:t>academice</a:t>
            </a:r>
            <a:r>
              <a:rPr lang="en-US" sz="2400">
                <a:latin typeface="Arial"/>
                <a:ea typeface="Calibri"/>
                <a:cs typeface="Calibri"/>
              </a:rPr>
              <a:t> la </a:t>
            </a:r>
            <a:r>
              <a:rPr lang="en-US" sz="2400" err="1">
                <a:latin typeface="Arial"/>
                <a:ea typeface="Calibri"/>
                <a:cs typeface="Calibri"/>
              </a:rPr>
              <a:t>universitate</a:t>
            </a:r>
            <a:r>
              <a:rPr lang="en-US">
                <a:latin typeface="Arial"/>
                <a:ea typeface="Calibri"/>
                <a:cs typeface="Calibri"/>
              </a:rPr>
              <a:t>:</a:t>
            </a:r>
            <a:endParaRPr lang="en-US"/>
          </a:p>
          <a:p>
            <a:pPr marL="0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latin typeface="Arial"/>
                <a:ea typeface="Calibri"/>
                <a:cs typeface="Calibri"/>
              </a:rPr>
              <a:t>Coordonarea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eficientă</a:t>
            </a:r>
            <a:r>
              <a:rPr lang="en-US">
                <a:latin typeface="Arial"/>
                <a:ea typeface="Calibri"/>
                <a:cs typeface="Calibri"/>
              </a:rPr>
              <a:t> a </a:t>
            </a:r>
            <a:r>
              <a:rPr lang="en-US" err="1">
                <a:latin typeface="Arial"/>
                <a:ea typeface="Calibri"/>
                <a:cs typeface="Calibri"/>
              </a:rPr>
              <a:t>programelor</a:t>
            </a:r>
            <a:r>
              <a:rPr lang="en-US">
                <a:latin typeface="Arial"/>
                <a:ea typeface="Calibri"/>
                <a:cs typeface="Calibri"/>
              </a:rPr>
              <a:t> Erasmus+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err="1">
                <a:latin typeface="Arial"/>
                <a:ea typeface="Calibri"/>
                <a:cs typeface="Calibri"/>
              </a:rPr>
              <a:t>Unele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facultăți</a:t>
            </a:r>
            <a:r>
              <a:rPr lang="en-US">
                <a:latin typeface="Arial"/>
                <a:ea typeface="Calibri"/>
                <a:cs typeface="Calibri"/>
              </a:rPr>
              <a:t> au </a:t>
            </a:r>
            <a:r>
              <a:rPr lang="en-US" err="1">
                <a:latin typeface="Arial"/>
                <a:ea typeface="Calibri"/>
                <a:cs typeface="Calibri"/>
              </a:rPr>
              <a:t>mai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multe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oportunități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decât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altele</a:t>
            </a:r>
            <a:r>
              <a:rPr lang="en-US">
                <a:latin typeface="Arial"/>
                <a:ea typeface="Calibri"/>
                <a:cs typeface="Calibri"/>
              </a:rPr>
              <a:t>, </a:t>
            </a:r>
            <a:r>
              <a:rPr lang="en-US" err="1">
                <a:latin typeface="Arial"/>
                <a:ea typeface="Calibri"/>
                <a:cs typeface="Calibri"/>
              </a:rPr>
              <a:t>iar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bursele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mici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limitează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accesul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studenților</a:t>
            </a:r>
            <a:r>
              <a:rPr lang="en-US">
                <a:latin typeface="Arial"/>
                <a:ea typeface="Calibri"/>
                <a:cs typeface="Calibri"/>
              </a:rPr>
              <a:t> cu </a:t>
            </a:r>
            <a:r>
              <a:rPr lang="en-US" err="1">
                <a:latin typeface="Arial"/>
                <a:ea typeface="Calibri"/>
                <a:cs typeface="Calibri"/>
              </a:rPr>
              <a:t>situații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financiare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mai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puțin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favorabile</a:t>
            </a:r>
            <a:r>
              <a:rPr lang="en-US">
                <a:latin typeface="Arial"/>
                <a:ea typeface="Calibri"/>
                <a:cs typeface="Calibri"/>
              </a:rPr>
              <a:t>.</a:t>
            </a:r>
          </a:p>
          <a:p>
            <a:pPr marL="914400" lvl="2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latin typeface="Arial"/>
                <a:ea typeface="Calibri"/>
                <a:cs typeface="Calibri"/>
              </a:rPr>
              <a:t>Vizibilitatea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accesibilitatea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resurselor</a:t>
            </a:r>
            <a:endParaRPr lang="en-US">
              <a:latin typeface="Arial"/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err="1">
                <a:latin typeface="Arial"/>
                <a:ea typeface="Calibri"/>
                <a:cs typeface="Arial"/>
              </a:rPr>
              <a:t>Mulți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studenți</a:t>
            </a:r>
            <a:r>
              <a:rPr lang="en-US">
                <a:latin typeface="Arial"/>
                <a:ea typeface="Calibri"/>
                <a:cs typeface="Arial"/>
              </a:rPr>
              <a:t> nu sunt </a:t>
            </a:r>
            <a:r>
              <a:rPr lang="en-US" err="1">
                <a:latin typeface="Arial"/>
                <a:ea typeface="Calibri"/>
                <a:cs typeface="Arial"/>
              </a:rPr>
              <a:t>conștienți</a:t>
            </a:r>
            <a:r>
              <a:rPr lang="en-US">
                <a:latin typeface="Arial"/>
                <a:ea typeface="Calibri"/>
                <a:cs typeface="Arial"/>
              </a:rPr>
              <a:t> de </a:t>
            </a:r>
            <a:r>
              <a:rPr lang="en-US" err="1">
                <a:latin typeface="Arial"/>
                <a:ea typeface="Calibri"/>
                <a:cs typeface="Arial"/>
              </a:rPr>
              <a:t>existența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acestor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resurse</a:t>
            </a:r>
            <a:r>
              <a:rPr lang="en-US">
                <a:latin typeface="Arial"/>
                <a:ea typeface="Calibri"/>
                <a:cs typeface="Arial"/>
              </a:rPr>
              <a:t>, </a:t>
            </a:r>
            <a:r>
              <a:rPr lang="en-US" err="1">
                <a:latin typeface="Arial"/>
                <a:ea typeface="Calibri"/>
                <a:cs typeface="Arial"/>
              </a:rPr>
              <a:t>subliniind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necesitatea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unei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mai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bune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promovări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și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informări</a:t>
            </a:r>
            <a:r>
              <a:rPr lang="en-US">
                <a:latin typeface="Arial"/>
                <a:ea typeface="Calibri"/>
                <a:cs typeface="Arial"/>
              </a:rPr>
              <a:t> (20% </a:t>
            </a:r>
            <a:r>
              <a:rPr lang="en-US" err="1">
                <a:latin typeface="Arial"/>
                <a:ea typeface="Calibri"/>
                <a:cs typeface="Arial"/>
              </a:rPr>
              <a:t>dintre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studenți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și</a:t>
            </a:r>
            <a:r>
              <a:rPr lang="en-US">
                <a:latin typeface="Arial"/>
                <a:ea typeface="Calibri"/>
                <a:cs typeface="Arial"/>
              </a:rPr>
              <a:t>-au </a:t>
            </a:r>
            <a:r>
              <a:rPr lang="en-US" err="1">
                <a:latin typeface="Arial"/>
                <a:ea typeface="Calibri"/>
                <a:cs typeface="Arial"/>
              </a:rPr>
              <a:t>exprimat</a:t>
            </a:r>
            <a:r>
              <a:rPr lang="en-US">
                <a:latin typeface="Arial"/>
                <a:ea typeface="Calibri"/>
                <a:cs typeface="Arial"/>
              </a:rPr>
              <a:t> </a:t>
            </a:r>
            <a:r>
              <a:rPr lang="en-US" err="1">
                <a:latin typeface="Arial"/>
                <a:ea typeface="Calibri"/>
                <a:cs typeface="Arial"/>
              </a:rPr>
              <a:t>nemulțumirea</a:t>
            </a:r>
            <a:r>
              <a:rPr lang="en-US">
                <a:latin typeface="Arial"/>
                <a:ea typeface="Calibri"/>
                <a:cs typeface="Arial"/>
              </a:rPr>
              <a:t> cu </a:t>
            </a:r>
            <a:r>
              <a:rPr lang="en-US" err="1">
                <a:latin typeface="Arial"/>
                <a:ea typeface="Calibri"/>
                <a:cs typeface="Arial"/>
              </a:rPr>
              <a:t>privire</a:t>
            </a:r>
            <a:r>
              <a:rPr lang="en-US">
                <a:latin typeface="Arial"/>
                <a:ea typeface="Calibri"/>
                <a:cs typeface="Arial"/>
              </a:rPr>
              <a:t> la </a:t>
            </a:r>
            <a:r>
              <a:rPr lang="en-US" err="1">
                <a:latin typeface="Arial"/>
                <a:ea typeface="Calibri"/>
                <a:cs typeface="Arial"/>
              </a:rPr>
              <a:t>acest</a:t>
            </a:r>
            <a:r>
              <a:rPr lang="en-US">
                <a:latin typeface="Arial"/>
                <a:ea typeface="Calibri"/>
                <a:cs typeface="Arial"/>
              </a:rPr>
              <a:t> aspect).</a:t>
            </a:r>
            <a:endParaRPr lang="en-US"/>
          </a:p>
          <a:p>
            <a:pPr marL="914400" lvl="2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en-US" err="1">
              <a:latin typeface="Arial"/>
              <a:ea typeface="Calibri"/>
              <a:cs typeface="Calibri"/>
            </a:endParaRPr>
          </a:p>
          <a:p>
            <a:pPr marL="914400" lvl="2" indent="0">
              <a:buNone/>
            </a:pP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1B8E-6580-B3A8-30A4-18C83573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4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A822-DAFD-84CD-B301-C72A2276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94" y="1044082"/>
            <a:ext cx="10803147" cy="8910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>
                <a:latin typeface="Arial"/>
                <a:ea typeface="Calibri Light"/>
                <a:cs typeface="Calibri Light"/>
              </a:rPr>
              <a:t>3. 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Influența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factorilor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instituționali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asupra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rezilienței</a:t>
            </a:r>
            <a:r>
              <a:rPr lang="en-US" sz="3600">
                <a:latin typeface="Arial"/>
                <a:ea typeface="Calibri Light"/>
                <a:cs typeface="Calibri Light"/>
              </a:rPr>
              <a:t> 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academice</a:t>
            </a:r>
            <a:endParaRPr lang="en-US" sz="3600" err="1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D5259-CDE2-6B0F-E4E1-62022668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237196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latin typeface="Arial"/>
                <a:cs typeface="Arial"/>
              </a:rPr>
              <a:t>Îmbunătățirea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suportului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instituțional</a:t>
            </a:r>
            <a:endParaRPr lang="en-US">
              <a:latin typeface="Arial"/>
              <a:cs typeface="Arial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err="1">
                <a:latin typeface="Arial"/>
                <a:cs typeface="Arial"/>
              </a:rPr>
              <a:t>Universitatea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ar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trebui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să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crească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numărul</a:t>
            </a:r>
            <a:r>
              <a:rPr lang="en-US">
                <a:latin typeface="Arial"/>
                <a:cs typeface="Arial"/>
              </a:rPr>
              <a:t> de </a:t>
            </a:r>
            <a:r>
              <a:rPr lang="en-US" err="1">
                <a:latin typeface="Arial"/>
                <a:cs typeface="Arial"/>
              </a:rPr>
              <a:t>consilieri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psihologici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și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să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îmbunătățească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platformele</a:t>
            </a:r>
            <a:r>
              <a:rPr lang="en-US">
                <a:latin typeface="Arial"/>
                <a:cs typeface="Arial"/>
              </a:rPr>
              <a:t> de </a:t>
            </a:r>
            <a:r>
              <a:rPr lang="en-US" err="1">
                <a:latin typeface="Arial"/>
                <a:cs typeface="Arial"/>
              </a:rPr>
              <a:t>informare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914400" lvl="2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marL="914400" lvl="2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marL="914400" lvl="2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marL="914400" lvl="2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marL="914400" lvl="2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marL="914400" lvl="2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latin typeface="Arial"/>
                <a:cs typeface="Arial"/>
              </a:rPr>
              <a:t>Recunoașterea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implicării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studenților</a:t>
            </a:r>
            <a:endParaRPr lang="en-US">
              <a:latin typeface="Arial"/>
              <a:cs typeface="Arial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err="1">
                <a:latin typeface="Arial"/>
                <a:cs typeface="Arial"/>
              </a:rPr>
              <a:t>Recunoașterea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și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recompensarea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implicării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studenților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în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activitățile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extracurriculare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și</a:t>
            </a:r>
            <a:r>
              <a:rPr lang="en-US">
                <a:latin typeface="Arial"/>
                <a:cs typeface="Arial"/>
              </a:rPr>
              <a:t> de </a:t>
            </a:r>
            <a:r>
              <a:rPr lang="en-US" err="1">
                <a:latin typeface="Arial"/>
                <a:cs typeface="Arial"/>
              </a:rPr>
              <a:t>voluntariat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ar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putea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stimula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participarea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activă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și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ar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contribui</a:t>
            </a:r>
            <a:r>
              <a:rPr lang="en-US">
                <a:latin typeface="Arial"/>
                <a:cs typeface="Arial"/>
              </a:rPr>
              <a:t> la </a:t>
            </a:r>
            <a:r>
              <a:rPr lang="en-US" err="1">
                <a:latin typeface="Arial"/>
                <a:cs typeface="Arial"/>
              </a:rPr>
              <a:t>crearea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unui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mediu</a:t>
            </a:r>
            <a:r>
              <a:rPr lang="en-US">
                <a:latin typeface="Arial"/>
                <a:cs typeface="Arial"/>
              </a:rPr>
              <a:t> academic </a:t>
            </a:r>
            <a:r>
              <a:rPr lang="en-US" err="1">
                <a:latin typeface="Arial"/>
                <a:cs typeface="Arial"/>
              </a:rPr>
              <a:t>mai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motivant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și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susținător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87FDE-E571-F10B-2F6B-B52F9B72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A colorful cityscape with a tower&#10;&#10;Description automatically generated">
            <a:extLst>
              <a:ext uri="{FF2B5EF4-FFF2-40B4-BE49-F238E27FC236}">
                <a16:creationId xmlns:a16="http://schemas.microsoft.com/office/drawing/2014/main" id="{72B10C29-64E3-79D6-9BCC-066C5628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46" y="3306526"/>
            <a:ext cx="4776159" cy="21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83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7CAC-89DC-51E3-5D29-9E74E75B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err="1">
                <a:latin typeface="Arial"/>
                <a:ea typeface="Calibri Light"/>
                <a:cs typeface="Calibri Light"/>
              </a:rPr>
              <a:t>Concluzii</a:t>
            </a:r>
            <a:r>
              <a:rPr lang="en-US" sz="3800">
                <a:latin typeface="Arial"/>
                <a:ea typeface="Calibri Light"/>
                <a:cs typeface="Calibri Light"/>
              </a:rPr>
              <a:t> </a:t>
            </a:r>
            <a:endParaRPr lang="en-US" sz="38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07E5-96A1-C039-AC9A-6CA29048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794"/>
            <a:ext cx="10515600" cy="462450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err="1">
                <a:latin typeface="Arial"/>
                <a:ea typeface="Calibri"/>
                <a:cs typeface="Calibri"/>
              </a:rPr>
              <a:t>Rezultatele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acestui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studiu</a:t>
            </a:r>
            <a:r>
              <a:rPr lang="en-US">
                <a:latin typeface="Arial"/>
                <a:ea typeface="Calibri"/>
                <a:cs typeface="Calibri"/>
              </a:rPr>
              <a:t> au </a:t>
            </a:r>
            <a:r>
              <a:rPr lang="en-US" err="1">
                <a:latin typeface="Arial"/>
                <a:ea typeface="Calibri"/>
                <a:cs typeface="Calibri"/>
              </a:rPr>
              <a:t>oferit</a:t>
            </a:r>
            <a:r>
              <a:rPr lang="en-US">
                <a:latin typeface="Arial"/>
                <a:ea typeface="Calibri"/>
                <a:cs typeface="Calibri"/>
              </a:rPr>
              <a:t> o </a:t>
            </a:r>
            <a:r>
              <a:rPr lang="en-US" err="1">
                <a:latin typeface="Arial"/>
                <a:ea typeface="Calibri"/>
                <a:cs typeface="Calibri"/>
              </a:rPr>
              <a:t>perspectivă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cuprinzătoare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asupra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complexității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diversității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elementelor</a:t>
            </a:r>
            <a:r>
              <a:rPr lang="en-US">
                <a:latin typeface="Arial"/>
                <a:ea typeface="Calibri"/>
                <a:cs typeface="Calibri"/>
              </a:rPr>
              <a:t> care </a:t>
            </a:r>
            <a:r>
              <a:rPr lang="en-US" err="1">
                <a:latin typeface="Arial"/>
                <a:ea typeface="Calibri"/>
                <a:cs typeface="Calibri"/>
              </a:rPr>
              <a:t>contribuie</a:t>
            </a:r>
            <a:r>
              <a:rPr lang="en-US">
                <a:latin typeface="Arial"/>
                <a:ea typeface="Calibri"/>
                <a:cs typeface="Calibri"/>
              </a:rPr>
              <a:t> la </a:t>
            </a:r>
            <a:r>
              <a:rPr lang="en-US" err="1">
                <a:latin typeface="Arial"/>
                <a:ea typeface="Calibri"/>
                <a:cs typeface="Calibri"/>
              </a:rPr>
              <a:t>acest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fenomen</a:t>
            </a:r>
            <a:r>
              <a:rPr lang="en-US">
                <a:latin typeface="Arial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r>
              <a:rPr lang="en-US" err="1">
                <a:latin typeface="Arial"/>
                <a:ea typeface="Calibri"/>
                <a:cs typeface="Calibri"/>
              </a:rPr>
              <a:t>Abilitățile</a:t>
            </a:r>
            <a:r>
              <a:rPr lang="en-US">
                <a:latin typeface="Arial"/>
                <a:ea typeface="Calibri"/>
                <a:cs typeface="Calibri"/>
              </a:rPr>
              <a:t> de </a:t>
            </a:r>
            <a:r>
              <a:rPr lang="en-US" err="1">
                <a:latin typeface="Arial"/>
                <a:ea typeface="Calibri"/>
                <a:cs typeface="Calibri"/>
              </a:rPr>
              <a:t>învățare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rapidă</a:t>
            </a:r>
            <a:r>
              <a:rPr lang="en-US">
                <a:latin typeface="Arial"/>
                <a:ea typeface="Calibri"/>
                <a:cs typeface="Calibri"/>
              </a:rPr>
              <a:t>, </a:t>
            </a:r>
            <a:r>
              <a:rPr lang="en-US" err="1">
                <a:latin typeface="Arial"/>
                <a:ea typeface="Calibri"/>
                <a:cs typeface="Calibri"/>
              </a:rPr>
              <a:t>capacitatea</a:t>
            </a:r>
            <a:r>
              <a:rPr lang="en-US">
                <a:latin typeface="Arial"/>
                <a:ea typeface="Calibri"/>
                <a:cs typeface="Calibri"/>
              </a:rPr>
              <a:t> de </a:t>
            </a:r>
            <a:r>
              <a:rPr lang="en-US" err="1">
                <a:latin typeface="Arial"/>
                <a:ea typeface="Calibri"/>
                <a:cs typeface="Calibri"/>
              </a:rPr>
              <a:t>analiză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sinteză</a:t>
            </a:r>
            <a:r>
              <a:rPr lang="en-US">
                <a:latin typeface="Arial"/>
                <a:ea typeface="Calibri"/>
                <a:cs typeface="Calibri"/>
              </a:rPr>
              <a:t>, precum 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motivația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intrinsecă</a:t>
            </a:r>
            <a:r>
              <a:rPr lang="en-US">
                <a:latin typeface="Arial"/>
                <a:ea typeface="Calibri"/>
                <a:cs typeface="Calibri"/>
              </a:rPr>
              <a:t> sunt </a:t>
            </a:r>
            <a:r>
              <a:rPr lang="en-US" err="1">
                <a:latin typeface="Arial"/>
                <a:ea typeface="Calibri"/>
                <a:cs typeface="Calibri"/>
              </a:rPr>
              <a:t>factori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personali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cruciali</a:t>
            </a:r>
            <a:r>
              <a:rPr lang="en-US">
                <a:latin typeface="Arial"/>
                <a:ea typeface="Calibri"/>
                <a:cs typeface="Calibri"/>
              </a:rPr>
              <a:t> care </a:t>
            </a:r>
            <a:r>
              <a:rPr lang="en-US" err="1">
                <a:latin typeface="Arial"/>
                <a:ea typeface="Calibri"/>
                <a:cs typeface="Calibri"/>
              </a:rPr>
              <a:t>contribuie</a:t>
            </a:r>
            <a:r>
              <a:rPr lang="en-US">
                <a:latin typeface="Arial"/>
                <a:ea typeface="Calibri"/>
                <a:cs typeface="Calibri"/>
              </a:rPr>
              <a:t> la </a:t>
            </a:r>
            <a:r>
              <a:rPr lang="en-US" err="1">
                <a:latin typeface="Arial"/>
                <a:ea typeface="Calibri"/>
                <a:cs typeface="Calibri"/>
              </a:rPr>
              <a:t>performanțele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academice</a:t>
            </a:r>
            <a:r>
              <a:rPr lang="en-US">
                <a:latin typeface="Arial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r>
              <a:rPr lang="en-US">
                <a:latin typeface="Arial"/>
                <a:ea typeface="Calibri"/>
                <a:cs typeface="Calibri"/>
              </a:rPr>
              <a:t>Studenții care </a:t>
            </a:r>
            <a:r>
              <a:rPr lang="en-US" err="1">
                <a:latin typeface="Arial"/>
                <a:ea typeface="Calibri"/>
                <a:cs typeface="Calibri"/>
              </a:rPr>
              <a:t>beneficiază</a:t>
            </a:r>
            <a:r>
              <a:rPr lang="en-US">
                <a:latin typeface="Arial"/>
                <a:ea typeface="Calibri"/>
                <a:cs typeface="Calibri"/>
              </a:rPr>
              <a:t> de </a:t>
            </a:r>
            <a:r>
              <a:rPr lang="en-US" err="1">
                <a:latin typeface="Arial"/>
                <a:ea typeface="Calibri"/>
                <a:cs typeface="Calibri"/>
              </a:rPr>
              <a:t>sprijin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emoțional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 moral din </a:t>
            </a:r>
            <a:r>
              <a:rPr lang="en-US" err="1">
                <a:latin typeface="Arial"/>
                <a:ea typeface="Calibri"/>
                <a:cs typeface="Calibri"/>
              </a:rPr>
              <a:t>partea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familiei</a:t>
            </a:r>
            <a:r>
              <a:rPr lang="en-US">
                <a:latin typeface="Arial"/>
                <a:ea typeface="Calibri"/>
                <a:cs typeface="Calibri"/>
              </a:rPr>
              <a:t>, </a:t>
            </a:r>
            <a:r>
              <a:rPr lang="en-US" err="1">
                <a:latin typeface="Arial"/>
                <a:ea typeface="Calibri"/>
                <a:cs typeface="Calibri"/>
              </a:rPr>
              <a:t>colegilor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prietenilor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demonstrează</a:t>
            </a:r>
            <a:r>
              <a:rPr lang="en-US">
                <a:latin typeface="Arial"/>
                <a:ea typeface="Calibri"/>
                <a:cs typeface="Calibri"/>
              </a:rPr>
              <a:t> o </a:t>
            </a:r>
            <a:r>
              <a:rPr lang="en-US" err="1">
                <a:latin typeface="Arial"/>
                <a:ea typeface="Calibri"/>
                <a:cs typeface="Calibri"/>
              </a:rPr>
              <a:t>reziliență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academică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mai</a:t>
            </a:r>
            <a:r>
              <a:rPr lang="en-US">
                <a:latin typeface="Arial"/>
                <a:ea typeface="Calibri"/>
                <a:cs typeface="Calibri"/>
              </a:rPr>
              <a:t> mare.</a:t>
            </a:r>
          </a:p>
          <a:p>
            <a:endParaRPr lang="en-US">
              <a:latin typeface="Arial"/>
              <a:ea typeface="Calibri"/>
              <a:cs typeface="Calibri"/>
            </a:endParaRPr>
          </a:p>
          <a:p>
            <a:r>
              <a:rPr lang="en-US" err="1">
                <a:latin typeface="Arial"/>
                <a:ea typeface="Calibri"/>
                <a:cs typeface="Calibri"/>
              </a:rPr>
              <a:t>Programele</a:t>
            </a:r>
            <a:r>
              <a:rPr lang="en-US">
                <a:latin typeface="Arial"/>
                <a:ea typeface="Calibri"/>
                <a:cs typeface="Calibri"/>
              </a:rPr>
              <a:t> Erasmus 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consilierea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psihologică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oferă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suport</a:t>
            </a:r>
            <a:r>
              <a:rPr lang="en-US">
                <a:latin typeface="Arial"/>
                <a:ea typeface="Calibri"/>
                <a:cs typeface="Calibri"/>
              </a:rPr>
              <a:t> important </a:t>
            </a:r>
            <a:r>
              <a:rPr lang="en-US" err="1">
                <a:latin typeface="Arial"/>
                <a:ea typeface="Calibri"/>
                <a:cs typeface="Calibri"/>
              </a:rPr>
              <a:t>studenților</a:t>
            </a:r>
            <a:r>
              <a:rPr lang="en-US">
                <a:latin typeface="Arial"/>
                <a:ea typeface="Calibri"/>
                <a:cs typeface="Calibri"/>
              </a:rPr>
              <a:t>, </a:t>
            </a:r>
            <a:r>
              <a:rPr lang="en-US" err="1">
                <a:latin typeface="Arial"/>
                <a:ea typeface="Calibri"/>
                <a:cs typeface="Calibri"/>
              </a:rPr>
              <a:t>însă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există</a:t>
            </a:r>
            <a:r>
              <a:rPr lang="en-US">
                <a:latin typeface="Arial"/>
                <a:ea typeface="Calibri"/>
                <a:cs typeface="Calibri"/>
              </a:rPr>
              <a:t> o </a:t>
            </a:r>
            <a:r>
              <a:rPr lang="en-US" err="1">
                <a:latin typeface="Arial"/>
                <a:ea typeface="Calibri"/>
                <a:cs typeface="Calibri"/>
              </a:rPr>
              <a:t>nevoie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urgentă</a:t>
            </a:r>
            <a:r>
              <a:rPr lang="en-US">
                <a:latin typeface="Arial"/>
                <a:ea typeface="Calibri"/>
                <a:cs typeface="Calibri"/>
              </a:rPr>
              <a:t> de </a:t>
            </a:r>
            <a:r>
              <a:rPr lang="en-US" err="1">
                <a:latin typeface="Arial"/>
                <a:ea typeface="Calibri"/>
                <a:cs typeface="Calibri"/>
              </a:rPr>
              <a:t>îmbunătățire</a:t>
            </a:r>
            <a:r>
              <a:rPr lang="en-US">
                <a:latin typeface="Arial"/>
                <a:ea typeface="Calibri"/>
                <a:cs typeface="Calibri"/>
              </a:rPr>
              <a:t> a </a:t>
            </a:r>
            <a:r>
              <a:rPr lang="en-US" err="1">
                <a:latin typeface="Arial"/>
                <a:ea typeface="Calibri"/>
                <a:cs typeface="Calibri"/>
              </a:rPr>
              <a:t>vizibilității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accesibilității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acestor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resurse</a:t>
            </a:r>
            <a:r>
              <a:rPr lang="en-US">
                <a:latin typeface="Arial"/>
                <a:ea typeface="Calibri"/>
                <a:cs typeface="Calibri"/>
              </a:rPr>
              <a:t>.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r>
              <a:rPr lang="en-US">
                <a:latin typeface="Arial"/>
                <a:ea typeface="Calibri"/>
                <a:cs typeface="Calibri"/>
              </a:rPr>
              <a:t>Slaba </a:t>
            </a:r>
            <a:r>
              <a:rPr lang="en-US" err="1">
                <a:latin typeface="Arial"/>
                <a:ea typeface="Calibri"/>
                <a:cs typeface="Calibri"/>
              </a:rPr>
              <a:t>implicare</a:t>
            </a:r>
            <a:r>
              <a:rPr lang="en-US">
                <a:latin typeface="Arial"/>
                <a:ea typeface="Calibri"/>
                <a:cs typeface="Calibri"/>
              </a:rPr>
              <a:t> a </a:t>
            </a:r>
            <a:r>
              <a:rPr lang="en-US" err="1">
                <a:latin typeface="Arial"/>
                <a:ea typeface="Calibri"/>
                <a:cs typeface="Calibri"/>
              </a:rPr>
              <a:t>profesorilor</a:t>
            </a:r>
            <a:r>
              <a:rPr lang="en-US">
                <a:latin typeface="Arial"/>
                <a:ea typeface="Calibri"/>
                <a:cs typeface="Calibri"/>
              </a:rPr>
              <a:t> a </a:t>
            </a:r>
            <a:r>
              <a:rPr lang="en-US" err="1">
                <a:latin typeface="Arial"/>
                <a:ea typeface="Calibri"/>
                <a:cs typeface="Calibri"/>
              </a:rPr>
              <a:t>fost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identificată</a:t>
            </a:r>
            <a:r>
              <a:rPr lang="en-US">
                <a:latin typeface="Arial"/>
                <a:ea typeface="Calibri"/>
                <a:cs typeface="Calibri"/>
              </a:rPr>
              <a:t> ca un factor </a:t>
            </a:r>
            <a:r>
              <a:rPr lang="en-US" err="1">
                <a:latin typeface="Arial"/>
                <a:ea typeface="Calibri"/>
                <a:cs typeface="Calibri"/>
              </a:rPr>
              <a:t>demotivațional</a:t>
            </a:r>
            <a:r>
              <a:rPr lang="en-US">
                <a:latin typeface="Arial"/>
                <a:ea typeface="Calibri"/>
                <a:cs typeface="Calibri"/>
              </a:rPr>
              <a:t> major, </a:t>
            </a:r>
            <a:r>
              <a:rPr lang="en-US" err="1">
                <a:latin typeface="Arial"/>
                <a:ea typeface="Calibri"/>
                <a:cs typeface="Calibri"/>
              </a:rPr>
              <a:t>subliniind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necesitatea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unui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suport</a:t>
            </a:r>
            <a:r>
              <a:rPr lang="en-US">
                <a:latin typeface="Arial"/>
                <a:ea typeface="Calibri"/>
                <a:cs typeface="Calibri"/>
              </a:rPr>
              <a:t> academic constant 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activ</a:t>
            </a:r>
            <a:r>
              <a:rPr lang="en-US">
                <a:latin typeface="Arial"/>
                <a:ea typeface="Calibri"/>
                <a:cs typeface="Calibri"/>
              </a:rPr>
              <a:t>.</a:t>
            </a:r>
            <a:br>
              <a:rPr lang="en-US">
                <a:latin typeface="Arial"/>
              </a:rPr>
            </a:b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EC2D4-4D75-4789-082C-0C2BADAD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0D85-6D5C-74F4-88A9-5AE53CC1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37"/>
            <a:ext cx="10515600" cy="862266"/>
          </a:xfrm>
        </p:spPr>
        <p:txBody>
          <a:bodyPr/>
          <a:lstStyle/>
          <a:p>
            <a:r>
              <a:rPr lang="en-US" sz="3800" err="1">
                <a:latin typeface="Arial"/>
                <a:ea typeface="Calibri Light"/>
                <a:cs typeface="Calibri Light"/>
              </a:rPr>
              <a:t>Bibliografie</a:t>
            </a:r>
            <a:r>
              <a:rPr lang="en-US" sz="3800">
                <a:latin typeface="Arial"/>
                <a:ea typeface="Calibri Light"/>
                <a:cs typeface="Calibri Light"/>
              </a:rPr>
              <a:t> </a:t>
            </a:r>
            <a:endParaRPr lang="en-US" sz="3800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1D2D3-B027-0D80-0169-C710F9D68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7" y="1178644"/>
            <a:ext cx="1101880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100" err="1">
                <a:latin typeface="Arial"/>
                <a:ea typeface="Calibri"/>
                <a:cs typeface="Calibri"/>
              </a:rPr>
              <a:t>Agasisti</a:t>
            </a:r>
            <a:r>
              <a:rPr lang="en-US" sz="1100">
                <a:latin typeface="Arial"/>
                <a:ea typeface="Calibri"/>
                <a:cs typeface="Calibri"/>
              </a:rPr>
              <a:t>, T., </a:t>
            </a:r>
            <a:r>
              <a:rPr lang="en-US" sz="1100" err="1">
                <a:latin typeface="Arial"/>
                <a:ea typeface="Calibri"/>
                <a:cs typeface="Calibri"/>
              </a:rPr>
              <a:t>Avvisati</a:t>
            </a:r>
            <a:r>
              <a:rPr lang="en-US" sz="1100">
                <a:latin typeface="Arial"/>
                <a:ea typeface="Calibri"/>
                <a:cs typeface="Calibri"/>
              </a:rPr>
              <a:t>, F., </a:t>
            </a:r>
            <a:r>
              <a:rPr lang="en-US" sz="1100" err="1">
                <a:latin typeface="Arial"/>
                <a:ea typeface="Calibri"/>
                <a:cs typeface="Calibri"/>
              </a:rPr>
              <a:t>Borgonovi</a:t>
            </a:r>
            <a:r>
              <a:rPr lang="en-US" sz="1100">
                <a:latin typeface="Arial"/>
                <a:ea typeface="Calibri"/>
                <a:cs typeface="Calibri"/>
              </a:rPr>
              <a:t>, F., &amp; Longobardi, S. (2021). What school factors are associated with the success of socio-economically disadvantaged students? An empirical investigation using PISA data. Social Indicators Research, 157, 749-781.  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Luthar, S. S., Cicchetti, D., &amp; Becker, B. (2000). The construct of resilience: A critical evaluation and guidelines for future work. Child development, 71(3), 543-562.  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Fletcher D, Sarkar M (2013) Psychological resilience: a review and critique of definitions, concepts, and theory. </a:t>
            </a:r>
            <a:r>
              <a:rPr lang="en-US" sz="1100" err="1">
                <a:latin typeface="Arial"/>
                <a:ea typeface="Calibri"/>
                <a:cs typeface="Calibri"/>
              </a:rPr>
              <a:t>Eur</a:t>
            </a:r>
            <a:r>
              <a:rPr lang="en-US" sz="1100">
                <a:latin typeface="Arial"/>
                <a:ea typeface="Calibri"/>
                <a:cs typeface="Calibri"/>
              </a:rPr>
              <a:t> Psychol 18(1):12–23.  </a:t>
            </a:r>
          </a:p>
          <a:p>
            <a:r>
              <a:rPr lang="en-US" sz="1100" err="1">
                <a:latin typeface="Arial"/>
                <a:ea typeface="Calibri"/>
                <a:cs typeface="Calibri"/>
              </a:rPr>
              <a:t>Manyena</a:t>
            </a:r>
            <a:r>
              <a:rPr lang="en-US" sz="1100">
                <a:latin typeface="Arial"/>
                <a:ea typeface="Calibri"/>
                <a:cs typeface="Calibri"/>
              </a:rPr>
              <a:t>, S. B. (2006). The concept of resilience revisited. Disasters, 30(4), 434-450. 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Beri, N., &amp; Kumar, D. (2018). Predictors of Academic Resilience among Students: A Meta Analysis. Journal on Educational Psychology, 11(4), 37-44. 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Howard, S., &amp; Johnson, B. (2000). What makes the difference? Children and teachers talk about resilient outcomes for </a:t>
            </a:r>
            <a:r>
              <a:rPr lang="en-US" sz="1100" err="1">
                <a:latin typeface="Arial"/>
                <a:ea typeface="Calibri"/>
                <a:cs typeface="Calibri"/>
              </a:rPr>
              <a:t>children'at</a:t>
            </a:r>
            <a:r>
              <a:rPr lang="en-US" sz="1100">
                <a:latin typeface="Arial"/>
                <a:ea typeface="Calibri"/>
                <a:cs typeface="Calibri"/>
              </a:rPr>
              <a:t> risk'. Educational studies, 26(3), 321-337.  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Wang, M.C., </a:t>
            </a:r>
            <a:r>
              <a:rPr lang="en-US" sz="1100" err="1">
                <a:latin typeface="Arial"/>
                <a:ea typeface="Calibri"/>
                <a:cs typeface="Calibri"/>
              </a:rPr>
              <a:t>Haertal</a:t>
            </a:r>
            <a:r>
              <a:rPr lang="en-US" sz="1100">
                <a:latin typeface="Arial"/>
                <a:ea typeface="Calibri"/>
                <a:cs typeface="Calibri"/>
              </a:rPr>
              <a:t>, G.D., &amp; Walberg, H.J. (1994). Educational resilience in inner cities. In 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Alva, S.A. (1991). Academic invulnerability among Mexican-American students: The importance of protective and resources and appraisals. Hispanic Journal of Behavioral Sciences, 13, 18–34.  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Tudor, K. E., &amp; Spray, C. M. (2017). Approaches to measuring academic resilience: A systematic review. International Journal of Research Studies in Education, 7(4). </a:t>
            </a:r>
          </a:p>
          <a:p>
            <a:r>
              <a:rPr lang="en-US" sz="1100" err="1">
                <a:latin typeface="Arial"/>
                <a:ea typeface="Calibri"/>
                <a:cs typeface="Calibri"/>
              </a:rPr>
              <a:t>Garmezy</a:t>
            </a:r>
            <a:r>
              <a:rPr lang="en-US" sz="1100">
                <a:latin typeface="Arial"/>
                <a:ea typeface="Calibri"/>
                <a:cs typeface="Calibri"/>
              </a:rPr>
              <a:t>, N., &amp; Masten, A. S. (1986). Stress, competence, and resilience: Common frontiers for therapist and psychopathologist. Behavior therapy, 17(5), 500-521. 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Martin, A. J., &amp; Marsh, H. W. (2006). Academic resilience and its psychological and educational correlates: A construct validity approach. Psychology in the Schools, 43(3), 267-281. 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Bittmann, F. (2021). When problems just bounce back: about the relation between resilience and academic success in German tertiary education. SN social Sciences, 1(2), 65.  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Pidgeon, A. M., Coast, G (2014). Examining characteristics of resilience among university students: An international study. Open journal of social sciences, 2(11), 14. 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Wills, G., &amp; Hofmeyr, H. (2019). Academic resilience in challenging contexts: Evidence from township and rural primary schools in South Africa. International Journal of Educational Research, 98, 192-205.  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Patton, M. Q. (2002). Qualitative research &amp; evaluation methods. Sage.</a:t>
            </a:r>
          </a:p>
          <a:p>
            <a:r>
              <a:rPr lang="en-US" sz="1100" err="1">
                <a:latin typeface="Arial"/>
                <a:ea typeface="Calibri"/>
                <a:cs typeface="Calibri"/>
              </a:rPr>
              <a:t>Băban</a:t>
            </a:r>
            <a:r>
              <a:rPr lang="en-US" sz="1100">
                <a:latin typeface="Arial"/>
                <a:ea typeface="Calibri"/>
                <a:cs typeface="Calibri"/>
              </a:rPr>
              <a:t>, A. (2002). </a:t>
            </a:r>
            <a:r>
              <a:rPr lang="en-US" sz="1100" err="1">
                <a:latin typeface="Arial"/>
                <a:ea typeface="Calibri"/>
                <a:cs typeface="Calibri"/>
              </a:rPr>
              <a:t>Metodologia</a:t>
            </a:r>
            <a:r>
              <a:rPr lang="en-US" sz="1100">
                <a:latin typeface="Arial"/>
                <a:ea typeface="Calibri"/>
                <a:cs typeface="Calibri"/>
              </a:rPr>
              <a:t> </a:t>
            </a:r>
            <a:r>
              <a:rPr lang="en-US" sz="1100" err="1">
                <a:latin typeface="Arial"/>
                <a:ea typeface="Calibri"/>
                <a:cs typeface="Calibri"/>
              </a:rPr>
              <a:t>cercetării</a:t>
            </a:r>
            <a:r>
              <a:rPr lang="en-US" sz="1100">
                <a:latin typeface="Arial"/>
                <a:ea typeface="Calibri"/>
                <a:cs typeface="Calibri"/>
              </a:rPr>
              <a:t> </a:t>
            </a:r>
            <a:r>
              <a:rPr lang="en-US" sz="1100" err="1">
                <a:latin typeface="Arial"/>
                <a:ea typeface="Calibri"/>
                <a:cs typeface="Calibri"/>
              </a:rPr>
              <a:t>calitative</a:t>
            </a:r>
            <a:r>
              <a:rPr lang="en-US" sz="1100">
                <a:latin typeface="Arial"/>
                <a:ea typeface="Calibri"/>
                <a:cs typeface="Calibri"/>
              </a:rPr>
              <a:t>, Presa </a:t>
            </a:r>
            <a:r>
              <a:rPr lang="en-US" sz="1100" err="1">
                <a:latin typeface="Arial"/>
                <a:ea typeface="Calibri"/>
                <a:cs typeface="Calibri"/>
              </a:rPr>
              <a:t>Universitară</a:t>
            </a:r>
            <a:r>
              <a:rPr lang="en-US" sz="1100">
                <a:latin typeface="Arial"/>
                <a:ea typeface="Calibri"/>
                <a:cs typeface="Calibri"/>
              </a:rPr>
              <a:t> </a:t>
            </a:r>
            <a:r>
              <a:rPr lang="en-US" sz="1100" err="1">
                <a:latin typeface="Arial"/>
                <a:ea typeface="Calibri"/>
                <a:cs typeface="Calibri"/>
              </a:rPr>
              <a:t>Clujeană</a:t>
            </a:r>
            <a:r>
              <a:rPr lang="en-US" sz="1100">
                <a:latin typeface="Arial"/>
                <a:ea typeface="Calibri"/>
                <a:cs typeface="Calibri"/>
              </a:rPr>
              <a:t>, Cluj-Napoca</a:t>
            </a:r>
          </a:p>
          <a:p>
            <a:r>
              <a:rPr lang="en-US" sz="1100">
                <a:latin typeface="Arial"/>
                <a:ea typeface="Calibri"/>
                <a:cs typeface="Calibri"/>
              </a:rPr>
              <a:t>Castleberry, A., &amp; Nolen, A. (2018). Thematic analysis of qualitative research data: Is it as easy as it sounds?. Currents in pharmacy teaching and learning, 10(6), 807-815. 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B3D20-5C6C-67A0-7824-EE284941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1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690D-9A1B-568A-42E5-9678153E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841" y="1719818"/>
            <a:ext cx="6748733" cy="862266"/>
          </a:xfrm>
        </p:spPr>
        <p:txBody>
          <a:bodyPr>
            <a:normAutofit fontScale="90000"/>
          </a:bodyPr>
          <a:lstStyle/>
          <a:p>
            <a:r>
              <a:rPr lang="en-US" err="1">
                <a:ea typeface="Calibri Light"/>
                <a:cs typeface="Calibri Light"/>
              </a:rPr>
              <a:t>Vă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mulțumesc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pentru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atenție</a:t>
            </a:r>
            <a:r>
              <a:rPr lang="en-US">
                <a:ea typeface="Calibri Light"/>
                <a:cs typeface="Calibri Light"/>
              </a:rPr>
              <a:t>!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EB47E-547C-9F53-0789-8167A132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Top 3 Things Higher Education Can Do To Build Resilience - ZAPOJ">
            <a:extLst>
              <a:ext uri="{FF2B5EF4-FFF2-40B4-BE49-F238E27FC236}">
                <a16:creationId xmlns:a16="http://schemas.microsoft.com/office/drawing/2014/main" id="{27A561A8-7DF2-CC35-80D5-E36AFFB3A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3074418"/>
            <a:ext cx="6165010" cy="346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875"/>
            <a:ext cx="10515600" cy="862266"/>
          </a:xfrm>
        </p:spPr>
        <p:txBody>
          <a:bodyPr/>
          <a:lstStyle/>
          <a:p>
            <a:pPr algn="ctr"/>
            <a:r>
              <a:rPr lang="en-US" err="1">
                <a:latin typeface="Arial"/>
                <a:ea typeface="Calibri Light"/>
                <a:cs typeface="Calibri Light"/>
              </a:rPr>
              <a:t>Introducere</a:t>
            </a:r>
            <a:r>
              <a:rPr lang="en-US">
                <a:latin typeface="Arial"/>
                <a:ea typeface="Calibri Light"/>
                <a:cs typeface="Calibri Ligh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229"/>
            <a:ext cx="10515600" cy="448073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err="1">
                <a:latin typeface="Arial"/>
                <a:ea typeface="Calibri"/>
                <a:cs typeface="Calibri"/>
              </a:rPr>
              <a:t>Termenul</a:t>
            </a:r>
            <a:r>
              <a:rPr lang="en-US">
                <a:latin typeface="Arial"/>
                <a:ea typeface="Calibri"/>
                <a:cs typeface="Calibri"/>
              </a:rPr>
              <a:t> de „</a:t>
            </a:r>
            <a:r>
              <a:rPr lang="en-US" b="1" i="1" err="1">
                <a:latin typeface="Arial"/>
                <a:ea typeface="Calibri"/>
                <a:cs typeface="Calibri"/>
              </a:rPr>
              <a:t>reziliență</a:t>
            </a:r>
            <a:r>
              <a:rPr lang="en-US">
                <a:latin typeface="Arial"/>
                <a:ea typeface="Calibri"/>
                <a:cs typeface="Calibri"/>
              </a:rPr>
              <a:t>”  </a:t>
            </a:r>
          </a:p>
          <a:p>
            <a:pPr marL="0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teme</a:t>
            </a:r>
            <a:r>
              <a:rPr lang="en-US">
                <a:latin typeface="Arial"/>
                <a:ea typeface="Calibri"/>
                <a:cs typeface="Calibri"/>
              </a:rPr>
              <a:t> centrale: </a:t>
            </a:r>
            <a:r>
              <a:rPr lang="en-US" err="1">
                <a:latin typeface="Arial"/>
                <a:ea typeface="Calibri"/>
                <a:cs typeface="Calibri"/>
              </a:rPr>
              <a:t>adversitatea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adaptarea</a:t>
            </a:r>
            <a:endParaRPr lang="en-US">
              <a:latin typeface="Arial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endParaRPr lang="en-US">
              <a:latin typeface="Arial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capacitatea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indivizilor</a:t>
            </a:r>
            <a:r>
              <a:rPr lang="en-US">
                <a:latin typeface="Arial"/>
                <a:ea typeface="Calibri"/>
                <a:cs typeface="Calibri"/>
              </a:rPr>
              <a:t>, </a:t>
            </a:r>
            <a:r>
              <a:rPr lang="en-US" err="1">
                <a:latin typeface="Arial"/>
                <a:ea typeface="Calibri"/>
                <a:cs typeface="Calibri"/>
              </a:rPr>
              <a:t>grupurilor</a:t>
            </a:r>
            <a:r>
              <a:rPr lang="en-US">
                <a:latin typeface="Arial"/>
                <a:ea typeface="Calibri"/>
                <a:cs typeface="Calibri"/>
              </a:rPr>
              <a:t>, </a:t>
            </a:r>
            <a:r>
              <a:rPr lang="en-US" err="1">
                <a:latin typeface="Arial"/>
                <a:ea typeface="Calibri"/>
                <a:cs typeface="Calibri"/>
              </a:rPr>
              <a:t>organizațiilor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sistemelor</a:t>
            </a:r>
            <a:r>
              <a:rPr lang="en-US">
                <a:latin typeface="Arial"/>
                <a:ea typeface="Calibri"/>
                <a:cs typeface="Calibri"/>
              </a:rPr>
              <a:t> de a </a:t>
            </a:r>
            <a:r>
              <a:rPr lang="en-US" err="1">
                <a:latin typeface="Arial"/>
                <a:ea typeface="Calibri"/>
                <a:cs typeface="Calibri"/>
              </a:rPr>
              <a:t>reacționa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eficient</a:t>
            </a:r>
            <a:r>
              <a:rPr lang="en-US">
                <a:latin typeface="Arial"/>
                <a:ea typeface="Calibri"/>
                <a:cs typeface="Calibri"/>
              </a:rPr>
              <a:t> la </a:t>
            </a:r>
            <a:r>
              <a:rPr lang="en-US" err="1">
                <a:latin typeface="Arial"/>
                <a:ea typeface="Calibri"/>
                <a:cs typeface="Calibri"/>
              </a:rPr>
              <a:t>schimbări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majore</a:t>
            </a:r>
            <a:r>
              <a:rPr lang="en-US">
                <a:latin typeface="Arial"/>
                <a:ea typeface="Calibri"/>
                <a:cs typeface="Calibri"/>
              </a:rPr>
              <a:t>, </a:t>
            </a:r>
            <a:r>
              <a:rPr lang="en-US" err="1">
                <a:latin typeface="Arial"/>
                <a:ea typeface="Calibri"/>
                <a:cs typeface="Calibri"/>
              </a:rPr>
              <a:t>adaptându</a:t>
            </a:r>
            <a:r>
              <a:rPr lang="en-US">
                <a:latin typeface="Arial"/>
                <a:ea typeface="Calibri"/>
                <a:cs typeface="Calibri"/>
              </a:rPr>
              <a:t>-se la </a:t>
            </a:r>
            <a:r>
              <a:rPr lang="en-US" err="1">
                <a:latin typeface="Arial"/>
                <a:ea typeface="Calibri"/>
                <a:cs typeface="Calibri"/>
              </a:rPr>
              <a:t>noi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condiții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recuperându</a:t>
            </a:r>
            <a:r>
              <a:rPr lang="en-US">
                <a:latin typeface="Arial"/>
                <a:ea typeface="Calibri"/>
                <a:cs typeface="Calibri"/>
              </a:rPr>
              <a:t>-se </a:t>
            </a:r>
            <a:r>
              <a:rPr lang="en-US" err="1">
                <a:latin typeface="Arial"/>
                <a:ea typeface="Calibri"/>
                <a:cs typeface="Calibri"/>
              </a:rPr>
              <a:t>după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perturbări</a:t>
            </a:r>
            <a:r>
              <a:rPr lang="en-US">
                <a:latin typeface="Arial"/>
                <a:ea typeface="Calibri"/>
                <a:cs typeface="Calibri"/>
              </a:rPr>
              <a:t>, </a:t>
            </a:r>
            <a:r>
              <a:rPr lang="en-US" err="1">
                <a:latin typeface="Arial"/>
                <a:ea typeface="Calibri"/>
                <a:cs typeface="Calibri"/>
              </a:rPr>
              <a:t>fără</a:t>
            </a:r>
            <a:r>
              <a:rPr lang="en-US">
                <a:latin typeface="Arial"/>
                <a:ea typeface="Calibri"/>
                <a:cs typeface="Calibri"/>
              </a:rPr>
              <a:t> a </a:t>
            </a:r>
            <a:r>
              <a:rPr lang="en-US" err="1">
                <a:latin typeface="Arial"/>
                <a:ea typeface="Calibri"/>
                <a:cs typeface="Calibri"/>
              </a:rPr>
              <a:t>regresa</a:t>
            </a:r>
            <a:r>
              <a:rPr lang="en-US">
                <a:latin typeface="Arial"/>
                <a:ea typeface="Calibri"/>
                <a:cs typeface="Calibri"/>
              </a:rPr>
              <a:t>.</a:t>
            </a:r>
          </a:p>
          <a:p>
            <a:endParaRPr lang="en-US">
              <a:latin typeface="Arial"/>
              <a:ea typeface="Calibri"/>
              <a:cs typeface="Calibri"/>
            </a:endParaRPr>
          </a:p>
          <a:p>
            <a:r>
              <a:rPr lang="en-US" err="1">
                <a:latin typeface="Arial"/>
                <a:ea typeface="Calibri"/>
                <a:cs typeface="Calibri"/>
              </a:rPr>
              <a:t>Reziliența</a:t>
            </a:r>
            <a:r>
              <a:rPr lang="en-US">
                <a:latin typeface="Arial"/>
                <a:ea typeface="Calibri"/>
                <a:cs typeface="Calibri"/>
              </a:rPr>
              <a:t> - concept </a:t>
            </a:r>
            <a:r>
              <a:rPr lang="en-US" err="1">
                <a:latin typeface="Arial"/>
                <a:ea typeface="Calibri"/>
                <a:cs typeface="Calibri"/>
              </a:rPr>
              <a:t>psihologic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>
                <a:latin typeface="Arial"/>
                <a:ea typeface="+mn-lt"/>
                <a:cs typeface="+mn-lt"/>
              </a:rPr>
              <a:t>→</a:t>
            </a:r>
            <a:r>
              <a:rPr lang="en-US">
                <a:latin typeface="Arial"/>
                <a:ea typeface="Calibri"/>
                <a:cs typeface="Calibri"/>
              </a:rPr>
              <a:t> </a:t>
            </a:r>
            <a:r>
              <a:rPr lang="en-US" err="1">
                <a:latin typeface="Arial"/>
                <a:ea typeface="Calibri"/>
                <a:cs typeface="Calibri"/>
              </a:rPr>
              <a:t>originea</a:t>
            </a:r>
            <a:r>
              <a:rPr lang="en-US">
                <a:latin typeface="Arial"/>
                <a:ea typeface="Calibri"/>
                <a:cs typeface="Calibri"/>
              </a:rPr>
              <a:t> - </a:t>
            </a:r>
            <a:r>
              <a:rPr lang="en-US" err="1">
                <a:latin typeface="Arial"/>
                <a:ea typeface="Calibri"/>
                <a:cs typeface="Calibri"/>
              </a:rPr>
              <a:t>începutul</a:t>
            </a:r>
            <a:r>
              <a:rPr lang="en-US">
                <a:latin typeface="Arial"/>
                <a:ea typeface="Calibri"/>
                <a:cs typeface="Calibri"/>
              </a:rPr>
              <a:t> sec. XXI</a:t>
            </a:r>
            <a:endParaRPr lang="en-US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>
                <a:latin typeface="Arial"/>
                <a:ea typeface="Calibri"/>
                <a:cs typeface="Calibri"/>
              </a:rPr>
              <a:t> se </a:t>
            </a:r>
            <a:r>
              <a:rPr lang="en-US" err="1">
                <a:latin typeface="Arial"/>
                <a:ea typeface="Calibri"/>
                <a:cs typeface="Calibri"/>
              </a:rPr>
              <a:t>referă</a:t>
            </a:r>
            <a:r>
              <a:rPr lang="en-US">
                <a:latin typeface="Arial"/>
                <a:ea typeface="Calibri"/>
                <a:cs typeface="Calibri"/>
              </a:rPr>
              <a:t> la </a:t>
            </a:r>
            <a:r>
              <a:rPr lang="en-US" err="1">
                <a:latin typeface="Arial"/>
                <a:ea typeface="Calibri"/>
                <a:cs typeface="Calibri"/>
              </a:rPr>
              <a:t>abilitatea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unei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persoane</a:t>
            </a:r>
            <a:r>
              <a:rPr lang="en-US">
                <a:latin typeface="Arial"/>
                <a:ea typeface="Calibri"/>
                <a:cs typeface="Calibri"/>
              </a:rPr>
              <a:t> de a </a:t>
            </a:r>
            <a:r>
              <a:rPr lang="en-US" err="1">
                <a:latin typeface="Arial"/>
                <a:ea typeface="Calibri"/>
                <a:cs typeface="Calibri"/>
              </a:rPr>
              <a:t>gestiona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experiențele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dificile</a:t>
            </a:r>
            <a:r>
              <a:rPr lang="en-US">
                <a:latin typeface="Arial"/>
                <a:ea typeface="Calibri"/>
                <a:cs typeface="Calibri"/>
              </a:rPr>
              <a:t> ale </a:t>
            </a:r>
            <a:r>
              <a:rPr lang="en-US" err="1">
                <a:latin typeface="Arial"/>
                <a:ea typeface="Calibri"/>
                <a:cs typeface="Calibri"/>
              </a:rPr>
              <a:t>vieții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și</a:t>
            </a:r>
            <a:r>
              <a:rPr lang="en-US">
                <a:latin typeface="Arial"/>
                <a:ea typeface="Calibri"/>
                <a:cs typeface="Calibri"/>
              </a:rPr>
              <a:t> de a se </a:t>
            </a:r>
            <a:r>
              <a:rPr lang="en-US" err="1">
                <a:latin typeface="Arial"/>
                <a:ea typeface="Calibri"/>
                <a:cs typeface="Calibri"/>
              </a:rPr>
              <a:t>adapta</a:t>
            </a:r>
            <a:r>
              <a:rPr lang="en-US">
                <a:latin typeface="Arial"/>
                <a:ea typeface="Calibri"/>
                <a:cs typeface="Calibri"/>
              </a:rPr>
              <a:t> cu </a:t>
            </a:r>
            <a:r>
              <a:rPr lang="en-US" err="1">
                <a:latin typeface="Arial"/>
                <a:ea typeface="Calibri"/>
                <a:cs typeface="Calibri"/>
              </a:rPr>
              <a:t>succes</a:t>
            </a:r>
            <a:r>
              <a:rPr lang="en-US">
                <a:latin typeface="Arial"/>
                <a:ea typeface="Calibri"/>
                <a:cs typeface="Calibri"/>
              </a:rPr>
              <a:t> la </a:t>
            </a:r>
            <a:r>
              <a:rPr lang="en-US" err="1">
                <a:latin typeface="Arial"/>
                <a:ea typeface="Calibri"/>
                <a:cs typeface="Calibri"/>
              </a:rPr>
              <a:t>mediul</a:t>
            </a:r>
            <a:r>
              <a:rPr lang="en-US">
                <a:latin typeface="Arial"/>
                <a:ea typeface="Calibri"/>
                <a:cs typeface="Calibri"/>
              </a:rPr>
              <a:t> </a:t>
            </a:r>
            <a:r>
              <a:rPr lang="en-US" err="1">
                <a:latin typeface="Arial"/>
                <a:ea typeface="Calibri"/>
                <a:cs typeface="Calibri"/>
              </a:rPr>
              <a:t>înconjurător</a:t>
            </a:r>
            <a:endParaRPr lang="en-US">
              <a:latin typeface="Arial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latin typeface="Arial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A black and white outline of a head with a heart and dumbbell&#10;&#10;Description automatically generated">
            <a:extLst>
              <a:ext uri="{FF2B5EF4-FFF2-40B4-BE49-F238E27FC236}">
                <a16:creationId xmlns:a16="http://schemas.microsoft.com/office/drawing/2014/main" id="{27EDAFFE-9078-B4F5-AF66-AB6D00CD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55" y="537712"/>
            <a:ext cx="2058838" cy="20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EAAA-0974-75CD-B4C7-E72D316C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>
                <a:latin typeface="Arial"/>
                <a:ea typeface="Calibri Light"/>
                <a:cs typeface="Calibri Light"/>
              </a:rPr>
              <a:t>Reziliența academică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86943-E23C-E9EC-8D98-DDF02873F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2256945"/>
            <a:ext cx="6791865" cy="409254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o-RO" sz="2400" dirty="0">
                <a:latin typeface="Arial"/>
                <a:ea typeface="Calibri"/>
                <a:cs typeface="Calibri"/>
              </a:rPr>
              <a:t>„probabilitatea crescută de succes în școală și în alte realizări de viață, în ciuda adversităților din mediu provocate de trăsături, condiții și experiențe timpurii” -</a:t>
            </a:r>
            <a:r>
              <a:rPr lang="ro-RO" sz="2400" i="1" dirty="0">
                <a:latin typeface="Arial"/>
                <a:ea typeface="Calibri"/>
                <a:cs typeface="Arial"/>
              </a:rPr>
              <a:t>Wang, </a:t>
            </a:r>
            <a:r>
              <a:rPr lang="ro-RO" sz="2400" i="1" dirty="0" err="1">
                <a:latin typeface="Arial"/>
                <a:ea typeface="Calibri"/>
                <a:cs typeface="Arial"/>
              </a:rPr>
              <a:t>Haertal</a:t>
            </a:r>
            <a:r>
              <a:rPr lang="ro-RO" sz="2400" i="1" dirty="0">
                <a:latin typeface="Arial"/>
                <a:ea typeface="Calibri"/>
                <a:cs typeface="Arial"/>
              </a:rPr>
              <a:t> și </a:t>
            </a:r>
            <a:r>
              <a:rPr lang="ro-RO" sz="2400" i="1" dirty="0" err="1">
                <a:latin typeface="Arial"/>
                <a:ea typeface="Calibri"/>
                <a:cs typeface="Arial"/>
              </a:rPr>
              <a:t>Walberg</a:t>
            </a:r>
            <a:r>
              <a:rPr lang="ro-RO" sz="2400" i="1" dirty="0">
                <a:latin typeface="Arial"/>
                <a:ea typeface="Calibri"/>
                <a:cs typeface="Arial"/>
              </a:rPr>
              <a:t> (1993)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ro-RO" sz="2400">
              <a:latin typeface="Arial"/>
              <a:ea typeface="Calibri"/>
              <a:cs typeface="Calibri"/>
            </a:endParaRPr>
          </a:p>
          <a:p>
            <a:r>
              <a:rPr lang="ro-RO" sz="2400" i="1" dirty="0" err="1">
                <a:latin typeface="Arial"/>
                <a:ea typeface="Calibri"/>
                <a:cs typeface="Calibri"/>
              </a:rPr>
              <a:t>Alva</a:t>
            </a:r>
            <a:r>
              <a:rPr lang="ro-RO" sz="2400" i="1" dirty="0">
                <a:latin typeface="Arial"/>
                <a:ea typeface="Calibri"/>
                <a:cs typeface="Calibri"/>
              </a:rPr>
              <a:t> (1991)</a:t>
            </a:r>
            <a:r>
              <a:rPr lang="ro-RO" sz="2400" dirty="0">
                <a:latin typeface="Arial"/>
                <a:ea typeface="Calibri"/>
                <a:cs typeface="Calibri"/>
              </a:rPr>
              <a:t> a descris faptul că studenții care sunt </a:t>
            </a:r>
            <a:r>
              <a:rPr lang="ro-RO" sz="2400" dirty="0" err="1">
                <a:latin typeface="Arial"/>
                <a:ea typeface="Calibri"/>
                <a:cs typeface="Calibri"/>
              </a:rPr>
              <a:t>rezilienți</a:t>
            </a:r>
            <a:r>
              <a:rPr lang="ro-RO" sz="2400" dirty="0">
                <a:latin typeface="Arial"/>
                <a:ea typeface="Calibri"/>
                <a:cs typeface="Calibri"/>
              </a:rPr>
              <a:t>  „mențin niveluri ridicate de motivație și performanță în ciuda evenimentelor și condițiilor stresante care îi expun riscului de a avea rezultate slabe la școală și, în cele din urmă, de a abandona școala”. </a:t>
            </a:r>
          </a:p>
          <a:p>
            <a:endParaRPr lang="ro-RO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2A13-5709-655B-F719-8941BE28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Top 3 Things Higher Education Can Do To Build Resilience - ZAPOJ">
            <a:extLst>
              <a:ext uri="{FF2B5EF4-FFF2-40B4-BE49-F238E27FC236}">
                <a16:creationId xmlns:a16="http://schemas.microsoft.com/office/drawing/2014/main" id="{AD853C24-CA71-88F3-9F70-919AEECA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647" y="2671854"/>
            <a:ext cx="5216104" cy="25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3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A0-0BB1-AC3B-B944-1D592FC4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err="1">
                <a:latin typeface="Arial"/>
                <a:ea typeface="Calibri Light"/>
                <a:cs typeface="Calibri Light"/>
              </a:rPr>
              <a:t>Reziliența</a:t>
            </a:r>
            <a:r>
              <a:rPr lang="en-US">
                <a:latin typeface="Arial"/>
                <a:ea typeface="Calibri Light"/>
                <a:cs typeface="Calibri Light"/>
              </a:rPr>
              <a:t> </a:t>
            </a:r>
            <a:r>
              <a:rPr lang="en-US" err="1">
                <a:latin typeface="Arial"/>
                <a:ea typeface="Calibri Light"/>
                <a:cs typeface="Calibri Light"/>
              </a:rPr>
              <a:t>academică</a:t>
            </a:r>
            <a:endParaRPr lang="en-US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DF4E3-18E2-548E-8DF4-1F3C23C5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8EB465-6A80-9983-5694-949C011BE169}"/>
              </a:ext>
            </a:extLst>
          </p:cNvPr>
          <p:cNvSpPr/>
          <p:nvPr/>
        </p:nvSpPr>
        <p:spPr>
          <a:xfrm>
            <a:off x="2383903" y="2616337"/>
            <a:ext cx="2803584" cy="27029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Factori</a:t>
            </a:r>
            <a:r>
              <a:rPr lang="en-US" sz="280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personali</a:t>
            </a:r>
            <a:endParaRPr lang="en-US" sz="2800">
              <a:solidFill>
                <a:schemeClr val="tx1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8B4E5E-ADBB-BDA2-6830-7790614D25BC}"/>
              </a:ext>
            </a:extLst>
          </p:cNvPr>
          <p:cNvSpPr/>
          <p:nvPr/>
        </p:nvSpPr>
        <p:spPr>
          <a:xfrm>
            <a:off x="4635397" y="2610586"/>
            <a:ext cx="2861093" cy="27316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Factori</a:t>
            </a:r>
            <a:r>
              <a:rPr lang="en-US" sz="280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 </a:t>
            </a:r>
          </a:p>
          <a:p>
            <a:pPr algn="ctr"/>
            <a:r>
              <a:rPr lang="en-US" sz="280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sociali</a:t>
            </a:r>
            <a:endParaRPr lang="en-US" sz="2800">
              <a:solidFill>
                <a:schemeClr val="tx1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9AEF87-8B8D-056E-D0B9-47EC5CA84922}"/>
              </a:ext>
            </a:extLst>
          </p:cNvPr>
          <p:cNvSpPr/>
          <p:nvPr/>
        </p:nvSpPr>
        <p:spPr>
          <a:xfrm>
            <a:off x="6901270" y="2590458"/>
            <a:ext cx="2889847" cy="27316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Factori</a:t>
            </a:r>
            <a:r>
              <a:rPr lang="en-US" sz="280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instituționali</a:t>
            </a:r>
            <a:endParaRPr lang="en-US" sz="2800" err="1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31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365"/>
            <a:ext cx="10515600" cy="862266"/>
          </a:xfrm>
        </p:spPr>
        <p:txBody>
          <a:bodyPr/>
          <a:lstStyle/>
          <a:p>
            <a:pPr algn="ctr"/>
            <a:r>
              <a:rPr lang="en-US" sz="3800" err="1">
                <a:latin typeface="Arial"/>
                <a:ea typeface="Calibri Light"/>
                <a:cs typeface="Calibri Light"/>
              </a:rPr>
              <a:t>Reziliența</a:t>
            </a:r>
            <a:r>
              <a:rPr lang="en-US" sz="3800">
                <a:latin typeface="Arial"/>
                <a:ea typeface="Calibri Light"/>
                <a:cs typeface="Calibri Light"/>
              </a:rPr>
              <a:t> </a:t>
            </a:r>
            <a:r>
              <a:rPr lang="en-US" sz="3800" err="1">
                <a:latin typeface="Arial"/>
                <a:ea typeface="Calibri Light"/>
                <a:cs typeface="Calibri Light"/>
              </a:rPr>
              <a:t>academică</a:t>
            </a:r>
            <a:endParaRPr lang="en-US" sz="3800">
              <a:latin typeface="Arial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5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r>
              <a:rPr lang="en-US" err="1">
                <a:latin typeface="Arial"/>
                <a:ea typeface="Calibri"/>
                <a:cs typeface="Calibri"/>
              </a:rPr>
              <a:t>Contextul</a:t>
            </a:r>
            <a:r>
              <a:rPr lang="en-US">
                <a:latin typeface="Arial"/>
                <a:ea typeface="Calibri"/>
                <a:cs typeface="Calibri"/>
              </a:rPr>
              <a:t> actual 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C48DC-3832-3D56-BC19-7A39CDEB1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81" y="1523999"/>
            <a:ext cx="6915050" cy="4543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30FAD-88E3-CD90-35E4-9B3878BDD198}"/>
              </a:ext>
            </a:extLst>
          </p:cNvPr>
          <p:cNvSpPr txBox="1"/>
          <p:nvPr/>
        </p:nvSpPr>
        <p:spPr>
          <a:xfrm>
            <a:off x="3962401" y="6205268"/>
            <a:ext cx="63519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i="1">
                <a:solidFill>
                  <a:srgbClr val="44546A"/>
                </a:solidFill>
                <a:latin typeface="Arial"/>
                <a:cs typeface="Arial"/>
              </a:rPr>
              <a:t>Figura </a:t>
            </a:r>
            <a:r>
              <a:rPr lang="ro-RO" i="1">
                <a:solidFill>
                  <a:srgbClr val="44546A"/>
                </a:solidFill>
                <a:latin typeface="Arial"/>
                <a:cs typeface="Segoe UI"/>
              </a:rPr>
              <a:t>1: </a:t>
            </a:r>
            <a:r>
              <a:rPr lang="ro-RO" i="1">
                <a:solidFill>
                  <a:srgbClr val="44546A"/>
                </a:solidFill>
                <a:latin typeface="Arial"/>
                <a:cs typeface="Arial"/>
              </a:rPr>
              <a:t>”părăsirea timpurie a educației și formării profesionale”; sursa: </a:t>
            </a:r>
            <a:r>
              <a:rPr lang="ro-RO" i="1" u="sng">
                <a:solidFill>
                  <a:srgbClr val="0563C1"/>
                </a:solidFill>
                <a:latin typeface="Arial"/>
                <a:cs typeface="Segoe UI"/>
                <a:hlinkClick r:id="rId3"/>
              </a:rPr>
              <a:t>Eurostat</a:t>
            </a:r>
            <a:r>
              <a:rPr lang="en-US" i="1">
                <a:solidFill>
                  <a:srgbClr val="44546A"/>
                </a:solidFill>
                <a:latin typeface="Arial"/>
                <a:ea typeface="Calibri"/>
                <a:cs typeface="Calibri"/>
              </a:rPr>
              <a:t> 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73D7-6681-CE0E-BAC0-B6C4BE05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162" y="540875"/>
            <a:ext cx="10515600" cy="862266"/>
          </a:xfrm>
        </p:spPr>
        <p:txBody>
          <a:bodyPr>
            <a:normAutofit/>
          </a:bodyPr>
          <a:lstStyle/>
          <a:p>
            <a:pPr algn="ctr"/>
            <a:r>
              <a:rPr lang="ro-RO" sz="3800">
                <a:latin typeface="Arial"/>
                <a:ea typeface="Calibri Light"/>
                <a:cs typeface="Calibri Light"/>
              </a:rPr>
              <a:t>Obiectivul acestui studiu</a:t>
            </a:r>
            <a:endParaRPr lang="en-US" sz="38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BB903-6075-92C1-CE6E-3CA08BAA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785" y="1408682"/>
            <a:ext cx="10544354" cy="53146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o-RO" sz="2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ro-RO" sz="2600">
                <a:latin typeface="Arial"/>
                <a:ea typeface="Calibri"/>
                <a:cs typeface="Calibri"/>
              </a:rPr>
              <a:t>A vizat înțelegerea modului în care </a:t>
            </a:r>
          </a:p>
          <a:p>
            <a:pPr marL="0" indent="0">
              <a:buNone/>
            </a:pPr>
            <a:endParaRPr lang="ro-RO" sz="2600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r>
              <a:rPr lang="ro-RO" sz="2600" b="1">
                <a:latin typeface="Arial"/>
                <a:ea typeface="Calibri"/>
                <a:cs typeface="Calibri"/>
              </a:rPr>
              <a:t>             trăsăturile individuale</a:t>
            </a:r>
            <a:r>
              <a:rPr lang="ro-RO" sz="2600">
                <a:latin typeface="Arial"/>
                <a:ea typeface="Calibri"/>
                <a:cs typeface="Calibri"/>
              </a:rPr>
              <a:t> și </a:t>
            </a:r>
            <a:r>
              <a:rPr lang="ro-RO" sz="2600" b="1">
                <a:latin typeface="Arial"/>
                <a:ea typeface="Calibri"/>
                <a:cs typeface="Calibri"/>
              </a:rPr>
              <a:t>abordările personale</a:t>
            </a:r>
            <a:r>
              <a:rPr lang="ro-RO" sz="2600">
                <a:latin typeface="Arial"/>
                <a:ea typeface="Calibri"/>
                <a:cs typeface="Calibri"/>
              </a:rPr>
              <a:t> </a:t>
            </a:r>
          </a:p>
          <a:p>
            <a:pPr marL="0" indent="0">
              <a:buNone/>
            </a:pPr>
            <a:endParaRPr lang="ro-RO" sz="2600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r>
              <a:rPr lang="ro-RO" sz="2600" b="1">
                <a:latin typeface="Arial"/>
                <a:ea typeface="Calibri"/>
                <a:cs typeface="Calibri"/>
              </a:rPr>
              <a:t>             mediul social </a:t>
            </a:r>
            <a:r>
              <a:rPr lang="ro-RO" sz="2600">
                <a:latin typeface="Arial"/>
                <a:ea typeface="Calibri"/>
                <a:cs typeface="Calibri"/>
              </a:rPr>
              <a:t>și </a:t>
            </a:r>
            <a:r>
              <a:rPr lang="ro-RO" sz="2600" b="1">
                <a:latin typeface="Arial"/>
                <a:ea typeface="Calibri"/>
                <a:cs typeface="Calibri"/>
              </a:rPr>
              <a:t>resursele universitare</a:t>
            </a:r>
            <a:r>
              <a:rPr lang="ro-RO" sz="2600">
                <a:latin typeface="Arial"/>
                <a:ea typeface="Calibri"/>
                <a:cs typeface="Calibri"/>
              </a:rPr>
              <a:t> </a:t>
            </a:r>
            <a:endParaRPr lang="ro-RO" sz="26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ro-RO" sz="2600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r>
              <a:rPr lang="ro-RO" sz="2600">
                <a:latin typeface="Arial"/>
                <a:ea typeface="Calibri"/>
                <a:cs typeface="Calibri"/>
              </a:rPr>
              <a:t>contribuie la dezvoltarea și menținerea rezilienței academice sau la inhibarea acesteia.</a:t>
            </a:r>
            <a:endParaRPr lang="ro-RO" sz="2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ro-RO">
                <a:ea typeface="Calibri"/>
                <a:cs typeface="Calibri"/>
              </a:rPr>
              <a:t>     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0A667-1699-DDF1-6F9A-1A3B546C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3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F134-5AA8-6224-EAFE-A1FF14CC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743"/>
            <a:ext cx="10515600" cy="862266"/>
          </a:xfrm>
        </p:spPr>
        <p:txBody>
          <a:bodyPr/>
          <a:lstStyle/>
          <a:p>
            <a:pPr algn="ctr"/>
            <a:r>
              <a:rPr lang="ro-RO" sz="3800">
                <a:latin typeface="Arial"/>
                <a:ea typeface="Calibri Light"/>
                <a:cs typeface="Calibri Light"/>
              </a:rPr>
              <a:t>Design-</a:t>
            </a:r>
            <a:r>
              <a:rPr lang="ro-RO" sz="3800" err="1">
                <a:latin typeface="Arial"/>
                <a:ea typeface="Calibri Light"/>
                <a:cs typeface="Calibri Light"/>
              </a:rPr>
              <a:t>ul</a:t>
            </a:r>
            <a:r>
              <a:rPr lang="ro-RO" sz="3800">
                <a:latin typeface="Arial"/>
                <a:ea typeface="Calibri Light"/>
                <a:cs typeface="Calibri Light"/>
              </a:rPr>
              <a:t> studiului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0DC3-9E00-65DC-4DE0-428AA403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07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o-RO" dirty="0"/>
          </a:p>
          <a:p>
            <a:r>
              <a:rPr lang="ro-RO" dirty="0">
                <a:ea typeface="Calibri"/>
                <a:cs typeface="Calibri"/>
              </a:rPr>
              <a:t>Eșantion - 35 de studenți intervievați</a:t>
            </a:r>
          </a:p>
          <a:p>
            <a:endParaRPr lang="ro-RO" dirty="0">
              <a:ea typeface="Calibri"/>
              <a:cs typeface="Calibri"/>
            </a:endParaRPr>
          </a:p>
          <a:p>
            <a:r>
              <a:rPr lang="ro-RO" dirty="0">
                <a:ea typeface="Calibri"/>
                <a:cs typeface="Calibri"/>
              </a:rPr>
              <a:t>Interviul semi-structurat</a:t>
            </a:r>
          </a:p>
          <a:p>
            <a:endParaRPr lang="ro-RO" dirty="0">
              <a:ea typeface="Calibri"/>
              <a:cs typeface="Calibri"/>
            </a:endParaRPr>
          </a:p>
          <a:p>
            <a:r>
              <a:rPr lang="ro-RO" dirty="0">
                <a:ea typeface="Calibri"/>
                <a:cs typeface="Calibri"/>
              </a:rPr>
              <a:t>Analiza tematică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79C19-6FED-919A-2D96-DCA69F82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519C31E-3383-389C-D510-644A6E61C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226034"/>
              </p:ext>
            </p:extLst>
          </p:nvPr>
        </p:nvGraphicFramePr>
        <p:xfrm>
          <a:off x="6919990" y="1033749"/>
          <a:ext cx="6269074" cy="460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B050416-A911-0795-9EBD-D903D2DF3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478632"/>
              </p:ext>
            </p:extLst>
          </p:nvPr>
        </p:nvGraphicFramePr>
        <p:xfrm>
          <a:off x="3042913" y="2792294"/>
          <a:ext cx="6269135" cy="393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234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0F8D-9AD4-51BA-85E3-94BA295D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3441"/>
            <a:ext cx="10731261" cy="87664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o-RO" sz="3800">
                <a:latin typeface="Arial"/>
                <a:ea typeface="Calibri Light" panose="020F0302020204030204"/>
                <a:cs typeface="Calibri Light" panose="020F0302020204030204"/>
              </a:rPr>
              <a:t>Influența factorilor personali asupra rezilienței academice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5794-9EA3-364D-1BF3-A79B9D65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48" y="2007054"/>
            <a:ext cx="66337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o-RO">
              <a:latin typeface="Arial"/>
              <a:ea typeface="Calibri" panose="020F0502020204030204"/>
              <a:cs typeface="Calibri" panose="020F0502020204030204"/>
            </a:endParaRPr>
          </a:p>
          <a:p>
            <a:r>
              <a:rPr lang="ro-RO" i="1" dirty="0">
                <a:latin typeface="Arial"/>
                <a:ea typeface="Calibri" panose="020F0502020204030204"/>
                <a:cs typeface="Calibri" panose="020F0502020204030204"/>
              </a:rPr>
              <a:t>Puncte forte</a:t>
            </a:r>
            <a:r>
              <a:rPr lang="ro-RO" dirty="0">
                <a:latin typeface="Arial"/>
                <a:ea typeface="Calibri" panose="020F0502020204030204"/>
                <a:cs typeface="Calibri" panose="020F0502020204030204"/>
              </a:rPr>
              <a:t> și </a:t>
            </a:r>
            <a:r>
              <a:rPr lang="ro-RO" i="1" dirty="0">
                <a:latin typeface="Arial"/>
                <a:ea typeface="Calibri" panose="020F0502020204030204"/>
                <a:cs typeface="Calibri" panose="020F0502020204030204"/>
              </a:rPr>
              <a:t>puncte slabe </a:t>
            </a:r>
            <a:r>
              <a:rPr lang="ro-RO" dirty="0">
                <a:latin typeface="Arial"/>
                <a:ea typeface="Calibri" panose="020F0502020204030204"/>
                <a:cs typeface="Calibri" panose="020F0502020204030204"/>
              </a:rPr>
              <a:t>percepute de studenți referitor la performanța lor academică</a:t>
            </a:r>
          </a:p>
          <a:p>
            <a:endParaRPr lang="ro-RO">
              <a:latin typeface="Arial"/>
              <a:ea typeface="Calibri" panose="020F0502020204030204"/>
              <a:cs typeface="Calibri" panose="020F0502020204030204"/>
            </a:endParaRPr>
          </a:p>
          <a:p>
            <a:r>
              <a:rPr lang="ro-RO" i="1" dirty="0">
                <a:latin typeface="Arial"/>
                <a:ea typeface="Calibri" panose="020F0502020204030204"/>
                <a:cs typeface="Calibri" panose="020F0502020204030204"/>
              </a:rPr>
              <a:t>Surse de motivație</a:t>
            </a:r>
          </a:p>
          <a:p>
            <a:endParaRPr lang="ro-RO">
              <a:latin typeface="Arial"/>
              <a:ea typeface="Calibri" panose="020F0502020204030204"/>
              <a:cs typeface="Calibri" panose="020F0502020204030204"/>
            </a:endParaRPr>
          </a:p>
          <a:p>
            <a:r>
              <a:rPr lang="ro-RO" i="1" dirty="0">
                <a:latin typeface="Arial"/>
                <a:ea typeface="Calibri" panose="020F0502020204030204"/>
                <a:cs typeface="Calibri" panose="020F0502020204030204"/>
              </a:rPr>
              <a:t>Strategii</a:t>
            </a:r>
            <a:r>
              <a:rPr lang="ro-RO" dirty="0">
                <a:latin typeface="Arial"/>
                <a:ea typeface="Calibri" panose="020F0502020204030204"/>
                <a:cs typeface="Calibri" panose="020F0502020204030204"/>
              </a:rPr>
              <a:t> folosite </a:t>
            </a:r>
            <a:r>
              <a:rPr lang="ro-RO" i="1" dirty="0">
                <a:latin typeface="Arial"/>
                <a:ea typeface="Calibri" panose="020F0502020204030204"/>
                <a:cs typeface="Calibri" panose="020F0502020204030204"/>
              </a:rPr>
              <a:t>în </a:t>
            </a:r>
            <a:r>
              <a:rPr lang="ro-RO" i="1" err="1">
                <a:latin typeface="Arial"/>
                <a:ea typeface="Calibri" panose="020F0502020204030204"/>
                <a:cs typeface="Calibri" panose="020F0502020204030204"/>
              </a:rPr>
              <a:t>copingul</a:t>
            </a:r>
            <a:r>
              <a:rPr lang="ro-RO" dirty="0">
                <a:latin typeface="Arial"/>
                <a:ea typeface="Calibri" panose="020F0502020204030204"/>
                <a:cs typeface="Calibri" panose="020F0502020204030204"/>
              </a:rPr>
              <a:t> cu stresul academic și clădirea rezilienței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DAEFD-56A0-F136-B101-7376F1B0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128,600+ Time Management Stock Illustrations, Royalty-Free Vector Graphics  &amp; Clip Art - iStock | Time management icon, Time management concept, Time  management at work">
            <a:extLst>
              <a:ext uri="{FF2B5EF4-FFF2-40B4-BE49-F238E27FC236}">
                <a16:creationId xmlns:a16="http://schemas.microsoft.com/office/drawing/2014/main" id="{E8CD1147-DF8C-406B-4815-D76E6AEAD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482" y="2104846"/>
            <a:ext cx="5229676" cy="30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84" y="293238"/>
            <a:ext cx="9034733" cy="1325563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err="1">
                <a:latin typeface="Arial"/>
                <a:ea typeface="Calibri Light"/>
                <a:cs typeface="Calibri Light"/>
              </a:rPr>
              <a:t>Influența</a:t>
            </a:r>
            <a:r>
              <a:rPr lang="en-US" sz="3600">
                <a:latin typeface="Arial"/>
                <a:ea typeface="Calibri Light"/>
                <a:cs typeface="Calibri Light"/>
              </a:rPr>
              <a:t> 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factorilor</a:t>
            </a:r>
            <a:r>
              <a:rPr lang="en-US" sz="3600">
                <a:latin typeface="Arial"/>
                <a:ea typeface="Calibri Light"/>
                <a:cs typeface="Calibri Light"/>
              </a:rPr>
              <a:t> 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personali</a:t>
            </a:r>
            <a:r>
              <a:rPr lang="en-US" sz="3600">
                <a:latin typeface="Arial"/>
                <a:ea typeface="Calibri Light"/>
                <a:cs typeface="Calibri Light"/>
              </a:rPr>
              <a:t> 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asupra</a:t>
            </a:r>
            <a:r>
              <a:rPr lang="en-US" sz="3600">
                <a:latin typeface="Arial"/>
                <a:ea typeface="Calibri Light"/>
                <a:cs typeface="Calibri Light"/>
              </a:rPr>
              <a:t> 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rezilienței</a:t>
            </a:r>
            <a:r>
              <a:rPr lang="en-US" sz="3600">
                <a:latin typeface="Arial"/>
                <a:ea typeface="Calibri Light"/>
                <a:cs typeface="Calibri Light"/>
              </a:rPr>
              <a:t> </a:t>
            </a:r>
            <a:r>
              <a:rPr lang="en-US" sz="3600" err="1">
                <a:latin typeface="Arial"/>
                <a:ea typeface="Calibri Light"/>
                <a:cs typeface="Calibri Light"/>
              </a:rPr>
              <a:t>academice</a:t>
            </a:r>
            <a:endParaRPr lang="en-US" sz="3600">
              <a:latin typeface="Arial"/>
              <a:ea typeface="Calibri Light"/>
              <a:cs typeface="Calibri Ligh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455" y="1716535"/>
            <a:ext cx="3993221" cy="493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err="1">
                <a:ea typeface="Calibri"/>
                <a:cs typeface="Calibri"/>
              </a:rPr>
              <a:t>Puncte</a:t>
            </a:r>
            <a:r>
              <a:rPr lang="en-US" dirty="0">
                <a:ea typeface="Calibri"/>
                <a:cs typeface="Calibri"/>
              </a:rPr>
              <a:t> forte 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5FC1E36-13CD-4380-CB44-D03D94CD0C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2099685"/>
              </p:ext>
            </p:extLst>
          </p:nvPr>
        </p:nvGraphicFramePr>
        <p:xfrm>
          <a:off x="244415" y="2199736"/>
          <a:ext cx="5611413" cy="43470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4857">
                  <a:extLst>
                    <a:ext uri="{9D8B030D-6E8A-4147-A177-3AD203B41FA5}">
                      <a16:colId xmlns:a16="http://schemas.microsoft.com/office/drawing/2014/main" val="2398563531"/>
                    </a:ext>
                  </a:extLst>
                </a:gridCol>
                <a:gridCol w="341894">
                  <a:extLst>
                    <a:ext uri="{9D8B030D-6E8A-4147-A177-3AD203B41FA5}">
                      <a16:colId xmlns:a16="http://schemas.microsoft.com/office/drawing/2014/main" val="1822509707"/>
                    </a:ext>
                  </a:extLst>
                </a:gridCol>
                <a:gridCol w="1604662">
                  <a:extLst>
                    <a:ext uri="{9D8B030D-6E8A-4147-A177-3AD203B41FA5}">
                      <a16:colId xmlns:a16="http://schemas.microsoft.com/office/drawing/2014/main" val="3949825765"/>
                    </a:ext>
                  </a:extLst>
                </a:gridCol>
              </a:tblGrid>
              <a:tr h="6349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Tematică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Frecvența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în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răspunsuri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863494"/>
                  </a:ext>
                </a:extLst>
              </a:tr>
              <a:tr h="417878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Învățarea rapidă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37.14% (n=13)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203893"/>
                  </a:ext>
                </a:extLst>
              </a:tr>
              <a:tr h="634999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Abilități analitice și de sinteză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22.86% (n=8)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757682"/>
                  </a:ext>
                </a:extLst>
              </a:tr>
              <a:tr h="417878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Abilități de comunicare 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14.29% (n=5)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815776"/>
                  </a:ext>
                </a:extLst>
              </a:tr>
              <a:tr h="616869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Pasiunea pentru domeniul ales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14.29% (n=5)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655423"/>
                  </a:ext>
                </a:extLst>
              </a:tr>
              <a:tr h="417878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Capacitatea de concentrare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14.29% (n=5)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788430"/>
                  </a:ext>
                </a:extLst>
              </a:tr>
              <a:tr h="417878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Munca în condiții de </a:t>
                      </a:r>
                      <a:r>
                        <a:rPr lang="ro-RO" sz="1800" b="0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sters</a:t>
                      </a:r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11.43% (n=4)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500842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Disciplina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11.43% (n=4)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29467"/>
                  </a:ext>
                </a:extLst>
              </a:tr>
              <a:tr h="417878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Perseverența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11.43% (n=4)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410659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2462" y="1817176"/>
            <a:ext cx="4564962" cy="39259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err="1">
                <a:ea typeface="Calibri"/>
                <a:cs typeface="Calibri"/>
              </a:rPr>
              <a:t>Puncte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slabe</a:t>
            </a:r>
            <a:endParaRPr lang="en-US">
              <a:ea typeface="Calibri"/>
              <a:cs typeface="Calibri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A8DE224-2EA0-DF36-DC23-BA577D1A3A6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36286318"/>
              </p:ext>
            </p:extLst>
          </p:nvPr>
        </p:nvGraphicFramePr>
        <p:xfrm>
          <a:off x="6497196" y="2199736"/>
          <a:ext cx="5450839" cy="32493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92285">
                  <a:extLst>
                    <a:ext uri="{9D8B030D-6E8A-4147-A177-3AD203B41FA5}">
                      <a16:colId xmlns:a16="http://schemas.microsoft.com/office/drawing/2014/main" val="2964060455"/>
                    </a:ext>
                  </a:extLst>
                </a:gridCol>
                <a:gridCol w="176824">
                  <a:extLst>
                    <a:ext uri="{9D8B030D-6E8A-4147-A177-3AD203B41FA5}">
                      <a16:colId xmlns:a16="http://schemas.microsoft.com/office/drawing/2014/main" val="1679913739"/>
                    </a:ext>
                  </a:extLst>
                </a:gridCol>
                <a:gridCol w="1681730">
                  <a:extLst>
                    <a:ext uri="{9D8B030D-6E8A-4147-A177-3AD203B41FA5}">
                      <a16:colId xmlns:a16="http://schemas.microsoft.com/office/drawing/2014/main" val="2696437210"/>
                    </a:ext>
                  </a:extLst>
                </a:gridCol>
              </a:tblGrid>
              <a:tr h="62932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Tematică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Frecvența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în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răspunsuri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023233"/>
                  </a:ext>
                </a:extLst>
              </a:tr>
              <a:tr h="446615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Gestionarea timpului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ro-RO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37.14% (n=13)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08656"/>
                  </a:ext>
                </a:extLst>
              </a:tr>
              <a:tr h="629321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Gestionarea emoțiilor (stres, anxietate)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ro-RO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25.71% (n=9)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406422"/>
                  </a:ext>
                </a:extLst>
              </a:tr>
              <a:tr h="629321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Dificultăți în menținerea atenției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ro-RO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22.86% (n=8)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363737"/>
                  </a:ext>
                </a:extLst>
              </a:tr>
              <a:tr h="446615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Abilitati</a:t>
                      </a:r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comunicare 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ro-RO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8.57% (n=3)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169954"/>
                  </a:ext>
                </a:extLst>
              </a:tr>
              <a:tr h="446615">
                <a:tc>
                  <a:txBody>
                    <a:bodyPr/>
                    <a:lstStyle/>
                    <a:p>
                      <a:pPr algn="l" rtl="0" fontAlgn="base"/>
                      <a:r>
                        <a:rPr lang="ro-RO" sz="18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Suprasolicitarea 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ro-RO" sz="1800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5.71% (n=2) 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701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989253-3e7e-41a6-8beb-16da2469b66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9B7C353A7FE40A21D684FA3809F36" ma:contentTypeVersion="5" ma:contentTypeDescription="Create a new document." ma:contentTypeScope="" ma:versionID="c1ac01f0137f9f7dc2faafdee5e98a7c">
  <xsd:schema xmlns:xsd="http://www.w3.org/2001/XMLSchema" xmlns:xs="http://www.w3.org/2001/XMLSchema" xmlns:p="http://schemas.microsoft.com/office/2006/metadata/properties" xmlns:ns3="3a989253-3e7e-41a6-8beb-16da2469b66f" targetNamespace="http://schemas.microsoft.com/office/2006/metadata/properties" ma:root="true" ma:fieldsID="461d26de010a37daef585dda47535b6f" ns3:_="">
    <xsd:import namespace="3a989253-3e7e-41a6-8beb-16da2469b6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89253-3e7e-41a6-8beb-16da2469b6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8B321-EC26-4AC6-BD0A-22818737A6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1C05E9-B832-4043-9E0D-98163F46D957}">
  <ds:schemaRefs>
    <ds:schemaRef ds:uri="3a989253-3e7e-41a6-8beb-16da2469b66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E29D4D-A98F-47F1-94AC-C7904043C0EA}">
  <ds:schemaRefs>
    <ds:schemaRef ds:uri="3a989253-3e7e-41a6-8beb-16da2469b6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1713</Words>
  <Application>Microsoft Office PowerPoint</Application>
  <PresentationFormat>Widescreen</PresentationFormat>
  <Paragraphs>225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Courier New</vt:lpstr>
      <vt:lpstr>Wingdings</vt:lpstr>
      <vt:lpstr>Office Theme</vt:lpstr>
      <vt:lpstr>Factorii care influențează reziliența academică a studenților Universității ”1 decembrie 1918” din Alba Iulia.  O perspectivă a studenților</vt:lpstr>
      <vt:lpstr>Introducere </vt:lpstr>
      <vt:lpstr>Reziliența academică</vt:lpstr>
      <vt:lpstr>Reziliența academică</vt:lpstr>
      <vt:lpstr>Reziliența academică</vt:lpstr>
      <vt:lpstr>Obiectivul acestui studiu</vt:lpstr>
      <vt:lpstr>Design-ul studiului</vt:lpstr>
      <vt:lpstr>Influența factorilor personali asupra rezilienței academice</vt:lpstr>
      <vt:lpstr>Influența factorilor personali asupra rezilienței academice</vt:lpstr>
      <vt:lpstr>Influența factorilor personali asupra rezilienței academice</vt:lpstr>
      <vt:lpstr>Influența factorilor personali asupra rezilienței academice</vt:lpstr>
      <vt:lpstr>2. Influența factorilor sociali asupra rezilienței academice</vt:lpstr>
      <vt:lpstr>3. Influența factorilor instituționali asupra rezilienței academice</vt:lpstr>
      <vt:lpstr>3. Influența factorilor instituționali asupra rezilienței academice</vt:lpstr>
      <vt:lpstr>3. Influența factorilor instituționali asupra rezilienței academice</vt:lpstr>
      <vt:lpstr>Concluzii </vt:lpstr>
      <vt:lpstr>Bibliografie </vt:lpstr>
      <vt:lpstr>Vă mulțumesc pentru atenție!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POPESCU GEORGIANA ANDREEA</cp:lastModifiedBy>
  <cp:revision>176</cp:revision>
  <dcterms:created xsi:type="dcterms:W3CDTF">2022-11-16T09:30:41Z</dcterms:created>
  <dcterms:modified xsi:type="dcterms:W3CDTF">2024-05-20T22:07:58Z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  <property fmtid="{D5CDD505-2E9C-101B-9397-08002B2CF9AE}" pid="9" name="ContentTypeId">
    <vt:lpwstr>0x0101001AE9B7C353A7FE40A21D684FA3809F36</vt:lpwstr>
  </property>
</Properties>
</file>