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31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8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05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FBF3F7-5F16-4CD4-908D-228117A8006C}" type="doc">
      <dgm:prSet loTypeId="urn:microsoft.com/office/officeart/2008/layout/AlternatingHexagons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0CD48A4-6B4D-487E-ACA3-8F02EEE2B336}">
      <dgm:prSet phldrT="[Text]"/>
      <dgm:spPr/>
      <dgm:t>
        <a:bodyPr/>
        <a:lstStyle/>
        <a:p>
          <a:r>
            <a:rPr lang="en-US" dirty="0" err="1"/>
            <a:t>Analiză</a:t>
          </a:r>
          <a:r>
            <a:rPr lang="en-US" dirty="0"/>
            <a:t> </a:t>
          </a:r>
          <a:r>
            <a:rPr lang="en-US" dirty="0" err="1"/>
            <a:t>Bibliometrica</a:t>
          </a:r>
          <a:endParaRPr lang="en-US" dirty="0"/>
        </a:p>
      </dgm:t>
    </dgm:pt>
    <dgm:pt modelId="{D93E7DA1-B01B-4DB8-93D2-057386E50305}" type="parTrans" cxnId="{ED3AA02A-1599-48E5-86D2-3919B247CCF5}">
      <dgm:prSet/>
      <dgm:spPr/>
      <dgm:t>
        <a:bodyPr/>
        <a:lstStyle/>
        <a:p>
          <a:endParaRPr lang="en-US"/>
        </a:p>
      </dgm:t>
    </dgm:pt>
    <dgm:pt modelId="{9B61A2E6-B080-45D1-8463-838AD6CB41EE}" type="sibTrans" cxnId="{ED3AA02A-1599-48E5-86D2-3919B247CCF5}">
      <dgm:prSet/>
      <dgm:spPr/>
      <dgm:t>
        <a:bodyPr/>
        <a:lstStyle/>
        <a:p>
          <a:endParaRPr lang="en-US"/>
        </a:p>
      </dgm:t>
    </dgm:pt>
    <dgm:pt modelId="{58FEFA57-F8D8-4D2D-B3C5-B054B8F28A05}">
      <dgm:prSet phldrT="[Text]"/>
      <dgm:spPr/>
      <dgm:t>
        <a:bodyPr/>
        <a:lstStyle/>
        <a:p>
          <a:r>
            <a:rPr lang="en-US" dirty="0"/>
            <a:t>Web Of Science</a:t>
          </a:r>
        </a:p>
      </dgm:t>
    </dgm:pt>
    <dgm:pt modelId="{F7ED96A8-ADB9-4FF1-B337-38C49402D3EB}" type="parTrans" cxnId="{F837BFE3-49E9-43AA-81F0-E1727F067D17}">
      <dgm:prSet/>
      <dgm:spPr/>
      <dgm:t>
        <a:bodyPr/>
        <a:lstStyle/>
        <a:p>
          <a:endParaRPr lang="en-US"/>
        </a:p>
      </dgm:t>
    </dgm:pt>
    <dgm:pt modelId="{2735D337-B913-4733-A78D-F16F75C65292}" type="sibTrans" cxnId="{F837BFE3-49E9-43AA-81F0-E1727F067D17}">
      <dgm:prSet/>
      <dgm:spPr/>
      <dgm:t>
        <a:bodyPr/>
        <a:lstStyle/>
        <a:p>
          <a:endParaRPr lang="en-US"/>
        </a:p>
      </dgm:t>
    </dgm:pt>
    <dgm:pt modelId="{B5814D05-8F53-4307-BA30-0B2228FF4CF1}">
      <dgm:prSet phldrT="[Text]"/>
      <dgm:spPr/>
      <dgm:t>
        <a:bodyPr/>
        <a:lstStyle/>
        <a:p>
          <a:r>
            <a:rPr lang="en-US" dirty="0" err="1"/>
            <a:t>Perioadă</a:t>
          </a:r>
          <a:r>
            <a:rPr lang="en-US" dirty="0"/>
            <a:t> de </a:t>
          </a:r>
          <a:r>
            <a:rPr lang="en-US" dirty="0" err="1"/>
            <a:t>analiză</a:t>
          </a:r>
          <a:endParaRPr lang="en-US" dirty="0"/>
        </a:p>
      </dgm:t>
    </dgm:pt>
    <dgm:pt modelId="{E5950560-234D-4D23-9C39-6FF8791E3EE3}" type="parTrans" cxnId="{C830A8E3-FA30-4B6E-95C3-80A144E582B8}">
      <dgm:prSet/>
      <dgm:spPr/>
      <dgm:t>
        <a:bodyPr/>
        <a:lstStyle/>
        <a:p>
          <a:endParaRPr lang="en-US"/>
        </a:p>
      </dgm:t>
    </dgm:pt>
    <dgm:pt modelId="{820ABFC6-9349-4ADE-8EB4-A5C09127E585}" type="sibTrans" cxnId="{C830A8E3-FA30-4B6E-95C3-80A144E582B8}">
      <dgm:prSet/>
      <dgm:spPr/>
      <dgm:t>
        <a:bodyPr/>
        <a:lstStyle/>
        <a:p>
          <a:endParaRPr lang="en-US"/>
        </a:p>
      </dgm:t>
    </dgm:pt>
    <dgm:pt modelId="{081E2218-1C28-447D-8953-F22834A6A1C0}">
      <dgm:prSet phldrT="[Text]"/>
      <dgm:spPr/>
      <dgm:t>
        <a:bodyPr/>
        <a:lstStyle/>
        <a:p>
          <a:r>
            <a:rPr lang="en-US" dirty="0" err="1"/>
            <a:t>Cuvinte</a:t>
          </a:r>
          <a:r>
            <a:rPr lang="en-US" dirty="0"/>
            <a:t> </a:t>
          </a:r>
          <a:r>
            <a:rPr lang="en-US" dirty="0" err="1"/>
            <a:t>cheie</a:t>
          </a:r>
          <a:endParaRPr lang="en-US" dirty="0"/>
        </a:p>
      </dgm:t>
    </dgm:pt>
    <dgm:pt modelId="{64FCA6AA-FA2F-4E78-AA5B-9D20F2048775}" type="parTrans" cxnId="{3E020AFC-1A9F-45E2-BB99-5E87F9B73869}">
      <dgm:prSet/>
      <dgm:spPr/>
      <dgm:t>
        <a:bodyPr/>
        <a:lstStyle/>
        <a:p>
          <a:endParaRPr lang="en-US"/>
        </a:p>
      </dgm:t>
    </dgm:pt>
    <dgm:pt modelId="{6F08DD0C-E41F-4E21-8D01-FFE0F0067751}" type="sibTrans" cxnId="{3E020AFC-1A9F-45E2-BB99-5E87F9B73869}">
      <dgm:prSet/>
      <dgm:spPr/>
      <dgm:t>
        <a:bodyPr/>
        <a:lstStyle/>
        <a:p>
          <a:endParaRPr lang="en-US"/>
        </a:p>
      </dgm:t>
    </dgm:pt>
    <dgm:pt modelId="{74C32148-5D7D-4771-8A5F-B27045F9BD04}">
      <dgm:prSet phldrT="[Text]"/>
      <dgm:spPr/>
      <dgm:t>
        <a:bodyPr/>
        <a:lstStyle/>
        <a:p>
          <a:r>
            <a:rPr lang="en-US" dirty="0" err="1"/>
            <a:t>Articole</a:t>
          </a:r>
          <a:endParaRPr lang="en-US" dirty="0"/>
        </a:p>
      </dgm:t>
    </dgm:pt>
    <dgm:pt modelId="{01FC152D-D0E5-4608-9607-AA936A14B830}" type="parTrans" cxnId="{7EA1AED6-174A-4648-869F-A0344380C3B2}">
      <dgm:prSet/>
      <dgm:spPr/>
      <dgm:t>
        <a:bodyPr/>
        <a:lstStyle/>
        <a:p>
          <a:endParaRPr lang="en-US"/>
        </a:p>
      </dgm:t>
    </dgm:pt>
    <dgm:pt modelId="{2F0686B1-9D9B-452F-88B6-758C8A2F666B}" type="sibTrans" cxnId="{7EA1AED6-174A-4648-869F-A0344380C3B2}">
      <dgm:prSet/>
      <dgm:spPr/>
      <dgm:t>
        <a:bodyPr/>
        <a:lstStyle/>
        <a:p>
          <a:endParaRPr lang="en-US"/>
        </a:p>
      </dgm:t>
    </dgm:pt>
    <dgm:pt modelId="{89D0FBE2-7BF9-4A75-93A0-A5080BE5F622}">
      <dgm:prSet phldrT="[Text]"/>
      <dgm:spPr/>
      <dgm:t>
        <a:bodyPr/>
        <a:lstStyle/>
        <a:p>
          <a:r>
            <a:rPr lang="en-US" dirty="0"/>
            <a:t>14.519</a:t>
          </a:r>
        </a:p>
      </dgm:t>
    </dgm:pt>
    <dgm:pt modelId="{130BC2CF-DEB3-401B-A56E-69FE3C8C3307}" type="parTrans" cxnId="{83FF8CFB-AA76-4CD8-8D07-EFE2A0688A19}">
      <dgm:prSet/>
      <dgm:spPr/>
      <dgm:t>
        <a:bodyPr/>
        <a:lstStyle/>
        <a:p>
          <a:endParaRPr lang="en-US"/>
        </a:p>
      </dgm:t>
    </dgm:pt>
    <dgm:pt modelId="{70A148E6-8F71-4175-8DA1-A0D09FEC03E8}" type="sibTrans" cxnId="{83FF8CFB-AA76-4CD8-8D07-EFE2A0688A19}">
      <dgm:prSet/>
      <dgm:spPr/>
      <dgm:t>
        <a:bodyPr/>
        <a:lstStyle/>
        <a:p>
          <a:endParaRPr lang="en-US"/>
        </a:p>
      </dgm:t>
    </dgm:pt>
    <dgm:pt modelId="{F7DAAEA3-8518-41CD-8D8D-FD950274A911}" type="pres">
      <dgm:prSet presAssocID="{54FBF3F7-5F16-4CD4-908D-228117A8006C}" presName="Name0" presStyleCnt="0">
        <dgm:presLayoutVars>
          <dgm:chMax/>
          <dgm:chPref/>
          <dgm:dir/>
          <dgm:animLvl val="lvl"/>
        </dgm:presLayoutVars>
      </dgm:prSet>
      <dgm:spPr/>
    </dgm:pt>
    <dgm:pt modelId="{3C0AB129-6375-4F82-B554-95A7410276AD}" type="pres">
      <dgm:prSet presAssocID="{80CD48A4-6B4D-487E-ACA3-8F02EEE2B336}" presName="composite" presStyleCnt="0"/>
      <dgm:spPr/>
    </dgm:pt>
    <dgm:pt modelId="{51FA6D29-D411-4E95-A646-9C8DDEA5FBEA}" type="pres">
      <dgm:prSet presAssocID="{80CD48A4-6B4D-487E-ACA3-8F02EEE2B336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AE3E310A-56BD-4DDF-825F-1D5F4B7A56B9}" type="pres">
      <dgm:prSet presAssocID="{80CD48A4-6B4D-487E-ACA3-8F02EEE2B336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492B5D85-E392-4B03-8E10-F085A07885DD}" type="pres">
      <dgm:prSet presAssocID="{80CD48A4-6B4D-487E-ACA3-8F02EEE2B336}" presName="BalanceSpacing" presStyleCnt="0"/>
      <dgm:spPr/>
    </dgm:pt>
    <dgm:pt modelId="{43C80DDF-4C52-45C5-B765-14C310631E12}" type="pres">
      <dgm:prSet presAssocID="{80CD48A4-6B4D-487E-ACA3-8F02EEE2B336}" presName="BalanceSpacing1" presStyleCnt="0"/>
      <dgm:spPr/>
    </dgm:pt>
    <dgm:pt modelId="{C5E00ED7-F2FF-48F7-B282-603DF4B754EE}" type="pres">
      <dgm:prSet presAssocID="{9B61A2E6-B080-45D1-8463-838AD6CB41EE}" presName="Accent1Text" presStyleLbl="node1" presStyleIdx="1" presStyleCnt="6"/>
      <dgm:spPr/>
    </dgm:pt>
    <dgm:pt modelId="{835C3AD4-FAA9-4598-9B4F-202BA1CF6E0A}" type="pres">
      <dgm:prSet presAssocID="{9B61A2E6-B080-45D1-8463-838AD6CB41EE}" presName="spaceBetweenRectangles" presStyleCnt="0"/>
      <dgm:spPr/>
    </dgm:pt>
    <dgm:pt modelId="{70FC58A6-9AF3-40CB-A54A-3BF81C592A68}" type="pres">
      <dgm:prSet presAssocID="{B5814D05-8F53-4307-BA30-0B2228FF4CF1}" presName="composite" presStyleCnt="0"/>
      <dgm:spPr/>
    </dgm:pt>
    <dgm:pt modelId="{2E1E64F4-CBD7-4D60-ADC5-C88A2C7737C5}" type="pres">
      <dgm:prSet presAssocID="{B5814D05-8F53-4307-BA30-0B2228FF4CF1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5B23A4F5-B661-4B25-9F7E-8BAAF3FB1CFE}" type="pres">
      <dgm:prSet presAssocID="{B5814D05-8F53-4307-BA30-0B2228FF4CF1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97A801BE-AEA7-421F-BE28-BEAD0E8EFACE}" type="pres">
      <dgm:prSet presAssocID="{B5814D05-8F53-4307-BA30-0B2228FF4CF1}" presName="BalanceSpacing" presStyleCnt="0"/>
      <dgm:spPr/>
    </dgm:pt>
    <dgm:pt modelId="{AC02AD33-EBFD-432E-B822-C3E7DA018D34}" type="pres">
      <dgm:prSet presAssocID="{B5814D05-8F53-4307-BA30-0B2228FF4CF1}" presName="BalanceSpacing1" presStyleCnt="0"/>
      <dgm:spPr/>
    </dgm:pt>
    <dgm:pt modelId="{6DC801DD-472F-4E2B-9A86-0C95DDE4C380}" type="pres">
      <dgm:prSet presAssocID="{820ABFC6-9349-4ADE-8EB4-A5C09127E585}" presName="Accent1Text" presStyleLbl="node1" presStyleIdx="3" presStyleCnt="6"/>
      <dgm:spPr/>
    </dgm:pt>
    <dgm:pt modelId="{91829006-A168-4FD3-9273-A8893295878B}" type="pres">
      <dgm:prSet presAssocID="{820ABFC6-9349-4ADE-8EB4-A5C09127E585}" presName="spaceBetweenRectangles" presStyleCnt="0"/>
      <dgm:spPr/>
    </dgm:pt>
    <dgm:pt modelId="{CA53DA94-75C5-49F0-8D7A-E9B99FA06399}" type="pres">
      <dgm:prSet presAssocID="{74C32148-5D7D-4771-8A5F-B27045F9BD04}" presName="composite" presStyleCnt="0"/>
      <dgm:spPr/>
    </dgm:pt>
    <dgm:pt modelId="{C3D7C8FD-9A56-4F7A-BB9A-741B36C82688}" type="pres">
      <dgm:prSet presAssocID="{74C32148-5D7D-4771-8A5F-B27045F9BD04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168E619F-063E-4330-9543-7558165B67D1}" type="pres">
      <dgm:prSet presAssocID="{74C32148-5D7D-4771-8A5F-B27045F9BD04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3BA7681D-1E28-4619-9E9C-FDD0466257C2}" type="pres">
      <dgm:prSet presAssocID="{74C32148-5D7D-4771-8A5F-B27045F9BD04}" presName="BalanceSpacing" presStyleCnt="0"/>
      <dgm:spPr/>
    </dgm:pt>
    <dgm:pt modelId="{62A3DFFF-6B95-4B4E-9F6B-3395036B16E9}" type="pres">
      <dgm:prSet presAssocID="{74C32148-5D7D-4771-8A5F-B27045F9BD04}" presName="BalanceSpacing1" presStyleCnt="0"/>
      <dgm:spPr/>
    </dgm:pt>
    <dgm:pt modelId="{6C8BCBB9-0C17-41E2-9104-091CC0C2A802}" type="pres">
      <dgm:prSet presAssocID="{2F0686B1-9D9B-452F-88B6-758C8A2F666B}" presName="Accent1Text" presStyleLbl="node1" presStyleIdx="5" presStyleCnt="6"/>
      <dgm:spPr/>
    </dgm:pt>
  </dgm:ptLst>
  <dgm:cxnLst>
    <dgm:cxn modelId="{6B8AAA1D-60A1-4624-8DDB-360355CB1099}" type="presOf" srcId="{74C32148-5D7D-4771-8A5F-B27045F9BD04}" destId="{C3D7C8FD-9A56-4F7A-BB9A-741B36C82688}" srcOrd="0" destOrd="0" presId="urn:microsoft.com/office/officeart/2008/layout/AlternatingHexagons"/>
    <dgm:cxn modelId="{2D31EF1D-0FCB-4E84-95BF-908E823B5521}" type="presOf" srcId="{9B61A2E6-B080-45D1-8463-838AD6CB41EE}" destId="{C5E00ED7-F2FF-48F7-B282-603DF4B754EE}" srcOrd="0" destOrd="0" presId="urn:microsoft.com/office/officeart/2008/layout/AlternatingHexagons"/>
    <dgm:cxn modelId="{88917F23-52C4-4EF2-B2EE-B9AF3F6229E6}" type="presOf" srcId="{081E2218-1C28-447D-8953-F22834A6A1C0}" destId="{5B23A4F5-B661-4B25-9F7E-8BAAF3FB1CFE}" srcOrd="0" destOrd="0" presId="urn:microsoft.com/office/officeart/2008/layout/AlternatingHexagons"/>
    <dgm:cxn modelId="{ED3AA02A-1599-48E5-86D2-3919B247CCF5}" srcId="{54FBF3F7-5F16-4CD4-908D-228117A8006C}" destId="{80CD48A4-6B4D-487E-ACA3-8F02EEE2B336}" srcOrd="0" destOrd="0" parTransId="{D93E7DA1-B01B-4DB8-93D2-057386E50305}" sibTransId="{9B61A2E6-B080-45D1-8463-838AD6CB41EE}"/>
    <dgm:cxn modelId="{5D1EFD5E-FE38-4A94-A1EB-FEAFD5B25F33}" type="presOf" srcId="{80CD48A4-6B4D-487E-ACA3-8F02EEE2B336}" destId="{51FA6D29-D411-4E95-A646-9C8DDEA5FBEA}" srcOrd="0" destOrd="0" presId="urn:microsoft.com/office/officeart/2008/layout/AlternatingHexagons"/>
    <dgm:cxn modelId="{1C197F49-3460-4A9A-AB57-B676E15A2D15}" type="presOf" srcId="{2F0686B1-9D9B-452F-88B6-758C8A2F666B}" destId="{6C8BCBB9-0C17-41E2-9104-091CC0C2A802}" srcOrd="0" destOrd="0" presId="urn:microsoft.com/office/officeart/2008/layout/AlternatingHexagons"/>
    <dgm:cxn modelId="{2A3D4053-B84D-4EFC-BE76-C604F45BF37A}" type="presOf" srcId="{B5814D05-8F53-4307-BA30-0B2228FF4CF1}" destId="{2E1E64F4-CBD7-4D60-ADC5-C88A2C7737C5}" srcOrd="0" destOrd="0" presId="urn:microsoft.com/office/officeart/2008/layout/AlternatingHexagons"/>
    <dgm:cxn modelId="{E6EEAF93-14DF-47F9-BF23-FE0648A5992F}" type="presOf" srcId="{89D0FBE2-7BF9-4A75-93A0-A5080BE5F622}" destId="{168E619F-063E-4330-9543-7558165B67D1}" srcOrd="0" destOrd="0" presId="urn:microsoft.com/office/officeart/2008/layout/AlternatingHexagons"/>
    <dgm:cxn modelId="{389342CE-54B4-4B8B-9EAA-41AC6B4BAAE6}" type="presOf" srcId="{54FBF3F7-5F16-4CD4-908D-228117A8006C}" destId="{F7DAAEA3-8518-41CD-8D8D-FD950274A911}" srcOrd="0" destOrd="0" presId="urn:microsoft.com/office/officeart/2008/layout/AlternatingHexagons"/>
    <dgm:cxn modelId="{4A3E26D5-EFC2-46D0-848A-24CFC68A570A}" type="presOf" srcId="{820ABFC6-9349-4ADE-8EB4-A5C09127E585}" destId="{6DC801DD-472F-4E2B-9A86-0C95DDE4C380}" srcOrd="0" destOrd="0" presId="urn:microsoft.com/office/officeart/2008/layout/AlternatingHexagons"/>
    <dgm:cxn modelId="{7EA1AED6-174A-4648-869F-A0344380C3B2}" srcId="{54FBF3F7-5F16-4CD4-908D-228117A8006C}" destId="{74C32148-5D7D-4771-8A5F-B27045F9BD04}" srcOrd="2" destOrd="0" parTransId="{01FC152D-D0E5-4608-9607-AA936A14B830}" sibTransId="{2F0686B1-9D9B-452F-88B6-758C8A2F666B}"/>
    <dgm:cxn modelId="{C830A8E3-FA30-4B6E-95C3-80A144E582B8}" srcId="{54FBF3F7-5F16-4CD4-908D-228117A8006C}" destId="{B5814D05-8F53-4307-BA30-0B2228FF4CF1}" srcOrd="1" destOrd="0" parTransId="{E5950560-234D-4D23-9C39-6FF8791E3EE3}" sibTransId="{820ABFC6-9349-4ADE-8EB4-A5C09127E585}"/>
    <dgm:cxn modelId="{F837BFE3-49E9-43AA-81F0-E1727F067D17}" srcId="{80CD48A4-6B4D-487E-ACA3-8F02EEE2B336}" destId="{58FEFA57-F8D8-4D2D-B3C5-B054B8F28A05}" srcOrd="0" destOrd="0" parTransId="{F7ED96A8-ADB9-4FF1-B337-38C49402D3EB}" sibTransId="{2735D337-B913-4733-A78D-F16F75C65292}"/>
    <dgm:cxn modelId="{717F78F4-1FEF-4B99-86ED-BC69A11951E6}" type="presOf" srcId="{58FEFA57-F8D8-4D2D-B3C5-B054B8F28A05}" destId="{AE3E310A-56BD-4DDF-825F-1D5F4B7A56B9}" srcOrd="0" destOrd="0" presId="urn:microsoft.com/office/officeart/2008/layout/AlternatingHexagons"/>
    <dgm:cxn modelId="{83FF8CFB-AA76-4CD8-8D07-EFE2A0688A19}" srcId="{74C32148-5D7D-4771-8A5F-B27045F9BD04}" destId="{89D0FBE2-7BF9-4A75-93A0-A5080BE5F622}" srcOrd="0" destOrd="0" parTransId="{130BC2CF-DEB3-401B-A56E-69FE3C8C3307}" sibTransId="{70A148E6-8F71-4175-8DA1-A0D09FEC03E8}"/>
    <dgm:cxn modelId="{3E020AFC-1A9F-45E2-BB99-5E87F9B73869}" srcId="{B5814D05-8F53-4307-BA30-0B2228FF4CF1}" destId="{081E2218-1C28-447D-8953-F22834A6A1C0}" srcOrd="0" destOrd="0" parTransId="{64FCA6AA-FA2F-4E78-AA5B-9D20F2048775}" sibTransId="{6F08DD0C-E41F-4E21-8D01-FFE0F0067751}"/>
    <dgm:cxn modelId="{192E286D-4A84-4260-A3F5-DD6AC3C9C2E3}" type="presParOf" srcId="{F7DAAEA3-8518-41CD-8D8D-FD950274A911}" destId="{3C0AB129-6375-4F82-B554-95A7410276AD}" srcOrd="0" destOrd="0" presId="urn:microsoft.com/office/officeart/2008/layout/AlternatingHexagons"/>
    <dgm:cxn modelId="{9735D53B-818B-4C21-A6F4-89A6970D5A6D}" type="presParOf" srcId="{3C0AB129-6375-4F82-B554-95A7410276AD}" destId="{51FA6D29-D411-4E95-A646-9C8DDEA5FBEA}" srcOrd="0" destOrd="0" presId="urn:microsoft.com/office/officeart/2008/layout/AlternatingHexagons"/>
    <dgm:cxn modelId="{C69CBC8A-A40B-463F-8584-C586BA7CAC3A}" type="presParOf" srcId="{3C0AB129-6375-4F82-B554-95A7410276AD}" destId="{AE3E310A-56BD-4DDF-825F-1D5F4B7A56B9}" srcOrd="1" destOrd="0" presId="urn:microsoft.com/office/officeart/2008/layout/AlternatingHexagons"/>
    <dgm:cxn modelId="{092EB488-1147-4659-9421-B7C8D99FA6F0}" type="presParOf" srcId="{3C0AB129-6375-4F82-B554-95A7410276AD}" destId="{492B5D85-E392-4B03-8E10-F085A07885DD}" srcOrd="2" destOrd="0" presId="urn:microsoft.com/office/officeart/2008/layout/AlternatingHexagons"/>
    <dgm:cxn modelId="{8E8A26FC-2A7A-4513-9980-F2822F5C16ED}" type="presParOf" srcId="{3C0AB129-6375-4F82-B554-95A7410276AD}" destId="{43C80DDF-4C52-45C5-B765-14C310631E12}" srcOrd="3" destOrd="0" presId="urn:microsoft.com/office/officeart/2008/layout/AlternatingHexagons"/>
    <dgm:cxn modelId="{568E3807-3FB2-4110-9899-086ED30274AA}" type="presParOf" srcId="{3C0AB129-6375-4F82-B554-95A7410276AD}" destId="{C5E00ED7-F2FF-48F7-B282-603DF4B754EE}" srcOrd="4" destOrd="0" presId="urn:microsoft.com/office/officeart/2008/layout/AlternatingHexagons"/>
    <dgm:cxn modelId="{5BCD5D55-D159-4E9F-B91E-68CAB3149B52}" type="presParOf" srcId="{F7DAAEA3-8518-41CD-8D8D-FD950274A911}" destId="{835C3AD4-FAA9-4598-9B4F-202BA1CF6E0A}" srcOrd="1" destOrd="0" presId="urn:microsoft.com/office/officeart/2008/layout/AlternatingHexagons"/>
    <dgm:cxn modelId="{C9FBF4FF-650B-4C32-ACEB-6D3F2C043110}" type="presParOf" srcId="{F7DAAEA3-8518-41CD-8D8D-FD950274A911}" destId="{70FC58A6-9AF3-40CB-A54A-3BF81C592A68}" srcOrd="2" destOrd="0" presId="urn:microsoft.com/office/officeart/2008/layout/AlternatingHexagons"/>
    <dgm:cxn modelId="{B190EB27-105B-40C3-A0AD-1CF782418872}" type="presParOf" srcId="{70FC58A6-9AF3-40CB-A54A-3BF81C592A68}" destId="{2E1E64F4-CBD7-4D60-ADC5-C88A2C7737C5}" srcOrd="0" destOrd="0" presId="urn:microsoft.com/office/officeart/2008/layout/AlternatingHexagons"/>
    <dgm:cxn modelId="{F1152DB8-8295-491D-A62A-C93A5CDF4296}" type="presParOf" srcId="{70FC58A6-9AF3-40CB-A54A-3BF81C592A68}" destId="{5B23A4F5-B661-4B25-9F7E-8BAAF3FB1CFE}" srcOrd="1" destOrd="0" presId="urn:microsoft.com/office/officeart/2008/layout/AlternatingHexagons"/>
    <dgm:cxn modelId="{FF89431B-0D40-408F-954D-A781CEFE8580}" type="presParOf" srcId="{70FC58A6-9AF3-40CB-A54A-3BF81C592A68}" destId="{97A801BE-AEA7-421F-BE28-BEAD0E8EFACE}" srcOrd="2" destOrd="0" presId="urn:microsoft.com/office/officeart/2008/layout/AlternatingHexagons"/>
    <dgm:cxn modelId="{4B7DA66D-58B3-49FD-9493-9432F1DFBD26}" type="presParOf" srcId="{70FC58A6-9AF3-40CB-A54A-3BF81C592A68}" destId="{AC02AD33-EBFD-432E-B822-C3E7DA018D34}" srcOrd="3" destOrd="0" presId="urn:microsoft.com/office/officeart/2008/layout/AlternatingHexagons"/>
    <dgm:cxn modelId="{012340F6-EB3E-41CF-9C61-D1336BB9A0F0}" type="presParOf" srcId="{70FC58A6-9AF3-40CB-A54A-3BF81C592A68}" destId="{6DC801DD-472F-4E2B-9A86-0C95DDE4C380}" srcOrd="4" destOrd="0" presId="urn:microsoft.com/office/officeart/2008/layout/AlternatingHexagons"/>
    <dgm:cxn modelId="{E0E44B7E-0C05-4623-967C-4F080CC125D7}" type="presParOf" srcId="{F7DAAEA3-8518-41CD-8D8D-FD950274A911}" destId="{91829006-A168-4FD3-9273-A8893295878B}" srcOrd="3" destOrd="0" presId="urn:microsoft.com/office/officeart/2008/layout/AlternatingHexagons"/>
    <dgm:cxn modelId="{963F792D-9574-4627-8A1A-4D47C32972FD}" type="presParOf" srcId="{F7DAAEA3-8518-41CD-8D8D-FD950274A911}" destId="{CA53DA94-75C5-49F0-8D7A-E9B99FA06399}" srcOrd="4" destOrd="0" presId="urn:microsoft.com/office/officeart/2008/layout/AlternatingHexagons"/>
    <dgm:cxn modelId="{D9BED6A6-1FF1-4C99-9E9B-07EC8B444493}" type="presParOf" srcId="{CA53DA94-75C5-49F0-8D7A-E9B99FA06399}" destId="{C3D7C8FD-9A56-4F7A-BB9A-741B36C82688}" srcOrd="0" destOrd="0" presId="urn:microsoft.com/office/officeart/2008/layout/AlternatingHexagons"/>
    <dgm:cxn modelId="{3CC61F99-3A89-4844-8244-334F714C3D68}" type="presParOf" srcId="{CA53DA94-75C5-49F0-8D7A-E9B99FA06399}" destId="{168E619F-063E-4330-9543-7558165B67D1}" srcOrd="1" destOrd="0" presId="urn:microsoft.com/office/officeart/2008/layout/AlternatingHexagons"/>
    <dgm:cxn modelId="{2044BD38-E7CA-42C6-8635-E695A9EEF838}" type="presParOf" srcId="{CA53DA94-75C5-49F0-8D7A-E9B99FA06399}" destId="{3BA7681D-1E28-4619-9E9C-FDD0466257C2}" srcOrd="2" destOrd="0" presId="urn:microsoft.com/office/officeart/2008/layout/AlternatingHexagons"/>
    <dgm:cxn modelId="{C0BCE789-AB2C-4A19-9F82-8FF1EACA9EAF}" type="presParOf" srcId="{CA53DA94-75C5-49F0-8D7A-E9B99FA06399}" destId="{62A3DFFF-6B95-4B4E-9F6B-3395036B16E9}" srcOrd="3" destOrd="0" presId="urn:microsoft.com/office/officeart/2008/layout/AlternatingHexagons"/>
    <dgm:cxn modelId="{C4348F6D-37EF-496B-95C5-4F4BDEDDA731}" type="presParOf" srcId="{CA53DA94-75C5-49F0-8D7A-E9B99FA06399}" destId="{6C8BCBB9-0C17-41E2-9104-091CC0C2A802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FA6D29-D411-4E95-A646-9C8DDEA5FBEA}">
      <dsp:nvSpPr>
        <dsp:cNvPr id="0" name=""/>
        <dsp:cNvSpPr/>
      </dsp:nvSpPr>
      <dsp:spPr>
        <a:xfrm rot="5400000">
          <a:off x="2651975" y="105733"/>
          <a:ext cx="1626305" cy="1414886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Analiză</a:t>
          </a:r>
          <a:r>
            <a:rPr lang="en-US" sz="1200" kern="1200" dirty="0"/>
            <a:t> </a:t>
          </a:r>
          <a:r>
            <a:rPr lang="en-US" sz="1200" kern="1200" dirty="0" err="1"/>
            <a:t>Bibliometrica</a:t>
          </a:r>
          <a:endParaRPr lang="en-US" sz="1200" kern="1200" dirty="0"/>
        </a:p>
      </dsp:txBody>
      <dsp:txXfrm rot="-5400000">
        <a:off x="2978170" y="253457"/>
        <a:ext cx="973914" cy="1119439"/>
      </dsp:txXfrm>
    </dsp:sp>
    <dsp:sp modelId="{AE3E310A-56BD-4DDF-825F-1D5F4B7A56B9}">
      <dsp:nvSpPr>
        <dsp:cNvPr id="0" name=""/>
        <dsp:cNvSpPr/>
      </dsp:nvSpPr>
      <dsp:spPr>
        <a:xfrm>
          <a:off x="4215506" y="325285"/>
          <a:ext cx="1814957" cy="9757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Web Of Science</a:t>
          </a:r>
        </a:p>
      </dsp:txBody>
      <dsp:txXfrm>
        <a:off x="4215506" y="325285"/>
        <a:ext cx="1814957" cy="975783"/>
      </dsp:txXfrm>
    </dsp:sp>
    <dsp:sp modelId="{C5E00ED7-F2FF-48F7-B282-603DF4B754EE}">
      <dsp:nvSpPr>
        <dsp:cNvPr id="0" name=""/>
        <dsp:cNvSpPr/>
      </dsp:nvSpPr>
      <dsp:spPr>
        <a:xfrm rot="5400000">
          <a:off x="1123898" y="105733"/>
          <a:ext cx="1626305" cy="141488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1450093" y="253457"/>
        <a:ext cx="973914" cy="1119439"/>
      </dsp:txXfrm>
    </dsp:sp>
    <dsp:sp modelId="{2E1E64F4-CBD7-4D60-ADC5-C88A2C7737C5}">
      <dsp:nvSpPr>
        <dsp:cNvPr id="0" name=""/>
        <dsp:cNvSpPr/>
      </dsp:nvSpPr>
      <dsp:spPr>
        <a:xfrm rot="5400000">
          <a:off x="1885009" y="1486142"/>
          <a:ext cx="1626305" cy="141488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Perioadă</a:t>
          </a:r>
          <a:r>
            <a:rPr lang="en-US" sz="1200" kern="1200" dirty="0"/>
            <a:t> de </a:t>
          </a:r>
          <a:r>
            <a:rPr lang="en-US" sz="1200" kern="1200" dirty="0" err="1"/>
            <a:t>analiză</a:t>
          </a:r>
          <a:endParaRPr lang="en-US" sz="1200" kern="1200" dirty="0"/>
        </a:p>
      </dsp:txBody>
      <dsp:txXfrm rot="-5400000">
        <a:off x="2211204" y="1633866"/>
        <a:ext cx="973914" cy="1119439"/>
      </dsp:txXfrm>
    </dsp:sp>
    <dsp:sp modelId="{5B23A4F5-B661-4B25-9F7E-8BAAF3FB1CFE}">
      <dsp:nvSpPr>
        <dsp:cNvPr id="0" name=""/>
        <dsp:cNvSpPr/>
      </dsp:nvSpPr>
      <dsp:spPr>
        <a:xfrm>
          <a:off x="175762" y="1705693"/>
          <a:ext cx="1756410" cy="9757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Cuvinte</a:t>
          </a:r>
          <a:r>
            <a:rPr lang="en-US" sz="1200" kern="1200" dirty="0"/>
            <a:t> </a:t>
          </a:r>
          <a:r>
            <a:rPr lang="en-US" sz="1200" kern="1200" dirty="0" err="1"/>
            <a:t>cheie</a:t>
          </a:r>
          <a:endParaRPr lang="en-US" sz="1200" kern="1200" dirty="0"/>
        </a:p>
      </dsp:txBody>
      <dsp:txXfrm>
        <a:off x="175762" y="1705693"/>
        <a:ext cx="1756410" cy="975783"/>
      </dsp:txXfrm>
    </dsp:sp>
    <dsp:sp modelId="{6DC801DD-472F-4E2B-9A86-0C95DDE4C380}">
      <dsp:nvSpPr>
        <dsp:cNvPr id="0" name=""/>
        <dsp:cNvSpPr/>
      </dsp:nvSpPr>
      <dsp:spPr>
        <a:xfrm rot="5400000">
          <a:off x="3413086" y="1486142"/>
          <a:ext cx="1626305" cy="1414886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3739281" y="1633866"/>
        <a:ext cx="973914" cy="1119439"/>
      </dsp:txXfrm>
    </dsp:sp>
    <dsp:sp modelId="{C3D7C8FD-9A56-4F7A-BB9A-741B36C82688}">
      <dsp:nvSpPr>
        <dsp:cNvPr id="0" name=""/>
        <dsp:cNvSpPr/>
      </dsp:nvSpPr>
      <dsp:spPr>
        <a:xfrm rot="5400000">
          <a:off x="2651975" y="2866550"/>
          <a:ext cx="1626305" cy="1414886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Articole</a:t>
          </a:r>
          <a:endParaRPr lang="en-US" sz="1200" kern="1200" dirty="0"/>
        </a:p>
      </dsp:txBody>
      <dsp:txXfrm rot="-5400000">
        <a:off x="2978170" y="3014274"/>
        <a:ext cx="973914" cy="1119439"/>
      </dsp:txXfrm>
    </dsp:sp>
    <dsp:sp modelId="{168E619F-063E-4330-9543-7558165B67D1}">
      <dsp:nvSpPr>
        <dsp:cNvPr id="0" name=""/>
        <dsp:cNvSpPr/>
      </dsp:nvSpPr>
      <dsp:spPr>
        <a:xfrm>
          <a:off x="4215506" y="3086102"/>
          <a:ext cx="1814957" cy="9757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14.519</a:t>
          </a:r>
        </a:p>
      </dsp:txBody>
      <dsp:txXfrm>
        <a:off x="4215506" y="3086102"/>
        <a:ext cx="1814957" cy="975783"/>
      </dsp:txXfrm>
    </dsp:sp>
    <dsp:sp modelId="{6C8BCBB9-0C17-41E2-9104-091CC0C2A802}">
      <dsp:nvSpPr>
        <dsp:cNvPr id="0" name=""/>
        <dsp:cNvSpPr/>
      </dsp:nvSpPr>
      <dsp:spPr>
        <a:xfrm rot="5400000">
          <a:off x="1123898" y="2866550"/>
          <a:ext cx="1626305" cy="1414886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1450093" y="3014274"/>
        <a:ext cx="973914" cy="1119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58FEB5-E8C6-3A80-493D-10CAD46A12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48C581-C775-98C2-8A72-CD05A2CA63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94724-09D4-4F07-9DDA-0BDFDA992456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BA7D3-DC7D-9A8E-6060-596812F9E5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96B5FF-CA0B-B91F-D0C8-5360C7A04B5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62FCD-D8A9-45DB-A117-7E517482F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96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E0B70-0B2D-4454-9C0D-63442C140F78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9ADCB-FF44-4D11-94CD-9544E5DFB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6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976A059-0727-59BF-99E8-577EE0A77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B65C056-B1A7-7FF8-5965-B3650A744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8737-127D-4908-932B-731DE6930369}" type="datetime1">
              <a:rPr lang="en-US" smtClean="0"/>
              <a:t>5/19/2024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3454174-9D12-C596-18E0-9C3B2A953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4464E70-28DA-BB7E-E872-926FCA58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107A79B4-F12F-0B57-BE23-C003FE3F0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01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5A113-4075-8F72-7862-87499373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B85D07-1D31-8F87-D767-AAC820751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13C3-5CD5-C3AA-CDCE-CCECAFFE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0CA8-5CE1-4958-B669-D933AA49FA40}" type="datetime1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768F2-FD99-3CF5-F7F2-46FDE2F9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3EC49622-4FE3-B449-2292-88184B047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01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D4378C-BCD6-D0EC-73F4-F426025DB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BA115D-71AF-967D-2312-B5BDEFE0E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8CDB7-E1FC-7FF0-47F9-FF05A8DAC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163A-39AB-4876-8208-83F43F159039}" type="datetime1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2E43B-2C2F-5E9B-ACCD-6AEA1DA50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44211ED7-BD8A-629D-8203-8375D7B6B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87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FEDC8-C1D4-96B9-6790-5B9DC0A23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B7742-A5DF-8640-884B-5925C8857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3D6A2-5C7B-D0C9-3B9D-D25E4A280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DCC1-85F1-475E-9B24-A4E3F71BBD89}" type="datetime1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4B767-0001-682F-BB9E-30E86F99D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CD16685D-6EFA-6621-5A4B-4BD1CC76F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2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07548-9A0C-3301-B536-7456420E1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8811CA-5E37-D2CF-D424-D1AC6FBAB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2E129-0D49-9C8B-5FA2-1686D5838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89982-FAA6-4525-A1E7-2F7673A24390}" type="datetime1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C0534-7709-E1AB-3F86-5C5551444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3C340-5C0A-05DE-38D1-F5101A965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1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612FB-8D31-A6BF-B26A-54F2E57F6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9BBD1-0C18-604B-75C7-619BE6A2D2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E8E06B-2B4A-F0CB-ECE2-D91FD1E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B85DF-D2C7-EDF7-CAE1-90A424B74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B7FA-7B94-4F91-BABC-9D716D9D537E}" type="datetime1">
              <a:rPr lang="en-US" smtClean="0"/>
              <a:t>5/19/2024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0B35ED-B1AD-C7A3-789D-D56E84CC3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F60C7F7F-C143-ADD7-651F-32FEE87D2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CFDBC-A612-A3C7-16CF-DB4228831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A53AE-EB85-9424-6870-715378B9B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B861F-D83D-874A-8F0E-9BE8ADBCB8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3CD26E-130E-3EFD-1E58-D0A076C9EC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D80009-3EE4-D16F-CCB1-73CA63D328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E75DF4-258D-AB76-230B-8ABE0E21D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AAC3-BDBB-47BF-BA5C-45EFB7F81241}" type="datetime1">
              <a:rPr lang="en-US" smtClean="0"/>
              <a:t>5/19/2024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D679FF-8C9F-A02B-BF83-EEDA27910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A698A86C-2570-E5A2-0B29-BBD245951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89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1054B-64E0-23D2-6B48-69B7EDFBB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E744E3-8DA2-E6D6-2A16-DE06AFA8A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E560-4FCD-4798-9AF2-642BCAC1830E}" type="datetime1">
              <a:rPr lang="en-US" smtClean="0"/>
              <a:t>5/19/2024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C89B19-AB7A-A19A-30D2-AEDBCAA04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06698D-5F79-0980-9B76-3D586598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153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9050C9-6840-84E5-D463-1BB9420EE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1CC0-1E6D-4B25-A2AE-33306CF856E6}" type="datetime1">
              <a:rPr lang="en-US" smtClean="0"/>
              <a:t>5/19/2024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BA4735-8AB6-87BE-D400-DE9A5D449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7E5D0F-ABFC-3AB6-B29E-7372DFF5EA3A}"/>
              </a:ext>
            </a:extLst>
          </p:cNvPr>
          <p:cNvSpPr txBox="1">
            <a:spLocks/>
          </p:cNvSpPr>
          <p:nvPr userDrawn="1"/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8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4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D85EC-E506-22F4-346F-7974EAC2F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AA53F-C0C5-EA92-EF29-52B56CEE8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2D2632-BED3-5DD1-0D92-845D5CA5B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33BAEC-429D-7A50-4D81-A1BF2ECC0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42552-A208-4103-BBAD-2B95A95E1FEC}" type="datetime1">
              <a:rPr lang="en-US" smtClean="0"/>
              <a:t>5/19/2024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16B86E-B8A1-4F80-E1FB-62FB54584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B84E180B-01F9-F756-B76F-DBCB1FEBB953}"/>
              </a:ext>
            </a:extLst>
          </p:cNvPr>
          <p:cNvSpPr txBox="1">
            <a:spLocks/>
          </p:cNvSpPr>
          <p:nvPr userDrawn="1"/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8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49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7A099-1061-09E4-DC3E-DEBACB3D5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A513E4-8368-44F8-EA23-5FE27B6FA6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ABFFC8-2261-76FE-8474-2FCFEDC97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83C56-760D-2584-1EE9-9E92C5F9D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08EA-84C3-4938-9F36-6CC12B53B25F}" type="datetime1">
              <a:rPr lang="en-US" smtClean="0"/>
              <a:t>5/19/2024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642CD-FFF3-B465-F5E9-7EA5EEE2C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C4EA6F1-DE73-3AD0-FFED-F8CA89127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37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6000" b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AA504E-AD37-2053-5C5B-AE2A89118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422"/>
            <a:ext cx="10515600" cy="8622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BFCC0-702E-A0E6-7AC8-E887DEE53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9B09F-5F50-DEE3-1E0B-39D8F0668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58DAF-AFE5-4394-A263-6FDE350004BD}" type="datetime1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88452-2736-5F09-F17B-38FEE2A21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3F761627-0927-EAE4-3C8C-120709F0514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846" y="365125"/>
            <a:ext cx="1139954" cy="463297"/>
          </a:xfrm>
          <a:prstGeom prst="rect">
            <a:avLst/>
          </a:prstGeom>
        </p:spPr>
      </p:pic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7653F00A-FF5A-1AFA-0B55-634828FAD7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29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26994-1CA3-A39D-4FDE-D835BC585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pPr algn="ctr"/>
            <a:r>
              <a:rPr lang="en-US" dirty="0"/>
              <a:t>Analiza </a:t>
            </a:r>
            <a:r>
              <a:rPr lang="en-US" dirty="0" err="1"/>
              <a:t>bibliometrică</a:t>
            </a:r>
            <a:r>
              <a:rPr lang="en-US" dirty="0"/>
              <a:t> a </a:t>
            </a:r>
            <a:r>
              <a:rPr lang="en-US" dirty="0" err="1"/>
              <a:t>managementului</a:t>
            </a:r>
            <a:r>
              <a:rPr lang="en-US" dirty="0"/>
              <a:t> </a:t>
            </a:r>
            <a:r>
              <a:rPr lang="en-US" dirty="0" err="1"/>
              <a:t>câștigurilor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2F05B2-EF03-DBB5-4446-A81ABE5970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Author: Ioana Lavinia Safta(</a:t>
            </a:r>
            <a:r>
              <a:rPr lang="en-US" dirty="0" err="1"/>
              <a:t>Pleșa</a:t>
            </a:r>
            <a:r>
              <a:rPr lang="en-US" dirty="0"/>
              <a:t>)</a:t>
            </a:r>
          </a:p>
          <a:p>
            <a:r>
              <a:rPr lang="en-US" dirty="0" err="1"/>
              <a:t>Affiliation:Universitatea</a:t>
            </a:r>
            <a:r>
              <a:rPr lang="en-US" dirty="0"/>
              <a:t> </a:t>
            </a:r>
            <a:r>
              <a:rPr lang="en-US" dirty="0" err="1"/>
              <a:t>Babeș-Bolyai</a:t>
            </a:r>
            <a:r>
              <a:rPr lang="en-US" dirty="0"/>
              <a:t> din Cluj-Napoca</a:t>
            </a:r>
          </a:p>
          <a:p>
            <a:r>
              <a:rPr lang="en-US" dirty="0" err="1"/>
              <a:t>Facultatea</a:t>
            </a:r>
            <a:r>
              <a:rPr lang="en-US" dirty="0"/>
              <a:t> de </a:t>
            </a:r>
            <a:r>
              <a:rPr lang="en-US" dirty="0" err="1"/>
              <a:t>Ştiinţe</a:t>
            </a:r>
            <a:r>
              <a:rPr lang="en-US" dirty="0"/>
              <a:t> </a:t>
            </a:r>
            <a:r>
              <a:rPr lang="en-US" dirty="0" err="1"/>
              <a:t>Economice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Gestiunea</a:t>
            </a:r>
            <a:r>
              <a:rPr lang="en-US" dirty="0"/>
              <a:t> </a:t>
            </a:r>
            <a:r>
              <a:rPr lang="en-US" dirty="0" err="1"/>
              <a:t>Afacerilor</a:t>
            </a:r>
            <a:endParaRPr lang="en-US" dirty="0"/>
          </a:p>
        </p:txBody>
      </p:sp>
      <p:sp>
        <p:nvSpPr>
          <p:cNvPr id="5" name="CasetăText 4">
            <a:extLst>
              <a:ext uri="{FF2B5EF4-FFF2-40B4-BE49-F238E27FC236}">
                <a16:creationId xmlns:a16="http://schemas.microsoft.com/office/drawing/2014/main" id="{AA702EBC-3BD6-F3A6-FCB5-910F05DCBBCF}"/>
              </a:ext>
            </a:extLst>
          </p:cNvPr>
          <p:cNvSpPr txBox="1"/>
          <p:nvPr/>
        </p:nvSpPr>
        <p:spPr>
          <a:xfrm>
            <a:off x="2443431" y="1122363"/>
            <a:ext cx="85897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XGEN</a:t>
            </a:r>
            <a:r>
              <a:rPr lang="ro-RO" b="1" dirty="0">
                <a:solidFill>
                  <a:srgbClr val="C0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2023 -</a:t>
            </a:r>
            <a:r>
              <a:rPr lang="fr-FR" b="1" dirty="0">
                <a:solidFill>
                  <a:srgbClr val="C0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International </a:t>
            </a:r>
            <a:r>
              <a:rPr lang="fr-FR" b="1" dirty="0" err="1">
                <a:solidFill>
                  <a:srgbClr val="C0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Conference</a:t>
            </a:r>
            <a:r>
              <a:rPr lang="fr-FR" b="1" dirty="0">
                <a:solidFill>
                  <a:srgbClr val="C0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on Science Communications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116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3A089-89BD-3474-63FA-0AC6C91C8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Introducere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CF717-4B06-2D6C-9A1D-65B9FF3D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Nomogramă 4">
            <a:extLst>
              <a:ext uri="{FF2B5EF4-FFF2-40B4-BE49-F238E27FC236}">
                <a16:creationId xmlns:a16="http://schemas.microsoft.com/office/drawing/2014/main" id="{5A32F233-34C7-80C8-9874-1DF3AF5FAE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5185010"/>
              </p:ext>
            </p:extLst>
          </p:nvPr>
        </p:nvGraphicFramePr>
        <p:xfrm>
          <a:off x="375728" y="1785668"/>
          <a:ext cx="6206226" cy="4387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CasetăText 9">
            <a:extLst>
              <a:ext uri="{FF2B5EF4-FFF2-40B4-BE49-F238E27FC236}">
                <a16:creationId xmlns:a16="http://schemas.microsoft.com/office/drawing/2014/main" id="{108B7B0E-4C48-7B19-3038-2179CCEEA884}"/>
              </a:ext>
            </a:extLst>
          </p:cNvPr>
          <p:cNvSpPr txBox="1"/>
          <p:nvPr/>
        </p:nvSpPr>
        <p:spPr>
          <a:xfrm>
            <a:off x="6949536" y="3166069"/>
            <a:ext cx="486673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Metodele</a:t>
            </a:r>
            <a:r>
              <a:rPr lang="en-US" dirty="0"/>
              <a:t> </a:t>
            </a:r>
            <a:r>
              <a:rPr lang="en-US" dirty="0" err="1"/>
              <a:t>bibliometrice</a:t>
            </a:r>
            <a:r>
              <a:rPr lang="en-US" dirty="0"/>
              <a:t> pot fi </a:t>
            </a:r>
            <a:r>
              <a:rPr lang="en-US" dirty="0" err="1"/>
              <a:t>găsite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domeniile</a:t>
            </a:r>
            <a:r>
              <a:rPr lang="en-US" dirty="0"/>
              <a:t> </a:t>
            </a:r>
            <a:r>
              <a:rPr lang="en-US" dirty="0" err="1"/>
              <a:t>științifice</a:t>
            </a:r>
            <a:r>
              <a:rPr lang="en-US" dirty="0"/>
              <a:t>. </a:t>
            </a:r>
            <a:r>
              <a:rPr lang="en-US" dirty="0" err="1"/>
              <a:t>VOSviewer</a:t>
            </a:r>
            <a:r>
              <a:rPr lang="en-US" dirty="0"/>
              <a:t> - un instrument software pentru </a:t>
            </a:r>
            <a:r>
              <a:rPr lang="en-US" dirty="0" err="1"/>
              <a:t>construirea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vizualizarea</a:t>
            </a:r>
            <a:r>
              <a:rPr lang="en-US" dirty="0"/>
              <a:t> </a:t>
            </a:r>
            <a:r>
              <a:rPr lang="en-US" dirty="0" err="1"/>
              <a:t>rețelelor</a:t>
            </a:r>
            <a:r>
              <a:rPr lang="en-US" dirty="0"/>
              <a:t> </a:t>
            </a:r>
            <a:r>
              <a:rPr lang="en-US" dirty="0" err="1"/>
              <a:t>bibliometrice</a:t>
            </a:r>
            <a:r>
              <a:rPr lang="en-US" dirty="0"/>
              <a:t>. </a:t>
            </a:r>
            <a:r>
              <a:rPr lang="en-US" dirty="0" err="1"/>
              <a:t>Hărțile</a:t>
            </a:r>
            <a:r>
              <a:rPr lang="en-US" dirty="0"/>
              <a:t> </a:t>
            </a:r>
            <a:r>
              <a:rPr lang="en-US" dirty="0" err="1"/>
              <a:t>științifice</a:t>
            </a:r>
            <a:r>
              <a:rPr lang="en-US" dirty="0"/>
              <a:t> au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folosite</a:t>
            </a:r>
            <a:r>
              <a:rPr lang="en-US" dirty="0"/>
              <a:t> pentru a </a:t>
            </a:r>
            <a:r>
              <a:rPr lang="en-US" dirty="0" err="1"/>
              <a:t>arăta</a:t>
            </a:r>
            <a:r>
              <a:rPr lang="en-US" dirty="0"/>
              <a:t> </a:t>
            </a:r>
            <a:r>
              <a:rPr lang="en-US" dirty="0" err="1"/>
              <a:t>coautorii</a:t>
            </a:r>
            <a:r>
              <a:rPr lang="en-US" dirty="0"/>
              <a:t> din </a:t>
            </a:r>
            <a:r>
              <a:rPr lang="en-US" dirty="0" err="1"/>
              <a:t>domeniul</a:t>
            </a:r>
            <a:r>
              <a:rPr lang="en-US" dirty="0"/>
              <a:t> </a:t>
            </a:r>
            <a:r>
              <a:rPr lang="en-US" dirty="0" err="1"/>
              <a:t>managementului</a:t>
            </a:r>
            <a:r>
              <a:rPr lang="en-US" dirty="0"/>
              <a:t> </a:t>
            </a:r>
            <a:r>
              <a:rPr lang="en-US" dirty="0" err="1"/>
              <a:t>câștigurilor</a:t>
            </a:r>
            <a:r>
              <a:rPr lang="en-US" dirty="0"/>
              <a:t>, </a:t>
            </a:r>
            <a:r>
              <a:rPr lang="en-US" dirty="0" err="1"/>
              <a:t>cooperării</a:t>
            </a:r>
            <a:r>
              <a:rPr lang="en-US" dirty="0"/>
              <a:t> </a:t>
            </a:r>
            <a:r>
              <a:rPr lang="en-US" dirty="0" err="1"/>
              <a:t>țării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universității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cercetarea</a:t>
            </a:r>
            <a:r>
              <a:rPr lang="en-US" dirty="0"/>
              <a:t> </a:t>
            </a:r>
            <a:r>
              <a:rPr lang="en-US" dirty="0" err="1"/>
              <a:t>câștigului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„</a:t>
            </a:r>
            <a:r>
              <a:rPr lang="en-US" dirty="0" err="1"/>
              <a:t>Managementul</a:t>
            </a:r>
            <a:r>
              <a:rPr lang="en-US" dirty="0"/>
              <a:t> </a:t>
            </a:r>
            <a:r>
              <a:rPr lang="en-US" dirty="0" err="1"/>
              <a:t>câștigurilor</a:t>
            </a:r>
            <a:r>
              <a:rPr lang="en-US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4274069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853AD99-FEA1-8B05-841E-BD5AD2500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Revizuirea</a:t>
            </a:r>
            <a:r>
              <a:rPr lang="en-US" dirty="0"/>
              <a:t> </a:t>
            </a:r>
            <a:r>
              <a:rPr lang="en-US" dirty="0" err="1"/>
              <a:t>literaturii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91327D-D14C-4AAD-D45A-46A6D42A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asetăText 2">
            <a:extLst>
              <a:ext uri="{FF2B5EF4-FFF2-40B4-BE49-F238E27FC236}">
                <a16:creationId xmlns:a16="http://schemas.microsoft.com/office/drawing/2014/main" id="{2BCF6E25-4099-AC7C-E381-3DC0F8BE5A44}"/>
              </a:ext>
            </a:extLst>
          </p:cNvPr>
          <p:cNvSpPr txBox="1"/>
          <p:nvPr/>
        </p:nvSpPr>
        <p:spPr>
          <a:xfrm>
            <a:off x="838200" y="1745390"/>
            <a:ext cx="500116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/>
              <a:t>Watts </a:t>
            </a:r>
            <a:r>
              <a:rPr lang="en-US" dirty="0" err="1"/>
              <a:t>și</a:t>
            </a:r>
            <a:r>
              <a:rPr lang="en-US" dirty="0"/>
              <a:t> Zimmerman au </a:t>
            </a:r>
            <a:r>
              <a:rPr lang="en-US" dirty="0" err="1"/>
              <a:t>publicat</a:t>
            </a:r>
            <a:r>
              <a:rPr lang="en-US" dirty="0"/>
              <a:t> </a:t>
            </a:r>
            <a:r>
              <a:rPr lang="en-US" dirty="0" err="1"/>
              <a:t>teoria</a:t>
            </a:r>
            <a:r>
              <a:rPr lang="en-US" dirty="0"/>
              <a:t> </a:t>
            </a:r>
            <a:r>
              <a:rPr lang="en-US" dirty="0" err="1"/>
              <a:t>contabilității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1978, </a:t>
            </a:r>
            <a:r>
              <a:rPr lang="en-US" dirty="0" err="1"/>
              <a:t>iar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aceeași</a:t>
            </a:r>
            <a:r>
              <a:rPr lang="en-US" dirty="0"/>
              <a:t> </a:t>
            </a:r>
            <a:r>
              <a:rPr lang="en-US" dirty="0" err="1"/>
              <a:t>perioadă</a:t>
            </a:r>
            <a:r>
              <a:rPr lang="en-US" dirty="0"/>
              <a:t> s-au </a:t>
            </a:r>
            <a:r>
              <a:rPr lang="en-US" dirty="0" err="1"/>
              <a:t>concentrat</a:t>
            </a:r>
            <a:r>
              <a:rPr lang="en-US" dirty="0"/>
              <a:t> pe </a:t>
            </a:r>
            <a:r>
              <a:rPr lang="en-US" dirty="0" err="1"/>
              <a:t>principalele</a:t>
            </a:r>
            <a:r>
              <a:rPr lang="en-US" dirty="0"/>
              <a:t> motive pentru </a:t>
            </a:r>
            <a:r>
              <a:rPr lang="en-US" dirty="0" err="1"/>
              <a:t>managementul</a:t>
            </a:r>
            <a:r>
              <a:rPr lang="en-US" dirty="0"/>
              <a:t> </a:t>
            </a:r>
            <a:r>
              <a:rPr lang="en-US" dirty="0" err="1"/>
              <a:t>câștigurilor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Cercetările</a:t>
            </a:r>
            <a:r>
              <a:rPr lang="en-US" dirty="0"/>
              <a:t> lor </a:t>
            </a:r>
            <a:r>
              <a:rPr lang="en-US" dirty="0" err="1"/>
              <a:t>indică</a:t>
            </a:r>
            <a:r>
              <a:rPr lang="en-US" dirty="0"/>
              <a:t> </a:t>
            </a:r>
            <a:r>
              <a:rPr lang="en-US" dirty="0" err="1"/>
              <a:t>faptul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, la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entităților</a:t>
            </a:r>
            <a:r>
              <a:rPr lang="en-US" dirty="0"/>
              <a:t> </a:t>
            </a:r>
            <a:r>
              <a:rPr lang="en-US" dirty="0" err="1"/>
              <a:t>mari</a:t>
            </a:r>
            <a:r>
              <a:rPr lang="en-US" dirty="0"/>
              <a:t>, </a:t>
            </a:r>
            <a:r>
              <a:rPr lang="en-US" dirty="0" err="1"/>
              <a:t>există</a:t>
            </a:r>
            <a:r>
              <a:rPr lang="en-US" dirty="0"/>
              <a:t> un </a:t>
            </a:r>
            <a:r>
              <a:rPr lang="en-US" dirty="0" err="1"/>
              <a:t>risc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mare de </a:t>
            </a:r>
            <a:r>
              <a:rPr lang="en-US" dirty="0" err="1"/>
              <a:t>interferență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gestionarea</a:t>
            </a:r>
            <a:r>
              <a:rPr lang="en-US" dirty="0"/>
              <a:t> </a:t>
            </a:r>
            <a:r>
              <a:rPr lang="en-US" dirty="0" err="1"/>
              <a:t>câștigurilor</a:t>
            </a:r>
            <a:r>
              <a:rPr lang="en-US" dirty="0"/>
              <a:t> </a:t>
            </a:r>
            <a:r>
              <a:rPr lang="en-US" dirty="0" err="1"/>
              <a:t>raportate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Aceasta</a:t>
            </a:r>
            <a:r>
              <a:rPr lang="en-US" dirty="0"/>
              <a:t> se </a:t>
            </a:r>
            <a:r>
              <a:rPr lang="en-US" dirty="0" err="1"/>
              <a:t>realizează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investirea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active considerate a </a:t>
            </a:r>
            <a:r>
              <a:rPr lang="en-US" dirty="0" err="1"/>
              <a:t>avea</a:t>
            </a:r>
            <a:r>
              <a:rPr lang="en-US" dirty="0"/>
              <a:t> un </a:t>
            </a:r>
            <a:r>
              <a:rPr lang="en-US" dirty="0" err="1"/>
              <a:t>risc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mic, cu </a:t>
            </a:r>
            <a:r>
              <a:rPr lang="en-US" dirty="0" err="1"/>
              <a:t>scopul</a:t>
            </a:r>
            <a:r>
              <a:rPr lang="en-US" dirty="0"/>
              <a:t> de a </a:t>
            </a:r>
            <a:r>
              <a:rPr lang="en-US" dirty="0" err="1"/>
              <a:t>evita</a:t>
            </a:r>
            <a:r>
              <a:rPr lang="en-US" dirty="0"/>
              <a:t> </a:t>
            </a:r>
            <a:r>
              <a:rPr lang="en-US" dirty="0" err="1"/>
              <a:t>creșterea</a:t>
            </a:r>
            <a:r>
              <a:rPr lang="en-US" dirty="0"/>
              <a:t> </a:t>
            </a:r>
            <a:r>
              <a:rPr lang="en-US" dirty="0" err="1"/>
              <a:t>câștigurilor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, </a:t>
            </a:r>
            <a:r>
              <a:rPr lang="en-US" dirty="0" err="1"/>
              <a:t>astfel</a:t>
            </a:r>
            <a:r>
              <a:rPr lang="en-US" dirty="0"/>
              <a:t>, de a reduce </a:t>
            </a:r>
            <a:r>
              <a:rPr lang="en-US" dirty="0" err="1"/>
              <a:t>costurile</a:t>
            </a:r>
            <a:r>
              <a:rPr lang="en-US" dirty="0"/>
              <a:t> </a:t>
            </a:r>
            <a:r>
              <a:rPr lang="en-US" dirty="0" err="1"/>
              <a:t>politice</a:t>
            </a:r>
            <a:r>
              <a:rPr lang="en-US" dirty="0"/>
              <a:t>.</a:t>
            </a:r>
          </a:p>
        </p:txBody>
      </p:sp>
      <p:sp>
        <p:nvSpPr>
          <p:cNvPr id="9" name="CasetăText 8">
            <a:extLst>
              <a:ext uri="{FF2B5EF4-FFF2-40B4-BE49-F238E27FC236}">
                <a16:creationId xmlns:a16="http://schemas.microsoft.com/office/drawing/2014/main" id="{DB69C026-9EDF-9150-E9CE-545CA53EFBEA}"/>
              </a:ext>
            </a:extLst>
          </p:cNvPr>
          <p:cNvSpPr txBox="1"/>
          <p:nvPr/>
        </p:nvSpPr>
        <p:spPr>
          <a:xfrm>
            <a:off x="5997514" y="3675846"/>
            <a:ext cx="609456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US" dirty="0"/>
            </a:b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Copeland (1968) a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definit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managementul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câștigurilor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ca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practica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de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compensare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a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fluctuațiilor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anuale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ale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profiturilor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,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transferând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câștigurile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din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perioadele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de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succes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,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când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profiturile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sunt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mai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mari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,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către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perioadele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mai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puțin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reușite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,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în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care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profiturile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sunt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mai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scăzute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, pentru a reduce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consecințele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negative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cauzate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de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aceste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en-U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fluctuații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.</a:t>
            </a:r>
            <a:endParaRPr lang="en-US" dirty="0"/>
          </a:p>
        </p:txBody>
      </p:sp>
      <p:pic>
        <p:nvPicPr>
          <p:cNvPr id="13" name="Grafic 12" descr="Books with solid fill">
            <a:extLst>
              <a:ext uri="{FF2B5EF4-FFF2-40B4-BE49-F238E27FC236}">
                <a16:creationId xmlns:a16="http://schemas.microsoft.com/office/drawing/2014/main" id="{ED5271BA-6DC4-004A-4FC2-77F8808DEB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762" y="83099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51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C073BB5-1E80-C3BC-10B8-50C20922E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Obiectivul</a:t>
            </a:r>
            <a:r>
              <a:rPr lang="en-US" dirty="0"/>
              <a:t> </a:t>
            </a:r>
            <a:r>
              <a:rPr lang="en-US" dirty="0" err="1"/>
              <a:t>cercetării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F41C76-624D-0489-9425-CCC830788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CasetăText 9">
            <a:extLst>
              <a:ext uri="{FF2B5EF4-FFF2-40B4-BE49-F238E27FC236}">
                <a16:creationId xmlns:a16="http://schemas.microsoft.com/office/drawing/2014/main" id="{2AA7EDD7-574B-B900-02BC-2EAE75786178}"/>
              </a:ext>
            </a:extLst>
          </p:cNvPr>
          <p:cNvSpPr txBox="1"/>
          <p:nvPr/>
        </p:nvSpPr>
        <p:spPr>
          <a:xfrm>
            <a:off x="1216325" y="1608044"/>
            <a:ext cx="389051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Analiza </a:t>
            </a:r>
            <a:r>
              <a:rPr lang="en-US" dirty="0" err="1"/>
              <a:t>bibliometrică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o </a:t>
            </a:r>
            <a:r>
              <a:rPr lang="en-US" dirty="0" err="1"/>
              <a:t>metodă</a:t>
            </a:r>
            <a:r>
              <a:rPr lang="en-US" dirty="0"/>
              <a:t> </a:t>
            </a:r>
            <a:r>
              <a:rPr lang="en-US" dirty="0" err="1"/>
              <a:t>crucială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cercetarea</a:t>
            </a:r>
            <a:r>
              <a:rPr lang="en-US" dirty="0"/>
              <a:t> </a:t>
            </a:r>
            <a:r>
              <a:rPr lang="en-US" dirty="0" err="1"/>
              <a:t>academică</a:t>
            </a:r>
            <a:r>
              <a:rPr lang="en-US" dirty="0"/>
              <a:t>, </a:t>
            </a:r>
            <a:r>
              <a:rPr lang="en-US" dirty="0" err="1"/>
              <a:t>oferind</a:t>
            </a:r>
            <a:r>
              <a:rPr lang="en-US" dirty="0"/>
              <a:t> o imagine </a:t>
            </a:r>
            <a:r>
              <a:rPr lang="en-US" dirty="0" err="1"/>
              <a:t>obiectivă</a:t>
            </a:r>
            <a:r>
              <a:rPr lang="en-US" dirty="0"/>
              <a:t> a </a:t>
            </a:r>
            <a:r>
              <a:rPr lang="en-US" dirty="0" err="1"/>
              <a:t>stadiului</a:t>
            </a:r>
            <a:r>
              <a:rPr lang="en-US" dirty="0"/>
              <a:t> actual al </a:t>
            </a:r>
            <a:r>
              <a:rPr lang="en-US" dirty="0" err="1"/>
              <a:t>cunoașterii</a:t>
            </a:r>
            <a:r>
              <a:rPr lang="en-US" dirty="0"/>
              <a:t> </a:t>
            </a:r>
            <a:r>
              <a:rPr lang="en-US" dirty="0" err="1"/>
              <a:t>într</a:t>
            </a:r>
            <a:r>
              <a:rPr lang="en-US" dirty="0"/>
              <a:t>-un </a:t>
            </a:r>
            <a:r>
              <a:rPr lang="en-US" dirty="0" err="1"/>
              <a:t>anumit</a:t>
            </a:r>
            <a:r>
              <a:rPr lang="en-US" dirty="0"/>
              <a:t> </a:t>
            </a:r>
            <a:r>
              <a:rPr lang="en-US" dirty="0" err="1"/>
              <a:t>domeniu</a:t>
            </a:r>
            <a:r>
              <a:rPr lang="en-US" dirty="0"/>
              <a:t>.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examinarea</a:t>
            </a:r>
            <a:r>
              <a:rPr lang="en-US" dirty="0"/>
              <a:t> </a:t>
            </a:r>
            <a:r>
              <a:rPr lang="en-US" dirty="0" err="1"/>
              <a:t>datelor</a:t>
            </a:r>
            <a:r>
              <a:rPr lang="en-US" dirty="0"/>
              <a:t> din </a:t>
            </a:r>
            <a:r>
              <a:rPr lang="en-US" dirty="0" err="1"/>
              <a:t>bazele</a:t>
            </a:r>
            <a:r>
              <a:rPr lang="en-US" dirty="0"/>
              <a:t> de date precum Web of Science, </a:t>
            </a:r>
            <a:r>
              <a:rPr lang="en-US" dirty="0" err="1"/>
              <a:t>cercetătorii</a:t>
            </a:r>
            <a:r>
              <a:rPr lang="en-US" dirty="0"/>
              <a:t> pot </a:t>
            </a:r>
            <a:r>
              <a:rPr lang="en-US" dirty="0" err="1"/>
              <a:t>evalua</a:t>
            </a:r>
            <a:r>
              <a:rPr lang="en-US" dirty="0"/>
              <a:t> </a:t>
            </a:r>
            <a:r>
              <a:rPr lang="en-US" dirty="0" err="1"/>
              <a:t>tendințele</a:t>
            </a:r>
            <a:r>
              <a:rPr lang="en-US" dirty="0"/>
              <a:t>, </a:t>
            </a:r>
            <a:r>
              <a:rPr lang="en-US" dirty="0" err="1"/>
              <a:t>contribuțiile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direcțiile</a:t>
            </a:r>
            <a:r>
              <a:rPr lang="en-US" dirty="0"/>
              <a:t> de </a:t>
            </a:r>
            <a:r>
              <a:rPr lang="en-US" dirty="0" err="1"/>
              <a:t>cercetare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domeniul</a:t>
            </a:r>
            <a:r>
              <a:rPr lang="en-US" dirty="0"/>
              <a:t> </a:t>
            </a:r>
            <a:r>
              <a:rPr lang="en-US" dirty="0" err="1"/>
              <a:t>managementului</a:t>
            </a:r>
            <a:r>
              <a:rPr lang="en-US" dirty="0"/>
              <a:t> </a:t>
            </a:r>
            <a:r>
              <a:rPr lang="en-US" dirty="0" err="1"/>
              <a:t>câștigurilor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fraudei</a:t>
            </a:r>
            <a:r>
              <a:rPr lang="en-US" dirty="0"/>
              <a:t> </a:t>
            </a:r>
            <a:r>
              <a:rPr lang="en-US" dirty="0" err="1"/>
              <a:t>financiare</a:t>
            </a:r>
            <a:r>
              <a:rPr lang="en-US" dirty="0"/>
              <a:t>.</a:t>
            </a:r>
          </a:p>
        </p:txBody>
      </p:sp>
      <p:sp>
        <p:nvSpPr>
          <p:cNvPr id="14" name="CasetăText 13">
            <a:extLst>
              <a:ext uri="{FF2B5EF4-FFF2-40B4-BE49-F238E27FC236}">
                <a16:creationId xmlns:a16="http://schemas.microsoft.com/office/drawing/2014/main" id="{BEF44E5F-C412-05AB-6568-F19A48E651D4}"/>
              </a:ext>
            </a:extLst>
          </p:cNvPr>
          <p:cNvSpPr txBox="1"/>
          <p:nvPr/>
        </p:nvSpPr>
        <p:spPr>
          <a:xfrm>
            <a:off x="4819559" y="4394443"/>
            <a:ext cx="717415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Această</a:t>
            </a:r>
            <a:r>
              <a:rPr lang="en-US" dirty="0"/>
              <a:t> </a:t>
            </a:r>
            <a:r>
              <a:rPr lang="en-US" dirty="0" err="1"/>
              <a:t>analiză</a:t>
            </a:r>
            <a:r>
              <a:rPr lang="en-US" dirty="0"/>
              <a:t> </a:t>
            </a:r>
            <a:r>
              <a:rPr lang="en-US" dirty="0" err="1"/>
              <a:t>oferă</a:t>
            </a:r>
            <a:r>
              <a:rPr lang="en-US" dirty="0"/>
              <a:t> </a:t>
            </a:r>
            <a:r>
              <a:rPr lang="en-US" dirty="0" err="1"/>
              <a:t>oportunitatea</a:t>
            </a:r>
            <a:r>
              <a:rPr lang="en-US" dirty="0"/>
              <a:t> de a </a:t>
            </a:r>
            <a:r>
              <a:rPr lang="en-US" dirty="0" err="1"/>
              <a:t>identifica</a:t>
            </a:r>
            <a:r>
              <a:rPr lang="en-US" dirty="0"/>
              <a:t> </a:t>
            </a:r>
            <a:r>
              <a:rPr lang="en-US" dirty="0" err="1"/>
              <a:t>autorii</a:t>
            </a:r>
            <a:r>
              <a:rPr lang="en-US" dirty="0"/>
              <a:t>, </a:t>
            </a:r>
            <a:r>
              <a:rPr lang="en-US" dirty="0" err="1"/>
              <a:t>instituțiile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țările</a:t>
            </a:r>
            <a:r>
              <a:rPr lang="en-US" dirty="0"/>
              <a:t> cu </a:t>
            </a:r>
            <a:r>
              <a:rPr lang="en-US" dirty="0" err="1"/>
              <a:t>contribuții</a:t>
            </a:r>
            <a:r>
              <a:rPr lang="en-US" dirty="0"/>
              <a:t> </a:t>
            </a:r>
            <a:r>
              <a:rPr lang="en-US" dirty="0" err="1"/>
              <a:t>semnificative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domeniu</a:t>
            </a:r>
            <a:r>
              <a:rPr lang="en-US" dirty="0"/>
              <a:t>, precum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cuvintele-cheie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subiectele</a:t>
            </a:r>
            <a:r>
              <a:rPr lang="en-US" dirty="0"/>
              <a:t> 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frecvente</a:t>
            </a:r>
            <a:r>
              <a:rPr lang="en-US" dirty="0"/>
              <a:t>. De </a:t>
            </a:r>
            <a:r>
              <a:rPr lang="en-US" dirty="0" err="1"/>
              <a:t>asemenea</a:t>
            </a:r>
            <a:r>
              <a:rPr lang="en-US" dirty="0"/>
              <a:t>,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evidenția</a:t>
            </a:r>
            <a:r>
              <a:rPr lang="en-US" dirty="0"/>
              <a:t> </a:t>
            </a:r>
            <a:r>
              <a:rPr lang="en-US" dirty="0" err="1"/>
              <a:t>publicațiile</a:t>
            </a:r>
            <a:r>
              <a:rPr lang="en-US" dirty="0"/>
              <a:t> 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citate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tendințele</a:t>
            </a:r>
            <a:r>
              <a:rPr lang="en-US" dirty="0"/>
              <a:t> de </a:t>
            </a:r>
            <a:r>
              <a:rPr lang="en-US" dirty="0" err="1"/>
              <a:t>cercetare</a:t>
            </a:r>
            <a:r>
              <a:rPr lang="en-US" dirty="0"/>
              <a:t> </a:t>
            </a:r>
            <a:r>
              <a:rPr lang="en-US" dirty="0" err="1"/>
              <a:t>emergente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pic>
        <p:nvPicPr>
          <p:cNvPr id="16" name="Grafic 15" descr="Bullseye with solid fill">
            <a:extLst>
              <a:ext uri="{FF2B5EF4-FFF2-40B4-BE49-F238E27FC236}">
                <a16:creationId xmlns:a16="http://schemas.microsoft.com/office/drawing/2014/main" id="{B8A91AF0-29A3-2E0B-6EEB-71325F1ECB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92407"/>
            <a:ext cx="914400" cy="914400"/>
          </a:xfrm>
          <a:prstGeom prst="rect">
            <a:avLst/>
          </a:prstGeom>
        </p:spPr>
      </p:pic>
      <p:pic>
        <p:nvPicPr>
          <p:cNvPr id="44" name="Grafic 43" descr="Books with solid fill">
            <a:extLst>
              <a:ext uri="{FF2B5EF4-FFF2-40B4-BE49-F238E27FC236}">
                <a16:creationId xmlns:a16="http://schemas.microsoft.com/office/drawing/2014/main" id="{8F92D617-1C8F-F7D6-BD2F-6BE35B1103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1925" y="2582005"/>
            <a:ext cx="914400" cy="914400"/>
          </a:xfrm>
          <a:prstGeom prst="rect">
            <a:avLst/>
          </a:prstGeom>
        </p:spPr>
      </p:pic>
      <p:pic>
        <p:nvPicPr>
          <p:cNvPr id="45" name="Grafic 44" descr="Books with solid fill">
            <a:extLst>
              <a:ext uri="{FF2B5EF4-FFF2-40B4-BE49-F238E27FC236}">
                <a16:creationId xmlns:a16="http://schemas.microsoft.com/office/drawing/2014/main" id="{84356ADE-CE30-2846-E11E-A459E05979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16891" y="447036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033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080E45D-9BAA-2D9C-530B-5B6819A76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34596" y="592651"/>
            <a:ext cx="3932237" cy="357996"/>
          </a:xfrm>
        </p:spPr>
        <p:txBody>
          <a:bodyPr/>
          <a:lstStyle/>
          <a:p>
            <a:r>
              <a:rPr lang="en-US" dirty="0" err="1"/>
              <a:t>Metodologia</a:t>
            </a:r>
            <a:r>
              <a:rPr lang="en-US" dirty="0"/>
              <a:t> </a:t>
            </a:r>
            <a:r>
              <a:rPr lang="en-US" dirty="0" err="1"/>
              <a:t>cercetării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606A02-9EEB-404B-CA6B-40A9355C3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" name="Content Placeholder 34" descr="Open Book">
            <a:extLst>
              <a:ext uri="{FF2B5EF4-FFF2-40B4-BE49-F238E27FC236}">
                <a16:creationId xmlns:a16="http://schemas.microsoft.com/office/drawing/2014/main" id="{0CC60B92-F67E-8000-1350-F60AED5A74A6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6612" y="772558"/>
            <a:ext cx="1913760" cy="901377"/>
          </a:xfrm>
        </p:spPr>
      </p:pic>
      <p:pic>
        <p:nvPicPr>
          <p:cNvPr id="8" name="Imagine 7">
            <a:extLst>
              <a:ext uri="{FF2B5EF4-FFF2-40B4-BE49-F238E27FC236}">
                <a16:creationId xmlns:a16="http://schemas.microsoft.com/office/drawing/2014/main" id="{B82BEDAF-9272-4028-2CC3-4A7A18DF82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4596" y="772558"/>
            <a:ext cx="1914310" cy="902286"/>
          </a:xfrm>
          <a:prstGeom prst="rect">
            <a:avLst/>
          </a:prstGeom>
        </p:spPr>
      </p:pic>
      <p:sp>
        <p:nvSpPr>
          <p:cNvPr id="14" name="CasetăText 13">
            <a:extLst>
              <a:ext uri="{FF2B5EF4-FFF2-40B4-BE49-F238E27FC236}">
                <a16:creationId xmlns:a16="http://schemas.microsoft.com/office/drawing/2014/main" id="{1FAB0464-543E-B4FE-2D8D-CFA7D0E535F5}"/>
              </a:ext>
            </a:extLst>
          </p:cNvPr>
          <p:cNvSpPr txBox="1"/>
          <p:nvPr/>
        </p:nvSpPr>
        <p:spPr>
          <a:xfrm>
            <a:off x="1052026" y="1673935"/>
            <a:ext cx="888588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Pentru a </a:t>
            </a:r>
            <a:r>
              <a:rPr lang="en-US" dirty="0" err="1"/>
              <a:t>oferi</a:t>
            </a:r>
            <a:r>
              <a:rPr lang="en-US" dirty="0"/>
              <a:t> o </a:t>
            </a:r>
            <a:r>
              <a:rPr lang="en-US" dirty="0" err="1"/>
              <a:t>analiză</a:t>
            </a:r>
            <a:r>
              <a:rPr lang="en-US" dirty="0"/>
              <a:t> </a:t>
            </a:r>
            <a:r>
              <a:rPr lang="en-US" dirty="0" err="1"/>
              <a:t>cuprinzătoare</a:t>
            </a:r>
            <a:r>
              <a:rPr lang="en-US" dirty="0"/>
              <a:t> a </a:t>
            </a:r>
            <a:r>
              <a:rPr lang="en-US" dirty="0" err="1"/>
              <a:t>cunoștințelor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ceea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privește</a:t>
            </a:r>
            <a:r>
              <a:rPr lang="en-US" dirty="0"/>
              <a:t> </a:t>
            </a:r>
            <a:r>
              <a:rPr lang="en-US" dirty="0" err="1"/>
              <a:t>managementul</a:t>
            </a:r>
            <a:r>
              <a:rPr lang="en-US" dirty="0"/>
              <a:t> </a:t>
            </a:r>
            <a:r>
              <a:rPr lang="en-US" dirty="0" err="1"/>
              <a:t>câștigurilor</a:t>
            </a:r>
            <a:r>
              <a:rPr lang="en-US" dirty="0"/>
              <a:t>, </a:t>
            </a:r>
            <a:r>
              <a:rPr lang="en-US" dirty="0" err="1"/>
              <a:t>efectuăm</a:t>
            </a:r>
            <a:r>
              <a:rPr lang="en-US" dirty="0"/>
              <a:t> o </a:t>
            </a:r>
            <a:r>
              <a:rPr lang="en-US" dirty="0" err="1"/>
              <a:t>analiză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concordanță</a:t>
            </a:r>
            <a:r>
              <a:rPr lang="en-US" dirty="0"/>
              <a:t> cu </a:t>
            </a:r>
            <a:r>
              <a:rPr lang="en-US" dirty="0" err="1"/>
              <a:t>tendințele</a:t>
            </a:r>
            <a:r>
              <a:rPr lang="en-US" dirty="0"/>
              <a:t>  </a:t>
            </a:r>
            <a:r>
              <a:rPr lang="en-US" dirty="0" err="1"/>
              <a:t>actuale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16" name="CasetăText 15">
            <a:extLst>
              <a:ext uri="{FF2B5EF4-FFF2-40B4-BE49-F238E27FC236}">
                <a16:creationId xmlns:a16="http://schemas.microsoft.com/office/drawing/2014/main" id="{E09DFEEA-DBA3-9A92-C512-69E9CB18F406}"/>
              </a:ext>
            </a:extLst>
          </p:cNvPr>
          <p:cNvSpPr txBox="1"/>
          <p:nvPr/>
        </p:nvSpPr>
        <p:spPr>
          <a:xfrm>
            <a:off x="1052026" y="2386032"/>
            <a:ext cx="1030177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Primul</a:t>
            </a:r>
            <a:r>
              <a:rPr lang="en-US" dirty="0"/>
              <a:t> </a:t>
            </a:r>
            <a:r>
              <a:rPr lang="en-US" dirty="0" err="1"/>
              <a:t>criteriu</a:t>
            </a:r>
            <a:r>
              <a:rPr lang="en-US" dirty="0"/>
              <a:t> de </a:t>
            </a:r>
            <a:r>
              <a:rPr lang="en-US" dirty="0" err="1"/>
              <a:t>căutarea</a:t>
            </a:r>
            <a:r>
              <a:rPr lang="en-US" dirty="0"/>
              <a:t> ne-a </a:t>
            </a:r>
            <a:r>
              <a:rPr lang="en-US" dirty="0" err="1"/>
              <a:t>returnat</a:t>
            </a:r>
            <a:r>
              <a:rPr lang="en-US" dirty="0"/>
              <a:t>, pentru </a:t>
            </a:r>
            <a:r>
              <a:rPr lang="en-US" dirty="0" err="1"/>
              <a:t>cele</a:t>
            </a:r>
            <a:r>
              <a:rPr lang="en-US" dirty="0"/>
              <a:t>  </a:t>
            </a:r>
            <a:r>
              <a:rPr lang="en-US" dirty="0" err="1"/>
              <a:t>cuvinte</a:t>
            </a:r>
            <a:r>
              <a:rPr lang="en-US" dirty="0"/>
              <a:t> </a:t>
            </a:r>
            <a:r>
              <a:rPr lang="en-US" dirty="0" err="1"/>
              <a:t>cheie</a:t>
            </a:r>
            <a:r>
              <a:rPr lang="en-US" dirty="0"/>
              <a:t>, un </a:t>
            </a:r>
            <a:r>
              <a:rPr lang="en-US" dirty="0" err="1"/>
              <a:t>număr</a:t>
            </a:r>
            <a:r>
              <a:rPr lang="en-US" dirty="0"/>
              <a:t> de 59.996 de </a:t>
            </a:r>
            <a:r>
              <a:rPr lang="en-US" dirty="0" err="1"/>
              <a:t>publicații</a:t>
            </a:r>
            <a:r>
              <a:rPr lang="en-US" dirty="0"/>
              <a:t> pentru </a:t>
            </a:r>
            <a:r>
              <a:rPr lang="en-US" dirty="0" err="1"/>
              <a:t>perioada</a:t>
            </a:r>
            <a:r>
              <a:rPr lang="en-US" dirty="0"/>
              <a:t> 1900-2020, </a:t>
            </a:r>
            <a:r>
              <a:rPr lang="en-US" dirty="0" err="1"/>
              <a:t>urmând</a:t>
            </a:r>
            <a:r>
              <a:rPr lang="en-US" dirty="0"/>
              <a:t> </a:t>
            </a:r>
            <a:r>
              <a:rPr lang="en-US" dirty="0" err="1"/>
              <a:t>apoi</a:t>
            </a:r>
            <a:r>
              <a:rPr lang="en-US" dirty="0"/>
              <a:t> </a:t>
            </a:r>
            <a:r>
              <a:rPr lang="en-US" dirty="0" err="1"/>
              <a:t>rafinarea</a:t>
            </a:r>
            <a:r>
              <a:rPr lang="en-US" dirty="0"/>
              <a:t> </a:t>
            </a:r>
            <a:r>
              <a:rPr lang="en-US" dirty="0" err="1"/>
              <a:t>rezultatelor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aplicarea</a:t>
            </a:r>
            <a:r>
              <a:rPr lang="en-US" dirty="0"/>
              <a:t> </a:t>
            </a:r>
            <a:r>
              <a:rPr lang="en-US" dirty="0" err="1"/>
              <a:t>următoarelor</a:t>
            </a:r>
            <a:r>
              <a:rPr lang="en-US" dirty="0"/>
              <a:t> </a:t>
            </a:r>
            <a:r>
              <a:rPr lang="en-US" dirty="0" err="1"/>
              <a:t>filtre</a:t>
            </a:r>
            <a:r>
              <a:rPr lang="en-US" dirty="0"/>
              <a:t>: </a:t>
            </a:r>
            <a:r>
              <a:rPr lang="en-US" dirty="0" err="1"/>
              <a:t>doar</a:t>
            </a:r>
            <a:r>
              <a:rPr lang="en-US" dirty="0"/>
              <a:t> </a:t>
            </a:r>
            <a:r>
              <a:rPr lang="en-US" dirty="0" err="1"/>
              <a:t>articole</a:t>
            </a:r>
            <a:r>
              <a:rPr lang="en-US" dirty="0"/>
              <a:t> cu open </a:t>
            </a:r>
            <a:r>
              <a:rPr lang="en-US" dirty="0" err="1"/>
              <a:t>acces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limba</a:t>
            </a:r>
            <a:r>
              <a:rPr lang="en-US" dirty="0"/>
              <a:t> </a:t>
            </a:r>
            <a:r>
              <a:rPr lang="en-US" dirty="0" err="1"/>
              <a:t>engleză</a:t>
            </a:r>
            <a:r>
              <a:rPr lang="en-US" dirty="0"/>
              <a:t>, din </a:t>
            </a:r>
            <a:r>
              <a:rPr lang="en-US" dirty="0" err="1"/>
              <a:t>domeniul</a:t>
            </a:r>
            <a:r>
              <a:rPr lang="en-US" dirty="0"/>
              <a:t> </a:t>
            </a:r>
            <a:r>
              <a:rPr lang="en-US" dirty="0" err="1"/>
              <a:t>finanțelor</a:t>
            </a:r>
            <a:r>
              <a:rPr lang="en-US" dirty="0"/>
              <a:t>, </a:t>
            </a:r>
            <a:r>
              <a:rPr lang="en-US" dirty="0" err="1"/>
              <a:t>managementului</a:t>
            </a:r>
            <a:r>
              <a:rPr lang="en-US" dirty="0"/>
              <a:t> </a:t>
            </a:r>
            <a:r>
              <a:rPr lang="en-US" dirty="0" err="1"/>
              <a:t>financiar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econometrice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Excluzând</a:t>
            </a:r>
            <a:r>
              <a:rPr lang="en-US" dirty="0"/>
              <a:t> o </a:t>
            </a:r>
            <a:r>
              <a:rPr lang="en-US" dirty="0" err="1"/>
              <a:t>parte</a:t>
            </a:r>
            <a:r>
              <a:rPr lang="en-US" dirty="0"/>
              <a:t> din </a:t>
            </a:r>
            <a:r>
              <a:rPr lang="en-US" dirty="0" err="1"/>
              <a:t>articole</a:t>
            </a:r>
            <a:r>
              <a:rPr lang="en-US" dirty="0"/>
              <a:t>, au </a:t>
            </a:r>
            <a:r>
              <a:rPr lang="en-US" dirty="0" err="1"/>
              <a:t>rămas</a:t>
            </a:r>
            <a:r>
              <a:rPr lang="en-US" dirty="0"/>
              <a:t> pentru </a:t>
            </a:r>
            <a:r>
              <a:rPr lang="en-US" dirty="0" err="1"/>
              <a:t>analiză</a:t>
            </a:r>
            <a:r>
              <a:rPr lang="en-US" dirty="0"/>
              <a:t> un </a:t>
            </a:r>
            <a:r>
              <a:rPr lang="en-US" dirty="0" err="1"/>
              <a:t>număr</a:t>
            </a:r>
            <a:r>
              <a:rPr lang="en-US" dirty="0"/>
              <a:t> de 33.356 de </a:t>
            </a:r>
            <a:r>
              <a:rPr lang="en-US" dirty="0" err="1"/>
              <a:t>articole</a:t>
            </a:r>
            <a:r>
              <a:rPr lang="en-US" dirty="0"/>
              <a:t>, </a:t>
            </a:r>
            <a:r>
              <a:rPr lang="en-US" dirty="0" err="1"/>
              <a:t>urmând</a:t>
            </a:r>
            <a:r>
              <a:rPr lang="en-US" dirty="0"/>
              <a:t> </a:t>
            </a:r>
            <a:r>
              <a:rPr lang="en-US" dirty="0" err="1"/>
              <a:t>apoi</a:t>
            </a:r>
            <a:r>
              <a:rPr lang="en-US" dirty="0"/>
              <a:t> ca, </a:t>
            </a:r>
            <a:r>
              <a:rPr lang="en-US" dirty="0" err="1"/>
              <a:t>în</a:t>
            </a:r>
            <a:r>
              <a:rPr lang="en-US" dirty="0"/>
              <a:t> a </a:t>
            </a:r>
            <a:r>
              <a:rPr lang="en-US" dirty="0" err="1"/>
              <a:t>doua</a:t>
            </a:r>
            <a:r>
              <a:rPr lang="en-US" dirty="0"/>
              <a:t> </a:t>
            </a:r>
            <a:r>
              <a:rPr lang="en-US" dirty="0" err="1"/>
              <a:t>etapă</a:t>
            </a:r>
            <a:r>
              <a:rPr lang="en-US" dirty="0"/>
              <a:t>,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rafinăm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</a:t>
            </a:r>
            <a:r>
              <a:rPr lang="en-US" dirty="0"/>
              <a:t> </a:t>
            </a:r>
            <a:r>
              <a:rPr lang="en-US" dirty="0" err="1"/>
              <a:t>selecția</a:t>
            </a:r>
            <a:r>
              <a:rPr lang="en-US" dirty="0"/>
              <a:t>  pentru </a:t>
            </a:r>
            <a:r>
              <a:rPr lang="en-US" dirty="0" err="1"/>
              <a:t>confirmarea</a:t>
            </a:r>
            <a:r>
              <a:rPr lang="en-US" dirty="0"/>
              <a:t> </a:t>
            </a:r>
            <a:r>
              <a:rPr lang="en-US" dirty="0" err="1"/>
              <a:t>acurateței</a:t>
            </a:r>
            <a:r>
              <a:rPr lang="en-US" dirty="0"/>
              <a:t> </a:t>
            </a:r>
            <a:r>
              <a:rPr lang="en-US" dirty="0" err="1"/>
              <a:t>cercetării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Rafinarea</a:t>
            </a:r>
            <a:r>
              <a:rPr lang="en-US" dirty="0"/>
              <a:t>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subiectivă</a:t>
            </a:r>
            <a:r>
              <a:rPr lang="en-US" dirty="0"/>
              <a:t>, </a:t>
            </a:r>
            <a:r>
              <a:rPr lang="en-US" dirty="0" err="1"/>
              <a:t>doar</a:t>
            </a:r>
            <a:r>
              <a:rPr lang="en-US" dirty="0"/>
              <a:t> </a:t>
            </a:r>
            <a:r>
              <a:rPr lang="en-US" dirty="0" err="1"/>
              <a:t>documentele</a:t>
            </a:r>
            <a:r>
              <a:rPr lang="en-US" dirty="0"/>
              <a:t> care au </a:t>
            </a:r>
            <a:r>
              <a:rPr lang="en-US" dirty="0" err="1"/>
              <a:t>legătură</a:t>
            </a:r>
            <a:r>
              <a:rPr lang="en-US" dirty="0"/>
              <a:t> </a:t>
            </a:r>
            <a:r>
              <a:rPr lang="en-US" dirty="0" err="1"/>
              <a:t>strictă</a:t>
            </a:r>
            <a:r>
              <a:rPr lang="en-US" dirty="0"/>
              <a:t> cu </a:t>
            </a:r>
            <a:r>
              <a:rPr lang="en-US" dirty="0" err="1"/>
              <a:t>economia</a:t>
            </a:r>
            <a:r>
              <a:rPr lang="en-US" dirty="0"/>
              <a:t> au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incluse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eșantion</a:t>
            </a:r>
            <a:r>
              <a:rPr lang="en-US" dirty="0"/>
              <a:t>, </a:t>
            </a:r>
            <a:r>
              <a:rPr lang="en-US" dirty="0" err="1"/>
              <a:t>rămânând</a:t>
            </a:r>
            <a:r>
              <a:rPr lang="en-US" dirty="0"/>
              <a:t> </a:t>
            </a:r>
            <a:r>
              <a:rPr lang="en-US" dirty="0" err="1"/>
              <a:t>astfel</a:t>
            </a:r>
            <a:r>
              <a:rPr lang="en-US" dirty="0"/>
              <a:t> un </a:t>
            </a:r>
            <a:r>
              <a:rPr lang="en-US" dirty="0" err="1"/>
              <a:t>număr</a:t>
            </a:r>
            <a:r>
              <a:rPr lang="en-US" dirty="0"/>
              <a:t> de 14.519 de </a:t>
            </a:r>
            <a:r>
              <a:rPr lang="en-US" dirty="0" err="1"/>
              <a:t>articole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urma</a:t>
            </a:r>
            <a:r>
              <a:rPr lang="en-US" dirty="0"/>
              <a:t> </a:t>
            </a:r>
            <a:r>
              <a:rPr lang="en-US" dirty="0" err="1"/>
              <a:t>aplicării</a:t>
            </a:r>
            <a:r>
              <a:rPr lang="en-US" dirty="0"/>
              <a:t> </a:t>
            </a:r>
            <a:r>
              <a:rPr lang="en-US" dirty="0" err="1"/>
              <a:t>criteriilor</a:t>
            </a:r>
            <a:r>
              <a:rPr lang="en-US" dirty="0"/>
              <a:t> de </a:t>
            </a:r>
            <a:r>
              <a:rPr lang="en-US" dirty="0" err="1"/>
              <a:t>căutare</a:t>
            </a:r>
            <a:r>
              <a:rPr lang="en-US" dirty="0"/>
              <a:t>, </a:t>
            </a:r>
            <a:r>
              <a:rPr lang="en-US" dirty="0" err="1"/>
              <a:t>atât</a:t>
            </a:r>
            <a:r>
              <a:rPr lang="en-US" dirty="0"/>
              <a:t> automate </a:t>
            </a:r>
            <a:r>
              <a:rPr lang="en-US" dirty="0" err="1"/>
              <a:t>cât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manuale</a:t>
            </a:r>
            <a:r>
              <a:rPr lang="en-US" dirty="0"/>
              <a:t>, </a:t>
            </a:r>
            <a:r>
              <a:rPr lang="en-US" dirty="0" err="1"/>
              <a:t>eșantionul</a:t>
            </a:r>
            <a:r>
              <a:rPr lang="en-US" dirty="0"/>
              <a:t> final de </a:t>
            </a:r>
            <a:r>
              <a:rPr lang="en-US" dirty="0" err="1"/>
              <a:t>articole</a:t>
            </a:r>
            <a:r>
              <a:rPr lang="en-US" dirty="0"/>
              <a:t>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exportat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formatul</a:t>
            </a:r>
            <a:r>
              <a:rPr lang="en-US" dirty="0"/>
              <a:t> de text </a:t>
            </a:r>
            <a:r>
              <a:rPr lang="en-US" dirty="0" err="1"/>
              <a:t>simplu</a:t>
            </a:r>
            <a:r>
              <a:rPr lang="en-US" dirty="0"/>
              <a:t>, </a:t>
            </a:r>
            <a:r>
              <a:rPr lang="en-US" dirty="0" err="1"/>
              <a:t>iar</a:t>
            </a:r>
            <a:r>
              <a:rPr lang="en-US" dirty="0"/>
              <a:t> 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valorice</a:t>
            </a:r>
            <a:r>
              <a:rPr lang="en-US" dirty="0"/>
              <a:t> au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exportate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format (CSV), </a:t>
            </a:r>
            <a:r>
              <a:rPr lang="en-US" dirty="0" err="1"/>
              <a:t>așa</a:t>
            </a:r>
            <a:r>
              <a:rPr lang="en-US" dirty="0"/>
              <a:t> cum sunt </a:t>
            </a:r>
            <a:r>
              <a:rPr lang="en-US" dirty="0" err="1"/>
              <a:t>necesare</a:t>
            </a:r>
            <a:r>
              <a:rPr lang="en-US" dirty="0"/>
              <a:t> pentru </a:t>
            </a:r>
            <a:r>
              <a:rPr lang="en-US" dirty="0" err="1"/>
              <a:t>prelucrare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software-</a:t>
            </a:r>
            <a:r>
              <a:rPr lang="en-US" dirty="0" err="1"/>
              <a:t>ul</a:t>
            </a:r>
            <a:r>
              <a:rPr lang="en-US" dirty="0"/>
              <a:t> </a:t>
            </a:r>
            <a:r>
              <a:rPr lang="en-US" dirty="0" err="1"/>
              <a:t>utilizat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9021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F504F-0731-C44A-1A5A-E36325781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Rezultate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03DA3-758C-699E-8D1C-8EA216910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630BD94-DDE9-5AFB-EF36-BFFE4A6580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" t="20572" r="-42"/>
          <a:stretch/>
        </p:blipFill>
        <p:spPr>
          <a:xfrm>
            <a:off x="256390" y="1609559"/>
            <a:ext cx="6058146" cy="3065958"/>
          </a:xfrm>
          <a:prstGeom prst="rect">
            <a:avLst/>
          </a:prstGeom>
        </p:spPr>
      </p:pic>
      <p:pic>
        <p:nvPicPr>
          <p:cNvPr id="6" name="Picture 1">
            <a:extLst>
              <a:ext uri="{FF2B5EF4-FFF2-40B4-BE49-F238E27FC236}">
                <a16:creationId xmlns:a16="http://schemas.microsoft.com/office/drawing/2014/main" id="{2116DBDB-0D1E-4D66-FFD8-846D33F45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5816" y="3707586"/>
            <a:ext cx="4997097" cy="2321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47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6C5504FD-78A1-2E51-CD1C-F391B36E7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650C381-C7FD-3BCE-A720-C1B3ED11E1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217" y="99026"/>
            <a:ext cx="6354803" cy="2713185"/>
          </a:xfrm>
          <a:prstGeom prst="rect">
            <a:avLst/>
          </a:prstGeom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AB545970-F6D1-FD75-42F4-6E41E1F2B4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9392" y="2441274"/>
            <a:ext cx="7990030" cy="416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478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CF7A71D-5D28-218D-C07D-BEFFD4A64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630" y="0"/>
            <a:ext cx="10515600" cy="862266"/>
          </a:xfrm>
        </p:spPr>
        <p:txBody>
          <a:bodyPr/>
          <a:lstStyle/>
          <a:p>
            <a:r>
              <a:rPr lang="en-US" dirty="0" err="1"/>
              <a:t>Concluzii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A6677ADC-FC87-3915-7F5B-2593006BC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3026"/>
            <a:ext cx="10515600" cy="543332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Analiza </a:t>
            </a:r>
            <a:r>
              <a:rPr lang="en-US" dirty="0" err="1"/>
              <a:t>bibliometrică</a:t>
            </a:r>
            <a:r>
              <a:rPr lang="en-US" dirty="0"/>
              <a:t> </a:t>
            </a:r>
            <a:r>
              <a:rPr lang="en-US" dirty="0" err="1"/>
              <a:t>efectuată</a:t>
            </a:r>
            <a:r>
              <a:rPr lang="en-US" dirty="0"/>
              <a:t> </a:t>
            </a:r>
            <a:r>
              <a:rPr lang="en-US" dirty="0" err="1"/>
              <a:t>prezintă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avantaje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hărți</a:t>
            </a:r>
            <a:r>
              <a:rPr lang="en-US" dirty="0"/>
              <a:t> </a:t>
            </a:r>
            <a:r>
              <a:rPr lang="en-US" dirty="0" err="1"/>
              <a:t>științifice</a:t>
            </a:r>
            <a:r>
              <a:rPr lang="en-US" dirty="0"/>
              <a:t>, </a:t>
            </a:r>
            <a:r>
              <a:rPr lang="en-US" dirty="0" err="1"/>
              <a:t>autorii</a:t>
            </a:r>
            <a:r>
              <a:rPr lang="en-US" dirty="0"/>
              <a:t> pot </a:t>
            </a:r>
            <a:r>
              <a:rPr lang="en-US" dirty="0" err="1"/>
              <a:t>avea</a:t>
            </a:r>
            <a:r>
              <a:rPr lang="en-US" dirty="0"/>
              <a:t> </a:t>
            </a:r>
            <a:r>
              <a:rPr lang="en-US" dirty="0" err="1"/>
              <a:t>repere</a:t>
            </a:r>
            <a:r>
              <a:rPr lang="en-US" dirty="0"/>
              <a:t> legate de </a:t>
            </a:r>
            <a:r>
              <a:rPr lang="en-US" dirty="0" err="1"/>
              <a:t>evoluțiile</a:t>
            </a:r>
            <a:r>
              <a:rPr lang="en-US" dirty="0"/>
              <a:t> </a:t>
            </a:r>
            <a:r>
              <a:rPr lang="en-US" dirty="0" err="1"/>
              <a:t>cercetării</a:t>
            </a:r>
            <a:r>
              <a:rPr lang="en-US" dirty="0"/>
              <a:t>, de </a:t>
            </a:r>
            <a:r>
              <a:rPr lang="en-US" dirty="0" err="1"/>
              <a:t>cuvinte</a:t>
            </a:r>
            <a:r>
              <a:rPr lang="en-US" dirty="0"/>
              <a:t> care sunt </a:t>
            </a:r>
            <a:r>
              <a:rPr lang="en-US" dirty="0" err="1"/>
              <a:t>similare</a:t>
            </a:r>
            <a:r>
              <a:rPr lang="en-US" dirty="0"/>
              <a:t> cu </a:t>
            </a:r>
            <a:r>
              <a:rPr lang="en-US" dirty="0" err="1"/>
              <a:t>cuvintele</a:t>
            </a:r>
            <a:r>
              <a:rPr lang="en-US" dirty="0"/>
              <a:t> lor </a:t>
            </a:r>
            <a:r>
              <a:rPr lang="en-US" dirty="0" err="1"/>
              <a:t>cheie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Cu </a:t>
            </a:r>
            <a:r>
              <a:rPr lang="en-US" dirty="0" err="1"/>
              <a:t>ajutorul</a:t>
            </a:r>
            <a:r>
              <a:rPr lang="en-US" dirty="0"/>
              <a:t> </a:t>
            </a:r>
            <a:r>
              <a:rPr lang="en-US" dirty="0" err="1"/>
              <a:t>acestei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/>
              <a:t>bibliometrice</a:t>
            </a:r>
            <a:r>
              <a:rPr lang="en-US" dirty="0"/>
              <a:t>, </a:t>
            </a:r>
            <a:r>
              <a:rPr lang="en-US" dirty="0" err="1"/>
              <a:t>problemele</a:t>
            </a:r>
            <a:r>
              <a:rPr lang="en-US" dirty="0"/>
              <a:t> </a:t>
            </a:r>
            <a:r>
              <a:rPr lang="en-US" dirty="0" err="1"/>
              <a:t>economice</a:t>
            </a:r>
            <a:r>
              <a:rPr lang="en-US" dirty="0"/>
              <a:t> sunt </a:t>
            </a:r>
            <a:r>
              <a:rPr lang="en-US" dirty="0" err="1"/>
              <a:t>rezolvate</a:t>
            </a:r>
            <a:r>
              <a:rPr lang="en-US" dirty="0"/>
              <a:t> la </a:t>
            </a:r>
            <a:r>
              <a:rPr lang="en-US" dirty="0" err="1"/>
              <a:t>nivel</a:t>
            </a:r>
            <a:r>
              <a:rPr lang="en-US" dirty="0"/>
              <a:t> </a:t>
            </a:r>
            <a:r>
              <a:rPr lang="en-US" dirty="0" err="1"/>
              <a:t>interdisciplinar</a:t>
            </a:r>
            <a:r>
              <a:rPr lang="en-US" dirty="0"/>
              <a:t>, </a:t>
            </a:r>
            <a:r>
              <a:rPr lang="en-US" dirty="0" err="1"/>
              <a:t>aducând</a:t>
            </a:r>
            <a:r>
              <a:rPr lang="en-US" dirty="0"/>
              <a:t> un alt </a:t>
            </a:r>
            <a:r>
              <a:rPr lang="en-US" dirty="0" err="1"/>
              <a:t>punct</a:t>
            </a:r>
            <a:r>
              <a:rPr lang="en-US" dirty="0"/>
              <a:t> de </a:t>
            </a:r>
            <a:r>
              <a:rPr lang="en-US" dirty="0" err="1"/>
              <a:t>vedere</a:t>
            </a:r>
            <a:r>
              <a:rPr lang="en-US" dirty="0"/>
              <a:t> </a:t>
            </a:r>
            <a:r>
              <a:rPr lang="en-US" dirty="0" err="1"/>
              <a:t>cercetării</a:t>
            </a:r>
            <a:r>
              <a:rPr lang="en-US" dirty="0"/>
              <a:t> </a:t>
            </a:r>
            <a:r>
              <a:rPr lang="en-US" dirty="0" err="1"/>
              <a:t>noastre</a:t>
            </a:r>
            <a:r>
              <a:rPr lang="en-US" dirty="0"/>
              <a:t>. Este </a:t>
            </a:r>
            <a:r>
              <a:rPr lang="en-US" dirty="0" err="1"/>
              <a:t>posibil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se </a:t>
            </a:r>
            <a:r>
              <a:rPr lang="en-US" dirty="0" err="1"/>
              <a:t>identifice</a:t>
            </a:r>
            <a:r>
              <a:rPr lang="en-US" dirty="0"/>
              <a:t> </a:t>
            </a:r>
            <a:r>
              <a:rPr lang="en-US" dirty="0" err="1"/>
              <a:t>domeniile</a:t>
            </a:r>
            <a:r>
              <a:rPr lang="en-US" dirty="0"/>
              <a:t> de </a:t>
            </a:r>
            <a:r>
              <a:rPr lang="en-US" dirty="0" err="1"/>
              <a:t>cercetare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domeniu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Cercetările</a:t>
            </a:r>
            <a:r>
              <a:rPr lang="en-US" dirty="0"/>
              <a:t> pe </a:t>
            </a:r>
            <a:r>
              <a:rPr lang="en-US" dirty="0" err="1"/>
              <a:t>această</a:t>
            </a:r>
            <a:r>
              <a:rPr lang="en-US" dirty="0"/>
              <a:t> </a:t>
            </a:r>
            <a:r>
              <a:rPr lang="en-US" dirty="0" err="1"/>
              <a:t>temă</a:t>
            </a:r>
            <a:r>
              <a:rPr lang="en-US" dirty="0"/>
              <a:t> din </a:t>
            </a:r>
            <a:r>
              <a:rPr lang="en-US" dirty="0" err="1"/>
              <a:t>trecut</a:t>
            </a:r>
            <a:r>
              <a:rPr lang="en-US" dirty="0"/>
              <a:t> </a:t>
            </a:r>
            <a:r>
              <a:rPr lang="en-US" dirty="0" err="1"/>
              <a:t>până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prezent</a:t>
            </a:r>
            <a:r>
              <a:rPr lang="en-US" dirty="0"/>
              <a:t> au </a:t>
            </a:r>
            <a:r>
              <a:rPr lang="en-US" dirty="0" err="1"/>
              <a:t>înregistrat</a:t>
            </a:r>
            <a:r>
              <a:rPr lang="en-US" dirty="0"/>
              <a:t> </a:t>
            </a:r>
            <a:r>
              <a:rPr lang="en-US" dirty="0" err="1"/>
              <a:t>creșteri</a:t>
            </a:r>
            <a:r>
              <a:rPr lang="en-US" dirty="0"/>
              <a:t> </a:t>
            </a:r>
            <a:r>
              <a:rPr lang="en-US" dirty="0" err="1"/>
              <a:t>semnificative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Se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observa</a:t>
            </a:r>
            <a:r>
              <a:rPr lang="en-US" dirty="0"/>
              <a:t> o </a:t>
            </a:r>
            <a:r>
              <a:rPr lang="en-US" dirty="0" err="1"/>
              <a:t>tendință</a:t>
            </a:r>
            <a:r>
              <a:rPr lang="en-US" dirty="0"/>
              <a:t> </a:t>
            </a:r>
            <a:r>
              <a:rPr lang="en-US" dirty="0" err="1"/>
              <a:t>ascendentă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ceea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privește</a:t>
            </a:r>
            <a:r>
              <a:rPr lang="en-US" dirty="0"/>
              <a:t> </a:t>
            </a:r>
            <a:r>
              <a:rPr lang="en-US" dirty="0" err="1"/>
              <a:t>gestionarea</a:t>
            </a:r>
            <a:r>
              <a:rPr lang="en-US" dirty="0"/>
              <a:t> </a:t>
            </a:r>
            <a:r>
              <a:rPr lang="en-US" dirty="0" err="1"/>
              <a:t>câștigurilor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Ca o </a:t>
            </a:r>
            <a:r>
              <a:rPr lang="en-US" dirty="0" err="1"/>
              <a:t>limitare</a:t>
            </a:r>
            <a:r>
              <a:rPr lang="en-US" dirty="0"/>
              <a:t> a </a:t>
            </a:r>
            <a:r>
              <a:rPr lang="en-US" dirty="0" err="1"/>
              <a:t>cercetării</a:t>
            </a:r>
            <a:r>
              <a:rPr lang="en-US" dirty="0"/>
              <a:t> </a:t>
            </a:r>
            <a:r>
              <a:rPr lang="en-US" dirty="0" err="1"/>
              <a:t>noastre</a:t>
            </a:r>
            <a:r>
              <a:rPr lang="en-US" dirty="0"/>
              <a:t>,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aminti</a:t>
            </a:r>
            <a:r>
              <a:rPr lang="en-US" dirty="0"/>
              <a:t> </a:t>
            </a:r>
            <a:r>
              <a:rPr lang="en-US" dirty="0" err="1"/>
              <a:t>faptul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doar</a:t>
            </a:r>
            <a:r>
              <a:rPr lang="en-US" dirty="0"/>
              <a:t> un </a:t>
            </a:r>
            <a:r>
              <a:rPr lang="en-US" dirty="0" err="1"/>
              <a:t>număr</a:t>
            </a:r>
            <a:r>
              <a:rPr lang="en-US" dirty="0"/>
              <a:t> </a:t>
            </a:r>
            <a:r>
              <a:rPr lang="en-US" dirty="0" err="1"/>
              <a:t>redus</a:t>
            </a:r>
            <a:r>
              <a:rPr lang="en-US" dirty="0"/>
              <a:t> de </a:t>
            </a:r>
            <a:r>
              <a:rPr lang="en-US" dirty="0" err="1"/>
              <a:t>materiale</a:t>
            </a:r>
            <a:r>
              <a:rPr lang="en-US" dirty="0"/>
              <a:t> </a:t>
            </a:r>
            <a:r>
              <a:rPr lang="en-US" dirty="0" err="1"/>
              <a:t>bibliografice</a:t>
            </a:r>
            <a:r>
              <a:rPr lang="en-US" dirty="0"/>
              <a:t> au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analizate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funcție</a:t>
            </a:r>
            <a:r>
              <a:rPr lang="en-US" dirty="0"/>
              <a:t> de </a:t>
            </a:r>
            <a:r>
              <a:rPr lang="en-US" dirty="0" err="1"/>
              <a:t>rezultatele</a:t>
            </a:r>
            <a:r>
              <a:rPr lang="en-US" dirty="0"/>
              <a:t> </a:t>
            </a:r>
            <a:r>
              <a:rPr lang="en-US" dirty="0" err="1"/>
              <a:t>obținute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căutarea</a:t>
            </a:r>
            <a:r>
              <a:rPr lang="en-US" dirty="0"/>
              <a:t> </a:t>
            </a:r>
            <a:r>
              <a:rPr lang="en-US" dirty="0" err="1"/>
              <a:t>efectuată</a:t>
            </a:r>
            <a:r>
              <a:rPr lang="en-US" dirty="0"/>
              <a:t> pe </a:t>
            </a:r>
            <a:r>
              <a:rPr lang="en-US" dirty="0" err="1"/>
              <a:t>platforma</a:t>
            </a:r>
            <a:r>
              <a:rPr lang="en-US" dirty="0"/>
              <a:t> Web of Science.</a:t>
            </a:r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1FCC0BF5-D7D6-D3F2-9EB9-0F49473A9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275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CFA2E03-58E8-80CE-95FA-3D51C2827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8593" y="2644184"/>
            <a:ext cx="7106728" cy="862266"/>
          </a:xfrm>
        </p:spPr>
        <p:txBody>
          <a:bodyPr/>
          <a:lstStyle/>
          <a:p>
            <a:r>
              <a:rPr lang="en-US" dirty="0" err="1"/>
              <a:t>Vă</a:t>
            </a:r>
            <a:r>
              <a:rPr lang="en-US" dirty="0"/>
              <a:t> </a:t>
            </a:r>
            <a:r>
              <a:rPr lang="en-US" dirty="0" err="1"/>
              <a:t>mulțumesc</a:t>
            </a:r>
            <a:r>
              <a:rPr lang="en-US" dirty="0"/>
              <a:t> pentru </a:t>
            </a:r>
            <a:r>
              <a:rPr lang="en-US" dirty="0" err="1"/>
              <a:t>atenție</a:t>
            </a:r>
            <a:r>
              <a:rPr lang="en-US" dirty="0"/>
              <a:t>!</a:t>
            </a:r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418D23AC-47E5-D5C5-1E63-808EA765C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102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668</Words>
  <Application>Microsoft Office PowerPoint</Application>
  <PresentationFormat>Ecran lat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5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9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Söhne</vt:lpstr>
      <vt:lpstr>Office Theme</vt:lpstr>
      <vt:lpstr>Analiza bibliometrică a managementului câștigurilor</vt:lpstr>
      <vt:lpstr>Introducere</vt:lpstr>
      <vt:lpstr>Revizuirea literaturii</vt:lpstr>
      <vt:lpstr>Obiectivul cercetării</vt:lpstr>
      <vt:lpstr>Prezentare PowerPoint</vt:lpstr>
      <vt:lpstr>Rezultate</vt:lpstr>
      <vt:lpstr>Prezentare PowerPoint</vt:lpstr>
      <vt:lpstr>Concluzii</vt:lpstr>
      <vt:lpstr>Vă mulțumesc pentru atenție!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XGEN</dc:title>
  <dc:creator>Ionut Balanean</dc:creator>
  <cp:lastModifiedBy>Ioana Safta</cp:lastModifiedBy>
  <cp:revision>8</cp:revision>
  <dcterms:created xsi:type="dcterms:W3CDTF">2022-11-16T09:30:41Z</dcterms:created>
  <dcterms:modified xsi:type="dcterms:W3CDTF">2024-05-19T19:41:53Z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b58b62f-6f94-46bd-8089-18e64b0a9abb_Enabled">
    <vt:lpwstr>true</vt:lpwstr>
  </property>
  <property fmtid="{D5CDD505-2E9C-101B-9397-08002B2CF9AE}" pid="3" name="MSIP_Label_5b58b62f-6f94-46bd-8089-18e64b0a9abb_SetDate">
    <vt:lpwstr>2023-10-27T07:10:01Z</vt:lpwstr>
  </property>
  <property fmtid="{D5CDD505-2E9C-101B-9397-08002B2CF9AE}" pid="4" name="MSIP_Label_5b58b62f-6f94-46bd-8089-18e64b0a9abb_Method">
    <vt:lpwstr>Standard</vt:lpwstr>
  </property>
  <property fmtid="{D5CDD505-2E9C-101B-9397-08002B2CF9AE}" pid="5" name="MSIP_Label_5b58b62f-6f94-46bd-8089-18e64b0a9abb_Name">
    <vt:lpwstr>defa4170-0d19-0005-0004-bc88714345d2</vt:lpwstr>
  </property>
  <property fmtid="{D5CDD505-2E9C-101B-9397-08002B2CF9AE}" pid="6" name="MSIP_Label_5b58b62f-6f94-46bd-8089-18e64b0a9abb_SiteId">
    <vt:lpwstr>a6eb79fa-c4a9-4cce-818d-b85274d15305</vt:lpwstr>
  </property>
  <property fmtid="{D5CDD505-2E9C-101B-9397-08002B2CF9AE}" pid="7" name="MSIP_Label_5b58b62f-6f94-46bd-8089-18e64b0a9abb_ActionId">
    <vt:lpwstr>2cd14b58-11e0-4307-8785-27378c20c99b</vt:lpwstr>
  </property>
  <property fmtid="{D5CDD505-2E9C-101B-9397-08002B2CF9AE}" pid="8" name="MSIP_Label_5b58b62f-6f94-46bd-8089-18e64b0a9abb_ContentBits">
    <vt:lpwstr>0</vt:lpwstr>
  </property>
</Properties>
</file>