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4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2468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17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3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740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83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781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159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900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/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0" b="0"/>
              <a:t>Page</a:t>
            </a:r>
            <a:r>
              <a:rPr lang="en-US" sz="2160"/>
              <a:t> </a:t>
            </a:r>
            <a:fld id="{BBE5057F-7482-41AE-BBDB-C83C2F3461DE}" type="slidenum">
              <a:rPr lang="en-US" sz="2160" smtClean="0"/>
              <a:pPr/>
              <a:t>‹#›</a:t>
            </a:fld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921158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/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0" b="0"/>
              <a:t>Page</a:t>
            </a:r>
            <a:r>
              <a:rPr lang="en-US" sz="2160"/>
              <a:t> </a:t>
            </a:r>
            <a:fld id="{BBE5057F-7482-41AE-BBDB-C83C2F3461DE}" type="slidenum">
              <a:rPr lang="en-US" sz="2160" smtClean="0"/>
              <a:pPr/>
              <a:t>‹#›</a:t>
            </a:fld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0370433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45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994107"/>
            <a:ext cx="12618720" cy="1034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615" y="438151"/>
            <a:ext cx="1367945" cy="55595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82047" y="7627621"/>
            <a:ext cx="1442513" cy="438150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2160" b="1"/>
            </a:lvl1pPr>
          </a:lstStyle>
          <a:p>
            <a:r>
              <a:rPr lang="en-US" sz="168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04F9-B239-82EA-52EC-AFB5DC01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66" y="1441524"/>
            <a:ext cx="10295068" cy="41416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2400"/>
              </a:spcAft>
            </a:pP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Economic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ro-RO" sz="54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5400" b="1" kern="0" dirty="0" err="1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Metaphors</a:t>
            </a:r>
            <a:br>
              <a:rPr lang="en-US" sz="1800" b="1" kern="0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1800" b="1" dirty="0">
                <a:effectLst/>
                <a:latin typeface="Georgia Pro Black" panose="02040A02050405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A079-1BB7-E7AC-8618-5677C122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25000"/>
              </a:lnSpc>
            </a:pPr>
            <a:r>
              <a:rPr lang="ro-RO" sz="1800" cap="small" dirty="0">
                <a:solidFill>
                  <a:schemeClr val="tx1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Vlonga Daniela Izabela</a:t>
            </a:r>
            <a:endParaRPr lang="en-US" sz="1800" dirty="0">
              <a:solidFill>
                <a:schemeClr val="tx1"/>
              </a:solidFill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25000"/>
              </a:lnSpc>
            </a:pPr>
            <a:r>
              <a:rPr lang="ro-RO" sz="1800" cap="all" dirty="0">
                <a:solidFill>
                  <a:schemeClr val="tx1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Liceul Borșa</a:t>
            </a:r>
            <a:endParaRPr lang="en-US" sz="1800" dirty="0">
              <a:solidFill>
                <a:schemeClr val="tx1"/>
              </a:solidFill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5000"/>
              </a:lnSpc>
            </a:pPr>
            <a:r>
              <a:rPr lang="ro-RO" sz="1800" dirty="0">
                <a:solidFill>
                  <a:schemeClr val="tx1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 de specializare: matematică - informatică</a:t>
            </a:r>
            <a:endParaRPr lang="en-US" sz="1800" dirty="0">
              <a:solidFill>
                <a:schemeClr val="tx1"/>
              </a:solidFill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762476"/>
            <a:ext cx="9928265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 err="1"/>
              <a:t>Introducere</a:t>
            </a:r>
            <a:endParaRPr lang="en-US" sz="5195" dirty="0"/>
          </a:p>
          <a:p>
            <a:pPr marL="0" indent="0">
              <a:lnSpc>
                <a:spcPts val="6494"/>
              </a:lnSpc>
              <a:buNone/>
            </a:pPr>
            <a:endParaRPr lang="en-US" sz="5195" dirty="0"/>
          </a:p>
        </p:txBody>
      </p:sp>
      <p:sp>
        <p:nvSpPr>
          <p:cNvPr id="5" name="Shape 3"/>
          <p:cNvSpPr/>
          <p:nvPr/>
        </p:nvSpPr>
        <p:spPr>
          <a:xfrm>
            <a:off x="989648" y="2115026"/>
            <a:ext cx="4041100" cy="5351978"/>
          </a:xfrm>
          <a:prstGeom prst="roundRect">
            <a:avLst>
              <a:gd name="adj" fmla="val 293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268730" y="2394109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Diversitate Culinară</a:t>
            </a:r>
            <a:endParaRPr lang="en-US" sz="2598" dirty="0"/>
          </a:p>
        </p:txBody>
      </p:sp>
      <p:sp>
        <p:nvSpPr>
          <p:cNvPr id="7" name="Text 5"/>
          <p:cNvSpPr/>
          <p:nvPr/>
        </p:nvSpPr>
        <p:spPr>
          <a:xfrm>
            <a:off x="1268730" y="2964775"/>
            <a:ext cx="3482935" cy="3378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În călătoriile sale, Ja-Joon Chang a descoperit o gamă fascinantă de mâncăruri tradiționale din întreaga lume, explorându-și simțurile culinare și îmbogățindu-și perspectiva asupra economiei.</a:t>
            </a:r>
            <a:endParaRPr lang="en-US" sz="2078" dirty="0"/>
          </a:p>
        </p:txBody>
      </p:sp>
      <p:sp>
        <p:nvSpPr>
          <p:cNvPr id="8" name="Shape 6"/>
          <p:cNvSpPr/>
          <p:nvPr/>
        </p:nvSpPr>
        <p:spPr>
          <a:xfrm>
            <a:off x="5294590" y="2115026"/>
            <a:ext cx="4041100" cy="5351978"/>
          </a:xfrm>
          <a:prstGeom prst="roundRect">
            <a:avLst>
              <a:gd name="adj" fmla="val 293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573673" y="2394109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Conservarea Tradiției</a:t>
            </a:r>
            <a:endParaRPr lang="en-US" sz="2598" dirty="0"/>
          </a:p>
        </p:txBody>
      </p:sp>
      <p:sp>
        <p:nvSpPr>
          <p:cNvPr id="10" name="Text 8"/>
          <p:cNvSpPr/>
          <p:nvPr/>
        </p:nvSpPr>
        <p:spPr>
          <a:xfrm>
            <a:off x="5573673" y="2964775"/>
            <a:ext cx="3482935" cy="29562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Chang a observat că localnicii din unele țări pot fi defensivi și irascibili când vine vorba de schimbarea preparatelor tradiționale, menținându-și astfel patrimoniul culinar.</a:t>
            </a:r>
            <a:endParaRPr lang="en-US" sz="2078" dirty="0"/>
          </a:p>
        </p:txBody>
      </p:sp>
      <p:sp>
        <p:nvSpPr>
          <p:cNvPr id="11" name="Shape 9"/>
          <p:cNvSpPr/>
          <p:nvPr/>
        </p:nvSpPr>
        <p:spPr>
          <a:xfrm>
            <a:off x="9599533" y="2115026"/>
            <a:ext cx="4041100" cy="5351978"/>
          </a:xfrm>
          <a:prstGeom prst="roundRect">
            <a:avLst>
              <a:gd name="adj" fmla="val 293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78616" y="2394109"/>
            <a:ext cx="3430310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Abordare Inovatoare</a:t>
            </a:r>
            <a:endParaRPr lang="en-US" sz="2598" dirty="0"/>
          </a:p>
        </p:txBody>
      </p:sp>
      <p:sp>
        <p:nvSpPr>
          <p:cNvPr id="13" name="Text 11"/>
          <p:cNvSpPr/>
          <p:nvPr/>
        </p:nvSpPr>
        <p:spPr>
          <a:xfrm>
            <a:off x="9878616" y="2964775"/>
            <a:ext cx="3482935" cy="42231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Încorporând cunoștințele sale academice în economie cu pasiunea sa pentru gastronomie, Chang aduce o nouă perspectivă asupra economiei, în care alimentele devin instrumente metaforice pentru înțelegerea conceptelor și proceselor economice.</a:t>
            </a:r>
            <a:endParaRPr lang="en-US" sz="20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-21788"/>
            <a:ext cx="3657600" cy="85523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89648" y="725805"/>
            <a:ext cx="8993505" cy="16494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Ghinda, Bama și Nucă-de-Cocos</a:t>
            </a:r>
            <a:endParaRPr lang="en-US" sz="5195" dirty="0"/>
          </a:p>
        </p:txBody>
      </p:sp>
      <p:sp>
        <p:nvSpPr>
          <p:cNvPr id="6" name="Shape 3"/>
          <p:cNvSpPr/>
          <p:nvPr/>
        </p:nvSpPr>
        <p:spPr>
          <a:xfrm>
            <a:off x="989648" y="2771180"/>
            <a:ext cx="4364831" cy="2818090"/>
          </a:xfrm>
          <a:prstGeom prst="roundRect">
            <a:avLst>
              <a:gd name="adj" fmla="val 4214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268730" y="3050262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Ghinda</a:t>
            </a:r>
            <a:endParaRPr lang="en-US" sz="2598" dirty="0"/>
          </a:p>
        </p:txBody>
      </p:sp>
      <p:sp>
        <p:nvSpPr>
          <p:cNvPr id="8" name="Text 5"/>
          <p:cNvSpPr/>
          <p:nvPr/>
        </p:nvSpPr>
        <p:spPr>
          <a:xfrm>
            <a:off x="1268730" y="3620929"/>
            <a:ext cx="3806666" cy="1689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Fructul stejarului, o alegere convenabilă pentru cei fără resurse, folosit și ca hrană pentru animale.</a:t>
            </a:r>
            <a:endParaRPr lang="en-US" sz="2078" dirty="0"/>
          </a:p>
        </p:txBody>
      </p:sp>
      <p:sp>
        <p:nvSpPr>
          <p:cNvPr id="9" name="Shape 6"/>
          <p:cNvSpPr/>
          <p:nvPr/>
        </p:nvSpPr>
        <p:spPr>
          <a:xfrm>
            <a:off x="5618321" y="2771180"/>
            <a:ext cx="4364831" cy="2818090"/>
          </a:xfrm>
          <a:prstGeom prst="roundRect">
            <a:avLst>
              <a:gd name="adj" fmla="val 4214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97404" y="3050262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Bama</a:t>
            </a:r>
            <a:endParaRPr lang="en-US" sz="2598" dirty="0"/>
          </a:p>
        </p:txBody>
      </p:sp>
      <p:sp>
        <p:nvSpPr>
          <p:cNvPr id="11" name="Text 8"/>
          <p:cNvSpPr/>
          <p:nvPr/>
        </p:nvSpPr>
        <p:spPr>
          <a:xfrm>
            <a:off x="5897404" y="3620929"/>
            <a:ext cx="3806666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Plantă folosită în bucătăria creolă, cultivată de sclavi africani în Statele Unite.</a:t>
            </a:r>
            <a:endParaRPr lang="en-US" sz="2078" dirty="0"/>
          </a:p>
        </p:txBody>
      </p:sp>
      <p:sp>
        <p:nvSpPr>
          <p:cNvPr id="12" name="Shape 9"/>
          <p:cNvSpPr/>
          <p:nvPr/>
        </p:nvSpPr>
        <p:spPr>
          <a:xfrm>
            <a:off x="989648" y="5853113"/>
            <a:ext cx="8993505" cy="1973461"/>
          </a:xfrm>
          <a:prstGeom prst="roundRect">
            <a:avLst>
              <a:gd name="adj" fmla="val 6018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268730" y="6132195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Nucă-de-Cocos</a:t>
            </a:r>
            <a:endParaRPr lang="en-US" sz="2598" dirty="0"/>
          </a:p>
        </p:txBody>
      </p:sp>
      <p:sp>
        <p:nvSpPr>
          <p:cNvPr id="14" name="Text 11"/>
          <p:cNvSpPr/>
          <p:nvPr/>
        </p:nvSpPr>
        <p:spPr>
          <a:xfrm>
            <a:off x="1268730" y="6702862"/>
            <a:ext cx="8435340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Aliment versatil, simbol al belșugului natural, dar și al sărăciei în zonele tropicale.</a:t>
            </a:r>
            <a:endParaRPr lang="en-US" sz="2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2493407"/>
            <a:ext cx="6721316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Anșoa, Creveți și Tăiței</a:t>
            </a:r>
            <a:endParaRPr lang="en-US" sz="5195" dirty="0"/>
          </a:p>
        </p:txBody>
      </p:sp>
      <p:sp>
        <p:nvSpPr>
          <p:cNvPr id="5" name="Text 3"/>
          <p:cNvSpPr/>
          <p:nvPr/>
        </p:nvSpPr>
        <p:spPr>
          <a:xfrm>
            <a:off x="989648" y="3977878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Anșoa și Creveți</a:t>
            </a:r>
            <a:endParaRPr lang="en-US" sz="2598" dirty="0"/>
          </a:p>
        </p:txBody>
      </p:sp>
      <p:sp>
        <p:nvSpPr>
          <p:cNvPr id="6" name="Text 4"/>
          <p:cNvSpPr/>
          <p:nvPr/>
        </p:nvSpPr>
        <p:spPr>
          <a:xfrm>
            <a:off x="989648" y="4654034"/>
            <a:ext cx="6003608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Specii marine valoroase, cu impact asupra economiei locale și comerțului internațional.</a:t>
            </a:r>
            <a:endParaRPr lang="en-US" sz="2078" dirty="0"/>
          </a:p>
        </p:txBody>
      </p:sp>
      <p:sp>
        <p:nvSpPr>
          <p:cNvPr id="7" name="Text 5"/>
          <p:cNvSpPr/>
          <p:nvPr/>
        </p:nvSpPr>
        <p:spPr>
          <a:xfrm>
            <a:off x="7644765" y="3977878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7"/>
              </a:lnSpc>
              <a:buNone/>
            </a:pPr>
            <a:r>
              <a:rPr lang="en-US" sz="259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Tăiței și Morcovi</a:t>
            </a:r>
            <a:endParaRPr lang="en-US" sz="2598" dirty="0"/>
          </a:p>
        </p:txBody>
      </p:sp>
      <p:sp>
        <p:nvSpPr>
          <p:cNvPr id="8" name="Text 6"/>
          <p:cNvSpPr/>
          <p:nvPr/>
        </p:nvSpPr>
        <p:spPr>
          <a:xfrm>
            <a:off x="7644765" y="4654034"/>
            <a:ext cx="6003608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Alimente de bază, cu influență asupra industriei agricole și alimentare.</a:t>
            </a:r>
            <a:endParaRPr lang="en-US" sz="20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1133237"/>
            <a:ext cx="10759559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Carne de Vită, Banane și Coca-Cola</a:t>
            </a:r>
            <a:endParaRPr lang="en-US" sz="519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8" y="2485787"/>
            <a:ext cx="3953113" cy="2443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9648" y="5258753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Carne de Vită</a:t>
            </a:r>
            <a:endParaRPr lang="en-US" sz="2598" dirty="0"/>
          </a:p>
        </p:txBody>
      </p:sp>
      <p:sp>
        <p:nvSpPr>
          <p:cNvPr id="7" name="Text 4"/>
          <p:cNvSpPr/>
          <p:nvPr/>
        </p:nvSpPr>
        <p:spPr>
          <a:xfrm>
            <a:off x="989648" y="5829419"/>
            <a:ext cx="3953113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Impactul industriei cărnii asupra economiei globale și a mediului.</a:t>
            </a:r>
            <a:endParaRPr lang="en-US" sz="207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43" y="2485787"/>
            <a:ext cx="3953113" cy="24431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38643" y="5258753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Banane</a:t>
            </a:r>
            <a:endParaRPr lang="en-US" sz="2598" dirty="0"/>
          </a:p>
        </p:txBody>
      </p:sp>
      <p:sp>
        <p:nvSpPr>
          <p:cNvPr id="10" name="Text 6"/>
          <p:cNvSpPr/>
          <p:nvPr/>
        </p:nvSpPr>
        <p:spPr>
          <a:xfrm>
            <a:off x="5338643" y="5829419"/>
            <a:ext cx="3953113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Fruct esențial în comerțul internațional și dezvoltarea economică.</a:t>
            </a:r>
            <a:endParaRPr lang="en-US" sz="2078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639" y="2485787"/>
            <a:ext cx="3953113" cy="244316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87639" y="5258753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Coca-Cola</a:t>
            </a:r>
            <a:endParaRPr lang="en-US" sz="2598" dirty="0"/>
          </a:p>
        </p:txBody>
      </p:sp>
      <p:sp>
        <p:nvSpPr>
          <p:cNvPr id="13" name="Text 8"/>
          <p:cNvSpPr/>
          <p:nvPr/>
        </p:nvSpPr>
        <p:spPr>
          <a:xfrm>
            <a:off x="9687639" y="5829419"/>
            <a:ext cx="3953113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Marca globală cu impact semnificativ asupra industriei alimentare.</a:t>
            </a:r>
            <a:endParaRPr lang="en-US" sz="20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835581"/>
            <a:ext cx="10025896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Secară, Carne de Pui și Ardei Iute</a:t>
            </a:r>
            <a:endParaRPr lang="en-US" sz="5195" dirty="0"/>
          </a:p>
        </p:txBody>
      </p:sp>
      <p:sp>
        <p:nvSpPr>
          <p:cNvPr id="5" name="Shape 3"/>
          <p:cNvSpPr/>
          <p:nvPr/>
        </p:nvSpPr>
        <p:spPr>
          <a:xfrm>
            <a:off x="989648" y="4791075"/>
            <a:ext cx="12651105" cy="52745"/>
          </a:xfrm>
          <a:prstGeom prst="roundRect">
            <a:avLst>
              <a:gd name="adj" fmla="val 225173"/>
            </a:avLst>
          </a:prstGeom>
          <a:solidFill>
            <a:srgbClr val="C7C7D0"/>
          </a:solidFill>
          <a:ln/>
        </p:spPr>
      </p:sp>
      <p:sp>
        <p:nvSpPr>
          <p:cNvPr id="6" name="Shape 4"/>
          <p:cNvSpPr/>
          <p:nvPr/>
        </p:nvSpPr>
        <p:spPr>
          <a:xfrm>
            <a:off x="4060091" y="3867448"/>
            <a:ext cx="52745" cy="923687"/>
          </a:xfrm>
          <a:prstGeom prst="roundRect">
            <a:avLst>
              <a:gd name="adj" fmla="val 225173"/>
            </a:avLst>
          </a:prstGeom>
          <a:solidFill>
            <a:srgbClr val="C7C7D0"/>
          </a:solidFill>
          <a:ln/>
        </p:spPr>
      </p:sp>
      <p:sp>
        <p:nvSpPr>
          <p:cNvPr id="7" name="Shape 5"/>
          <p:cNvSpPr/>
          <p:nvPr/>
        </p:nvSpPr>
        <p:spPr>
          <a:xfrm>
            <a:off x="3789640" y="4494193"/>
            <a:ext cx="593765" cy="59376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001810" y="4543604"/>
            <a:ext cx="169426" cy="494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897"/>
              </a:lnSpc>
              <a:buNone/>
            </a:pPr>
            <a:r>
              <a:rPr lang="en-US" sz="311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3117" dirty="0"/>
          </a:p>
        </p:txBody>
      </p:sp>
      <p:sp>
        <p:nvSpPr>
          <p:cNvPr id="9" name="Text 7"/>
          <p:cNvSpPr/>
          <p:nvPr/>
        </p:nvSpPr>
        <p:spPr>
          <a:xfrm>
            <a:off x="2436852" y="2188131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Secară</a:t>
            </a:r>
            <a:endParaRPr lang="en-US" sz="2598" dirty="0"/>
          </a:p>
        </p:txBody>
      </p:sp>
      <p:sp>
        <p:nvSpPr>
          <p:cNvPr id="10" name="Text 8"/>
          <p:cNvSpPr/>
          <p:nvPr/>
        </p:nvSpPr>
        <p:spPr>
          <a:xfrm>
            <a:off x="1253490" y="2758797"/>
            <a:ext cx="5665946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Cereală importantă, cu impact asupra economiei locale și comerțului.</a:t>
            </a:r>
            <a:endParaRPr lang="en-US" sz="2078" dirty="0"/>
          </a:p>
        </p:txBody>
      </p:sp>
      <p:sp>
        <p:nvSpPr>
          <p:cNvPr id="11" name="Shape 9"/>
          <p:cNvSpPr/>
          <p:nvPr/>
        </p:nvSpPr>
        <p:spPr>
          <a:xfrm>
            <a:off x="7288828" y="4791015"/>
            <a:ext cx="52745" cy="923687"/>
          </a:xfrm>
          <a:prstGeom prst="roundRect">
            <a:avLst>
              <a:gd name="adj" fmla="val 225173"/>
            </a:avLst>
          </a:prstGeom>
          <a:solidFill>
            <a:srgbClr val="C7C7D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18377" y="4494193"/>
            <a:ext cx="593765" cy="59376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2092" y="4543604"/>
            <a:ext cx="206216" cy="494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897"/>
              </a:lnSpc>
              <a:buNone/>
            </a:pPr>
            <a:r>
              <a:rPr lang="en-US" sz="311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3117" dirty="0"/>
          </a:p>
        </p:txBody>
      </p:sp>
      <p:sp>
        <p:nvSpPr>
          <p:cNvPr id="14" name="Text 12"/>
          <p:cNvSpPr/>
          <p:nvPr/>
        </p:nvSpPr>
        <p:spPr>
          <a:xfrm>
            <a:off x="5665589" y="5978723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Carne de Pui</a:t>
            </a:r>
            <a:endParaRPr lang="en-US" sz="2598" dirty="0"/>
          </a:p>
        </p:txBody>
      </p:sp>
      <p:sp>
        <p:nvSpPr>
          <p:cNvPr id="15" name="Text 13"/>
          <p:cNvSpPr/>
          <p:nvPr/>
        </p:nvSpPr>
        <p:spPr>
          <a:xfrm>
            <a:off x="4482227" y="6549390"/>
            <a:ext cx="5665946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 de carne foarte consumat, cu influență asupra agriculturii și industriei alimentare.</a:t>
            </a:r>
            <a:endParaRPr lang="en-US" sz="2078" dirty="0"/>
          </a:p>
        </p:txBody>
      </p:sp>
      <p:sp>
        <p:nvSpPr>
          <p:cNvPr id="16" name="Shape 14"/>
          <p:cNvSpPr/>
          <p:nvPr/>
        </p:nvSpPr>
        <p:spPr>
          <a:xfrm>
            <a:off x="10517565" y="3867448"/>
            <a:ext cx="52745" cy="923687"/>
          </a:xfrm>
          <a:prstGeom prst="roundRect">
            <a:avLst>
              <a:gd name="adj" fmla="val 225173"/>
            </a:avLst>
          </a:prstGeom>
          <a:solidFill>
            <a:srgbClr val="C7C7D0"/>
          </a:solidFill>
          <a:ln/>
        </p:spPr>
      </p:sp>
      <p:sp>
        <p:nvSpPr>
          <p:cNvPr id="17" name="Shape 15"/>
          <p:cNvSpPr/>
          <p:nvPr/>
        </p:nvSpPr>
        <p:spPr>
          <a:xfrm>
            <a:off x="10247114" y="4494193"/>
            <a:ext cx="593765" cy="59376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438209" y="4543604"/>
            <a:ext cx="211455" cy="494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897"/>
              </a:lnSpc>
              <a:buNone/>
            </a:pPr>
            <a:r>
              <a:rPr lang="en-US" sz="311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3117" dirty="0"/>
          </a:p>
        </p:txBody>
      </p:sp>
      <p:sp>
        <p:nvSpPr>
          <p:cNvPr id="19" name="Text 17"/>
          <p:cNvSpPr/>
          <p:nvPr/>
        </p:nvSpPr>
        <p:spPr>
          <a:xfrm>
            <a:off x="8894326" y="2188131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Ardei Iute</a:t>
            </a:r>
            <a:endParaRPr lang="en-US" sz="2598" dirty="0"/>
          </a:p>
        </p:txBody>
      </p:sp>
      <p:sp>
        <p:nvSpPr>
          <p:cNvPr id="20" name="Text 18"/>
          <p:cNvSpPr/>
          <p:nvPr/>
        </p:nvSpPr>
        <p:spPr>
          <a:xfrm>
            <a:off x="7710964" y="2758797"/>
            <a:ext cx="5665946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Condiment popular, cu potențial de generare a veniturilor și tendințelor gastronomice.</a:t>
            </a:r>
            <a:endParaRPr lang="en-US" sz="20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2057876"/>
            <a:ext cx="8478798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Limeta, Mirodenii și Căpșuni</a:t>
            </a:r>
            <a:endParaRPr lang="en-US" sz="519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8" y="3410426"/>
            <a:ext cx="659725" cy="6597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9648" y="4333994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Limeta</a:t>
            </a:r>
            <a:endParaRPr lang="en-US" sz="2598" dirty="0"/>
          </a:p>
        </p:txBody>
      </p:sp>
      <p:sp>
        <p:nvSpPr>
          <p:cNvPr id="7" name="Text 4"/>
          <p:cNvSpPr/>
          <p:nvPr/>
        </p:nvSpPr>
        <p:spPr>
          <a:xfrm>
            <a:off x="989648" y="4904661"/>
            <a:ext cx="3953113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Fruct citric cu impact asupra economiei locale și comerțului internațional.</a:t>
            </a:r>
            <a:endParaRPr lang="en-US" sz="207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43" y="3410426"/>
            <a:ext cx="659725" cy="6597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38643" y="4333994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Mirodenii</a:t>
            </a:r>
            <a:endParaRPr lang="en-US" sz="2598" dirty="0"/>
          </a:p>
        </p:txBody>
      </p:sp>
      <p:sp>
        <p:nvSpPr>
          <p:cNvPr id="10" name="Text 6"/>
          <p:cNvSpPr/>
          <p:nvPr/>
        </p:nvSpPr>
        <p:spPr>
          <a:xfrm>
            <a:off x="5338643" y="4904661"/>
            <a:ext cx="3953113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Condimente cu potențial de generare a veniturilor și diversificare economică.</a:t>
            </a:r>
            <a:endParaRPr lang="en-US" sz="2078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639" y="3410426"/>
            <a:ext cx="659725" cy="6597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87639" y="4333994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Căpșuni</a:t>
            </a:r>
            <a:endParaRPr lang="en-US" sz="2598" dirty="0"/>
          </a:p>
        </p:txBody>
      </p:sp>
      <p:sp>
        <p:nvSpPr>
          <p:cNvPr id="13" name="Text 8"/>
          <p:cNvSpPr/>
          <p:nvPr/>
        </p:nvSpPr>
        <p:spPr>
          <a:xfrm>
            <a:off x="9687639" y="4904661"/>
            <a:ext cx="3953113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Fruct popular, sursă de venituri pentru fermieri și industria alimentară.</a:t>
            </a:r>
            <a:endParaRPr lang="en-US" sz="20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2035493"/>
            <a:ext cx="6598206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Impact </a:t>
            </a:r>
            <a:endParaRPr lang="en-US" sz="5195" dirty="0"/>
          </a:p>
        </p:txBody>
      </p:sp>
      <p:sp>
        <p:nvSpPr>
          <p:cNvPr id="5" name="Shape 3"/>
          <p:cNvSpPr/>
          <p:nvPr/>
        </p:nvSpPr>
        <p:spPr>
          <a:xfrm>
            <a:off x="989648" y="3388043"/>
            <a:ext cx="12651105" cy="2805946"/>
          </a:xfrm>
          <a:prstGeom prst="roundRect">
            <a:avLst>
              <a:gd name="adj" fmla="val 4233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04887" y="3403283"/>
            <a:ext cx="12620625" cy="11765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268730" y="3569256"/>
            <a:ext cx="2623661" cy="4223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Industrie Ciocolata</a:t>
            </a:r>
            <a:endParaRPr lang="en-US" sz="2078" dirty="0"/>
          </a:p>
        </p:txBody>
      </p:sp>
      <p:sp>
        <p:nvSpPr>
          <p:cNvPr id="8" name="Text 6"/>
          <p:cNvSpPr/>
          <p:nvPr/>
        </p:nvSpPr>
        <p:spPr>
          <a:xfrm>
            <a:off x="4427696" y="3569256"/>
            <a:ext cx="2619851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Venituri și Locuri de Muncă</a:t>
            </a:r>
            <a:endParaRPr lang="en-US" sz="2078" dirty="0"/>
          </a:p>
        </p:txBody>
      </p:sp>
      <p:sp>
        <p:nvSpPr>
          <p:cNvPr id="9" name="Text 7"/>
          <p:cNvSpPr/>
          <p:nvPr/>
        </p:nvSpPr>
        <p:spPr>
          <a:xfrm>
            <a:off x="7582853" y="3569256"/>
            <a:ext cx="2619851" cy="4223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Comerț Internațional</a:t>
            </a:r>
            <a:endParaRPr lang="en-US" sz="2078" dirty="0"/>
          </a:p>
        </p:txBody>
      </p:sp>
      <p:sp>
        <p:nvSpPr>
          <p:cNvPr id="10" name="Text 8"/>
          <p:cNvSpPr/>
          <p:nvPr/>
        </p:nvSpPr>
        <p:spPr>
          <a:xfrm>
            <a:off x="10738009" y="3569256"/>
            <a:ext cx="2623661" cy="4223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Turism și Promovare</a:t>
            </a:r>
            <a:endParaRPr lang="en-US" sz="2078" dirty="0"/>
          </a:p>
        </p:txBody>
      </p:sp>
      <p:sp>
        <p:nvSpPr>
          <p:cNvPr id="11" name="Shape 9"/>
          <p:cNvSpPr/>
          <p:nvPr/>
        </p:nvSpPr>
        <p:spPr>
          <a:xfrm>
            <a:off x="1004887" y="4579858"/>
            <a:ext cx="12620625" cy="159889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268730" y="4745831"/>
            <a:ext cx="2623661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Producție, Procesare, Distribuție</a:t>
            </a:r>
            <a:endParaRPr lang="en-US" sz="2078" dirty="0"/>
          </a:p>
        </p:txBody>
      </p:sp>
      <p:sp>
        <p:nvSpPr>
          <p:cNvPr id="13" name="Text 11"/>
          <p:cNvSpPr/>
          <p:nvPr/>
        </p:nvSpPr>
        <p:spPr>
          <a:xfrm>
            <a:off x="4427696" y="4745831"/>
            <a:ext cx="2619851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Contribuție Economică Semnificativă</a:t>
            </a:r>
            <a:endParaRPr lang="en-US" sz="2078" dirty="0"/>
          </a:p>
        </p:txBody>
      </p:sp>
      <p:sp>
        <p:nvSpPr>
          <p:cNvPr id="14" name="Text 12"/>
          <p:cNvSpPr/>
          <p:nvPr/>
        </p:nvSpPr>
        <p:spPr>
          <a:xfrm>
            <a:off x="7582853" y="4745831"/>
            <a:ext cx="2619851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Exporturi și Balanță Comercială</a:t>
            </a:r>
            <a:endParaRPr lang="en-US" sz="2078" dirty="0"/>
          </a:p>
        </p:txBody>
      </p:sp>
      <p:sp>
        <p:nvSpPr>
          <p:cNvPr id="15" name="Text 13"/>
          <p:cNvSpPr/>
          <p:nvPr/>
        </p:nvSpPr>
        <p:spPr>
          <a:xfrm>
            <a:off x="10738009" y="4745831"/>
            <a:ext cx="2623661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Atracție Turistică și Imagine de Brand</a:t>
            </a:r>
            <a:endParaRPr lang="en-US" sz="20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89648" y="1455896"/>
            <a:ext cx="6598206" cy="8247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94"/>
              </a:lnSpc>
              <a:buNone/>
            </a:pPr>
            <a:r>
              <a:rPr lang="en-US" sz="51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Concluzii</a:t>
            </a:r>
            <a:endParaRPr lang="en-US" sz="519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8" y="2808446"/>
            <a:ext cx="4216956" cy="10556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53490" y="4259937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Abordare Unică</a:t>
            </a:r>
            <a:endParaRPr lang="en-US" sz="2598" dirty="0"/>
          </a:p>
        </p:txBody>
      </p:sp>
      <p:sp>
        <p:nvSpPr>
          <p:cNvPr id="7" name="Text 4"/>
          <p:cNvSpPr/>
          <p:nvPr/>
        </p:nvSpPr>
        <p:spPr>
          <a:xfrm>
            <a:off x="1253490" y="4830604"/>
            <a:ext cx="3689271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Explorarea economiei prin intermediul pasiunii culinare a autorului.</a:t>
            </a:r>
            <a:endParaRPr lang="en-US" sz="207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603" y="2808446"/>
            <a:ext cx="4217075" cy="10556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70446" y="4259937"/>
            <a:ext cx="3689390" cy="824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Contribuție Semnificativă</a:t>
            </a:r>
            <a:endParaRPr lang="en-US" sz="2598" dirty="0"/>
          </a:p>
        </p:txBody>
      </p:sp>
      <p:sp>
        <p:nvSpPr>
          <p:cNvPr id="10" name="Text 6"/>
          <p:cNvSpPr/>
          <p:nvPr/>
        </p:nvSpPr>
        <p:spPr>
          <a:xfrm>
            <a:off x="5470446" y="5242917"/>
            <a:ext cx="3689390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Deschiderea de noi căi de înțelegere a dinamicilor economice.</a:t>
            </a:r>
            <a:endParaRPr lang="en-US" sz="2078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678" y="2808446"/>
            <a:ext cx="4217075" cy="105560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87520" y="4259937"/>
            <a:ext cx="329910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47"/>
              </a:lnSpc>
              <a:buNone/>
            </a:pPr>
            <a:r>
              <a:rPr lang="en-US" sz="259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Metaforă Universală</a:t>
            </a:r>
            <a:endParaRPr lang="en-US" sz="2598" dirty="0"/>
          </a:p>
        </p:txBody>
      </p:sp>
      <p:sp>
        <p:nvSpPr>
          <p:cNvPr id="13" name="Text 8"/>
          <p:cNvSpPr/>
          <p:nvPr/>
        </p:nvSpPr>
        <p:spPr>
          <a:xfrm>
            <a:off x="9687520" y="4830604"/>
            <a:ext cx="3689390" cy="1266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25"/>
              </a:lnSpc>
              <a:buNone/>
            </a:pPr>
            <a:r>
              <a:rPr lang="en-US" sz="207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Hrana ca mijloc de a explica concepte economice complexe.</a:t>
            </a:r>
            <a:endParaRPr lang="en-US" sz="20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422</Words>
  <Application>Microsoft Office PowerPoint</Application>
  <PresentationFormat>Custom</PresentationFormat>
  <Paragraphs>71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 Pro</vt:lpstr>
      <vt:lpstr>Georgia Pro Black</vt:lpstr>
      <vt:lpstr>Raleway</vt:lpstr>
      <vt:lpstr>Roboto</vt:lpstr>
      <vt:lpstr>Office Theme</vt:lpstr>
      <vt:lpstr>Feeding Minds: Exploring Economic Systems Through the Culinary Metaphors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Izabella Vlonga</cp:lastModifiedBy>
  <cp:revision>2</cp:revision>
  <dcterms:created xsi:type="dcterms:W3CDTF">2024-05-20T18:10:41Z</dcterms:created>
  <dcterms:modified xsi:type="dcterms:W3CDTF">2024-05-20T18:23:31Z</dcterms:modified>
</cp:coreProperties>
</file>