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11531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 Pro" panose="02040502050405020303" pitchFamily="18" charset="0"/>
              </a:rPr>
              <a:t>Development of platform websites for the continuous training of young university studies graduates within industrial companies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Authors: Elena-</a:t>
            </a:r>
            <a:r>
              <a:rPr lang="en-US" sz="1800" dirty="0" err="1">
                <a:solidFill>
                  <a:srgbClr val="002060"/>
                </a:solidFill>
                <a:latin typeface="Georgia Pro" panose="02040502050405020303" pitchFamily="18" charset="0"/>
              </a:rPr>
              <a:t>Andreea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 ISPAS, Ioana-M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ă</a:t>
            </a:r>
            <a:r>
              <a:rPr lang="en-US" sz="1800" dirty="0" err="1">
                <a:solidFill>
                  <a:srgbClr val="002060"/>
                </a:solidFill>
                <a:latin typeface="Georgia Pro" panose="02040502050405020303" pitchFamily="18" charset="0"/>
              </a:rPr>
              <a:t>lina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 CANORI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ȚĂ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, Alexandra-Ioana T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ATU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, Sorin-Cristian P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ÎRVULESCU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, Marian G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HEORGHE</a:t>
            </a:r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, </a:t>
            </a: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Eustațiu DIMA, </a:t>
            </a:r>
            <a:b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</a:br>
            <a:r>
              <a:rPr lang="ro-RO" sz="1800" dirty="0">
                <a:solidFill>
                  <a:srgbClr val="002060"/>
                </a:solidFill>
                <a:latin typeface="Georgia Pro" panose="02040502050405020303" pitchFamily="18" charset="0"/>
              </a:rPr>
              <a:t>Viviana-Maria IACOB, Dan LAZĂR</a:t>
            </a:r>
            <a:endParaRPr lang="en-US" sz="1800" dirty="0">
              <a:solidFill>
                <a:srgbClr val="002060"/>
              </a:solidFill>
              <a:latin typeface="Georgia Pro" panose="02040502050405020303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Georgia Pro" panose="02040502050405020303" pitchFamily="18" charset="0"/>
              </a:rPr>
              <a:t>Affiliation: UNSTPB, FIIR, IEI, …</a:t>
            </a: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 Pro" panose="02040502050405020303" pitchFamily="18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4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1. Introduction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2. General elements regarding website platform development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3. Continuous training programs for young specialists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3.1. Opinions of graduates - engineers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3.2. Reference elements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3.3. Case studies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3.4. Content and contact sections of the developed platform website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4. Conclusions</a:t>
            </a:r>
          </a:p>
          <a:p>
            <a:pPr marL="0" indent="0">
              <a:buNone/>
            </a:pPr>
            <a:r>
              <a:rPr lang="en-US" sz="2400" dirty="0">
                <a:latin typeface="Georgia Pro" panose="02040502050405020303" pitchFamily="18" charset="0"/>
              </a:rPr>
              <a:t>5. Bibliography</a:t>
            </a:r>
          </a:p>
          <a:p>
            <a:pPr marL="0" indent="0">
              <a:buNone/>
            </a:pPr>
            <a:endParaRPr lang="en-US" dirty="0">
              <a:latin typeface="Georgia Pro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latin typeface="Georgia Pro" panose="02040502050405020303" pitchFamily="18" charset="0"/>
              </a:rPr>
              <a:t>Page</a:t>
            </a:r>
            <a:r>
              <a:rPr lang="en-US">
                <a:latin typeface="Georgia Pro" panose="02040502050405020303" pitchFamily="18" charset="0"/>
              </a:rPr>
              <a:t> </a:t>
            </a:r>
            <a:fld id="{BBE5057F-7482-41AE-BBDB-C83C2F3461DE}" type="slidenum">
              <a:rPr lang="en-US" smtClean="0">
                <a:latin typeface="Georgia Pro" panose="02040502050405020303" pitchFamily="18" charset="0"/>
              </a:rPr>
              <a:pPr/>
              <a:t>2</a:t>
            </a:fld>
            <a:endParaRPr lang="en-US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5181600" cy="86226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eorgia Pro" panose="02040502050405020303" pitchFamily="18" charset="0"/>
              </a:rPr>
              <a:t>1. 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Georgia Pro" panose="02040502050405020303" pitchFamily="18" charset="0"/>
              </a:rPr>
              <a:t>Industry 5.0</a:t>
            </a:r>
          </a:p>
          <a:p>
            <a:r>
              <a:rPr lang="en-US" sz="2000" dirty="0">
                <a:latin typeface="Georgia Pro" panose="02040502050405020303" pitchFamily="18" charset="0"/>
              </a:rPr>
              <a:t>Training </a:t>
            </a:r>
            <a:r>
              <a:rPr lang="en-US" sz="2000" dirty="0" err="1">
                <a:latin typeface="Georgia Pro" panose="02040502050405020303" pitchFamily="18" charset="0"/>
              </a:rPr>
              <a:t>programes</a:t>
            </a:r>
            <a:endParaRPr lang="en-US" sz="2000" dirty="0">
              <a:latin typeface="Georgia Pro" panose="02040502050405020303" pitchFamily="18" charset="0"/>
            </a:endParaRPr>
          </a:p>
          <a:p>
            <a:r>
              <a:rPr lang="en-US" sz="2000" dirty="0">
                <a:latin typeface="Georgia Pro" panose="02040502050405020303" pitchFamily="18" charset="0"/>
              </a:rPr>
              <a:t>Human workforce</a:t>
            </a:r>
          </a:p>
          <a:p>
            <a:r>
              <a:rPr lang="en-US" sz="2000" dirty="0">
                <a:latin typeface="Georgia Pro" panose="02040502050405020303" pitchFamily="18" charset="0"/>
              </a:rPr>
              <a:t>Methodological framework</a:t>
            </a:r>
          </a:p>
          <a:p>
            <a:r>
              <a:rPr lang="en-US" sz="2000" dirty="0">
                <a:latin typeface="Georgia Pro" panose="02040502050405020303" pitchFamily="18" charset="0"/>
              </a:rPr>
              <a:t>Operational systems [1, 2, 3, 4, 5]</a:t>
            </a:r>
            <a:endParaRPr lang="en-US" sz="2000" dirty="0">
              <a:highlight>
                <a:srgbClr val="FF00FF"/>
              </a:highlight>
              <a:latin typeface="Georgia Pro" panose="020405020504050203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7211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>
                <a:latin typeface="Georgia Pro" panose="02040502050405020303" pitchFamily="18" charset="0"/>
              </a:rPr>
              <a:t>Actual platforms are not meant to assist all active categories and fields</a:t>
            </a:r>
            <a:endParaRPr lang="en-US" sz="2000" dirty="0">
              <a:highlight>
                <a:srgbClr val="FF00FF"/>
              </a:highlight>
              <a:latin typeface="Georgia Pro" panose="02040502050405020303" pitchFamily="18" charset="0"/>
            </a:endParaRPr>
          </a:p>
          <a:p>
            <a:pPr algn="just"/>
            <a:r>
              <a:rPr lang="en-US" sz="2000" dirty="0">
                <a:latin typeface="Georgia Pro" panose="02040502050405020303" pitchFamily="18" charset="0"/>
              </a:rPr>
              <a:t>Framework structure &amp; integrated support elements: HTML, CSS with </a:t>
            </a:r>
            <a:r>
              <a:rPr lang="en-US" sz="2000" dirty="0" err="1">
                <a:latin typeface="Georgia Pro" panose="02040502050405020303" pitchFamily="18" charset="0"/>
              </a:rPr>
              <a:t>TailwindCSS</a:t>
            </a:r>
            <a:r>
              <a:rPr lang="en-US" sz="2000" dirty="0">
                <a:latin typeface="Georgia Pro" panose="02040502050405020303" pitchFamily="18" charset="0"/>
              </a:rPr>
              <a:t>, and JavaScript, React.js, React router [6] </a:t>
            </a:r>
            <a:endParaRPr lang="en-US" sz="2000" dirty="0">
              <a:highlight>
                <a:srgbClr val="FF00FF"/>
              </a:highlight>
              <a:latin typeface="Georgia Pro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latin typeface="Georgia Pro" panose="02040502050405020303" pitchFamily="18" charset="0"/>
              </a:rPr>
              <a:t>Page</a:t>
            </a:r>
            <a:r>
              <a:rPr lang="en-US">
                <a:latin typeface="Georgia Pro" panose="02040502050405020303" pitchFamily="18" charset="0"/>
              </a:rPr>
              <a:t> </a:t>
            </a:r>
            <a:fld id="{BBE5057F-7482-41AE-BBDB-C83C2F3461DE}" type="slidenum">
              <a:rPr lang="en-US" smtClean="0">
                <a:latin typeface="Georgia Pro" panose="02040502050405020303" pitchFamily="18" charset="0"/>
              </a:rPr>
              <a:pPr/>
              <a:t>3</a:t>
            </a:fld>
            <a:endParaRPr lang="en-US" dirty="0">
              <a:latin typeface="Georgia Pro" panose="02040502050405020303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223B51F-DA25-9B8F-D032-E30470789750}"/>
              </a:ext>
            </a:extLst>
          </p:cNvPr>
          <p:cNvSpPr txBox="1">
            <a:spLocks/>
          </p:cNvSpPr>
          <p:nvPr/>
        </p:nvSpPr>
        <p:spPr>
          <a:xfrm>
            <a:off x="6172200" y="828422"/>
            <a:ext cx="5181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Georgia Pro" panose="02040502050405020303" pitchFamily="18" charset="0"/>
              </a:rPr>
              <a:t>2. General elements regarding developed platform website</a:t>
            </a:r>
            <a:r>
              <a:rPr lang="ro-RO" sz="2400" b="1" dirty="0">
                <a:latin typeface="Georgia Pro" panose="02040502050405020303" pitchFamily="18" charset="0"/>
              </a:rPr>
              <a:t>s</a:t>
            </a:r>
            <a:endParaRPr lang="en-US" sz="2400" b="1" dirty="0">
              <a:latin typeface="Georgia Pro" panose="02040502050405020303" pitchFamily="18" charset="0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D7D8D8A-F97B-6700-2C15-95FE9974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60" y="4016119"/>
            <a:ext cx="8227480" cy="1067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0B12-D8C3-C027-0781-90B21E9F99F1}"/>
              </a:ext>
            </a:extLst>
          </p:cNvPr>
          <p:cNvSpPr txBox="1"/>
          <p:nvPr/>
        </p:nvSpPr>
        <p:spPr>
          <a:xfrm>
            <a:off x="4324349" y="5117082"/>
            <a:ext cx="3390901" cy="342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7200" algn="just">
              <a:lnSpc>
                <a:spcPct val="125000"/>
              </a:lnSpc>
            </a:pP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ig. 1. Platform h</a:t>
            </a:r>
            <a:r>
              <a:rPr lang="en-US" sz="14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eader</a:t>
            </a:r>
            <a:endParaRPr lang="ro-RO" sz="14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 Pro" panose="02040502050405020303" pitchFamily="18" charset="0"/>
              </a:rPr>
              <a:t>3. Continuous </a:t>
            </a:r>
            <a:r>
              <a:rPr lang="ro-RO" sz="3200" b="1" dirty="0">
                <a:latin typeface="Georgia Pro" panose="02040502050405020303" pitchFamily="18" charset="0"/>
              </a:rPr>
              <a:t>t</a:t>
            </a:r>
            <a:r>
              <a:rPr lang="en-US" sz="3200" b="1" dirty="0">
                <a:latin typeface="Georgia Pro" panose="02040502050405020303" pitchFamily="18" charset="0"/>
              </a:rPr>
              <a:t>raining </a:t>
            </a:r>
            <a:r>
              <a:rPr lang="ro-RO" sz="3200" b="1" dirty="0">
                <a:latin typeface="Georgia Pro" panose="02040502050405020303" pitchFamily="18" charset="0"/>
              </a:rPr>
              <a:t>p</a:t>
            </a:r>
            <a:r>
              <a:rPr lang="en-US" sz="3200" b="1" dirty="0" err="1">
                <a:latin typeface="Georgia Pro" panose="02040502050405020303" pitchFamily="18" charset="0"/>
              </a:rPr>
              <a:t>rograms</a:t>
            </a:r>
            <a:r>
              <a:rPr lang="en-US" sz="3200" b="1" dirty="0">
                <a:latin typeface="Georgia Pro" panose="02040502050405020303" pitchFamily="18" charset="0"/>
              </a:rPr>
              <a:t> for </a:t>
            </a:r>
            <a:r>
              <a:rPr lang="ro-RO" sz="3200" b="1" dirty="0">
                <a:latin typeface="Georgia Pro" panose="02040502050405020303" pitchFamily="18" charset="0"/>
              </a:rPr>
              <a:t>y</a:t>
            </a:r>
            <a:r>
              <a:rPr lang="en-US" sz="3200" b="1" dirty="0" err="1">
                <a:latin typeface="Georgia Pro" panose="02040502050405020303" pitchFamily="18" charset="0"/>
              </a:rPr>
              <a:t>oung</a:t>
            </a:r>
            <a:r>
              <a:rPr lang="en-US" sz="3200" b="1" dirty="0">
                <a:latin typeface="Georgia Pro" panose="02040502050405020303" pitchFamily="18" charset="0"/>
              </a:rPr>
              <a:t> </a:t>
            </a:r>
            <a:r>
              <a:rPr lang="ro-RO" sz="3200" b="1" dirty="0">
                <a:latin typeface="Georgia Pro" panose="02040502050405020303" pitchFamily="18" charset="0"/>
              </a:rPr>
              <a:t>s</a:t>
            </a:r>
            <a:r>
              <a:rPr lang="en-US" sz="3200" b="1" dirty="0" err="1">
                <a:latin typeface="Georgia Pro" panose="02040502050405020303" pitchFamily="18" charset="0"/>
              </a:rPr>
              <a:t>pecialists</a:t>
            </a:r>
            <a:endParaRPr lang="en-US" sz="3200" b="1" dirty="0">
              <a:latin typeface="Georgia Pro" panose="02040502050405020303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Opinions of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raduates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ngineers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78819"/>
            <a:ext cx="5157787" cy="3684588"/>
          </a:xfrm>
        </p:spPr>
        <p:txBody>
          <a:bodyPr numCol="1"/>
          <a:lstStyle/>
          <a:p>
            <a:endParaRPr lang="en-US" sz="1800" dirty="0">
              <a:latin typeface="Georgia Pro" panose="02040502050405020303" pitchFamily="18" charset="0"/>
            </a:endParaRPr>
          </a:p>
          <a:p>
            <a:r>
              <a:rPr lang="en-US" sz="1800" dirty="0">
                <a:latin typeface="Georgia Pro" panose="02040502050405020303" pitchFamily="18" charset="0"/>
              </a:rPr>
              <a:t>Work environment</a:t>
            </a:r>
          </a:p>
          <a:p>
            <a:r>
              <a:rPr lang="en-US" sz="1800" dirty="0">
                <a:latin typeface="Georgia Pro" panose="02040502050405020303" pitchFamily="18" charset="0"/>
              </a:rPr>
              <a:t>“The large volume of new information"</a:t>
            </a:r>
          </a:p>
          <a:p>
            <a:r>
              <a:rPr lang="en-US" sz="1800" dirty="0">
                <a:latin typeface="Georgia Pro" panose="02040502050405020303" pitchFamily="18" charset="0"/>
              </a:rPr>
              <a:t>“Solving problems in a very short time"</a:t>
            </a:r>
          </a:p>
          <a:p>
            <a:r>
              <a:rPr lang="en-US" sz="1800" dirty="0">
                <a:latin typeface="Georgia Pro" panose="02040502050405020303" pitchFamily="18" charset="0"/>
              </a:rPr>
              <a:t>“Interacting with as many people as possible"</a:t>
            </a:r>
          </a:p>
          <a:p>
            <a:r>
              <a:rPr lang="en-US" sz="1800" dirty="0">
                <a:latin typeface="Georgia Pro" panose="02040502050405020303" pitchFamily="18" charset="0"/>
              </a:rPr>
              <a:t>The need to learn a new way of working in a completely unknown area"[7]</a:t>
            </a:r>
            <a:endParaRPr lang="en-US" sz="1800" dirty="0">
              <a:highlight>
                <a:srgbClr val="FF00FF"/>
              </a:highlight>
              <a:latin typeface="Georgia Pro" panose="02040502050405020303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9900" y="1681163"/>
            <a:ext cx="4535488" cy="823912"/>
          </a:xfrm>
        </p:spPr>
        <p:txBody>
          <a:bodyPr anchor="ctr">
            <a:normAutofit/>
          </a:bodyPr>
          <a:lstStyle/>
          <a:p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Reference e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lements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latin typeface="Georgia Pro" panose="02040502050405020303" pitchFamily="18" charset="0"/>
              </a:rPr>
              <a:t>Page</a:t>
            </a:r>
            <a:r>
              <a:rPr lang="en-US">
                <a:latin typeface="Georgia Pro" panose="02040502050405020303" pitchFamily="18" charset="0"/>
              </a:rPr>
              <a:t> </a:t>
            </a:r>
            <a:fld id="{BBE5057F-7482-41AE-BBDB-C83C2F3461DE}" type="slidenum">
              <a:rPr lang="en-US" smtClean="0">
                <a:latin typeface="Georgia Pro" panose="02040502050405020303" pitchFamily="18" charset="0"/>
              </a:rPr>
              <a:pPr/>
              <a:t>4</a:t>
            </a:fld>
            <a:endParaRPr lang="en-US" dirty="0">
              <a:latin typeface="Georgia Pro" panose="02040502050405020303" pitchFamily="18" charset="0"/>
            </a:endParaRPr>
          </a:p>
        </p:txBody>
      </p:sp>
      <p:pic>
        <p:nvPicPr>
          <p:cNvPr id="12" name="Content Placeholder 11" descr="A diagram of training programs&#10;&#10;Description automatically generated">
            <a:extLst>
              <a:ext uri="{FF2B5EF4-FFF2-40B4-BE49-F238E27FC236}">
                <a16:creationId xmlns:a16="http://schemas.microsoft.com/office/drawing/2014/main" id="{7E740E13-345B-3F99-FD2A-36FDC8DC93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42" y="2324100"/>
            <a:ext cx="3193703" cy="309562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BB2BEF-5968-C890-AEE8-A94067A1CCCF}"/>
              </a:ext>
            </a:extLst>
          </p:cNvPr>
          <p:cNvSpPr txBox="1"/>
          <p:nvPr/>
        </p:nvSpPr>
        <p:spPr>
          <a:xfrm>
            <a:off x="6194427" y="5412984"/>
            <a:ext cx="4933941" cy="611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7200" algn="ctr">
              <a:lnSpc>
                <a:spcPct val="125000"/>
              </a:lnSpc>
            </a:pP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2.</a:t>
            </a: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Reference elements for the continuous training of young specialists in industrial companies</a:t>
            </a: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79746"/>
            <a:ext cx="5157787" cy="1187450"/>
          </a:xfrm>
        </p:spPr>
        <p:txBody>
          <a:bodyPr anchor="ctr">
            <a:normAutofit/>
          </a:bodyPr>
          <a:lstStyle/>
          <a:p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Case studies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858" y="1340054"/>
            <a:ext cx="5157787" cy="4027488"/>
          </a:xfrm>
        </p:spPr>
        <p:txBody>
          <a:bodyPr numCol="1"/>
          <a:lstStyle/>
          <a:p>
            <a:r>
              <a:rPr lang="en-US" sz="1800" dirty="0">
                <a:latin typeface="Georgia Pro" panose="02040502050405020303" pitchFamily="18" charset="0"/>
              </a:rPr>
              <a:t>Training at SC Automobile Dacia SA</a:t>
            </a:r>
            <a:endParaRPr lang="en-US" sz="1800" dirty="0">
              <a:highlight>
                <a:srgbClr val="FF00FF"/>
              </a:highlight>
              <a:latin typeface="Georgia Pro" panose="02040502050405020303" pitchFamily="18" charset="0"/>
            </a:endParaRPr>
          </a:p>
          <a:p>
            <a:r>
              <a:rPr lang="en-US" sz="1800" dirty="0">
                <a:latin typeface="Georgia Pro" panose="02040502050405020303" pitchFamily="18" charset="0"/>
              </a:rPr>
              <a:t>Training at TF Service Impex SRL</a:t>
            </a:r>
            <a:endParaRPr lang="en-US" sz="1800" dirty="0">
              <a:highlight>
                <a:srgbClr val="FF00FF"/>
              </a:highlight>
              <a:latin typeface="Georgia Pro" panose="02040502050405020303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4771" y="923046"/>
            <a:ext cx="5183188" cy="675090"/>
          </a:xfrm>
        </p:spPr>
        <p:txBody>
          <a:bodyPr anchor="t">
            <a:normAutofit/>
          </a:bodyPr>
          <a:lstStyle/>
          <a:p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 and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ontact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ections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eveloped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latform</a:t>
            </a:r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tructure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latin typeface="Georgia Pro" panose="02040502050405020303" pitchFamily="18" charset="0"/>
              </a:rPr>
              <a:t>Page</a:t>
            </a:r>
            <a:r>
              <a:rPr lang="en-US">
                <a:latin typeface="Georgia Pro" panose="02040502050405020303" pitchFamily="18" charset="0"/>
              </a:rPr>
              <a:t> </a:t>
            </a:r>
            <a:fld id="{BBE5057F-7482-41AE-BBDB-C83C2F3461DE}" type="slidenum">
              <a:rPr lang="en-US" smtClean="0">
                <a:latin typeface="Georgia Pro" panose="02040502050405020303" pitchFamily="18" charset="0"/>
              </a:rPr>
              <a:pPr/>
              <a:t>5</a:t>
            </a:fld>
            <a:endParaRPr lang="en-US" dirty="0">
              <a:latin typeface="Georgia Pro" panose="02040502050405020303" pitchFamily="18" charset="0"/>
            </a:endParaRPr>
          </a:p>
        </p:txBody>
      </p:sp>
      <p:pic>
        <p:nvPicPr>
          <p:cNvPr id="11" name="Picture 10" descr="A close-up of a machine&#10;&#10;Description automatically generated">
            <a:extLst>
              <a:ext uri="{FF2B5EF4-FFF2-40B4-BE49-F238E27FC236}">
                <a16:creationId xmlns:a16="http://schemas.microsoft.com/office/drawing/2014/main" id="{02C1D52D-73D6-EEB0-4B04-7AFA0929B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243" y="2176585"/>
            <a:ext cx="157099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yellow robot arm in a factory&#10;&#10;Description automatically generated">
            <a:extLst>
              <a:ext uri="{FF2B5EF4-FFF2-40B4-BE49-F238E27FC236}">
                <a16:creationId xmlns:a16="http://schemas.microsoft.com/office/drawing/2014/main" id="{88D61CEE-5203-CEFA-6E6D-36194EAD2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36" y="2148645"/>
            <a:ext cx="1992630" cy="124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FB98559A-C036-C909-F0D2-9CB14E02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243" y="4816593"/>
            <a:ext cx="11605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>
              <a:latin typeface="Georgia Pro" panose="02040502050405020303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EEF2092-AA93-D426-6011-66D49649B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35243"/>
              </p:ext>
            </p:extLst>
          </p:nvPr>
        </p:nvGraphicFramePr>
        <p:xfrm>
          <a:off x="1239769" y="3554508"/>
          <a:ext cx="1604816" cy="14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97544" imgH="1630821" progId="Paint.Picture">
                  <p:embed/>
                </p:oleObj>
              </mc:Choice>
              <mc:Fallback>
                <p:oleObj name="Bitmap Image" r:id="rId4" imgW="1897544" imgH="163082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769" y="3554508"/>
                        <a:ext cx="1604816" cy="144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E466E85-D390-7404-31B3-5AA5A8C46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603" y="3554508"/>
            <a:ext cx="1166495" cy="1541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C5527-EEC8-9CE6-84B4-728926032E08}"/>
              </a:ext>
            </a:extLst>
          </p:cNvPr>
          <p:cNvSpPr txBox="1"/>
          <p:nvPr/>
        </p:nvSpPr>
        <p:spPr>
          <a:xfrm>
            <a:off x="249778" y="5140893"/>
            <a:ext cx="4933941" cy="880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7200" algn="ctr">
              <a:lnSpc>
                <a:spcPct val="125000"/>
              </a:lnSpc>
            </a:pP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6, 7, 9  3D Model of the planetary gearbox, industrial robot, diagram of a research, </a:t>
            </a:r>
            <a:b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adapted robot gripper</a:t>
            </a: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[10, 11, 12, 13]</a:t>
            </a:r>
            <a:endParaRPr lang="ro-RO" sz="14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028E2-53D2-2B7C-2BDD-CAD883DE005E}"/>
              </a:ext>
            </a:extLst>
          </p:cNvPr>
          <p:cNvSpPr txBox="1"/>
          <p:nvPr/>
        </p:nvSpPr>
        <p:spPr>
          <a:xfrm>
            <a:off x="6096000" y="5167456"/>
            <a:ext cx="4933941" cy="342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7200" algn="ctr">
              <a:lnSpc>
                <a:spcPct val="125000"/>
              </a:lnSpc>
            </a:pPr>
            <a:r>
              <a:rPr lang="ro-RO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4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Website homepage</a:t>
            </a:r>
            <a:endParaRPr lang="ro-RO" sz="14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 descr="A close-up of a computer&#10;&#10;Description automatically generated">
            <a:extLst>
              <a:ext uri="{FF2B5EF4-FFF2-40B4-BE49-F238E27FC236}">
                <a16:creationId xmlns:a16="http://schemas.microsoft.com/office/drawing/2014/main" id="{E369A229-EE74-223F-53DA-B4B8E61EB1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44771" y="1723194"/>
            <a:ext cx="5183188" cy="33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72863"/>
            <a:ext cx="5157787" cy="823912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Conclusions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92249"/>
            <a:ext cx="5157787" cy="4697414"/>
          </a:xfrm>
        </p:spPr>
        <p:txBody>
          <a:bodyPr numCol="1"/>
          <a:lstStyle/>
          <a:p>
            <a:pPr marL="0" indent="0" algn="just">
              <a:buNone/>
            </a:pPr>
            <a:r>
              <a:rPr lang="en-US" sz="1800" dirty="0">
                <a:latin typeface="Georgia Pro" panose="02040502050405020303" pitchFamily="18" charset="0"/>
              </a:rPr>
              <a:t>● This paper is presenting models for the development of the continuous training of young university studies graduates, within industrial companies.</a:t>
            </a:r>
          </a:p>
          <a:p>
            <a:pPr marL="0" indent="0" algn="just">
              <a:buNone/>
            </a:pPr>
            <a:r>
              <a:rPr lang="en-US" sz="1800" dirty="0">
                <a:latin typeface="Georgia Pro" panose="02040502050405020303" pitchFamily="18" charset="0"/>
              </a:rPr>
              <a:t>● A structure - framework and supporting elements are proposed for the development of platform websites, with open access to young specialists for a variety of professional training programs. </a:t>
            </a:r>
          </a:p>
          <a:p>
            <a:pPr marL="0" indent="0" algn="just">
              <a:buNone/>
            </a:pPr>
            <a:r>
              <a:rPr lang="en-US" sz="1800" dirty="0">
                <a:latin typeface="Georgia Pro" panose="02040502050405020303" pitchFamily="18" charset="0"/>
              </a:rPr>
              <a:t>● Useful elements of certain training </a:t>
            </a:r>
            <a:r>
              <a:rPr lang="en-US" sz="1800" dirty="0" err="1">
                <a:latin typeface="Georgia Pro" panose="02040502050405020303" pitchFamily="18" charset="0"/>
              </a:rPr>
              <a:t>programmes</a:t>
            </a:r>
            <a:r>
              <a:rPr lang="en-US" sz="1800" dirty="0">
                <a:latin typeface="Georgia Pro" panose="02040502050405020303" pitchFamily="18" charset="0"/>
              </a:rPr>
              <a:t>  associated with industrial companies, applied and of perspective, are presented.</a:t>
            </a:r>
          </a:p>
          <a:p>
            <a:endParaRPr lang="en-US" sz="1800" dirty="0">
              <a:latin typeface="Georgia Pro" panose="02040502050405020303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4856" y="625430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Bibliography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latin typeface="Georgia Pro" panose="02040502050405020303" pitchFamily="18" charset="0"/>
              </a:rPr>
              <a:t>Page</a:t>
            </a:r>
            <a:r>
              <a:rPr lang="en-US">
                <a:latin typeface="Georgia Pro" panose="02040502050405020303" pitchFamily="18" charset="0"/>
              </a:rPr>
              <a:t> </a:t>
            </a:r>
            <a:fld id="{BBE5057F-7482-41AE-BBDB-C83C2F3461DE}" type="slidenum">
              <a:rPr lang="en-US" smtClean="0">
                <a:latin typeface="Georgia Pro" panose="02040502050405020303" pitchFamily="18" charset="0"/>
              </a:rPr>
              <a:pPr/>
              <a:t>6</a:t>
            </a:fld>
            <a:endParaRPr lang="en-US" dirty="0">
              <a:latin typeface="Georgia Pro" panose="02040502050405020303" pitchFamily="18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B98559A-C036-C909-F0D2-9CB14E02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243" y="4816593"/>
            <a:ext cx="11605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>
              <a:latin typeface="Georgia Pro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0E9F-1A21-7D82-958E-4361D7DBC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5788023" y="6189663"/>
            <a:ext cx="5183188" cy="3684588"/>
          </a:xfrm>
        </p:spPr>
        <p:txBody>
          <a:bodyPr/>
          <a:lstStyle/>
          <a:p>
            <a:endParaRPr lang="ro-RO" dirty="0">
              <a:latin typeface="Georgia Pro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888B7-0D36-0781-A5E2-D3118FFF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4" y="1372235"/>
            <a:ext cx="5937751" cy="51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440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Georgia Pro</vt:lpstr>
      <vt:lpstr>Office Theme</vt:lpstr>
      <vt:lpstr>Bitmap Image</vt:lpstr>
      <vt:lpstr>Development of platform websites for the continuous training of young university studies graduates within industrial companies</vt:lpstr>
      <vt:lpstr>Content</vt:lpstr>
      <vt:lpstr>1. Introduction</vt:lpstr>
      <vt:lpstr>3. Continuous training programs for young specialists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Elena-Andreea ISPAS (119090)</cp:lastModifiedBy>
  <cp:revision>41</cp:revision>
  <dcterms:created xsi:type="dcterms:W3CDTF">2022-11-16T09:30:41Z</dcterms:created>
  <dcterms:modified xsi:type="dcterms:W3CDTF">2024-05-19T21:34:58Z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