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4" r:id="rId9"/>
    <p:sldId id="265" r:id="rId10"/>
    <p:sldId id="267" r:id="rId11"/>
    <p:sldId id="26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8" autoAdjust="0"/>
    <p:restoredTop sz="94660"/>
  </p:normalViewPr>
  <p:slideViewPr>
    <p:cSldViewPr snapToGrid="0">
      <p:cViewPr>
        <p:scale>
          <a:sx n="70" d="100"/>
          <a:sy n="70" d="100"/>
        </p:scale>
        <p:origin x="5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5/19/2024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01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A113-4075-8F72-7862-87499373A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5D07-1D31-8F87-D767-AAC820751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8B13C3-5CD5-C3AA-CDCE-CCECAFFE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0CA8-5CE1-4958-B669-D933AA49FA40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768F2-FD99-3CF5-F7F2-46FDE2F9B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3EC49622-4FE3-B449-2292-88184B047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0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D4378C-BCD6-D0EC-73F4-F426025DBA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BA115D-71AF-967D-2312-B5BDEFE0E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8CDB7-E1FC-7FF0-47F9-FF05A8DA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163A-39AB-4876-8208-83F43F159039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2E43B-2C2F-5E9B-ACCD-6AEA1DA50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4211ED7-BD8A-629D-8203-8375D7B6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874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EDC8-C1D4-96B9-6790-5B9DC0A23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6B7742-A5DF-8640-884B-5925C8857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3D6A2-5C7B-D0C9-3B9D-D25E4A280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DCC1-85F1-475E-9B24-A4E3F71BBD89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4B767-0001-682F-BB9E-30E86F99D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D16685D-6EFA-6621-5A4B-4BD1CC76F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27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7548-9A0C-3301-B536-7456420E1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811CA-5E37-D2CF-D424-D1AC6FBAB1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2E129-0D49-9C8B-5FA2-1686D5838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89982-FAA6-4525-A1E7-2F7673A24390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C0534-7709-E1AB-3F86-5C5551444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3C340-5C0A-05DE-38D1-F5101A965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1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612FB-8D31-A6BF-B26A-54F2E57F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9BBD1-0C18-604B-75C7-619BE6A2D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8E06B-2B4A-F0CB-ECE2-D91FD1E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CB85DF-D2C7-EDF7-CAE1-90A424B7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B7FA-7B94-4F91-BABC-9D716D9D537E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B35ED-B1AD-C7A3-789D-D56E84CC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F60C7F7F-C143-ADD7-651F-32FEE87D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4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CFDBC-A612-A3C7-16CF-DB422883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BA53AE-EB85-9424-6870-715378B9B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8B861F-D83D-874A-8F0E-9BE8ADBCB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CD26E-130E-3EFD-1E58-D0A076C9E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D80009-3EE4-D16F-CCB1-73CA63D328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E75DF4-258D-AB76-230B-8ABE0E21D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AAAC3-BDBB-47BF-BA5C-45EFB7F81241}" type="datetime1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D679FF-8C9F-A02B-BF83-EEDA27910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A698A86C-2570-E5A2-0B29-BBD245951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189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1054B-64E0-23D2-6B48-69B7EDFBB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744E3-8DA2-E6D6-2A16-DE06AFA8A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E560-4FCD-4798-9AF2-642BCAC1830E}" type="datetime1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C89B19-AB7A-A19A-30D2-AEDBCAA0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6698D-5F79-0980-9B76-3D5865985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15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050C9-6840-84E5-D463-1BB9420EE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C1CC0-1E6D-4B25-A2AE-33306CF856E6}" type="datetime1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A4735-8AB6-87BE-D400-DE9A5D449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7E5D0F-ABFC-3AB6-B29E-7372DFF5EA3A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D85EC-E506-22F4-346F-7974EAC2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AA53F-C0C5-EA92-EF29-52B56CEE8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2D2632-BED3-5DD1-0D92-845D5CA5B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33BAEC-429D-7A50-4D81-A1BF2ECC0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42552-A208-4103-BBAD-2B95A95E1FEC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16B86E-B8A1-4F80-E1FB-62FB54584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B84E180B-01F9-F756-B76F-DBCB1FEBB953}"/>
              </a:ext>
            </a:extLst>
          </p:cNvPr>
          <p:cNvSpPr txBox="1">
            <a:spLocks/>
          </p:cNvSpPr>
          <p:nvPr userDrawn="1"/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8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98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A099-1061-09E4-DC3E-DEBACB3D5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A513E4-8368-44F8-EA23-5FE27B6FA6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ABFFC8-2261-76FE-8474-2FCFEDC97D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B83C56-760D-2584-1EE9-9E92C5F9D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E08EA-84C3-4938-9F36-6CC12B53B25F}" type="datetime1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E642CD-FFF3-B465-F5E9-7EA5EEE2C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8C4EA6F1-DE73-3AD0-FFED-F8CA89127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379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76000" b="-7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A504E-AD37-2053-5C5B-AE2A89118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8422"/>
            <a:ext cx="10515600" cy="862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9BFCC0-702E-A0E6-7AC8-E887DEE53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9B09F-5F50-DEE3-1E0B-39D8F0668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88452-2736-5F09-F17B-38FEE2A213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3F761627-0927-EAE4-3C8C-120709F0514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7653F00A-FF5A-1AFA-0B55-634828FAD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1706" y="6356350"/>
            <a:ext cx="1202094" cy="365125"/>
          </a:xfrm>
          <a:prstGeom prst="rect">
            <a:avLst/>
          </a:prstGeom>
          <a:solidFill>
            <a:srgbClr val="9F318D">
              <a:alpha val="50000"/>
            </a:srgbClr>
          </a:solidFill>
        </p:spPr>
        <p:txBody>
          <a:bodyPr/>
          <a:lstStyle>
            <a:lvl1pPr>
              <a:defRPr sz="1800" b="1"/>
            </a:lvl1pPr>
          </a:lstStyle>
          <a:p>
            <a:r>
              <a:rPr lang="en-US" sz="1400" b="0" dirty="0"/>
              <a:t>Page</a:t>
            </a:r>
            <a:r>
              <a:rPr lang="en-US" dirty="0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929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nuale.edu.r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manuale.edu.ro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algn="ctr"/>
            <a:r>
              <a:rPr lang="en-US" i="1" dirty="0" err="1"/>
              <a:t>Portaluri</a:t>
            </a:r>
            <a:r>
              <a:rPr lang="en-US" i="1" dirty="0"/>
              <a:t>, </a:t>
            </a:r>
            <a:r>
              <a:rPr lang="en-US" i="1" dirty="0" err="1"/>
              <a:t>zâne</a:t>
            </a:r>
            <a:r>
              <a:rPr lang="en-US" i="1" dirty="0"/>
              <a:t> </a:t>
            </a:r>
            <a:r>
              <a:rPr lang="en-US" i="1" dirty="0" err="1"/>
              <a:t>și</a:t>
            </a:r>
            <a:r>
              <a:rPr lang="en-US" i="1" dirty="0"/>
              <a:t> </a:t>
            </a:r>
            <a:r>
              <a:rPr lang="en-US" i="1" dirty="0" err="1"/>
              <a:t>dragoni</a:t>
            </a:r>
            <a:r>
              <a:rPr lang="en-US" dirty="0"/>
              <a:t>: o </a:t>
            </a:r>
            <a:r>
              <a:rPr lang="en-US" dirty="0" err="1"/>
              <a:t>analiză</a:t>
            </a:r>
            <a:r>
              <a:rPr lang="en-US" dirty="0"/>
              <a:t> a </a:t>
            </a:r>
            <a:r>
              <a:rPr lang="en-US" dirty="0" err="1"/>
              <a:t>abordărilor</a:t>
            </a:r>
            <a:r>
              <a:rPr lang="en-US" dirty="0"/>
              <a:t> </a:t>
            </a:r>
            <a:r>
              <a:rPr lang="en-US" dirty="0" err="1"/>
              <a:t>didactice</a:t>
            </a:r>
            <a:r>
              <a:rPr lang="en-US" dirty="0"/>
              <a:t> ale </a:t>
            </a:r>
            <a:r>
              <a:rPr lang="en-US" dirty="0" err="1"/>
              <a:t>literaturii</a:t>
            </a:r>
            <a:r>
              <a:rPr lang="en-US" dirty="0"/>
              <a:t> fantasy la </a:t>
            </a:r>
            <a:r>
              <a:rPr lang="en-US" dirty="0" err="1"/>
              <a:t>clasa</a:t>
            </a:r>
            <a:r>
              <a:rPr lang="en-US" dirty="0"/>
              <a:t> a IV-a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Author/s: </a:t>
            </a:r>
            <a:r>
              <a:rPr lang="ro-RO" dirty="0"/>
              <a:t>Smărăndița-Elena Costin</a:t>
            </a:r>
            <a:endParaRPr lang="en-US" dirty="0"/>
          </a:p>
          <a:p>
            <a:r>
              <a:rPr lang="en-US" dirty="0"/>
              <a:t>Affiliation:</a:t>
            </a:r>
            <a:r>
              <a:rPr lang="ro-RO" dirty="0"/>
              <a:t> Școala Doctorală de Studii Filologice a Universității „Alexandru Ioan Cuza” din Iași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0392" y="450393"/>
            <a:ext cx="4358139" cy="979371"/>
          </a:xfrm>
        </p:spPr>
        <p:txBody>
          <a:bodyPr/>
          <a:lstStyle/>
          <a:p>
            <a:pPr algn="ctr"/>
            <a:r>
              <a:rPr lang="ro-RO" b="1" dirty="0"/>
              <a:t>Observații generale după analiza manualelor: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878" y="1672388"/>
            <a:ext cx="5599978" cy="4683962"/>
          </a:xfrm>
        </p:spPr>
        <p:txBody>
          <a:bodyPr>
            <a:normAutofit fontScale="92500" lnSpcReduction="10000"/>
          </a:bodyPr>
          <a:lstStyle/>
          <a:p>
            <a:endParaRPr lang="ro-RO" sz="1800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Textele fantasy au o ocurență redusă, comparativ cu exemplele întâlnite în manualele de clasa a III-a;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Sarcinile de lucru solicită creativitatea, imaginația, empatia față de personajele textelor fantasy;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Grafica este una prietenoasă;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Îmbinarea metodelor tradiționale cu cele moderne;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Valorificarea T.I.M. – Howard Gardner;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Accent pe </a:t>
            </a:r>
            <a:r>
              <a:rPr kumimoji="0" lang="ro-RO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comunicarea – relaționare + comunicarea intrapersonală</a:t>
            </a:r>
            <a:r>
              <a:rPr lang="ro-RO" sz="1900" dirty="0">
                <a:solidFill>
                  <a:prstClr val="black"/>
                </a:solidFill>
                <a:latin typeface="Calibri" panose="020F0502020204030204"/>
              </a:rPr>
              <a:t>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Abordările didactice au în vedere predarea integrată (se regăsesc elemente de conținut din mai multe arii curriculare: </a:t>
            </a:r>
            <a:r>
              <a:rPr kumimoji="0" lang="ro-RO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Limbă și comunicare, Arte, Om și societate, Matematică și științe ale naturii, Consiliere și orientare</a:t>
            </a:r>
            <a:r>
              <a:rPr kumimoji="0" lang="ro-RO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sz="1900" dirty="0">
                <a:solidFill>
                  <a:prstClr val="black"/>
                </a:solidFill>
                <a:latin typeface="Calibri" panose="020F0502020204030204"/>
              </a:rPr>
              <a:t>Dezvoltarea multilaterală a elevilor.</a:t>
            </a:r>
            <a:endParaRPr kumimoji="0" lang="ro-RO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RO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C12931-F769-1886-3DE3-CF9C58C67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1464" y="1992428"/>
            <a:ext cx="4731372" cy="314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7446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BIBLIOGRAFIE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en-US" sz="2400" b="1" dirty="0" err="1"/>
              <a:t>Teoretic</a:t>
            </a:r>
            <a:r>
              <a:rPr lang="ro-RO" sz="2400" b="1" dirty="0"/>
              <a:t>ă</a:t>
            </a:r>
            <a:r>
              <a:rPr lang="ro-RO" sz="2400" dirty="0"/>
              <a:t>:</a:t>
            </a:r>
          </a:p>
          <a:p>
            <a:pPr marL="0" indent="-1371600">
              <a:buNone/>
            </a:pPr>
            <a:r>
              <a:rPr lang="ro-RO" sz="1800" dirty="0"/>
              <a:t>Brion, Marcel, </a:t>
            </a:r>
            <a:r>
              <a:rPr lang="ro-RO" sz="1800" i="1" dirty="0"/>
              <a:t>Arta fantastică</a:t>
            </a:r>
            <a:r>
              <a:rPr lang="ro-RO" sz="1800" dirty="0"/>
              <a:t>, traducere și postfață de Modest Morariu, Editura Meridiane, București, 1970.</a:t>
            </a:r>
          </a:p>
          <a:p>
            <a:pPr marL="0" indent="-1371600">
              <a:buNone/>
            </a:pPr>
            <a:r>
              <a:rPr lang="ro-RO" sz="1800" dirty="0"/>
              <a:t>Caillois, Roger, </a:t>
            </a:r>
            <a:r>
              <a:rPr lang="ro-RO" sz="1800" i="1" dirty="0"/>
              <a:t>De la basm la povestirea științifico-fantastică</a:t>
            </a:r>
            <a:r>
              <a:rPr lang="ro-RO" sz="1800" dirty="0"/>
              <a:t>, studiu introductiv la </a:t>
            </a:r>
            <a:r>
              <a:rPr lang="ro-RO" sz="1800" i="1" dirty="0"/>
              <a:t>Antologia Nuvelei Fantastice</a:t>
            </a:r>
            <a:r>
              <a:rPr lang="ro-RO" sz="1800" dirty="0"/>
              <a:t>, Editura Univers, București, 1970.</a:t>
            </a:r>
          </a:p>
          <a:p>
            <a:pPr marL="0" indent="-1371600">
              <a:buNone/>
            </a:pPr>
            <a:r>
              <a:rPr lang="ro-RO" sz="1800" dirty="0"/>
              <a:t>Castex, Pierre Georges, </a:t>
            </a:r>
            <a:r>
              <a:rPr lang="ro-RO" sz="1800" i="1" dirty="0"/>
              <a:t>Le Conte Fantastique de Nodier </a:t>
            </a:r>
            <a:r>
              <a:rPr lang="fr-FR" sz="1800" i="1" dirty="0"/>
              <a:t>à</a:t>
            </a:r>
            <a:r>
              <a:rPr lang="ro-RO" sz="1800" i="1" dirty="0"/>
              <a:t> Maupassant</a:t>
            </a:r>
            <a:r>
              <a:rPr lang="ro-RO" sz="1800" dirty="0"/>
              <a:t>, Paris, Jos</a:t>
            </a:r>
            <a:r>
              <a:rPr lang="fr-FR" sz="1800" dirty="0"/>
              <a:t>é</a:t>
            </a:r>
            <a:r>
              <a:rPr lang="ro-RO" sz="1800" dirty="0"/>
              <a:t> Corti, 1951.</a:t>
            </a:r>
          </a:p>
          <a:p>
            <a:pPr marL="0" indent="-1371600">
              <a:buNone/>
            </a:pPr>
            <a:r>
              <a:rPr lang="en-US" sz="1800" dirty="0" err="1"/>
              <a:t>Ilie</a:t>
            </a:r>
            <a:r>
              <a:rPr lang="en-US" sz="1800" dirty="0"/>
              <a:t>, </a:t>
            </a:r>
            <a:r>
              <a:rPr lang="en-US" sz="1800" dirty="0" err="1"/>
              <a:t>Emanuela</a:t>
            </a:r>
            <a:r>
              <a:rPr lang="en-US" sz="1800" dirty="0"/>
              <a:t>, </a:t>
            </a:r>
            <a:r>
              <a:rPr lang="en-US" sz="1800" i="1" dirty="0"/>
              <a:t>Fantastic </a:t>
            </a:r>
            <a:r>
              <a:rPr lang="ro-RO" sz="1800" i="1" dirty="0"/>
              <a:t>și alteritate</a:t>
            </a:r>
            <a:r>
              <a:rPr lang="ro-RO" sz="1800" dirty="0"/>
              <a:t>, Editura Junimea, Iași, 2013.</a:t>
            </a:r>
          </a:p>
          <a:p>
            <a:pPr marL="0" indent="-1371600">
              <a:buNone/>
            </a:pPr>
            <a:r>
              <a:rPr lang="ro-RO" sz="1800" dirty="0"/>
              <a:t>Marino, Adrian, </a:t>
            </a:r>
            <a:r>
              <a:rPr lang="ro-RO" sz="1800" i="1" dirty="0"/>
              <a:t>Dicționar de idei literare</a:t>
            </a:r>
            <a:r>
              <a:rPr lang="ro-RO" sz="1800" dirty="0"/>
              <a:t>, Editura Eminescu, București, 1973.</a:t>
            </a:r>
          </a:p>
          <a:p>
            <a:pPr marL="0" indent="-1371600">
              <a:buNone/>
            </a:pPr>
            <a:r>
              <a:rPr lang="ro-RO" sz="1800" dirty="0"/>
              <a:t>Sturza, Cătălin, </a:t>
            </a:r>
            <a:r>
              <a:rPr lang="ro-RO" sz="1800" i="1" dirty="0"/>
              <a:t>Fantasy. Lumi ficționale și mitologii inventate</a:t>
            </a:r>
            <a:r>
              <a:rPr lang="ro-RO" sz="1800" dirty="0"/>
              <a:t>, Editura Eikon, București, 2019.</a:t>
            </a:r>
          </a:p>
          <a:p>
            <a:pPr marL="0" indent="-1371600">
              <a:buNone/>
            </a:pPr>
            <a:r>
              <a:rPr lang="ro-RO" sz="1800" dirty="0"/>
              <a:t>Todorov, Tzvetan, </a:t>
            </a:r>
            <a:r>
              <a:rPr lang="ro-RO" sz="1800" i="1" dirty="0"/>
              <a:t>Introducere în literatura fantastică</a:t>
            </a:r>
            <a:r>
              <a:rPr lang="ro-RO" sz="1800" dirty="0"/>
              <a:t>, în românește de Virgil Tănase, prefață de Alexandru Sincu, Editura Univers, București, 1973.</a:t>
            </a:r>
          </a:p>
          <a:p>
            <a:pPr marL="0" indent="-1371600">
              <a:buNone/>
            </a:pPr>
            <a:r>
              <a:rPr lang="ro-RO" sz="1800" dirty="0"/>
              <a:t>Vax, Louis, </a:t>
            </a:r>
            <a:r>
              <a:rPr lang="ro-RO" sz="1800" i="1" dirty="0"/>
              <a:t>L</a:t>
            </a:r>
            <a:r>
              <a:rPr lang="en-US" sz="1800" i="1" dirty="0"/>
              <a:t>’art et la </a:t>
            </a:r>
            <a:r>
              <a:rPr lang="ro-RO" sz="1800" i="1" dirty="0"/>
              <a:t>litt</a:t>
            </a:r>
            <a:r>
              <a:rPr lang="fr-FR" sz="1800" i="1" dirty="0" err="1"/>
              <a:t>érature</a:t>
            </a:r>
            <a:r>
              <a:rPr lang="fr-FR" sz="1800" i="1" dirty="0"/>
              <a:t> fantastique</a:t>
            </a:r>
            <a:r>
              <a:rPr lang="ro-RO" sz="1800" dirty="0"/>
              <a:t>, PUF, Paris, 1963.</a:t>
            </a:r>
          </a:p>
          <a:p>
            <a:pPr marL="0" indent="0">
              <a:buNone/>
            </a:pPr>
            <a:endParaRPr lang="ro-RO" sz="18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BIBLIOGRAFIE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lphaLcPeriod"/>
            </a:pPr>
            <a:r>
              <a:rPr lang="ro-RO" sz="2400" b="1" dirty="0"/>
              <a:t>Didactică</a:t>
            </a:r>
            <a:r>
              <a:rPr lang="ro-RO" sz="2400" dirty="0"/>
              <a:t>:</a:t>
            </a:r>
          </a:p>
          <a:p>
            <a:pPr marL="0" indent="0"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sz="1800" dirty="0"/>
              <a:t>Gardner, Howard, </a:t>
            </a:r>
            <a:r>
              <a:rPr lang="ro-RO" sz="1800" i="1" dirty="0"/>
              <a:t>Inteligențe multiple. Noi orizonturi</a:t>
            </a:r>
            <a:r>
              <a:rPr lang="ro-RO" sz="1800" dirty="0"/>
              <a:t>, ediția a III-a, traducere de Nicolae Damaschin, Editura Sigma, București, 2015.</a:t>
            </a:r>
          </a:p>
          <a:p>
            <a:pPr marL="0" indent="0">
              <a:buNone/>
            </a:pPr>
            <a:r>
              <a:rPr lang="ro-RO" sz="1800" dirty="0"/>
              <a:t>Hobjilă, Angelica, </a:t>
            </a:r>
            <a:r>
              <a:rPr lang="ro-RO" sz="1800" i="1" dirty="0"/>
              <a:t>Limbă și comunicare – perspective didactice. Aplicații pentru învățământul primar</a:t>
            </a:r>
            <a:r>
              <a:rPr lang="ro-RO" sz="1800" dirty="0"/>
              <a:t>, Editura Universității „Alexandru Ioan Cuza” din Iași, Iași, 2016.</a:t>
            </a:r>
          </a:p>
          <a:p>
            <a:pPr marL="0" indent="0">
              <a:buNone/>
            </a:pPr>
            <a:r>
              <a:rPr lang="ro-RO" sz="1800" dirty="0"/>
              <a:t>Ilie, Emanuela, </a:t>
            </a:r>
            <a:r>
              <a:rPr lang="ro-RO" sz="1800" i="1" dirty="0"/>
              <a:t>Didactica limbii și literaturii române</a:t>
            </a:r>
            <a:r>
              <a:rPr lang="ro-RO" sz="1800" dirty="0"/>
              <a:t>, ediția a II-a revăzută și adăugită, Editura Polirom, Iași, 2020.</a:t>
            </a:r>
          </a:p>
          <a:p>
            <a:pPr marL="0" indent="0">
              <a:buNone/>
            </a:pPr>
            <a:endParaRPr lang="ro-RO" sz="1800" dirty="0"/>
          </a:p>
          <a:p>
            <a:pPr marL="0" indent="0">
              <a:buNone/>
            </a:pPr>
            <a:r>
              <a:rPr lang="ro-RO" sz="2400" b="1" dirty="0"/>
              <a:t>Manuale digitale</a:t>
            </a:r>
            <a:r>
              <a:rPr lang="ro-RO" sz="1800" dirty="0"/>
              <a:t>: </a:t>
            </a:r>
            <a:r>
              <a:rPr lang="ro-RO" sz="1800" dirty="0">
                <a:hlinkClick r:id="rId2"/>
              </a:rPr>
              <a:t>https://www.manuale.edu.ro/</a:t>
            </a:r>
            <a:r>
              <a:rPr lang="en-US" sz="1800" dirty="0"/>
              <a:t> </a:t>
            </a:r>
            <a:endParaRPr lang="ro-RO" sz="18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77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3A089-89BD-3474-63FA-0AC6C91C8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515" y="734074"/>
            <a:ext cx="11267173" cy="862266"/>
          </a:xfrm>
        </p:spPr>
        <p:txBody>
          <a:bodyPr>
            <a:noAutofit/>
          </a:bodyPr>
          <a:lstStyle/>
          <a:p>
            <a:pPr algn="ctr"/>
            <a:r>
              <a:rPr lang="en-US" sz="3200" dirty="0"/>
              <a:t>„</a:t>
            </a:r>
            <a:r>
              <a:rPr lang="en-US" sz="3200" i="1" dirty="0"/>
              <a:t>Dar</a:t>
            </a:r>
            <a:r>
              <a:rPr lang="ro-RO" sz="3200" i="1" dirty="0"/>
              <a:t>,</a:t>
            </a:r>
            <a:r>
              <a:rPr lang="en-US" sz="3200" i="1" dirty="0"/>
              <a:t> p</a:t>
            </a:r>
            <a:r>
              <a:rPr lang="ro-RO" sz="3200" i="1" dirty="0"/>
              <a:t>â</a:t>
            </a:r>
            <a:r>
              <a:rPr lang="en-US" sz="3200" i="1" dirty="0"/>
              <a:t>n</a:t>
            </a:r>
            <a:r>
              <a:rPr lang="ro-RO" sz="3200" i="1" dirty="0"/>
              <a:t>ă</a:t>
            </a:r>
            <a:r>
              <a:rPr lang="en-US" sz="3200" i="1" dirty="0"/>
              <a:t> la </a:t>
            </a:r>
            <a:r>
              <a:rPr lang="en-US" sz="3200" i="1" dirty="0" err="1"/>
              <a:t>urm</a:t>
            </a:r>
            <a:r>
              <a:rPr lang="ro-RO" sz="3200" i="1" dirty="0"/>
              <a:t>ă,</a:t>
            </a:r>
            <a:r>
              <a:rPr lang="en-US" sz="3200" i="1" dirty="0"/>
              <a:t> </a:t>
            </a:r>
            <a:r>
              <a:rPr lang="en-US" sz="3200" i="1" dirty="0" err="1"/>
              <a:t>este</a:t>
            </a:r>
            <a:r>
              <a:rPr lang="en-US" sz="3200" i="1" dirty="0"/>
              <a:t> </a:t>
            </a:r>
            <a:r>
              <a:rPr lang="en-US" sz="3200" i="1" dirty="0" err="1"/>
              <a:t>doar</a:t>
            </a:r>
            <a:r>
              <a:rPr lang="en-US" sz="3200" i="1" dirty="0"/>
              <a:t> un </a:t>
            </a:r>
            <a:r>
              <a:rPr lang="en-US" sz="3200" i="1" dirty="0" err="1"/>
              <a:t>lucru</a:t>
            </a:r>
            <a:r>
              <a:rPr lang="en-US" sz="3200" i="1" dirty="0"/>
              <a:t> </a:t>
            </a:r>
            <a:r>
              <a:rPr lang="en-US" sz="3200" i="1" dirty="0" err="1"/>
              <a:t>trec</a:t>
            </a:r>
            <a:r>
              <a:rPr lang="ro-RO" sz="3200" i="1" dirty="0"/>
              <a:t>ă</a:t>
            </a:r>
            <a:r>
              <a:rPr lang="en-US" sz="3200" i="1" dirty="0"/>
              <a:t>tor, </a:t>
            </a:r>
            <a:r>
              <a:rPr lang="en-US" sz="3200" i="1" dirty="0" err="1"/>
              <a:t>aceast</a:t>
            </a:r>
            <a:r>
              <a:rPr lang="ro-RO" sz="3200" i="1" dirty="0"/>
              <a:t>ă</a:t>
            </a:r>
            <a:r>
              <a:rPr lang="en-US" sz="3200" i="1" dirty="0"/>
              <a:t> </a:t>
            </a:r>
            <a:r>
              <a:rPr lang="en-US" sz="3200" i="1" dirty="0" err="1"/>
              <a:t>umbr</a:t>
            </a:r>
            <a:r>
              <a:rPr lang="ro-RO" sz="3200" i="1" dirty="0"/>
              <a:t>ă</a:t>
            </a:r>
            <a:r>
              <a:rPr lang="en-US" sz="3200" i="1" dirty="0"/>
              <a:t>; </a:t>
            </a:r>
            <a:r>
              <a:rPr lang="en-US" sz="3200" i="1" dirty="0" err="1"/>
              <a:t>chiar</a:t>
            </a:r>
            <a:r>
              <a:rPr lang="en-US" sz="3200" i="1" dirty="0"/>
              <a:t> </a:t>
            </a:r>
            <a:r>
              <a:rPr lang="ro-RO" sz="3200" i="1" dirty="0"/>
              <a:t>ș</a:t>
            </a:r>
            <a:r>
              <a:rPr lang="en-US" sz="3200" i="1" dirty="0" err="1"/>
              <a:t>i</a:t>
            </a:r>
            <a:r>
              <a:rPr lang="en-US" sz="3200" i="1" dirty="0"/>
              <a:t> </a:t>
            </a:r>
            <a:r>
              <a:rPr lang="ro-RO" sz="3200" i="1" dirty="0"/>
              <a:t>î</a:t>
            </a:r>
            <a:r>
              <a:rPr lang="en-US" sz="3200" i="1" dirty="0" err="1"/>
              <a:t>ntunericul</a:t>
            </a:r>
            <a:r>
              <a:rPr lang="en-US" sz="3200" i="1" dirty="0"/>
              <a:t> </a:t>
            </a:r>
            <a:r>
              <a:rPr lang="en-US" sz="3200" i="1" dirty="0" err="1"/>
              <a:t>trebuie</a:t>
            </a:r>
            <a:r>
              <a:rPr lang="en-US" sz="3200" i="1" dirty="0"/>
              <a:t> s</a:t>
            </a:r>
            <a:r>
              <a:rPr lang="ro-RO" sz="3200" i="1" dirty="0"/>
              <a:t>ă</a:t>
            </a:r>
            <a:r>
              <a:rPr lang="en-US" sz="3200" i="1" dirty="0"/>
              <a:t> </a:t>
            </a:r>
            <a:r>
              <a:rPr lang="en-US" sz="3200" i="1" dirty="0" err="1"/>
              <a:t>treac</a:t>
            </a:r>
            <a:r>
              <a:rPr lang="ro-RO" sz="3200" i="1" dirty="0"/>
              <a:t>ă</a:t>
            </a:r>
            <a:r>
              <a:rPr lang="en-US" sz="3200" dirty="0"/>
              <a:t>”.  </a:t>
            </a:r>
            <a:r>
              <a:rPr lang="en-US" sz="2400" dirty="0"/>
              <a:t>Sam</a:t>
            </a:r>
            <a:r>
              <a:rPr lang="ro-RO" sz="2400" dirty="0"/>
              <a:t>wise</a:t>
            </a:r>
            <a:r>
              <a:rPr lang="en-US" sz="2400" dirty="0"/>
              <a:t> Gamgee</a:t>
            </a:r>
            <a:r>
              <a:rPr lang="ro-RO" sz="2400" dirty="0"/>
              <a:t>, LOTR</a:t>
            </a:r>
            <a:endParaRPr lang="en-US" sz="32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BA63103-D9C2-33A9-3F81-4C65B946F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29" y="1770573"/>
            <a:ext cx="3696101" cy="36961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250DB0E-14CF-3ED7-8E7F-0049EE59E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997" y="3732939"/>
            <a:ext cx="3781488" cy="31799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D02CA7-5310-26A8-E547-E93D1629A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8522" y="1770573"/>
            <a:ext cx="4228349" cy="28177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853AD99-FEA1-8B05-841E-BD5AD2500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4000" dirty="0"/>
              <a:t>Literatura fantasy – Delimitări teoretice</a:t>
            </a:r>
            <a:endParaRPr lang="en-US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374DF9-4FA5-4455-3BCE-2D5D974542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o-RO" sz="1800" dirty="0"/>
              <a:t>Ramură a literaturii fantastice;</a:t>
            </a:r>
          </a:p>
          <a:p>
            <a:r>
              <a:rPr lang="ro-RO" sz="1800" dirty="0"/>
              <a:t>Definită prin raportare la conceptul de „fantastic” </a:t>
            </a:r>
            <a:r>
              <a:rPr lang="en-US" sz="1800" dirty="0"/>
              <a:t>&gt; gr. </a:t>
            </a:r>
            <a:r>
              <a:rPr lang="en-US" sz="1800" dirty="0" err="1"/>
              <a:t>veche</a:t>
            </a:r>
            <a:r>
              <a:rPr lang="en-US" sz="1800" dirty="0"/>
              <a:t> </a:t>
            </a:r>
            <a:r>
              <a:rPr lang="en-US" sz="1800" i="1" dirty="0" err="1"/>
              <a:t>phantastikos</a:t>
            </a:r>
            <a:r>
              <a:rPr lang="en-US" sz="1800" i="1" dirty="0"/>
              <a:t> </a:t>
            </a:r>
            <a:r>
              <a:rPr lang="en-US" sz="1800" dirty="0"/>
              <a:t>= </a:t>
            </a:r>
            <a:r>
              <a:rPr lang="ro-RO" sz="1800" dirty="0"/>
              <a:t>„plăsmuire, neobișnuit”, rezultat al fanteziei;</a:t>
            </a:r>
          </a:p>
          <a:p>
            <a:r>
              <a:rPr lang="ro-RO" sz="1800" dirty="0"/>
              <a:t>Conexiune fantastic – natura umană;</a:t>
            </a:r>
          </a:p>
          <a:p>
            <a:r>
              <a:rPr lang="ro-RO" sz="1800" i="1" dirty="0"/>
              <a:t>Miraculos</a:t>
            </a:r>
            <a:r>
              <a:rPr lang="ro-RO" sz="1800" dirty="0"/>
              <a:t> vs </a:t>
            </a:r>
            <a:r>
              <a:rPr lang="ro-RO" sz="1800" i="1" dirty="0"/>
              <a:t>fantastic</a:t>
            </a:r>
            <a:r>
              <a:rPr lang="ro-RO" sz="1800" dirty="0"/>
              <a:t> – fantasy mai apropiat de miraculos. De ce?;</a:t>
            </a:r>
          </a:p>
          <a:p>
            <a:r>
              <a:rPr lang="ro-RO" sz="1800" dirty="0"/>
              <a:t>Pierre Castex, Roger Caillois – </a:t>
            </a:r>
            <a:r>
              <a:rPr lang="ro-RO" sz="1800" dirty="0">
                <a:highlight>
                  <a:srgbClr val="00FF00"/>
                </a:highlight>
              </a:rPr>
              <a:t>miraculosul, feericul </a:t>
            </a:r>
            <a:r>
              <a:rPr lang="ro-RO" sz="1800" dirty="0"/>
              <a:t>-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legi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proprii</a:t>
            </a:r>
            <a:r>
              <a:rPr lang="fr-FR" sz="1800" dirty="0">
                <a:effectLst/>
                <a:ea typeface="Calibri" panose="020F0502020204030204" pitchFamily="34" charset="0"/>
              </a:rPr>
              <a:t>,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coexistă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cu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lumea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reală</a:t>
            </a:r>
            <a:r>
              <a:rPr lang="fr-FR" sz="1800" dirty="0">
                <a:effectLst/>
                <a:ea typeface="Calibri" panose="020F0502020204030204" pitchFamily="34" charset="0"/>
              </a:rPr>
              <a:t>,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populat</a:t>
            </a:r>
            <a:r>
              <a:rPr lang="fr-FR" sz="1800" dirty="0">
                <a:effectLst/>
                <a:ea typeface="Calibri" panose="020F0502020204030204" pitchFamily="34" charset="0"/>
              </a:rPr>
              <a:t> de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ființe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cu</a:t>
            </a:r>
            <a:r>
              <a:rPr lang="fr-FR" sz="1800" dirty="0">
                <a:effectLst/>
                <a:ea typeface="Calibri" panose="020F0502020204030204" pitchFamily="34" charset="0"/>
              </a:rPr>
              <a:t> propria „carte de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identitate</a:t>
            </a:r>
            <a:r>
              <a:rPr lang="fr-FR" sz="1800" dirty="0">
                <a:effectLst/>
                <a:ea typeface="Calibri" panose="020F0502020204030204" pitchFamily="34" charset="0"/>
              </a:rPr>
              <a:t>” –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elfi</a:t>
            </a:r>
            <a:r>
              <a:rPr lang="fr-FR" sz="1800" dirty="0">
                <a:effectLst/>
                <a:ea typeface="Calibri" panose="020F0502020204030204" pitchFamily="34" charset="0"/>
              </a:rPr>
              <a:t>,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spiriduși</a:t>
            </a:r>
            <a:r>
              <a:rPr lang="fr-FR" sz="1800" dirty="0">
                <a:effectLst/>
                <a:ea typeface="Calibri" panose="020F0502020204030204" pitchFamily="34" charset="0"/>
              </a:rPr>
              <a:t>,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zâne</a:t>
            </a:r>
            <a:r>
              <a:rPr lang="fr-FR" sz="1800" dirty="0">
                <a:effectLst/>
                <a:ea typeface="Calibri" panose="020F0502020204030204" pitchFamily="34" charset="0"/>
              </a:rPr>
              <a:t>,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goblini</a:t>
            </a:r>
            <a:r>
              <a:rPr lang="fr-FR" sz="1800" dirty="0">
                <a:effectLst/>
                <a:ea typeface="Calibri" panose="020F0502020204030204" pitchFamily="34" charset="0"/>
              </a:rPr>
              <a:t>,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unicorni</a:t>
            </a:r>
            <a:r>
              <a:rPr lang="fr-FR" sz="1800" dirty="0">
                <a:effectLst/>
                <a:ea typeface="Calibri" panose="020F0502020204030204" pitchFamily="34" charset="0"/>
              </a:rPr>
              <a:t>,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centauri</a:t>
            </a:r>
            <a:r>
              <a:rPr lang="fr-FR" sz="1800" dirty="0">
                <a:effectLst/>
                <a:ea typeface="Calibri" panose="020F0502020204030204" pitchFamily="34" charset="0"/>
              </a:rPr>
              <a:t>,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creaturi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fabuloase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și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mitice</a:t>
            </a:r>
            <a:r>
              <a:rPr lang="ro-RO" sz="1800" dirty="0">
                <a:ea typeface="Calibri" panose="020F0502020204030204" pitchFamily="34" charset="0"/>
              </a:rPr>
              <a:t> </a:t>
            </a:r>
            <a:r>
              <a:rPr lang="ro-RO" sz="1800" b="1" dirty="0">
                <a:ea typeface="Calibri" panose="020F0502020204030204" pitchFamily="34" charset="0"/>
              </a:rPr>
              <a:t>vs </a:t>
            </a:r>
            <a:r>
              <a:rPr lang="ro-RO" sz="1800" dirty="0">
                <a:highlight>
                  <a:srgbClr val="FFFF00"/>
                </a:highlight>
                <a:ea typeface="Calibri" panose="020F0502020204030204" pitchFamily="34" charset="0"/>
              </a:rPr>
              <a:t>fantasticul</a:t>
            </a:r>
            <a:r>
              <a:rPr lang="ro-RO" sz="1800" dirty="0">
                <a:ea typeface="Calibri" panose="020F0502020204030204" pitchFamily="34" charset="0"/>
              </a:rPr>
              <a:t> -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intervenție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brutală</a:t>
            </a:r>
            <a:r>
              <a:rPr lang="fr-FR" sz="1800" dirty="0">
                <a:effectLst/>
                <a:ea typeface="Calibri" panose="020F0502020204030204" pitchFamily="34" charset="0"/>
              </a:rPr>
              <a:t>,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agresivă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în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viața</a:t>
            </a:r>
            <a:r>
              <a:rPr lang="fr-FR" sz="1800" dirty="0">
                <a:effectLst/>
                <a:ea typeface="Calibri" panose="020F0502020204030204" pitchFamily="34" charset="0"/>
              </a:rPr>
              <a:t> </a:t>
            </a:r>
            <a:r>
              <a:rPr lang="fr-FR" sz="1800" dirty="0" err="1">
                <a:effectLst/>
                <a:ea typeface="Calibri" panose="020F0502020204030204" pitchFamily="34" charset="0"/>
              </a:rPr>
              <a:t>cotidiană</a:t>
            </a:r>
            <a:r>
              <a:rPr lang="ro-RO" sz="1800" dirty="0">
                <a:effectLst/>
                <a:ea typeface="Calibri" panose="020F0502020204030204" pitchFamily="34" charset="0"/>
              </a:rPr>
              <a:t>, trama realistă a acțiunii</a:t>
            </a:r>
            <a:r>
              <a:rPr lang="ro-RO" sz="1800" dirty="0">
                <a:ea typeface="Calibri" panose="020F0502020204030204" pitchFamily="34" charset="0"/>
              </a:rPr>
              <a:t>;</a:t>
            </a:r>
          </a:p>
          <a:p>
            <a:r>
              <a:rPr lang="ro-RO" sz="1800" dirty="0">
                <a:ea typeface="Calibri" panose="020F0502020204030204" pitchFamily="34" charset="0"/>
              </a:rPr>
              <a:t>Ezitarea cititorului (Tzvetan Todorov)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427A28E6-AD4C-37ED-92AA-63857DC4A6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07706" y="1658345"/>
            <a:ext cx="4518618" cy="4518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1327D-D14C-4AAD-D45A-46A6D42A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51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C073BB5-1E80-C3BC-10B8-50C20922E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756" y="36021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o-RO" sz="3200" dirty="0"/>
              <a:t>Valorificarea literaturii fantasy în manualul de </a:t>
            </a:r>
            <a:r>
              <a:rPr lang="ro-RO" sz="3200" i="1" dirty="0"/>
              <a:t>Limba și Literatura Română</a:t>
            </a:r>
            <a:r>
              <a:rPr lang="ro-RO" sz="3200" dirty="0"/>
              <a:t> de clasa a IV-a</a:t>
            </a:r>
            <a:endParaRPr lang="en-US" sz="32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21D414-AABC-59BA-8480-B3255B235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o-RO" dirty="0"/>
              <a:t>Manuale digitale (</a:t>
            </a:r>
            <a:r>
              <a:rPr lang="ro-RO" dirty="0">
                <a:hlinkClick r:id="rId2"/>
              </a:rPr>
              <a:t>https://www.manuale.edu.ro/</a:t>
            </a:r>
            <a:r>
              <a:rPr lang="ro-RO" dirty="0"/>
              <a:t>) 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C39F866-996F-B1D7-A03F-B158FE2BF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2720740"/>
            <a:ext cx="5157787" cy="3684588"/>
          </a:xfrm>
        </p:spPr>
        <p:txBody>
          <a:bodyPr>
            <a:normAutofit fontScale="62500" lnSpcReduction="20000"/>
          </a:bodyPr>
          <a:lstStyle/>
          <a:p>
            <a:r>
              <a:rPr lang="ro-RO" dirty="0"/>
              <a:t>Editura Paralela 45;</a:t>
            </a:r>
          </a:p>
          <a:p>
            <a:r>
              <a:rPr lang="ro-RO" dirty="0"/>
              <a:t>Editura Ars Libri Prof;</a:t>
            </a:r>
          </a:p>
          <a:p>
            <a:r>
              <a:rPr lang="ro-RO" dirty="0"/>
              <a:t>Editura Intuitext;</a:t>
            </a:r>
          </a:p>
          <a:p>
            <a:r>
              <a:rPr lang="ro-RO" dirty="0"/>
              <a:t>Grup Editorial Litera;</a:t>
            </a:r>
          </a:p>
          <a:p>
            <a:r>
              <a:rPr lang="ro-RO" dirty="0"/>
              <a:t>Editura Art Klett;</a:t>
            </a:r>
          </a:p>
          <a:p>
            <a:r>
              <a:rPr lang="ro-RO" dirty="0"/>
              <a:t>Editura CD Press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41C76-624D-0489-9425-CCC830788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ED8A97D-4D3F-E433-DBE3-BBCAFBA50B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01968" y="2093119"/>
            <a:ext cx="5157786" cy="3795617"/>
          </a:xfrm>
        </p:spPr>
        <p:txBody>
          <a:bodyPr>
            <a:normAutofit fontScale="62500" lnSpcReduction="20000"/>
          </a:bodyPr>
          <a:lstStyle/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o-RO" sz="2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reocuparea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autorilor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manuale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școlare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pentru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racordarea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elevilor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provocările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literaturii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contemporane</a:t>
            </a:r>
            <a:r>
              <a:rPr lang="ro-RO" sz="2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o-RO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Raport texte din canon – literatura contemporană;</a:t>
            </a: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o-RO" sz="25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radul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deschidere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față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sarcinile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lucru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care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implică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dubla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raportare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conținut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teoretică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o-RO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aplicativă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dimensiunea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interactivă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ludică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sarcinilor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fr-FR" sz="2500" kern="1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apelul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  T</a:t>
            </a:r>
            <a:r>
              <a:rPr lang="ro-RO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ro-RO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o-RO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FR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ro-RO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540385" algn="just">
              <a:lnSpc>
                <a:spcPct val="150000"/>
              </a:lnSpc>
              <a:spcAft>
                <a:spcPts val="800"/>
              </a:spcAft>
            </a:pPr>
            <a:r>
              <a:rPr lang="ro-RO" sz="25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Tradițional vs Modern</a:t>
            </a:r>
            <a:endParaRPr lang="en-US" sz="25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3" name="Graphic 12" descr="Question mark">
            <a:extLst>
              <a:ext uri="{FF2B5EF4-FFF2-40B4-BE49-F238E27FC236}">
                <a16:creationId xmlns:a16="http://schemas.microsoft.com/office/drawing/2014/main" id="{DA5C07FD-5DB2-77A1-CFA8-8A31BF56DD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26196" y="3255264"/>
            <a:ext cx="1005840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33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29" y="576072"/>
            <a:ext cx="4358139" cy="1024128"/>
          </a:xfrm>
        </p:spPr>
        <p:txBody>
          <a:bodyPr/>
          <a:lstStyle/>
          <a:p>
            <a:r>
              <a:rPr lang="ro-RO" b="1" dirty="0"/>
              <a:t>Editura ArtKlett, Unitatea 2: „Din tainele cărților”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1831" y="2300454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 </a:t>
            </a:r>
            <a:r>
              <a:rPr lang="en-US" sz="1800" b="1" i="1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Împărăția</a:t>
            </a:r>
            <a:r>
              <a:rPr lang="en-US" sz="1800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1800" b="1" i="1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Fantázia</a:t>
            </a:r>
            <a:r>
              <a:rPr lang="en-US" sz="1800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1800" b="1" i="1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în</a:t>
            </a:r>
            <a:r>
              <a:rPr lang="en-US" sz="1800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en-US" sz="1800" b="1" i="1" dirty="0" err="1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primejdie</a:t>
            </a:r>
            <a:r>
              <a:rPr lang="en-US" sz="1800" dirty="0"/>
              <a:t>, </a:t>
            </a:r>
            <a:r>
              <a:rPr lang="ro-RO" sz="1800" dirty="0"/>
              <a:t>Michael Ende: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Ex. cu alegere multiplă (locul acțiunii, personajele povestirii);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Rețeaua personajelor – harta conceptuală;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Ex. fonetic;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Ex. cu genul substantivelor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D7A749-B52E-0028-45D0-327E5C4FD2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3" t="5160"/>
          <a:stretch/>
        </p:blipFill>
        <p:spPr>
          <a:xfrm>
            <a:off x="5284268" y="457200"/>
            <a:ext cx="4431367" cy="565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44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650" y="616016"/>
            <a:ext cx="4358139" cy="815741"/>
          </a:xfrm>
        </p:spPr>
        <p:txBody>
          <a:bodyPr>
            <a:normAutofit fontScale="90000"/>
          </a:bodyPr>
          <a:lstStyle/>
          <a:p>
            <a:r>
              <a:rPr lang="ro-RO" b="1" dirty="0"/>
              <a:t>Editura ArtKlett, Unitatea 4: „Clinchete de zurgălăi”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13886" y="1980398"/>
            <a:ext cx="3932237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dirty="0"/>
              <a:t> </a:t>
            </a:r>
            <a:r>
              <a:rPr lang="ro-RO" sz="1800" b="1" i="1" dirty="0">
                <a:solidFill>
                  <a:srgbClr val="333333"/>
                </a:solidFill>
                <a:effectLst/>
                <a:highlight>
                  <a:srgbClr val="FFFFFF"/>
                </a:highlight>
              </a:rPr>
              <a:t>Feerie</a:t>
            </a:r>
            <a:r>
              <a:rPr lang="en-US" sz="1800" dirty="0"/>
              <a:t>, </a:t>
            </a:r>
            <a:r>
              <a:rPr lang="ro-RO" sz="1800" dirty="0"/>
              <a:t>Cezar Petrescu: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Lectura pe rol;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Ordonarea cronologică a întâmplărilor;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Adjectivul;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Comunicarea nonverbală: ex. de mimică – inteligența kinestezică;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Ce înseamnă descrierea?;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Diagrama Venn-Euler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56E0B3-9BD1-8630-ACD3-75219490A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1" t="5840" r="1612" b="2414"/>
          <a:stretch/>
        </p:blipFill>
        <p:spPr>
          <a:xfrm>
            <a:off x="4840283" y="1624263"/>
            <a:ext cx="6937831" cy="429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33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560" y="382121"/>
            <a:ext cx="4358139" cy="979371"/>
          </a:xfrm>
        </p:spPr>
        <p:txBody>
          <a:bodyPr/>
          <a:lstStyle/>
          <a:p>
            <a:r>
              <a:rPr lang="ro-RO" b="1" dirty="0"/>
              <a:t>Editura Litera, Unitatea 4: „Comori neprețuite”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5011" y="1809566"/>
            <a:ext cx="5583726" cy="4446855"/>
          </a:xfrm>
        </p:spPr>
        <p:txBody>
          <a:bodyPr>
            <a:normAutofit fontScale="250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5600" dirty="0"/>
              <a:t> </a:t>
            </a:r>
            <a:r>
              <a:rPr lang="en-US" sz="5600" b="1" i="1" dirty="0" err="1"/>
              <a:t>Uriașul</a:t>
            </a:r>
            <a:r>
              <a:rPr lang="en-US" sz="5600" b="1" i="1" dirty="0"/>
              <a:t> </a:t>
            </a:r>
            <a:r>
              <a:rPr lang="en-US" sz="5600" b="1" i="1" dirty="0" err="1"/>
              <a:t>cel</a:t>
            </a:r>
            <a:r>
              <a:rPr lang="en-US" sz="5600" b="1" i="1" dirty="0"/>
              <a:t> egoist</a:t>
            </a:r>
            <a:r>
              <a:rPr lang="en-US" sz="5600" dirty="0"/>
              <a:t>, Oscar Wilde</a:t>
            </a:r>
            <a:r>
              <a:rPr lang="ro-RO" sz="56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5600" dirty="0"/>
              <a:t> </a:t>
            </a:r>
            <a:r>
              <a:rPr lang="ro-RO" sz="5600" dirty="0"/>
              <a:t>„Activități multimedia” – secvență video cu o posibilă grădină a Uriașului: ex. de imaginație: Poate fi aceasta grădina Uriașului? Motivează.;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5600" dirty="0"/>
              <a:t>„</a:t>
            </a:r>
            <a:r>
              <a:rPr lang="it-IT" sz="5600" dirty="0"/>
              <a:t>Dacă ai fi băiețelul din poveste, ce i-ai spune uriaşului?</a:t>
            </a:r>
            <a:r>
              <a:rPr lang="ro-RO" sz="5600" dirty="0"/>
              <a:t>” – valorificarea inteligenței intrapersonale – proiectarea identității prin poveste;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kumimoji="0" lang="ro-RO" sz="5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„Cu creionul în mână” – întrebări pe baza textului/ inteligența lingvistică;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5600" dirty="0">
                <a:solidFill>
                  <a:prstClr val="black"/>
                </a:solidFill>
              </a:rPr>
              <a:t>Momentele unui text narativ;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5600" dirty="0">
                <a:solidFill>
                  <a:prstClr val="black"/>
                </a:solidFill>
              </a:rPr>
              <a:t>„Antrenează-te”: integrarea conținuturilor de actualitate – </a:t>
            </a:r>
            <a:r>
              <a:rPr lang="ro-RO" sz="5600" dirty="0">
                <a:solidFill>
                  <a:prstClr val="black"/>
                </a:solidFill>
                <a:highlight>
                  <a:srgbClr val="00FFFF"/>
                </a:highlight>
              </a:rPr>
              <a:t>Scrie un SMS unui coleg în care să îi transmiți că aveți nevoie de volumul de povestiri </a:t>
            </a:r>
            <a:r>
              <a:rPr lang="ro-RO" sz="5600" dirty="0">
                <a:solidFill>
                  <a:prstClr val="black"/>
                </a:solidFill>
              </a:rPr>
              <a:t>+ </a:t>
            </a:r>
            <a:r>
              <a:rPr lang="ro-RO" sz="5600" dirty="0">
                <a:solidFill>
                  <a:prstClr val="black"/>
                </a:solidFill>
                <a:highlight>
                  <a:srgbClr val="FF00FF"/>
                </a:highlight>
              </a:rPr>
              <a:t>Continuarea poveștii și realizarea unui desen potrivit;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5600" dirty="0">
                <a:solidFill>
                  <a:prstClr val="black"/>
                </a:solidFill>
              </a:rPr>
              <a:t>„Clubul de lectură” – se recomandă lectura poveștii </a:t>
            </a:r>
            <a:r>
              <a:rPr lang="ro-RO" sz="5600" i="1" dirty="0">
                <a:solidFill>
                  <a:prstClr val="black"/>
                </a:solidFill>
              </a:rPr>
              <a:t>Frumoasa și bestia</a:t>
            </a:r>
            <a:r>
              <a:rPr lang="ro-RO" sz="5600" dirty="0">
                <a:solidFill>
                  <a:prstClr val="black"/>
                </a:solidFill>
              </a:rPr>
              <a:t>, pentru a compara Uriașul cu Bestia, utilizând diagrama Venn – inteligența logico – matematică + inteligența lingvistică;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5600" dirty="0">
                <a:solidFill>
                  <a:prstClr val="black"/>
                </a:solidFill>
              </a:rPr>
              <a:t>Alege doar </a:t>
            </a:r>
            <a:r>
              <a:rPr lang="ro-RO" sz="5600" i="1" dirty="0">
                <a:solidFill>
                  <a:prstClr val="black"/>
                </a:solidFill>
              </a:rPr>
              <a:t>elementele imaginare </a:t>
            </a:r>
            <a:r>
              <a:rPr lang="ro-RO" sz="5600" dirty="0">
                <a:solidFill>
                  <a:prstClr val="black"/>
                </a:solidFill>
              </a:rPr>
              <a:t>din text;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5600" dirty="0">
                <a:solidFill>
                  <a:prstClr val="black"/>
                </a:solidFill>
              </a:rPr>
              <a:t>Itemi de tip pereche (itemi obiectivi): unește fiecare moment al narațiunii cu ideea corespunzătoare;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5600" dirty="0">
                <a:solidFill>
                  <a:prstClr val="black"/>
                </a:solidFill>
              </a:rPr>
              <a:t>Secveță video: Elementele unui mesaj text: ce conține și cum se redacteaz un mail;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5600" dirty="0">
                <a:solidFill>
                  <a:prstClr val="black"/>
                </a:solidFill>
              </a:rPr>
              <a:t>Pe baza textului lui Oscar Wilde, se realizează lecția despre pronume (persoana).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dirty="0">
              <a:solidFill>
                <a:prstClr val="black"/>
              </a:solidFill>
              <a:latin typeface="Calibri" panose="020F0502020204030204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sz="1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o-RO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9A8108AD-D40A-588C-9061-E3654EF3A15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902" t="11423" b="-86"/>
          <a:stretch/>
        </p:blipFill>
        <p:spPr>
          <a:xfrm>
            <a:off x="6358018" y="1182702"/>
            <a:ext cx="5065387" cy="5073719"/>
          </a:xfrm>
        </p:spPr>
      </p:pic>
    </p:spTree>
    <p:extLst>
      <p:ext uri="{BB962C8B-B14F-4D97-AF65-F5344CB8AC3E}">
        <p14:creationId xmlns:p14="http://schemas.microsoft.com/office/powerpoint/2010/main" val="2689021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64" y="693017"/>
            <a:ext cx="4358139" cy="979371"/>
          </a:xfrm>
        </p:spPr>
        <p:txBody>
          <a:bodyPr/>
          <a:lstStyle/>
          <a:p>
            <a:r>
              <a:rPr lang="ro-RO" b="1" dirty="0"/>
              <a:t>Editura Litera, Unitatea 4: „Comori neprețuite”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878" y="1672388"/>
            <a:ext cx="5108909" cy="4716362"/>
          </a:xfrm>
        </p:spPr>
        <p:txBody>
          <a:bodyPr>
            <a:normAutofit fontScale="92500" lnSpcReduction="10000"/>
          </a:bodyPr>
          <a:lstStyle/>
          <a:p>
            <a:endParaRPr lang="ro-R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b="1" i="1" dirty="0" err="1"/>
              <a:t>Vrăjitorul</a:t>
            </a:r>
            <a:r>
              <a:rPr lang="en-US" sz="1800" b="1" i="1" dirty="0"/>
              <a:t> din Oz</a:t>
            </a:r>
            <a:r>
              <a:rPr lang="en-US" sz="1800" dirty="0"/>
              <a:t>, Frank Baum</a:t>
            </a:r>
            <a:r>
              <a:rPr lang="ro-RO" sz="1800" dirty="0"/>
              <a:t>: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„Club de lectura”: fișă de lectură – portofoliu;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„Activități multimedia” – focus pe partea de lexic, gramatică;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„Cu creionul în mână” – întrebări pe baza textului;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spre fragment din teatru radiofonic – </a:t>
            </a:r>
            <a:r>
              <a:rPr kumimoji="0" lang="ro-RO" sz="1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inteligența muzicală</a:t>
            </a:r>
            <a:r>
              <a:rPr kumimoji="0" lang="ro-R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„Gândește-te și creează” – desene cu personajele din text, construirea de figurine – joc de rol/ inteligența spațială și kinestezică;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„Organizatorii grafici” – ordonarea informațiilor din text în scheme – inteligența logico – matematică;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Metoda „turnirul întrebărilor” – activitate pe echipe;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o-RO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Valorificarea comunicării intrapersonale (inteligența intrapersonală): Dacă ai fi fost în locul Dorotheei, i-ai fi propus vrăjitoarei să meargă cu tine?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8A52ADC-C97C-541F-3D2E-FCB1FAA8C9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79" t="5253"/>
          <a:stretch/>
        </p:blipFill>
        <p:spPr>
          <a:xfrm>
            <a:off x="5843382" y="940943"/>
            <a:ext cx="5265738" cy="53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53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E1ED4F1-F471-EA9E-FD62-BBE79018A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64" y="693017"/>
            <a:ext cx="4358139" cy="979371"/>
          </a:xfrm>
        </p:spPr>
        <p:txBody>
          <a:bodyPr/>
          <a:lstStyle/>
          <a:p>
            <a:r>
              <a:rPr lang="ro-RO" b="1" dirty="0"/>
              <a:t>Editura Litera, Unitatea 5: „Pe aripile imaginației”</a:t>
            </a:r>
            <a:endParaRPr lang="en-US" b="1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080E45D-9BAA-2D9C-530B-5B6819A765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5878" y="1672388"/>
            <a:ext cx="5599978" cy="4683962"/>
          </a:xfrm>
        </p:spPr>
        <p:txBody>
          <a:bodyPr>
            <a:normAutofit fontScale="77500" lnSpcReduction="20000"/>
          </a:bodyPr>
          <a:lstStyle/>
          <a:p>
            <a:endParaRPr lang="ro-R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o-RO" sz="1800" b="1" i="1" dirty="0"/>
              <a:t>Domnișoara Celesta</a:t>
            </a:r>
            <a:r>
              <a:rPr lang="en-US" sz="1800" dirty="0"/>
              <a:t>, André Maurois</a:t>
            </a:r>
            <a:r>
              <a:rPr lang="ro-RO" sz="1800" dirty="0"/>
              <a:t>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„Dacă ai fi personaj, din ce poveste ți-ar plăcea să faci parte?”</a:t>
            </a:r>
            <a:r>
              <a:rPr lang="en-US" sz="1800" dirty="0"/>
              <a:t>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>
                <a:highlight>
                  <a:srgbClr val="00FFFF"/>
                </a:highlight>
              </a:rPr>
              <a:t>„Clubul de lectură” </a:t>
            </a:r>
            <a:r>
              <a:rPr lang="ro-RO" sz="1800" dirty="0"/>
              <a:t>– se recomandă citirea volumului </a:t>
            </a:r>
            <a:r>
              <a:rPr lang="ro-RO" sz="1800" i="1" dirty="0"/>
              <a:t>Harry Potter și Piatra Filosofală</a:t>
            </a:r>
            <a:r>
              <a:rPr lang="ro-RO" sz="1800" dirty="0"/>
              <a:t>, în special a secvenței în care Harry își alege bagheta, pentru a observa asemănările între cele două baghete;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>
                <a:highlight>
                  <a:srgbClr val="00FF00"/>
                </a:highlight>
              </a:rPr>
              <a:t>„Lucru în perechi” </a:t>
            </a:r>
            <a:r>
              <a:rPr lang="ro-RO" sz="1800" dirty="0"/>
              <a:t>– scrieți o rețetă pentru un preparat care conține apă imaginativă;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>
                <a:highlight>
                  <a:srgbClr val="FF0000"/>
                </a:highlight>
              </a:rPr>
              <a:t>„Cu creionul în mână”</a:t>
            </a:r>
            <a:r>
              <a:rPr lang="ro-RO" sz="1800" dirty="0"/>
              <a:t> – ex. pe baza textului – microlectura;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Ex. de imaginație: Cum ți-o imaginezi pe domnișoara Celesta?;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Cum solicităm o informație, raportându-ne la celălalt? – val. inteligenței interpersonale;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„</a:t>
            </a:r>
            <a:r>
              <a:rPr lang="en-US" sz="1800" dirty="0"/>
              <a:t>Cu </a:t>
            </a:r>
            <a:r>
              <a:rPr lang="en-US" sz="1800" dirty="0" err="1"/>
              <a:t>ajutorul</a:t>
            </a:r>
            <a:r>
              <a:rPr lang="en-US" sz="1800" dirty="0"/>
              <a:t> </a:t>
            </a:r>
            <a:r>
              <a:rPr lang="en-US" sz="1800" dirty="0" err="1"/>
              <a:t>tabelului</a:t>
            </a:r>
            <a:r>
              <a:rPr lang="en-US" sz="1800" dirty="0"/>
              <a:t>, </a:t>
            </a:r>
            <a:r>
              <a:rPr lang="en-US" sz="1800" dirty="0" err="1"/>
              <a:t>calculează</a:t>
            </a:r>
            <a:r>
              <a:rPr lang="en-US" sz="1800" dirty="0"/>
              <a:t> </a:t>
            </a:r>
            <a:r>
              <a:rPr lang="en-US" sz="1800" dirty="0" err="1"/>
              <a:t>ce</a:t>
            </a:r>
            <a:r>
              <a:rPr lang="en-US" sz="1800" dirty="0"/>
              <a:t> </a:t>
            </a:r>
            <a:r>
              <a:rPr lang="en-US" sz="1800" dirty="0" err="1"/>
              <a:t>dimensiune</a:t>
            </a:r>
            <a:r>
              <a:rPr lang="en-US" sz="1800" dirty="0"/>
              <a:t> </a:t>
            </a:r>
            <a:r>
              <a:rPr lang="en-US" sz="1800" dirty="0" err="1"/>
              <a:t>ar</a:t>
            </a:r>
            <a:r>
              <a:rPr lang="en-US" sz="1800" dirty="0"/>
              <a:t> </a:t>
            </a:r>
            <a:r>
              <a:rPr lang="en-US" sz="1800" dirty="0" err="1"/>
              <a:t>trebui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</a:t>
            </a:r>
            <a:r>
              <a:rPr lang="en-US" sz="1800" dirty="0" err="1"/>
              <a:t>aibă</a:t>
            </a:r>
            <a:r>
              <a:rPr lang="en-US" sz="1800" dirty="0"/>
              <a:t> </a:t>
            </a:r>
            <a:r>
              <a:rPr lang="en-US" sz="1800" dirty="0" err="1"/>
              <a:t>aripile</a:t>
            </a:r>
            <a:r>
              <a:rPr lang="en-US" sz="1800" dirty="0"/>
              <a:t>, </a:t>
            </a:r>
            <a:r>
              <a:rPr lang="en-US" sz="1800" dirty="0" err="1"/>
              <a:t>dacă</a:t>
            </a:r>
            <a:r>
              <a:rPr lang="en-US" sz="1800" dirty="0"/>
              <a:t> </a:t>
            </a:r>
            <a:r>
              <a:rPr lang="en-US" sz="1800" dirty="0" err="1"/>
              <a:t>tu</a:t>
            </a:r>
            <a:r>
              <a:rPr lang="en-US" sz="1800" dirty="0"/>
              <a:t> ai </a:t>
            </a:r>
            <a:r>
              <a:rPr lang="en-US" sz="1800" dirty="0" err="1"/>
              <a:t>deveni</a:t>
            </a:r>
            <a:r>
              <a:rPr lang="en-US" sz="1800" dirty="0"/>
              <a:t> </a:t>
            </a:r>
            <a:r>
              <a:rPr lang="en-US" sz="1800" dirty="0" err="1"/>
              <a:t>zână</a:t>
            </a:r>
            <a:r>
              <a:rPr lang="en-US" sz="1800" dirty="0"/>
              <a:t>. </a:t>
            </a:r>
            <a:r>
              <a:rPr lang="en-US" sz="1800" dirty="0" err="1"/>
              <a:t>Desenează</a:t>
            </a:r>
            <a:r>
              <a:rPr lang="en-US" sz="1800" dirty="0"/>
              <a:t> </a:t>
            </a:r>
            <a:r>
              <a:rPr lang="en-US" sz="1800" dirty="0" err="1"/>
              <a:t>aripile</a:t>
            </a:r>
            <a:r>
              <a:rPr lang="en-US" sz="1800" dirty="0"/>
              <a:t> </a:t>
            </a:r>
            <a:r>
              <a:rPr lang="en-US" sz="1800" dirty="0" err="1"/>
              <a:t>așa</a:t>
            </a:r>
            <a:r>
              <a:rPr lang="en-US" sz="1800" dirty="0"/>
              <a:t> cum </a:t>
            </a:r>
            <a:r>
              <a:rPr lang="en-US" sz="1800" dirty="0" err="1"/>
              <a:t>ți-ar</a:t>
            </a:r>
            <a:r>
              <a:rPr lang="en-US" sz="1800" dirty="0"/>
              <a:t> </a:t>
            </a:r>
            <a:r>
              <a:rPr lang="en-US" sz="1800" dirty="0" err="1"/>
              <a:t>plăcea</a:t>
            </a:r>
            <a:r>
              <a:rPr lang="en-US" sz="1800" dirty="0"/>
              <a:t> </a:t>
            </a:r>
            <a:r>
              <a:rPr lang="en-US" sz="1800" dirty="0" err="1"/>
              <a:t>să</a:t>
            </a:r>
            <a:r>
              <a:rPr lang="en-US" sz="1800" dirty="0"/>
              <a:t> fie. </a:t>
            </a:r>
            <a:r>
              <a:rPr lang="en-US" sz="1800" dirty="0" err="1"/>
              <a:t>Completează</a:t>
            </a:r>
            <a:r>
              <a:rPr lang="en-US" sz="1800" dirty="0"/>
              <a:t> </a:t>
            </a:r>
            <a:r>
              <a:rPr lang="en-US" sz="1800" dirty="0" err="1"/>
              <a:t>desenul</a:t>
            </a:r>
            <a:r>
              <a:rPr lang="en-US" sz="1800" dirty="0"/>
              <a:t> cu </a:t>
            </a:r>
            <a:r>
              <a:rPr lang="en-US" sz="1800" dirty="0" err="1"/>
              <a:t>explicații</a:t>
            </a:r>
            <a:r>
              <a:rPr lang="en-US" sz="1800" dirty="0"/>
              <a:t> legate de </a:t>
            </a:r>
            <a:r>
              <a:rPr lang="en-US" sz="1800" dirty="0" err="1"/>
              <a:t>materialul</a:t>
            </a:r>
            <a:r>
              <a:rPr lang="en-US" sz="1800" dirty="0"/>
              <a:t> din care sunt </a:t>
            </a:r>
            <a:r>
              <a:rPr lang="en-US" sz="1800" dirty="0" err="1"/>
              <a:t>făcute</a:t>
            </a:r>
            <a:r>
              <a:rPr lang="en-US" sz="1800" dirty="0"/>
              <a:t>, forma lor etc.</a:t>
            </a:r>
            <a:r>
              <a:rPr lang="ro-RO" sz="1800" dirty="0"/>
              <a:t>” (val. </a:t>
            </a:r>
            <a:r>
              <a:rPr lang="ro-RO" sz="1800" dirty="0">
                <a:solidFill>
                  <a:srgbClr val="7030A0"/>
                </a:solidFill>
              </a:rPr>
              <a:t>inteligenței logico-matematice, spațiale, lingvistice</a:t>
            </a:r>
            <a:r>
              <a:rPr lang="ro-RO" sz="1800" dirty="0"/>
              <a:t>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Construirea unor marionete, pe care să le utilizeze în scurte scenarii – </a:t>
            </a:r>
            <a:r>
              <a:rPr lang="en-US" sz="1800" dirty="0"/>
              <a:t>val.</a:t>
            </a:r>
            <a:r>
              <a:rPr lang="ro-RO" sz="1800" dirty="0"/>
              <a:t> inteligenț</a:t>
            </a:r>
            <a:r>
              <a:rPr lang="en-US" sz="1800" dirty="0" err="1"/>
              <a:t>ei</a:t>
            </a:r>
            <a:r>
              <a:rPr lang="ro-RO" sz="1800" dirty="0"/>
              <a:t> vizual</a:t>
            </a:r>
            <a:r>
              <a:rPr lang="en-US" sz="1800" dirty="0"/>
              <a:t>e</a:t>
            </a:r>
            <a:r>
              <a:rPr lang="ro-RO" sz="1800" dirty="0"/>
              <a:t>/ lingvistice/ corporale;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o-RO" sz="1800" dirty="0"/>
              <a:t>Lecție despre verb – sarcinile orientate spre ideile din textul </a:t>
            </a:r>
            <a:r>
              <a:rPr lang="ro-RO" sz="1800" i="1" dirty="0"/>
              <a:t>Domnișoara Celesta</a:t>
            </a:r>
            <a:r>
              <a:rPr lang="ro-RO" sz="1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606A02-9EEB-404B-CA6B-40A9355C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15ABB-7AAE-3808-3953-A8221C3D6C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3" t="11793" r="5606" b="4058"/>
          <a:stretch/>
        </p:blipFill>
        <p:spPr>
          <a:xfrm>
            <a:off x="6269738" y="944958"/>
            <a:ext cx="5084062" cy="527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92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1478</TotalTime>
  <Words>1376</Words>
  <Application>Microsoft Office PowerPoint</Application>
  <PresentationFormat>Widescreen</PresentationFormat>
  <Paragraphs>113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Calibri Light</vt:lpstr>
      <vt:lpstr>Wingdings</vt:lpstr>
      <vt:lpstr>Office Theme</vt:lpstr>
      <vt:lpstr>Portaluri, zâne și dragoni: o analiză a abordărilor didactice ale literaturii fantasy la clasa a IV-a</vt:lpstr>
      <vt:lpstr>„Dar, până la urmă, este doar un lucru trecător, această umbră; chiar și întunericul trebuie să treacă”.  Samwise Gamgee, LOTR</vt:lpstr>
      <vt:lpstr>Literatura fantasy – Delimitări teoretice</vt:lpstr>
      <vt:lpstr>Valorificarea literaturii fantasy în manualul de Limba și Literatura Română de clasa a IV-a</vt:lpstr>
      <vt:lpstr>Editura ArtKlett, Unitatea 2: „Din tainele cărților”</vt:lpstr>
      <vt:lpstr>Editura ArtKlett, Unitatea 4: „Clinchete de zurgălăi”</vt:lpstr>
      <vt:lpstr>Editura Litera, Unitatea 4: „Comori neprețuite”</vt:lpstr>
      <vt:lpstr>Editura Litera, Unitatea 4: „Comori neprețuite”</vt:lpstr>
      <vt:lpstr>Editura Litera, Unitatea 5: „Pe aripile imaginației”</vt:lpstr>
      <vt:lpstr>Observații generale după analiza manualelor:</vt:lpstr>
      <vt:lpstr>BIBLIOGRAFIE</vt:lpstr>
      <vt:lpstr>BIBLIOGRAFIE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Smărăndiţa Vasilachi</cp:lastModifiedBy>
  <cp:revision>37</cp:revision>
  <dcterms:created xsi:type="dcterms:W3CDTF">2022-11-16T09:30:41Z</dcterms:created>
  <dcterms:modified xsi:type="dcterms:W3CDTF">2024-05-20T09:26:49Z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