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2" r:id="rId3"/>
    <p:sldId id="263" r:id="rId4"/>
    <p:sldId id="267" r:id="rId5"/>
    <p:sldId id="264" r:id="rId6"/>
    <p:sldId id="257" r:id="rId7"/>
    <p:sldId id="265" r:id="rId8"/>
    <p:sldId id="268" r:id="rId9"/>
    <p:sldId id="269" r:id="rId10"/>
    <p:sldId id="270" r:id="rId11"/>
    <p:sldId id="258" r:id="rId12"/>
    <p:sldId id="261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amaria Alina Muresan" initials="AAM" lastIdx="1" clrIdx="0">
    <p:extLst>
      <p:ext uri="{19B8F6BF-5375-455C-9EA6-DF929625EA0E}">
        <p15:presenceInfo xmlns:p15="http://schemas.microsoft.com/office/powerpoint/2012/main" userId="S::Muresan.Io.Anamaria@student.utcluj.ro::e51ffae9-9fb3-431c-92ad-567c717aeb0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31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28" autoAdjust="0"/>
    <p:restoredTop sz="94660"/>
  </p:normalViewPr>
  <p:slideViewPr>
    <p:cSldViewPr snapToGrid="0">
      <p:cViewPr varScale="1">
        <p:scale>
          <a:sx n="85" d="100"/>
          <a:sy n="85" d="100"/>
        </p:scale>
        <p:origin x="341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05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5-18T21:59:46.377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858FEB5-E8C6-3A80-493D-10CAD46A12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48C581-C775-98C2-8A72-CD05A2CA637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894724-09D4-4F07-9DDA-0BDFDA992456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BBA7D3-DC7D-9A8E-6060-596812F9E5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96B5FF-CA0B-B91F-D0C8-5360C7A04B5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C62FCD-D8A9-45DB-A117-7E517482F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0966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1E0B70-0B2D-4454-9C0D-63442C140F78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9ADCB-FF44-4D11-94CD-9544E5DFB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565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976A059-0727-59BF-99E8-577EE0A776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B65C056-B1A7-7FF8-5965-B3650A744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B8737-127D-4908-932B-731DE6930369}" type="datetime1">
              <a:rPr lang="en-US" smtClean="0"/>
              <a:t>5/19/2024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3454174-9D12-C596-18E0-9C3B2A953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4464E70-28DA-BB7E-E872-926FCA585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E5057F-7482-41AE-BBDB-C83C2F3461D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107A79B4-F12F-0B57-BE23-C003FE3F0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012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5A113-4075-8F72-7862-87499373A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B85D07-1D31-8F87-D767-AAC820751A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8B13C3-5CD5-C3AA-CDCE-CCECAFFED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40CA8-5CE1-4958-B669-D933AA49FA40}" type="datetime1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768F2-FD99-3CF5-F7F2-46FDE2F9B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3EC49622-4FE3-B449-2292-88184B047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/>
          <a:lstStyle>
            <a:lvl1pPr>
              <a:defRPr sz="1800" b="1"/>
            </a:lvl1pPr>
          </a:lstStyle>
          <a:p>
            <a:r>
              <a:rPr lang="en-US" sz="1400" b="0" dirty="0"/>
              <a:t>Page</a:t>
            </a:r>
            <a:r>
              <a:rPr lang="en-US" dirty="0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012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D4378C-BCD6-D0EC-73F4-F426025DBA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BA115D-71AF-967D-2312-B5BDEFE0E0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98CDB7-E1FC-7FF0-47F9-FF05A8DAC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163A-39AB-4876-8208-83F43F159039}" type="datetime1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72E43B-2C2F-5E9B-ACCD-6AEA1DA50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4211ED7-BD8A-629D-8203-8375D7B6B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/>
          <a:lstStyle>
            <a:lvl1pPr>
              <a:defRPr sz="1800" b="1"/>
            </a:lvl1pPr>
          </a:lstStyle>
          <a:p>
            <a:r>
              <a:rPr lang="en-US" sz="1400" b="0" dirty="0"/>
              <a:t>Page</a:t>
            </a:r>
            <a:r>
              <a:rPr lang="en-US" dirty="0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874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FEDC8-C1D4-96B9-6790-5B9DC0A23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B7742-A5DF-8640-884B-5925C8857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3D6A2-5C7B-D0C9-3B9D-D25E4A280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9DCC1-85F1-475E-9B24-A4E3F71BBD89}" type="datetime1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54B767-0001-682F-BB9E-30E86F99D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CD16685D-6EFA-6621-5A4B-4BD1CC76F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/>
          <a:lstStyle>
            <a:lvl1pPr>
              <a:defRPr sz="1800" b="1"/>
            </a:lvl1pPr>
          </a:lstStyle>
          <a:p>
            <a:r>
              <a:rPr lang="en-US" sz="1400" b="0" dirty="0"/>
              <a:t>Page</a:t>
            </a:r>
            <a:r>
              <a:rPr lang="en-US" dirty="0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27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07548-9A0C-3301-B536-7456420E1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8811CA-5E37-D2CF-D424-D1AC6FBAB1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52E129-0D49-9C8B-5FA2-1686D5838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89982-FAA6-4525-A1E7-2F7673A24390}" type="datetime1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EC0534-7709-E1AB-3F86-5C5551444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73C340-5C0A-05DE-38D1-F5101A965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E5057F-7482-41AE-BBDB-C83C2F346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417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612FB-8D31-A6BF-B26A-54F2E57F6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9BBD1-0C18-604B-75C7-619BE6A2D2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E8E06B-2B4A-F0CB-ECE2-D91FD1EA91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CB85DF-D2C7-EDF7-CAE1-90A424B74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CB7FA-7B94-4F91-BABC-9D716D9D537E}" type="datetime1">
              <a:rPr lang="en-US" smtClean="0"/>
              <a:t>5/19/2024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0B35ED-B1AD-C7A3-789D-D56E84CC3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F60C7F7F-C143-ADD7-651F-32FEE87D2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/>
          <a:lstStyle>
            <a:lvl1pPr>
              <a:defRPr sz="1800" b="1"/>
            </a:lvl1pPr>
          </a:lstStyle>
          <a:p>
            <a:r>
              <a:rPr lang="en-US" sz="1400" b="0" dirty="0"/>
              <a:t>Page</a:t>
            </a:r>
            <a:r>
              <a:rPr lang="en-US" dirty="0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49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CFDBC-A612-A3C7-16CF-DB4228831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BA53AE-EB85-9424-6870-715378B9B3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8B861F-D83D-874A-8F0E-9BE8ADBCB8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3CD26E-130E-3EFD-1E58-D0A076C9EC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D80009-3EE4-D16F-CCB1-73CA63D328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E75DF4-258D-AB76-230B-8ABE0E21D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AAAC3-BDBB-47BF-BA5C-45EFB7F81241}" type="datetime1">
              <a:rPr lang="en-US" smtClean="0"/>
              <a:t>5/19/2024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D679FF-8C9F-A02B-BF83-EEDA27910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A698A86C-2570-E5A2-0B29-BBD245951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/>
          <a:lstStyle>
            <a:lvl1pPr>
              <a:defRPr sz="1800" b="1"/>
            </a:lvl1pPr>
          </a:lstStyle>
          <a:p>
            <a:r>
              <a:rPr lang="en-US" sz="1400" b="0" dirty="0"/>
              <a:t>Page</a:t>
            </a:r>
            <a:r>
              <a:rPr lang="en-US" dirty="0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189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1054B-64E0-23D2-6B48-69B7EDFBB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E744E3-8DA2-E6D6-2A16-DE06AFA8A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E560-4FCD-4798-9AF2-642BCAC1830E}" type="datetime1">
              <a:rPr lang="en-US" smtClean="0"/>
              <a:t>5/19/2024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C89B19-AB7A-A19A-30D2-AEDBCAA04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6698D-5F79-0980-9B76-3D5865985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/>
          <a:lstStyle>
            <a:lvl1pPr>
              <a:defRPr sz="1800" b="1"/>
            </a:lvl1pPr>
          </a:lstStyle>
          <a:p>
            <a:r>
              <a:rPr lang="en-US" sz="1400" b="0" dirty="0"/>
              <a:t>Page</a:t>
            </a:r>
            <a:r>
              <a:rPr lang="en-US" dirty="0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153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9050C9-6840-84E5-D463-1BB9420EE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C1CC0-1E6D-4B25-A2AE-33306CF856E6}" type="datetime1">
              <a:rPr lang="en-US" smtClean="0"/>
              <a:t>5/19/2024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BA4735-8AB6-87BE-D400-DE9A5D449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7E5D0F-ABFC-3AB6-B29E-7372DFF5EA3A}"/>
              </a:ext>
            </a:extLst>
          </p:cNvPr>
          <p:cNvSpPr txBox="1">
            <a:spLocks/>
          </p:cNvSpPr>
          <p:nvPr userDrawn="1"/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42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D85EC-E506-22F4-346F-7974EAC2F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AA53F-C0C5-EA92-EF29-52B56CEE8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2D2632-BED3-5DD1-0D92-845D5CA5BE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33BAEC-429D-7A50-4D81-A1BF2ECC0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42552-A208-4103-BBAD-2B95A95E1FEC}" type="datetime1">
              <a:rPr lang="en-US" smtClean="0"/>
              <a:t>5/19/2024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16B86E-B8A1-4F80-E1FB-62FB54584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B84E180B-01F9-F756-B76F-DBCB1FEBB953}"/>
              </a:ext>
            </a:extLst>
          </p:cNvPr>
          <p:cNvSpPr txBox="1">
            <a:spLocks/>
          </p:cNvSpPr>
          <p:nvPr userDrawn="1"/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498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7A099-1061-09E4-DC3E-DEBACB3D5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A513E4-8368-44F8-EA23-5FE27B6FA6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ABFFC8-2261-76FE-8474-2FCFEDC97D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B83C56-760D-2584-1EE9-9E92C5F9D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E08EA-84C3-4938-9F36-6CC12B53B25F}" type="datetime1">
              <a:rPr lang="en-US" smtClean="0"/>
              <a:t>5/19/2024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E642CD-FFF3-B465-F5E9-7EA5EEE2C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8C4EA6F1-DE73-3AD0-FFED-F8CA89127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/>
          <a:lstStyle>
            <a:lvl1pPr>
              <a:defRPr sz="1800" b="1"/>
            </a:lvl1pPr>
          </a:lstStyle>
          <a:p>
            <a:r>
              <a:rPr lang="en-US" sz="1400" b="0" dirty="0"/>
              <a:t>Page</a:t>
            </a:r>
            <a:r>
              <a:rPr lang="en-US" dirty="0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379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76000" b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AA504E-AD37-2053-5C5B-AE2A89118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8422"/>
            <a:ext cx="10515600" cy="8622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9BFCC0-702E-A0E6-7AC8-E887DEE53D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79B09F-5F50-DEE3-1E0B-39D8F06684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58DAF-AFE5-4394-A263-6FDE350004BD}" type="datetime1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288452-2736-5F09-F17B-38FEE2A213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3F761627-0927-EAE4-3C8C-120709F05142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846" y="365125"/>
            <a:ext cx="1139954" cy="463297"/>
          </a:xfrm>
          <a:prstGeom prst="rect">
            <a:avLst/>
          </a:prstGeom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7653F00A-FF5A-1AFA-0B55-634828FAD7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/>
          <a:lstStyle>
            <a:lvl1pPr>
              <a:defRPr sz="1800" b="1"/>
            </a:lvl1pPr>
          </a:lstStyle>
          <a:p>
            <a:r>
              <a:rPr lang="en-US" sz="1400" b="0" dirty="0"/>
              <a:t>Page</a:t>
            </a:r>
            <a:r>
              <a:rPr lang="en-US" dirty="0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294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unteniacoffee.ro/misiune-viziune-valori/" TargetMode="External"/><Relationship Id="rId2" Type="http://schemas.openxmlformats.org/officeDocument/2006/relationships/hyperlink" Target="https://humaninvest.ro/de-ce-chiar-si-firmele-mici-si-mijlocii-au-nevoie-de-manageri-cu-competente-de-leadership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26994-1CA3-A39D-4FDE-D835BC5851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3262" y="1159821"/>
            <a:ext cx="9144000" cy="323683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 Pro" panose="02040502050405020303" pitchFamily="18" charset="0"/>
              </a:rPr>
              <a:t>LIDERSHIPULUI </a:t>
            </a:r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 Pro" panose="02040502050405020303" pitchFamily="18" charset="0"/>
              </a:rPr>
              <a:t>Î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 Pro" panose="02040502050405020303" pitchFamily="18" charset="0"/>
              </a:rPr>
              <a:t>N CADRUL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 Pro" panose="02040502050405020303" pitchFamily="18" charset="0"/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 Pro" panose="02040502050405020303" pitchFamily="18" charset="0"/>
              </a:rPr>
              <a:t>ORGANIZA</a:t>
            </a:r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 Pro" panose="02040502050405020303" pitchFamily="18" charset="0"/>
              </a:rPr>
              <a:t>Ț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 Pro" panose="02040502050405020303" pitchFamily="18" charset="0"/>
              </a:rPr>
              <a:t>IEI</a:t>
            </a:r>
            <a:b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 Pro" panose="02040502050405020303" pitchFamily="18" charset="0"/>
              </a:rPr>
            </a:b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 Pro" panose="02040502050405020303" pitchFamily="18" charset="0"/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 Pro" panose="02040502050405020303" pitchFamily="18" charset="0"/>
              </a:rPr>
              <a:t>STUDIU DE CAZ ROX SPECIALTY COFFEE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2F05B2-EF03-DBB5-4446-A81ABE5970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59289" y="5255879"/>
            <a:ext cx="5329382" cy="1531144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err="1">
                <a:latin typeface="Georgia Pro" panose="02040502050405020303" pitchFamily="18" charset="0"/>
              </a:rPr>
              <a:t>Autori</a:t>
            </a:r>
            <a:r>
              <a:rPr lang="en-US" sz="2000" b="1" dirty="0">
                <a:latin typeface="Georgia Pro" panose="02040502050405020303" pitchFamily="18" charset="0"/>
              </a:rPr>
              <a:t>:</a:t>
            </a:r>
            <a:endParaRPr lang="ro-RO" sz="2000" b="1" dirty="0">
              <a:latin typeface="Georgia Pro" panose="02040502050405020303" pitchFamily="18" charset="0"/>
            </a:endParaRPr>
          </a:p>
          <a:p>
            <a:r>
              <a:rPr lang="en-US" sz="2000" dirty="0">
                <a:latin typeface="Georgia Pro" panose="02040502050405020303" pitchFamily="18" charset="0"/>
              </a:rPr>
              <a:t>D</a:t>
            </a:r>
            <a:r>
              <a:rPr lang="ro-RO" sz="2000" dirty="0">
                <a:latin typeface="Georgia Pro" panose="02040502050405020303" pitchFamily="18" charset="0"/>
              </a:rPr>
              <a:t>ă</a:t>
            </a:r>
            <a:r>
              <a:rPr lang="en-US" sz="2000" dirty="0">
                <a:latin typeface="Georgia Pro" panose="02040502050405020303" pitchFamily="18" charset="0"/>
              </a:rPr>
              <a:t>r</a:t>
            </a:r>
            <a:r>
              <a:rPr lang="ro-RO" sz="2000" dirty="0">
                <a:latin typeface="Georgia Pro" panose="02040502050405020303" pitchFamily="18" charset="0"/>
              </a:rPr>
              <a:t>ă</a:t>
            </a:r>
            <a:r>
              <a:rPr lang="en-US" sz="2000" dirty="0" err="1">
                <a:latin typeface="Georgia Pro" panose="02040502050405020303" pitchFamily="18" charset="0"/>
              </a:rPr>
              <a:t>bu</a:t>
            </a:r>
            <a:r>
              <a:rPr lang="ro-RO" sz="2000" dirty="0">
                <a:latin typeface="Georgia Pro" panose="02040502050405020303" pitchFamily="18" charset="0"/>
              </a:rPr>
              <a:t>ș</a:t>
            </a:r>
            <a:r>
              <a:rPr lang="en-US" sz="2000" dirty="0">
                <a:latin typeface="Georgia Pro" panose="02040502050405020303" pitchFamily="18" charset="0"/>
              </a:rPr>
              <a:t> Naomi </a:t>
            </a:r>
            <a:r>
              <a:rPr lang="en-US" sz="2000" dirty="0" err="1">
                <a:latin typeface="Georgia Pro" panose="02040502050405020303" pitchFamily="18" charset="0"/>
              </a:rPr>
              <a:t>Estera</a:t>
            </a:r>
            <a:r>
              <a:rPr lang="en-US" sz="2000" dirty="0">
                <a:latin typeface="Georgia Pro" panose="02040502050405020303" pitchFamily="18" charset="0"/>
              </a:rPr>
              <a:t> </a:t>
            </a:r>
            <a:r>
              <a:rPr lang="en-US" sz="2000" dirty="0" err="1">
                <a:latin typeface="Georgia Pro" panose="02040502050405020303" pitchFamily="18" charset="0"/>
              </a:rPr>
              <a:t>Corina</a:t>
            </a:r>
            <a:endParaRPr lang="en-US" sz="2000" dirty="0">
              <a:latin typeface="Georgia Pro" panose="02040502050405020303" pitchFamily="18" charset="0"/>
            </a:endParaRPr>
          </a:p>
          <a:p>
            <a:r>
              <a:rPr lang="en-US" sz="2000" dirty="0" err="1">
                <a:latin typeface="Georgia Pro" panose="02040502050405020303" pitchFamily="18" charset="0"/>
              </a:rPr>
              <a:t>Hor</a:t>
            </a:r>
            <a:r>
              <a:rPr lang="ro-RO" sz="2000" dirty="0">
                <a:latin typeface="Georgia Pro" panose="02040502050405020303" pitchFamily="18" charset="0"/>
              </a:rPr>
              <a:t>ț</a:t>
            </a:r>
            <a:r>
              <a:rPr lang="en-US" sz="2000" dirty="0">
                <a:latin typeface="Georgia Pro" panose="02040502050405020303" pitchFamily="18" charset="0"/>
              </a:rPr>
              <a:t> (c</a:t>
            </a:r>
            <a:r>
              <a:rPr lang="ro-RO" sz="2000" dirty="0">
                <a:latin typeface="Georgia Pro" panose="02040502050405020303" pitchFamily="18" charset="0"/>
              </a:rPr>
              <a:t>ă</a:t>
            </a:r>
            <a:r>
              <a:rPr lang="en-US" sz="2000" dirty="0">
                <a:latin typeface="Georgia Pro" panose="02040502050405020303" pitchFamily="18" charset="0"/>
              </a:rPr>
              <a:t>s. </a:t>
            </a:r>
            <a:r>
              <a:rPr lang="en-US" sz="2000" dirty="0" err="1">
                <a:latin typeface="Georgia Pro" panose="02040502050405020303" pitchFamily="18" charset="0"/>
              </a:rPr>
              <a:t>Mure</a:t>
            </a:r>
            <a:r>
              <a:rPr lang="ro-RO" sz="2000" dirty="0">
                <a:latin typeface="Georgia Pro" panose="02040502050405020303" pitchFamily="18" charset="0"/>
              </a:rPr>
              <a:t>ș</a:t>
            </a:r>
            <a:r>
              <a:rPr lang="en-US" sz="2000" dirty="0">
                <a:latin typeface="Georgia Pro" panose="02040502050405020303" pitchFamily="18" charset="0"/>
              </a:rPr>
              <a:t>an) Anamaria Alina</a:t>
            </a:r>
          </a:p>
        </p:txBody>
      </p:sp>
      <p:sp>
        <p:nvSpPr>
          <p:cNvPr id="4" name="CasetăText 3">
            <a:extLst>
              <a:ext uri="{FF2B5EF4-FFF2-40B4-BE49-F238E27FC236}">
                <a16:creationId xmlns:a16="http://schemas.microsoft.com/office/drawing/2014/main" id="{22FE235E-1B84-9A4E-57EA-265E36D146A8}"/>
              </a:ext>
            </a:extLst>
          </p:cNvPr>
          <p:cNvSpPr txBox="1"/>
          <p:nvPr/>
        </p:nvSpPr>
        <p:spPr>
          <a:xfrm>
            <a:off x="8831589" y="5255879"/>
            <a:ext cx="349134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Georgia Pro" panose="02040502050405020303" pitchFamily="18" charset="0"/>
              </a:rPr>
              <a:t>Prof </a:t>
            </a:r>
            <a:r>
              <a:rPr lang="en-US" sz="2000" b="1" dirty="0" err="1">
                <a:latin typeface="Georgia Pro" panose="02040502050405020303" pitchFamily="18" charset="0"/>
              </a:rPr>
              <a:t>coordonator</a:t>
            </a:r>
            <a:r>
              <a:rPr lang="en-US" sz="2000" b="1" dirty="0">
                <a:latin typeface="Georgia Pro" panose="02040502050405020303" pitchFamily="18" charset="0"/>
              </a:rPr>
              <a:t>: </a:t>
            </a:r>
            <a:endParaRPr lang="ro-RO" sz="2000" b="1" dirty="0">
              <a:latin typeface="Georgia Pro" panose="02040502050405020303" pitchFamily="18" charset="0"/>
            </a:endParaRPr>
          </a:p>
          <a:p>
            <a:pPr algn="ctr"/>
            <a:r>
              <a:rPr lang="en-US" sz="2000" dirty="0">
                <a:latin typeface="Georgia Pro" panose="02040502050405020303" pitchFamily="18" charset="0"/>
              </a:rPr>
              <a:t>Pop Izabela</a:t>
            </a:r>
          </a:p>
          <a:p>
            <a:endParaRPr lang="en-US" dirty="0"/>
          </a:p>
        </p:txBody>
      </p:sp>
      <p:sp>
        <p:nvSpPr>
          <p:cNvPr id="5" name="Substituent număr diapozitiv 2">
            <a:extLst>
              <a:ext uri="{FF2B5EF4-FFF2-40B4-BE49-F238E27FC236}">
                <a16:creationId xmlns:a16="http://schemas.microsoft.com/office/drawing/2014/main" id="{4A84B180-B123-04F8-8A7B-480159FBF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1706" y="6356350"/>
            <a:ext cx="1202094" cy="365125"/>
          </a:xfrm>
        </p:spPr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6" name="Imagine 5">
            <a:extLst>
              <a:ext uri="{FF2B5EF4-FFF2-40B4-BE49-F238E27FC236}">
                <a16:creationId xmlns:a16="http://schemas.microsoft.com/office/drawing/2014/main" id="{2ADE67FD-15B9-7A3A-9DB2-71521528D8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74" y="4890645"/>
            <a:ext cx="2235222" cy="1896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11116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A7B99D49-7EB4-9A9E-F188-5B921C479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7. </a:t>
            </a:r>
            <a:r>
              <a:rPr lang="en-US" sz="4000" b="1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Implicarea</a:t>
            </a:r>
            <a:r>
              <a:rPr lang="en-US" sz="4000" b="1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 </a:t>
            </a:r>
            <a:r>
              <a:rPr lang="en-US" sz="4000" b="1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în</a:t>
            </a:r>
            <a:r>
              <a:rPr lang="en-US" sz="4000" b="1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 </a:t>
            </a:r>
            <a:r>
              <a:rPr lang="en-US" sz="4000" b="1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Comunitate</a:t>
            </a:r>
            <a:endParaRPr lang="en-US" sz="4000" dirty="0">
              <a:latin typeface="Georgia Pro" panose="02040502050405020303" pitchFamily="18" charset="0"/>
            </a:endParaRP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6E992847-940F-4187-2D52-A15BC410A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471" y="2721301"/>
            <a:ext cx="8252021" cy="38490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err="1">
                <a:solidFill>
                  <a:srgbClr val="0D0D0D"/>
                </a:solidFill>
                <a:latin typeface="Georgia Pro" panose="02040502050405020303" pitchFamily="18" charset="0"/>
              </a:rPr>
              <a:t>Managerul</a:t>
            </a:r>
            <a:r>
              <a:rPr lang="en-US" sz="2000" dirty="0">
                <a:solidFill>
                  <a:srgbClr val="0D0D0D"/>
                </a:solidFill>
                <a:latin typeface="Georgia Pro" panose="02040502050405020303" pitchFamily="18" charset="0"/>
              </a:rPr>
              <a:t> de la ROX face </a:t>
            </a:r>
            <a:r>
              <a:rPr lang="en-US" sz="2000" dirty="0" err="1">
                <a:solidFill>
                  <a:srgbClr val="0D0D0D"/>
                </a:solidFill>
                <a:latin typeface="Georgia Pro" panose="02040502050405020303" pitchFamily="18" charset="0"/>
              </a:rPr>
              <a:t>voluntariat</a:t>
            </a:r>
            <a:r>
              <a:rPr lang="en-US" sz="2000" dirty="0">
                <a:solidFill>
                  <a:srgbClr val="0D0D0D"/>
                </a:solidFill>
                <a:latin typeface="Georgia Pro" panose="02040502050405020303" pitchFamily="18" charset="0"/>
              </a:rPr>
              <a:t> </a:t>
            </a:r>
            <a:r>
              <a:rPr lang="en-US" sz="2000" dirty="0" err="1">
                <a:solidFill>
                  <a:srgbClr val="0D0D0D"/>
                </a:solidFill>
                <a:latin typeface="Georgia Pro" panose="02040502050405020303" pitchFamily="18" charset="0"/>
              </a:rPr>
              <a:t>și</a:t>
            </a:r>
            <a:r>
              <a:rPr lang="en-US" sz="2000" dirty="0">
                <a:solidFill>
                  <a:srgbClr val="0D0D0D"/>
                </a:solidFill>
                <a:latin typeface="Georgia Pro" panose="02040502050405020303" pitchFamily="18" charset="0"/>
              </a:rPr>
              <a:t> </a:t>
            </a:r>
            <a:r>
              <a:rPr lang="en-US" sz="2000" dirty="0" err="1">
                <a:solidFill>
                  <a:srgbClr val="0D0D0D"/>
                </a:solidFill>
                <a:latin typeface="Georgia Pro" panose="02040502050405020303" pitchFamily="18" charset="0"/>
              </a:rPr>
              <a:t>oferă</a:t>
            </a:r>
            <a:r>
              <a:rPr lang="en-US" sz="2000" dirty="0">
                <a:solidFill>
                  <a:srgbClr val="0D0D0D"/>
                </a:solidFill>
                <a:latin typeface="Georgia Pro" panose="02040502050405020303" pitchFamily="18" charset="0"/>
              </a:rPr>
              <a:t> </a:t>
            </a:r>
            <a:r>
              <a:rPr lang="en-US" sz="2000" dirty="0" err="1">
                <a:solidFill>
                  <a:srgbClr val="0D0D0D"/>
                </a:solidFill>
                <a:latin typeface="Georgia Pro" panose="02040502050405020303" pitchFamily="18" charset="0"/>
              </a:rPr>
              <a:t>gratuit</a:t>
            </a:r>
            <a:r>
              <a:rPr lang="en-US" sz="2000" dirty="0">
                <a:solidFill>
                  <a:srgbClr val="0D0D0D"/>
                </a:solidFill>
                <a:latin typeface="Georgia Pro" panose="02040502050405020303" pitchFamily="18" charset="0"/>
              </a:rPr>
              <a:t> </a:t>
            </a:r>
            <a:r>
              <a:rPr lang="en-US" sz="2000" dirty="0" err="1">
                <a:solidFill>
                  <a:srgbClr val="0D0D0D"/>
                </a:solidFill>
                <a:latin typeface="Georgia Pro" panose="02040502050405020303" pitchFamily="18" charset="0"/>
              </a:rPr>
              <a:t>cursuri</a:t>
            </a:r>
            <a:r>
              <a:rPr lang="en-US" sz="2000" dirty="0">
                <a:solidFill>
                  <a:srgbClr val="0D0D0D"/>
                </a:solidFill>
                <a:latin typeface="Georgia Pro" panose="02040502050405020303" pitchFamily="18" charset="0"/>
              </a:rPr>
              <a:t> de </a:t>
            </a:r>
            <a:r>
              <a:rPr lang="en-US" sz="2000" dirty="0" err="1">
                <a:solidFill>
                  <a:srgbClr val="0D0D0D"/>
                </a:solidFill>
                <a:latin typeface="Georgia Pro" panose="02040502050405020303" pitchFamily="18" charset="0"/>
              </a:rPr>
              <a:t>pregătire</a:t>
            </a:r>
            <a:r>
              <a:rPr lang="en-US" sz="2000" dirty="0">
                <a:solidFill>
                  <a:srgbClr val="0D0D0D"/>
                </a:solidFill>
                <a:latin typeface="Georgia Pro" panose="02040502050405020303" pitchFamily="18" charset="0"/>
              </a:rPr>
              <a:t> </a:t>
            </a:r>
            <a:r>
              <a:rPr lang="en-US" sz="2000" dirty="0" err="1">
                <a:solidFill>
                  <a:srgbClr val="0D0D0D"/>
                </a:solidFill>
                <a:latin typeface="Georgia Pro" panose="02040502050405020303" pitchFamily="18" charset="0"/>
              </a:rPr>
              <a:t>și</a:t>
            </a:r>
            <a:r>
              <a:rPr lang="en-US" sz="2000" dirty="0">
                <a:solidFill>
                  <a:srgbClr val="0D0D0D"/>
                </a:solidFill>
                <a:latin typeface="Georgia Pro" panose="02040502050405020303" pitchFamily="18" charset="0"/>
              </a:rPr>
              <a:t> </a:t>
            </a:r>
            <a:r>
              <a:rPr lang="en-US" sz="2000" dirty="0" err="1">
                <a:solidFill>
                  <a:srgbClr val="0D0D0D"/>
                </a:solidFill>
                <a:latin typeface="Georgia Pro" panose="02040502050405020303" pitchFamily="18" charset="0"/>
              </a:rPr>
              <a:t>inițiere</a:t>
            </a:r>
            <a:r>
              <a:rPr lang="en-US" sz="2000" dirty="0">
                <a:solidFill>
                  <a:srgbClr val="0D0D0D"/>
                </a:solidFill>
                <a:latin typeface="Georgia Pro" panose="02040502050405020303" pitchFamily="18" charset="0"/>
              </a:rPr>
              <a:t> </a:t>
            </a:r>
            <a:r>
              <a:rPr lang="en-US" sz="2000" dirty="0" err="1">
                <a:solidFill>
                  <a:srgbClr val="0D0D0D"/>
                </a:solidFill>
                <a:latin typeface="Georgia Pro" panose="02040502050405020303" pitchFamily="18" charset="0"/>
              </a:rPr>
              <a:t>în</a:t>
            </a:r>
            <a:r>
              <a:rPr lang="en-US" sz="2000" dirty="0">
                <a:solidFill>
                  <a:srgbClr val="0D0D0D"/>
                </a:solidFill>
                <a:latin typeface="Georgia Pro" panose="02040502050405020303" pitchFamily="18" charset="0"/>
              </a:rPr>
              <a:t> </a:t>
            </a:r>
            <a:r>
              <a:rPr lang="en-US" sz="2000" dirty="0" err="1">
                <a:solidFill>
                  <a:srgbClr val="0D0D0D"/>
                </a:solidFill>
                <a:latin typeface="Georgia Pro" panose="02040502050405020303" pitchFamily="18" charset="0"/>
              </a:rPr>
              <a:t>lumea</a:t>
            </a:r>
            <a:r>
              <a:rPr lang="en-US" sz="2000" dirty="0">
                <a:solidFill>
                  <a:srgbClr val="0D0D0D"/>
                </a:solidFill>
                <a:latin typeface="Georgia Pro" panose="02040502050405020303" pitchFamily="18" charset="0"/>
              </a:rPr>
              <a:t> </a:t>
            </a:r>
            <a:r>
              <a:rPr lang="en-US" sz="2000" dirty="0" err="1">
                <a:solidFill>
                  <a:srgbClr val="0D0D0D"/>
                </a:solidFill>
                <a:latin typeface="Georgia Pro" panose="02040502050405020303" pitchFamily="18" charset="0"/>
              </a:rPr>
              <a:t>cafelei</a:t>
            </a:r>
            <a:r>
              <a:rPr lang="en-US" sz="2000" dirty="0">
                <a:solidFill>
                  <a:srgbClr val="0D0D0D"/>
                </a:solidFill>
                <a:latin typeface="Georgia Pro" panose="02040502050405020303" pitchFamily="18" charset="0"/>
              </a:rPr>
              <a:t>. </a:t>
            </a:r>
            <a:r>
              <a:rPr lang="en-US" sz="2000" dirty="0" err="1">
                <a:solidFill>
                  <a:srgbClr val="0D0D0D"/>
                </a:solidFill>
                <a:latin typeface="Georgia Pro" panose="02040502050405020303" pitchFamily="18" charset="0"/>
              </a:rPr>
              <a:t>Această</a:t>
            </a:r>
            <a:r>
              <a:rPr lang="en-US" sz="2000" dirty="0">
                <a:solidFill>
                  <a:srgbClr val="0D0D0D"/>
                </a:solidFill>
                <a:latin typeface="Georgia Pro" panose="02040502050405020303" pitchFamily="18" charset="0"/>
              </a:rPr>
              <a:t> </a:t>
            </a:r>
            <a:r>
              <a:rPr lang="en-US" sz="2000" dirty="0" err="1">
                <a:solidFill>
                  <a:srgbClr val="0D0D0D"/>
                </a:solidFill>
                <a:latin typeface="Georgia Pro" panose="02040502050405020303" pitchFamily="18" charset="0"/>
              </a:rPr>
              <a:t>implicare</a:t>
            </a:r>
            <a:r>
              <a:rPr lang="en-US" sz="2000" dirty="0">
                <a:solidFill>
                  <a:srgbClr val="0D0D0D"/>
                </a:solidFill>
                <a:latin typeface="Georgia Pro" panose="02040502050405020303" pitchFamily="18" charset="0"/>
              </a:rPr>
              <a:t> </a:t>
            </a:r>
            <a:r>
              <a:rPr lang="en-US" sz="2000" dirty="0" err="1">
                <a:solidFill>
                  <a:srgbClr val="0D0D0D"/>
                </a:solidFill>
                <a:latin typeface="Georgia Pro" panose="02040502050405020303" pitchFamily="18" charset="0"/>
              </a:rPr>
              <a:t>în</a:t>
            </a:r>
            <a:r>
              <a:rPr lang="en-US" sz="2000" dirty="0">
                <a:solidFill>
                  <a:srgbClr val="0D0D0D"/>
                </a:solidFill>
                <a:latin typeface="Georgia Pro" panose="02040502050405020303" pitchFamily="18" charset="0"/>
              </a:rPr>
              <a:t> </a:t>
            </a:r>
            <a:r>
              <a:rPr lang="en-US" sz="2000" dirty="0" err="1">
                <a:solidFill>
                  <a:srgbClr val="0D0D0D"/>
                </a:solidFill>
                <a:latin typeface="Georgia Pro" panose="02040502050405020303" pitchFamily="18" charset="0"/>
              </a:rPr>
              <a:t>comunitate</a:t>
            </a:r>
            <a:r>
              <a:rPr lang="en-US" sz="2000" dirty="0">
                <a:solidFill>
                  <a:srgbClr val="0D0D0D"/>
                </a:solidFill>
                <a:latin typeface="Georgia Pro" panose="02040502050405020303" pitchFamily="18" charset="0"/>
              </a:rPr>
              <a:t> </a:t>
            </a:r>
            <a:r>
              <a:rPr lang="en-US" sz="2000" dirty="0" err="1">
                <a:solidFill>
                  <a:srgbClr val="0D0D0D"/>
                </a:solidFill>
                <a:latin typeface="Georgia Pro" panose="02040502050405020303" pitchFamily="18" charset="0"/>
              </a:rPr>
              <a:t>îi</a:t>
            </a:r>
            <a:r>
              <a:rPr lang="en-US" sz="2000" dirty="0">
                <a:solidFill>
                  <a:srgbClr val="0D0D0D"/>
                </a:solidFill>
                <a:latin typeface="Georgia Pro" panose="02040502050405020303" pitchFamily="18" charset="0"/>
              </a:rPr>
              <a:t> </a:t>
            </a:r>
            <a:r>
              <a:rPr lang="en-US" sz="2000" dirty="0" err="1">
                <a:solidFill>
                  <a:srgbClr val="0D0D0D"/>
                </a:solidFill>
                <a:latin typeface="Georgia Pro" panose="02040502050405020303" pitchFamily="18" charset="0"/>
              </a:rPr>
              <a:t>oferă</a:t>
            </a:r>
            <a:r>
              <a:rPr lang="en-US" sz="2000" dirty="0">
                <a:solidFill>
                  <a:srgbClr val="0D0D0D"/>
                </a:solidFill>
                <a:latin typeface="Georgia Pro" panose="02040502050405020303" pitchFamily="18" charset="0"/>
              </a:rPr>
              <a:t> </a:t>
            </a:r>
            <a:r>
              <a:rPr lang="en-US" sz="2000" dirty="0" err="1">
                <a:solidFill>
                  <a:srgbClr val="0D0D0D"/>
                </a:solidFill>
                <a:latin typeface="Georgia Pro" panose="02040502050405020303" pitchFamily="18" charset="0"/>
              </a:rPr>
              <a:t>numeroase</a:t>
            </a:r>
            <a:r>
              <a:rPr lang="en-US" sz="2000" dirty="0">
                <a:solidFill>
                  <a:srgbClr val="0D0D0D"/>
                </a:solidFill>
                <a:latin typeface="Georgia Pro" panose="02040502050405020303" pitchFamily="18" charset="0"/>
              </a:rPr>
              <a:t> </a:t>
            </a:r>
            <a:r>
              <a:rPr lang="en-US" sz="2000" dirty="0" err="1">
                <a:solidFill>
                  <a:srgbClr val="0D0D0D"/>
                </a:solidFill>
                <a:latin typeface="Georgia Pro" panose="02040502050405020303" pitchFamily="18" charset="0"/>
              </a:rPr>
              <a:t>oportunități</a:t>
            </a:r>
            <a:r>
              <a:rPr lang="en-US" sz="2000" dirty="0">
                <a:solidFill>
                  <a:srgbClr val="0D0D0D"/>
                </a:solidFill>
                <a:latin typeface="Georgia Pro" panose="02040502050405020303" pitchFamily="18" charset="0"/>
              </a:rPr>
              <a:t> </a:t>
            </a:r>
            <a:r>
              <a:rPr lang="en-US" sz="2000" dirty="0" err="1">
                <a:solidFill>
                  <a:srgbClr val="0D0D0D"/>
                </a:solidFill>
                <a:latin typeface="Georgia Pro" panose="02040502050405020303" pitchFamily="18" charset="0"/>
              </a:rPr>
              <a:t>și</a:t>
            </a:r>
            <a:r>
              <a:rPr lang="en-US" sz="2000" dirty="0">
                <a:solidFill>
                  <a:srgbClr val="0D0D0D"/>
                </a:solidFill>
                <a:latin typeface="Georgia Pro" panose="02040502050405020303" pitchFamily="18" charset="0"/>
              </a:rPr>
              <a:t> </a:t>
            </a:r>
            <a:r>
              <a:rPr lang="en-US" sz="2000" dirty="0" err="1">
                <a:solidFill>
                  <a:srgbClr val="0D0D0D"/>
                </a:solidFill>
                <a:latin typeface="Georgia Pro" panose="02040502050405020303" pitchFamily="18" charset="0"/>
              </a:rPr>
              <a:t>consolidează</a:t>
            </a:r>
            <a:r>
              <a:rPr lang="en-US" sz="2000" dirty="0">
                <a:solidFill>
                  <a:srgbClr val="0D0D0D"/>
                </a:solidFill>
                <a:latin typeface="Georgia Pro" panose="02040502050405020303" pitchFamily="18" charset="0"/>
              </a:rPr>
              <a:t> </a:t>
            </a:r>
            <a:r>
              <a:rPr lang="en-US" sz="2000" dirty="0" err="1">
                <a:solidFill>
                  <a:srgbClr val="0D0D0D"/>
                </a:solidFill>
                <a:latin typeface="Georgia Pro" panose="02040502050405020303" pitchFamily="18" charset="0"/>
              </a:rPr>
              <a:t>relația</a:t>
            </a:r>
            <a:r>
              <a:rPr lang="en-US" sz="2000" dirty="0">
                <a:solidFill>
                  <a:srgbClr val="0D0D0D"/>
                </a:solidFill>
                <a:latin typeface="Georgia Pro" panose="02040502050405020303" pitchFamily="18" charset="0"/>
              </a:rPr>
              <a:t> cu </a:t>
            </a:r>
            <a:r>
              <a:rPr lang="en-US" sz="2000" dirty="0" err="1">
                <a:solidFill>
                  <a:srgbClr val="0D0D0D"/>
                </a:solidFill>
                <a:latin typeface="Georgia Pro" panose="02040502050405020303" pitchFamily="18" charset="0"/>
              </a:rPr>
              <a:t>viitorii</a:t>
            </a:r>
            <a:r>
              <a:rPr lang="en-US" sz="2000" dirty="0">
                <a:solidFill>
                  <a:srgbClr val="0D0D0D"/>
                </a:solidFill>
                <a:latin typeface="Georgia Pro" panose="02040502050405020303" pitchFamily="18" charset="0"/>
              </a:rPr>
              <a:t> </a:t>
            </a:r>
            <a:r>
              <a:rPr lang="en-US" sz="2000" dirty="0" err="1">
                <a:solidFill>
                  <a:srgbClr val="0D0D0D"/>
                </a:solidFill>
                <a:latin typeface="Georgia Pro" panose="02040502050405020303" pitchFamily="18" charset="0"/>
              </a:rPr>
              <a:t>clienți</a:t>
            </a:r>
            <a:r>
              <a:rPr lang="en-US" sz="2000" dirty="0">
                <a:solidFill>
                  <a:srgbClr val="0D0D0D"/>
                </a:solidFill>
                <a:latin typeface="Georgia Pro" panose="02040502050405020303" pitchFamily="18" charset="0"/>
              </a:rPr>
              <a:t>. Nu de </a:t>
            </a:r>
            <a:r>
              <a:rPr lang="en-US" sz="2000" dirty="0" err="1">
                <a:solidFill>
                  <a:srgbClr val="0D0D0D"/>
                </a:solidFill>
                <a:latin typeface="Georgia Pro" panose="02040502050405020303" pitchFamily="18" charset="0"/>
              </a:rPr>
              <a:t>puține</a:t>
            </a:r>
            <a:r>
              <a:rPr lang="en-US" sz="2000" dirty="0">
                <a:solidFill>
                  <a:srgbClr val="0D0D0D"/>
                </a:solidFill>
                <a:latin typeface="Georgia Pro" panose="02040502050405020303" pitchFamily="18" charset="0"/>
              </a:rPr>
              <a:t> </a:t>
            </a:r>
            <a:r>
              <a:rPr lang="en-US" sz="2000" dirty="0" err="1">
                <a:solidFill>
                  <a:srgbClr val="0D0D0D"/>
                </a:solidFill>
                <a:latin typeface="Georgia Pro" panose="02040502050405020303" pitchFamily="18" charset="0"/>
              </a:rPr>
              <a:t>ori</a:t>
            </a:r>
            <a:r>
              <a:rPr lang="en-US" sz="2000" dirty="0">
                <a:solidFill>
                  <a:srgbClr val="0D0D0D"/>
                </a:solidFill>
                <a:latin typeface="Georgia Pro" panose="02040502050405020303" pitchFamily="18" charset="0"/>
              </a:rPr>
              <a:t>, </a:t>
            </a:r>
            <a:r>
              <a:rPr lang="en-US" sz="2000" dirty="0" err="1">
                <a:solidFill>
                  <a:srgbClr val="0D0D0D"/>
                </a:solidFill>
                <a:latin typeface="Georgia Pro" panose="02040502050405020303" pitchFamily="18" charset="0"/>
              </a:rPr>
              <a:t>managerul</a:t>
            </a:r>
            <a:r>
              <a:rPr lang="en-US" sz="2000" dirty="0">
                <a:solidFill>
                  <a:srgbClr val="0D0D0D"/>
                </a:solidFill>
                <a:latin typeface="Georgia Pro" panose="02040502050405020303" pitchFamily="18" charset="0"/>
              </a:rPr>
              <a:t> a </a:t>
            </a:r>
            <a:r>
              <a:rPr lang="en-US" sz="2000" dirty="0" err="1">
                <a:solidFill>
                  <a:srgbClr val="0D0D0D"/>
                </a:solidFill>
                <a:latin typeface="Georgia Pro" panose="02040502050405020303" pitchFamily="18" charset="0"/>
              </a:rPr>
              <a:t>angajat</a:t>
            </a:r>
            <a:r>
              <a:rPr lang="en-US" sz="2000" dirty="0">
                <a:solidFill>
                  <a:srgbClr val="0D0D0D"/>
                </a:solidFill>
                <a:latin typeface="Georgia Pro" panose="02040502050405020303" pitchFamily="18" charset="0"/>
              </a:rPr>
              <a:t> </a:t>
            </a:r>
            <a:r>
              <a:rPr lang="en-US" sz="2000" dirty="0" err="1">
                <a:solidFill>
                  <a:srgbClr val="0D0D0D"/>
                </a:solidFill>
                <a:latin typeface="Georgia Pro" panose="02040502050405020303" pitchFamily="18" charset="0"/>
              </a:rPr>
              <a:t>oameni</a:t>
            </a:r>
            <a:r>
              <a:rPr lang="en-US" sz="2000" dirty="0">
                <a:solidFill>
                  <a:srgbClr val="0D0D0D"/>
                </a:solidFill>
                <a:latin typeface="Georgia Pro" panose="02040502050405020303" pitchFamily="18" charset="0"/>
              </a:rPr>
              <a:t> din </a:t>
            </a:r>
            <a:r>
              <a:rPr lang="en-US" sz="2000" dirty="0" err="1">
                <a:solidFill>
                  <a:srgbClr val="0D0D0D"/>
                </a:solidFill>
                <a:latin typeface="Georgia Pro" panose="02040502050405020303" pitchFamily="18" charset="0"/>
              </a:rPr>
              <a:t>această</a:t>
            </a:r>
            <a:r>
              <a:rPr lang="en-US" sz="2000" dirty="0">
                <a:solidFill>
                  <a:srgbClr val="0D0D0D"/>
                </a:solidFill>
                <a:latin typeface="Georgia Pro" panose="02040502050405020303" pitchFamily="18" charset="0"/>
              </a:rPr>
              <a:t> </a:t>
            </a:r>
            <a:r>
              <a:rPr lang="en-US" sz="2000" dirty="0" err="1">
                <a:solidFill>
                  <a:srgbClr val="0D0D0D"/>
                </a:solidFill>
                <a:latin typeface="Georgia Pro" panose="02040502050405020303" pitchFamily="18" charset="0"/>
              </a:rPr>
              <a:t>comunitate</a:t>
            </a:r>
            <a:r>
              <a:rPr lang="en-US" sz="2000" dirty="0">
                <a:solidFill>
                  <a:srgbClr val="0D0D0D"/>
                </a:solidFill>
                <a:latin typeface="Georgia Pro" panose="02040502050405020303" pitchFamily="18" charset="0"/>
              </a:rPr>
              <a:t> </a:t>
            </a:r>
            <a:r>
              <a:rPr lang="en-US" sz="2000" dirty="0" err="1">
                <a:solidFill>
                  <a:srgbClr val="0D0D0D"/>
                </a:solidFill>
                <a:latin typeface="Georgia Pro" panose="02040502050405020303" pitchFamily="18" charset="0"/>
              </a:rPr>
              <a:t>unde</a:t>
            </a:r>
            <a:r>
              <a:rPr lang="en-US" sz="2000" dirty="0">
                <a:solidFill>
                  <a:srgbClr val="0D0D0D"/>
                </a:solidFill>
                <a:latin typeface="Georgia Pro" panose="02040502050405020303" pitchFamily="18" charset="0"/>
              </a:rPr>
              <a:t> face </a:t>
            </a:r>
            <a:r>
              <a:rPr lang="en-US" sz="2000" dirty="0" err="1">
                <a:solidFill>
                  <a:srgbClr val="0D0D0D"/>
                </a:solidFill>
                <a:latin typeface="Georgia Pro" panose="02040502050405020303" pitchFamily="18" charset="0"/>
              </a:rPr>
              <a:t>voluntariat</a:t>
            </a:r>
            <a:r>
              <a:rPr lang="en-US" sz="2000" dirty="0">
                <a:solidFill>
                  <a:srgbClr val="0D0D0D"/>
                </a:solidFill>
                <a:latin typeface="Georgia Pro" panose="02040502050405020303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err="1">
                <a:solidFill>
                  <a:srgbClr val="0D0D0D"/>
                </a:solidFill>
                <a:latin typeface="Georgia Pro" panose="02040502050405020303" pitchFamily="18" charset="0"/>
              </a:rPr>
              <a:t>Printre</a:t>
            </a:r>
            <a:r>
              <a:rPr lang="en-US" sz="2000" dirty="0">
                <a:solidFill>
                  <a:srgbClr val="0D0D0D"/>
                </a:solidFill>
                <a:latin typeface="Georgia Pro" panose="02040502050405020303" pitchFamily="18" charset="0"/>
              </a:rPr>
              <a:t> </a:t>
            </a:r>
            <a:r>
              <a:rPr lang="en-US" sz="2000" dirty="0" err="1">
                <a:solidFill>
                  <a:srgbClr val="0D0D0D"/>
                </a:solidFill>
                <a:latin typeface="Georgia Pro" panose="02040502050405020303" pitchFamily="18" charset="0"/>
              </a:rPr>
              <a:t>oportunități</a:t>
            </a:r>
            <a:r>
              <a:rPr lang="en-US" sz="2000" dirty="0">
                <a:solidFill>
                  <a:srgbClr val="0D0D0D"/>
                </a:solidFill>
                <a:latin typeface="Georgia Pro" panose="02040502050405020303" pitchFamily="18" charset="0"/>
              </a:rPr>
              <a:t> se </a:t>
            </a:r>
            <a:r>
              <a:rPr lang="en-US" sz="2000" dirty="0" err="1">
                <a:solidFill>
                  <a:srgbClr val="0D0D0D"/>
                </a:solidFill>
                <a:latin typeface="Georgia Pro" panose="02040502050405020303" pitchFamily="18" charset="0"/>
              </a:rPr>
              <a:t>numără</a:t>
            </a:r>
            <a:r>
              <a:rPr lang="en-US" sz="2000" dirty="0">
                <a:solidFill>
                  <a:srgbClr val="0D0D0D"/>
                </a:solidFill>
                <a:latin typeface="Georgia Pro" panose="02040502050405020303" pitchFamily="18" charset="0"/>
              </a:rPr>
              <a:t> </a:t>
            </a:r>
            <a:r>
              <a:rPr lang="en-US" sz="2000" dirty="0" err="1">
                <a:solidFill>
                  <a:srgbClr val="0D0D0D"/>
                </a:solidFill>
                <a:latin typeface="Georgia Pro" panose="02040502050405020303" pitchFamily="18" charset="0"/>
              </a:rPr>
              <a:t>organizarea</a:t>
            </a:r>
            <a:r>
              <a:rPr lang="en-US" sz="2000" dirty="0">
                <a:solidFill>
                  <a:srgbClr val="0D0D0D"/>
                </a:solidFill>
                <a:latin typeface="Georgia Pro" panose="02040502050405020303" pitchFamily="18" charset="0"/>
              </a:rPr>
              <a:t> de </a:t>
            </a:r>
            <a:r>
              <a:rPr lang="en-US" sz="2000" dirty="0" err="1">
                <a:solidFill>
                  <a:srgbClr val="0D0D0D"/>
                </a:solidFill>
                <a:latin typeface="Georgia Pro" panose="02040502050405020303" pitchFamily="18" charset="0"/>
              </a:rPr>
              <a:t>evenimente</a:t>
            </a:r>
            <a:r>
              <a:rPr lang="en-US" sz="2000" dirty="0">
                <a:solidFill>
                  <a:srgbClr val="0D0D0D"/>
                </a:solidFill>
                <a:latin typeface="Georgia Pro" panose="02040502050405020303" pitchFamily="18" charset="0"/>
              </a:rPr>
              <a:t> private, precum </a:t>
            </a:r>
            <a:r>
              <a:rPr lang="en-US" sz="2000" dirty="0" err="1">
                <a:solidFill>
                  <a:srgbClr val="0D0D0D"/>
                </a:solidFill>
                <a:latin typeface="Georgia Pro" panose="02040502050405020303" pitchFamily="18" charset="0"/>
              </a:rPr>
              <a:t>nunți</a:t>
            </a:r>
            <a:r>
              <a:rPr lang="en-US" sz="2000" dirty="0">
                <a:solidFill>
                  <a:srgbClr val="0D0D0D"/>
                </a:solidFill>
                <a:latin typeface="Georgia Pro" panose="02040502050405020303" pitchFamily="18" charset="0"/>
              </a:rPr>
              <a:t>, </a:t>
            </a:r>
            <a:r>
              <a:rPr lang="en-US" sz="2000" dirty="0" err="1">
                <a:solidFill>
                  <a:srgbClr val="0D0D0D"/>
                </a:solidFill>
                <a:latin typeface="Georgia Pro" panose="02040502050405020303" pitchFamily="18" charset="0"/>
              </a:rPr>
              <a:t>botezuri</a:t>
            </a:r>
            <a:r>
              <a:rPr lang="en-US" sz="2000" dirty="0">
                <a:solidFill>
                  <a:srgbClr val="0D0D0D"/>
                </a:solidFill>
                <a:latin typeface="Georgia Pro" panose="02040502050405020303" pitchFamily="18" charset="0"/>
              </a:rPr>
              <a:t> </a:t>
            </a:r>
            <a:r>
              <a:rPr lang="en-US" sz="2000" dirty="0" err="1">
                <a:solidFill>
                  <a:srgbClr val="0D0D0D"/>
                </a:solidFill>
                <a:latin typeface="Georgia Pro" panose="02040502050405020303" pitchFamily="18" charset="0"/>
              </a:rPr>
              <a:t>și</a:t>
            </a:r>
            <a:r>
              <a:rPr lang="en-US" sz="2000" dirty="0">
                <a:solidFill>
                  <a:srgbClr val="0D0D0D"/>
                </a:solidFill>
                <a:latin typeface="Georgia Pro" panose="02040502050405020303" pitchFamily="18" charset="0"/>
              </a:rPr>
              <a:t> </a:t>
            </a:r>
            <a:r>
              <a:rPr lang="en-US" sz="2000" dirty="0" err="1">
                <a:solidFill>
                  <a:srgbClr val="0D0D0D"/>
                </a:solidFill>
                <a:latin typeface="Georgia Pro" panose="02040502050405020303" pitchFamily="18" charset="0"/>
              </a:rPr>
              <a:t>zile</a:t>
            </a:r>
            <a:r>
              <a:rPr lang="en-US" sz="2000" dirty="0">
                <a:solidFill>
                  <a:srgbClr val="0D0D0D"/>
                </a:solidFill>
                <a:latin typeface="Georgia Pro" panose="02040502050405020303" pitchFamily="18" charset="0"/>
              </a:rPr>
              <a:t> de </a:t>
            </a:r>
            <a:r>
              <a:rPr lang="en-US" sz="2000" dirty="0" err="1">
                <a:solidFill>
                  <a:srgbClr val="0D0D0D"/>
                </a:solidFill>
                <a:latin typeface="Georgia Pro" panose="02040502050405020303" pitchFamily="18" charset="0"/>
              </a:rPr>
              <a:t>naștere</a:t>
            </a:r>
            <a:r>
              <a:rPr lang="en-US" sz="2000" dirty="0">
                <a:solidFill>
                  <a:srgbClr val="0D0D0D"/>
                </a:solidFill>
                <a:latin typeface="Georgia Pro" panose="02040502050405020303" pitchFamily="18" charset="0"/>
              </a:rPr>
              <a:t>, </a:t>
            </a:r>
            <a:r>
              <a:rPr lang="en-US" sz="2000" dirty="0" err="1">
                <a:solidFill>
                  <a:srgbClr val="0D0D0D"/>
                </a:solidFill>
                <a:latin typeface="Georgia Pro" panose="02040502050405020303" pitchFamily="18" charset="0"/>
              </a:rPr>
              <a:t>dar</a:t>
            </a:r>
            <a:r>
              <a:rPr lang="en-US" sz="2000" dirty="0">
                <a:solidFill>
                  <a:srgbClr val="0D0D0D"/>
                </a:solidFill>
                <a:latin typeface="Georgia Pro" panose="02040502050405020303" pitchFamily="18" charset="0"/>
              </a:rPr>
              <a:t> </a:t>
            </a:r>
            <a:r>
              <a:rPr lang="en-US" sz="2000" dirty="0" err="1">
                <a:solidFill>
                  <a:srgbClr val="0D0D0D"/>
                </a:solidFill>
                <a:latin typeface="Georgia Pro" panose="02040502050405020303" pitchFamily="18" charset="0"/>
              </a:rPr>
              <a:t>și</a:t>
            </a:r>
            <a:r>
              <a:rPr lang="en-US" sz="2000" dirty="0">
                <a:solidFill>
                  <a:srgbClr val="0D0D0D"/>
                </a:solidFill>
                <a:latin typeface="Georgia Pro" panose="02040502050405020303" pitchFamily="18" charset="0"/>
              </a:rPr>
              <a:t> </a:t>
            </a:r>
            <a:r>
              <a:rPr lang="en-US" sz="2000" dirty="0" err="1">
                <a:solidFill>
                  <a:srgbClr val="0D0D0D"/>
                </a:solidFill>
                <a:latin typeface="Georgia Pro" panose="02040502050405020303" pitchFamily="18" charset="0"/>
              </a:rPr>
              <a:t>evenimente</a:t>
            </a:r>
            <a:r>
              <a:rPr lang="en-US" sz="2000" dirty="0">
                <a:solidFill>
                  <a:srgbClr val="0D0D0D"/>
                </a:solidFill>
                <a:latin typeface="Georgia Pro" panose="02040502050405020303" pitchFamily="18" charset="0"/>
              </a:rPr>
              <a:t> </a:t>
            </a:r>
            <a:r>
              <a:rPr lang="en-US" sz="2000" dirty="0" err="1">
                <a:solidFill>
                  <a:srgbClr val="0D0D0D"/>
                </a:solidFill>
                <a:latin typeface="Georgia Pro" panose="02040502050405020303" pitchFamily="18" charset="0"/>
              </a:rPr>
              <a:t>publice</a:t>
            </a:r>
            <a:r>
              <a:rPr lang="en-US" sz="2000" dirty="0">
                <a:solidFill>
                  <a:srgbClr val="0D0D0D"/>
                </a:solidFill>
                <a:latin typeface="Georgia Pro" panose="02040502050405020303" pitchFamily="18" charset="0"/>
              </a:rPr>
              <a:t>, cum </a:t>
            </a:r>
            <a:r>
              <a:rPr lang="en-US" sz="2000" dirty="0" err="1">
                <a:solidFill>
                  <a:srgbClr val="0D0D0D"/>
                </a:solidFill>
                <a:latin typeface="Georgia Pro" panose="02040502050405020303" pitchFamily="18" charset="0"/>
              </a:rPr>
              <a:t>ar</a:t>
            </a:r>
            <a:r>
              <a:rPr lang="en-US" sz="2000" dirty="0">
                <a:solidFill>
                  <a:srgbClr val="0D0D0D"/>
                </a:solidFill>
                <a:latin typeface="Georgia Pro" panose="02040502050405020303" pitchFamily="18" charset="0"/>
              </a:rPr>
              <a:t> fi stand-up-</a:t>
            </a:r>
            <a:r>
              <a:rPr lang="en-US" sz="2000" dirty="0" err="1">
                <a:solidFill>
                  <a:srgbClr val="0D0D0D"/>
                </a:solidFill>
                <a:latin typeface="Georgia Pro" panose="02040502050405020303" pitchFamily="18" charset="0"/>
              </a:rPr>
              <a:t>uri</a:t>
            </a:r>
            <a:r>
              <a:rPr lang="en-US" sz="2000" dirty="0">
                <a:solidFill>
                  <a:srgbClr val="0D0D0D"/>
                </a:solidFill>
                <a:latin typeface="Georgia Pro" panose="02040502050405020303" pitchFamily="18" charset="0"/>
              </a:rPr>
              <a:t>, </a:t>
            </a:r>
            <a:r>
              <a:rPr lang="en-US" sz="2000" dirty="0" err="1">
                <a:solidFill>
                  <a:srgbClr val="0D0D0D"/>
                </a:solidFill>
                <a:latin typeface="Georgia Pro" panose="02040502050405020303" pitchFamily="18" charset="0"/>
              </a:rPr>
              <a:t>concerte</a:t>
            </a:r>
            <a:r>
              <a:rPr lang="en-US" sz="2000" dirty="0">
                <a:solidFill>
                  <a:srgbClr val="0D0D0D"/>
                </a:solidFill>
                <a:latin typeface="Georgia Pro" panose="02040502050405020303" pitchFamily="18" charset="0"/>
              </a:rPr>
              <a:t>, </a:t>
            </a:r>
            <a:r>
              <a:rPr lang="en-US" sz="2000" dirty="0" err="1">
                <a:solidFill>
                  <a:srgbClr val="0D0D0D"/>
                </a:solidFill>
                <a:latin typeface="Georgia Pro" panose="02040502050405020303" pitchFamily="18" charset="0"/>
              </a:rPr>
              <a:t>piese</a:t>
            </a:r>
            <a:r>
              <a:rPr lang="en-US" sz="2000" dirty="0">
                <a:solidFill>
                  <a:srgbClr val="0D0D0D"/>
                </a:solidFill>
                <a:latin typeface="Georgia Pro" panose="02040502050405020303" pitchFamily="18" charset="0"/>
              </a:rPr>
              <a:t> de </a:t>
            </a:r>
            <a:r>
              <a:rPr lang="en-US" sz="2000" dirty="0" err="1">
                <a:solidFill>
                  <a:srgbClr val="0D0D0D"/>
                </a:solidFill>
                <a:latin typeface="Georgia Pro" panose="02040502050405020303" pitchFamily="18" charset="0"/>
              </a:rPr>
              <a:t>teatru</a:t>
            </a:r>
            <a:r>
              <a:rPr lang="en-US" sz="2000" dirty="0">
                <a:solidFill>
                  <a:srgbClr val="0D0D0D"/>
                </a:solidFill>
                <a:latin typeface="Georgia Pro" panose="02040502050405020303" pitchFamily="18" charset="0"/>
              </a:rPr>
              <a:t> </a:t>
            </a:r>
            <a:r>
              <a:rPr lang="en-US" sz="2000" dirty="0" err="1">
                <a:solidFill>
                  <a:srgbClr val="0D0D0D"/>
                </a:solidFill>
                <a:latin typeface="Georgia Pro" panose="02040502050405020303" pitchFamily="18" charset="0"/>
              </a:rPr>
              <a:t>și</a:t>
            </a:r>
            <a:r>
              <a:rPr lang="en-US" sz="2000" dirty="0">
                <a:solidFill>
                  <a:srgbClr val="0D0D0D"/>
                </a:solidFill>
                <a:latin typeface="Georgia Pro" panose="02040502050405020303" pitchFamily="18" charset="0"/>
              </a:rPr>
              <a:t> </a:t>
            </a:r>
            <a:r>
              <a:rPr lang="en-US" sz="2000" dirty="0" err="1">
                <a:solidFill>
                  <a:srgbClr val="0D0D0D"/>
                </a:solidFill>
                <a:latin typeface="Georgia Pro" panose="02040502050405020303" pitchFamily="18" charset="0"/>
              </a:rPr>
              <a:t>festivaluri</a:t>
            </a:r>
            <a:r>
              <a:rPr lang="en-US" sz="2000" dirty="0">
                <a:solidFill>
                  <a:srgbClr val="0D0D0D"/>
                </a:solidFill>
                <a:latin typeface="Georgia Pro" panose="02040502050405020303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D0D0D"/>
                </a:solidFill>
                <a:latin typeface="Georgia Pro" panose="02040502050405020303" pitchFamily="18" charset="0"/>
              </a:rPr>
              <a:t>Pe </a:t>
            </a:r>
            <a:r>
              <a:rPr lang="en-US" sz="2000" dirty="0" err="1">
                <a:solidFill>
                  <a:srgbClr val="0D0D0D"/>
                </a:solidFill>
                <a:latin typeface="Georgia Pro" panose="02040502050405020303" pitchFamily="18" charset="0"/>
              </a:rPr>
              <a:t>lângă</a:t>
            </a:r>
            <a:r>
              <a:rPr lang="en-US" sz="2000" dirty="0">
                <a:solidFill>
                  <a:srgbClr val="0D0D0D"/>
                </a:solidFill>
                <a:latin typeface="Georgia Pro" panose="02040502050405020303" pitchFamily="18" charset="0"/>
              </a:rPr>
              <a:t> </a:t>
            </a:r>
            <a:r>
              <a:rPr lang="en-US" sz="2000" dirty="0" err="1">
                <a:solidFill>
                  <a:srgbClr val="0D0D0D"/>
                </a:solidFill>
                <a:latin typeface="Georgia Pro" panose="02040502050405020303" pitchFamily="18" charset="0"/>
              </a:rPr>
              <a:t>venitul</a:t>
            </a:r>
            <a:r>
              <a:rPr lang="en-US" sz="2000" dirty="0">
                <a:solidFill>
                  <a:srgbClr val="0D0D0D"/>
                </a:solidFill>
                <a:latin typeface="Georgia Pro" panose="02040502050405020303" pitchFamily="18" charset="0"/>
              </a:rPr>
              <a:t> </a:t>
            </a:r>
            <a:r>
              <a:rPr lang="en-US" sz="2000" dirty="0" err="1">
                <a:solidFill>
                  <a:srgbClr val="0D0D0D"/>
                </a:solidFill>
                <a:latin typeface="Georgia Pro" panose="02040502050405020303" pitchFamily="18" charset="0"/>
              </a:rPr>
              <a:t>suplimentar</a:t>
            </a:r>
            <a:r>
              <a:rPr lang="en-US" sz="2000" dirty="0">
                <a:solidFill>
                  <a:srgbClr val="0D0D0D"/>
                </a:solidFill>
                <a:latin typeface="Georgia Pro" panose="02040502050405020303" pitchFamily="18" charset="0"/>
              </a:rPr>
              <a:t> </a:t>
            </a:r>
            <a:r>
              <a:rPr lang="en-US" sz="2000" dirty="0" err="1">
                <a:solidFill>
                  <a:srgbClr val="0D0D0D"/>
                </a:solidFill>
                <a:latin typeface="Georgia Pro" panose="02040502050405020303" pitchFamily="18" charset="0"/>
              </a:rPr>
              <a:t>adus</a:t>
            </a:r>
            <a:r>
              <a:rPr lang="en-US" sz="2000" dirty="0">
                <a:solidFill>
                  <a:srgbClr val="0D0D0D"/>
                </a:solidFill>
                <a:latin typeface="Georgia Pro" panose="02040502050405020303" pitchFamily="18" charset="0"/>
              </a:rPr>
              <a:t> de </a:t>
            </a:r>
            <a:r>
              <a:rPr lang="en-US" sz="2000" dirty="0" err="1">
                <a:solidFill>
                  <a:srgbClr val="0D0D0D"/>
                </a:solidFill>
                <a:latin typeface="Georgia Pro" panose="02040502050405020303" pitchFamily="18" charset="0"/>
              </a:rPr>
              <a:t>aceste</a:t>
            </a:r>
            <a:r>
              <a:rPr lang="en-US" sz="2000" dirty="0">
                <a:solidFill>
                  <a:srgbClr val="0D0D0D"/>
                </a:solidFill>
                <a:latin typeface="Georgia Pro" panose="02040502050405020303" pitchFamily="18" charset="0"/>
              </a:rPr>
              <a:t> </a:t>
            </a:r>
            <a:r>
              <a:rPr lang="en-US" sz="2000" dirty="0" err="1">
                <a:solidFill>
                  <a:srgbClr val="0D0D0D"/>
                </a:solidFill>
                <a:latin typeface="Georgia Pro" panose="02040502050405020303" pitchFamily="18" charset="0"/>
              </a:rPr>
              <a:t>evenimente</a:t>
            </a:r>
            <a:r>
              <a:rPr lang="en-US" sz="2000" dirty="0">
                <a:solidFill>
                  <a:srgbClr val="0D0D0D"/>
                </a:solidFill>
                <a:latin typeface="Georgia Pro" panose="02040502050405020303" pitchFamily="18" charset="0"/>
              </a:rPr>
              <a:t>, </a:t>
            </a:r>
            <a:r>
              <a:rPr lang="en-US" sz="2000" dirty="0" err="1">
                <a:solidFill>
                  <a:srgbClr val="0D0D0D"/>
                </a:solidFill>
                <a:latin typeface="Georgia Pro" panose="02040502050405020303" pitchFamily="18" charset="0"/>
              </a:rPr>
              <a:t>ele</a:t>
            </a:r>
            <a:r>
              <a:rPr lang="en-US" sz="2000" dirty="0">
                <a:solidFill>
                  <a:srgbClr val="0D0D0D"/>
                </a:solidFill>
                <a:latin typeface="Georgia Pro" panose="02040502050405020303" pitchFamily="18" charset="0"/>
              </a:rPr>
              <a:t> sunt </a:t>
            </a:r>
            <a:r>
              <a:rPr lang="en-US" sz="2000" dirty="0" err="1">
                <a:solidFill>
                  <a:srgbClr val="0D0D0D"/>
                </a:solidFill>
                <a:latin typeface="Georgia Pro" panose="02040502050405020303" pitchFamily="18" charset="0"/>
              </a:rPr>
              <a:t>folosite</a:t>
            </a:r>
            <a:r>
              <a:rPr lang="en-US" sz="2000" dirty="0">
                <a:solidFill>
                  <a:srgbClr val="0D0D0D"/>
                </a:solidFill>
                <a:latin typeface="Georgia Pro" panose="02040502050405020303" pitchFamily="18" charset="0"/>
              </a:rPr>
              <a:t> </a:t>
            </a:r>
            <a:r>
              <a:rPr lang="en-US" sz="2000" dirty="0" err="1">
                <a:solidFill>
                  <a:srgbClr val="0D0D0D"/>
                </a:solidFill>
                <a:latin typeface="Georgia Pro" panose="02040502050405020303" pitchFamily="18" charset="0"/>
              </a:rPr>
              <a:t>și</a:t>
            </a:r>
            <a:r>
              <a:rPr lang="en-US" sz="2000" dirty="0">
                <a:solidFill>
                  <a:srgbClr val="0D0D0D"/>
                </a:solidFill>
                <a:latin typeface="Georgia Pro" panose="02040502050405020303" pitchFamily="18" charset="0"/>
              </a:rPr>
              <a:t> </a:t>
            </a:r>
            <a:r>
              <a:rPr lang="en-US" sz="2000" dirty="0" err="1">
                <a:solidFill>
                  <a:srgbClr val="0D0D0D"/>
                </a:solidFill>
                <a:latin typeface="Georgia Pro" panose="02040502050405020303" pitchFamily="18" charset="0"/>
              </a:rPr>
              <a:t>pentru</a:t>
            </a:r>
            <a:r>
              <a:rPr lang="en-US" sz="2000" dirty="0">
                <a:solidFill>
                  <a:srgbClr val="0D0D0D"/>
                </a:solidFill>
                <a:latin typeface="Georgia Pro" panose="02040502050405020303" pitchFamily="18" charset="0"/>
              </a:rPr>
              <a:t> </a:t>
            </a:r>
            <a:r>
              <a:rPr lang="en-US" sz="2000" dirty="0" err="1">
                <a:solidFill>
                  <a:srgbClr val="0D0D0D"/>
                </a:solidFill>
                <a:latin typeface="Georgia Pro" panose="02040502050405020303" pitchFamily="18" charset="0"/>
              </a:rPr>
              <a:t>consolidarea</a:t>
            </a:r>
            <a:r>
              <a:rPr lang="en-US" sz="2000" dirty="0">
                <a:solidFill>
                  <a:srgbClr val="0D0D0D"/>
                </a:solidFill>
                <a:latin typeface="Georgia Pro" panose="02040502050405020303" pitchFamily="18" charset="0"/>
              </a:rPr>
              <a:t> </a:t>
            </a:r>
            <a:r>
              <a:rPr lang="en-US" sz="2000" dirty="0" err="1">
                <a:solidFill>
                  <a:srgbClr val="0D0D0D"/>
                </a:solidFill>
                <a:latin typeface="Georgia Pro" panose="02040502050405020303" pitchFamily="18" charset="0"/>
              </a:rPr>
              <a:t>relațiilor</a:t>
            </a:r>
            <a:r>
              <a:rPr lang="en-US" sz="2000" dirty="0">
                <a:solidFill>
                  <a:srgbClr val="0D0D0D"/>
                </a:solidFill>
                <a:latin typeface="Georgia Pro" panose="02040502050405020303" pitchFamily="18" charset="0"/>
              </a:rPr>
              <a:t> </a:t>
            </a:r>
            <a:r>
              <a:rPr lang="en-US" sz="2000" dirty="0" err="1">
                <a:solidFill>
                  <a:srgbClr val="0D0D0D"/>
                </a:solidFill>
                <a:latin typeface="Georgia Pro" panose="02040502050405020303" pitchFamily="18" charset="0"/>
              </a:rPr>
              <a:t>dintre</a:t>
            </a:r>
            <a:r>
              <a:rPr lang="en-US" sz="2000" dirty="0">
                <a:solidFill>
                  <a:srgbClr val="0D0D0D"/>
                </a:solidFill>
                <a:latin typeface="Georgia Pro" panose="02040502050405020303" pitchFamily="18" charset="0"/>
              </a:rPr>
              <a:t> </a:t>
            </a:r>
            <a:r>
              <a:rPr lang="en-US" sz="2000" dirty="0" err="1">
                <a:solidFill>
                  <a:srgbClr val="0D0D0D"/>
                </a:solidFill>
                <a:latin typeface="Georgia Pro" panose="02040502050405020303" pitchFamily="18" charset="0"/>
              </a:rPr>
              <a:t>angajați</a:t>
            </a:r>
            <a:r>
              <a:rPr lang="en-US" sz="2000" dirty="0">
                <a:solidFill>
                  <a:srgbClr val="0D0D0D"/>
                </a:solidFill>
                <a:latin typeface="Georgia Pro" panose="02040502050405020303" pitchFamily="18" charset="0"/>
              </a:rPr>
              <a:t>. </a:t>
            </a:r>
            <a:r>
              <a:rPr lang="en-US" sz="2000" dirty="0" err="1">
                <a:solidFill>
                  <a:srgbClr val="0D0D0D"/>
                </a:solidFill>
                <a:latin typeface="Georgia Pro" panose="02040502050405020303" pitchFamily="18" charset="0"/>
              </a:rPr>
              <a:t>Managerul</a:t>
            </a:r>
            <a:r>
              <a:rPr lang="en-US" sz="2000" dirty="0">
                <a:solidFill>
                  <a:srgbClr val="0D0D0D"/>
                </a:solidFill>
                <a:latin typeface="Georgia Pro" panose="02040502050405020303" pitchFamily="18" charset="0"/>
              </a:rPr>
              <a:t> de la ROX </a:t>
            </a:r>
            <a:r>
              <a:rPr lang="en-US" sz="2000" dirty="0" err="1">
                <a:solidFill>
                  <a:srgbClr val="0D0D0D"/>
                </a:solidFill>
                <a:latin typeface="Georgia Pro" panose="02040502050405020303" pitchFamily="18" charset="0"/>
              </a:rPr>
              <a:t>trimite</a:t>
            </a:r>
            <a:r>
              <a:rPr lang="en-US" sz="2000" dirty="0">
                <a:solidFill>
                  <a:srgbClr val="0D0D0D"/>
                </a:solidFill>
                <a:latin typeface="Georgia Pro" panose="02040502050405020303" pitchFamily="18" charset="0"/>
              </a:rPr>
              <a:t> </a:t>
            </a:r>
            <a:r>
              <a:rPr lang="en-US" sz="2000" dirty="0" err="1">
                <a:solidFill>
                  <a:srgbClr val="0D0D0D"/>
                </a:solidFill>
                <a:latin typeface="Georgia Pro" panose="02040502050405020303" pitchFamily="18" charset="0"/>
              </a:rPr>
              <a:t>perechi</a:t>
            </a:r>
            <a:r>
              <a:rPr lang="en-US" sz="2000" dirty="0">
                <a:solidFill>
                  <a:srgbClr val="0D0D0D"/>
                </a:solidFill>
                <a:latin typeface="Georgia Pro" panose="02040502050405020303" pitchFamily="18" charset="0"/>
              </a:rPr>
              <a:t> de </a:t>
            </a:r>
            <a:r>
              <a:rPr lang="en-US" sz="2000" dirty="0" err="1">
                <a:solidFill>
                  <a:srgbClr val="0D0D0D"/>
                </a:solidFill>
                <a:latin typeface="Georgia Pro" panose="02040502050405020303" pitchFamily="18" charset="0"/>
              </a:rPr>
              <a:t>angajați</a:t>
            </a:r>
            <a:r>
              <a:rPr lang="en-US" sz="2000" dirty="0">
                <a:solidFill>
                  <a:srgbClr val="0D0D0D"/>
                </a:solidFill>
                <a:latin typeface="Georgia Pro" panose="02040502050405020303" pitchFamily="18" charset="0"/>
              </a:rPr>
              <a:t> </a:t>
            </a:r>
            <a:r>
              <a:rPr lang="en-US" sz="2000" dirty="0" err="1">
                <a:solidFill>
                  <a:srgbClr val="0D0D0D"/>
                </a:solidFill>
                <a:latin typeface="Georgia Pro" panose="02040502050405020303" pitchFamily="18" charset="0"/>
              </a:rPr>
              <a:t>să</a:t>
            </a:r>
            <a:r>
              <a:rPr lang="en-US" sz="2000" dirty="0">
                <a:solidFill>
                  <a:srgbClr val="0D0D0D"/>
                </a:solidFill>
                <a:latin typeface="Georgia Pro" panose="02040502050405020303" pitchFamily="18" charset="0"/>
              </a:rPr>
              <a:t> se </a:t>
            </a:r>
            <a:r>
              <a:rPr lang="en-US" sz="2000" dirty="0" err="1">
                <a:solidFill>
                  <a:srgbClr val="0D0D0D"/>
                </a:solidFill>
                <a:latin typeface="Georgia Pro" panose="02040502050405020303" pitchFamily="18" charset="0"/>
              </a:rPr>
              <a:t>ocupe</a:t>
            </a:r>
            <a:r>
              <a:rPr lang="en-US" sz="2000" dirty="0">
                <a:solidFill>
                  <a:srgbClr val="0D0D0D"/>
                </a:solidFill>
                <a:latin typeface="Georgia Pro" panose="02040502050405020303" pitchFamily="18" charset="0"/>
              </a:rPr>
              <a:t> de </a:t>
            </a:r>
            <a:r>
              <a:rPr lang="en-US" sz="2000" dirty="0" err="1">
                <a:solidFill>
                  <a:srgbClr val="0D0D0D"/>
                </a:solidFill>
                <a:latin typeface="Georgia Pro" panose="02040502050405020303" pitchFamily="18" charset="0"/>
              </a:rPr>
              <a:t>standuri</a:t>
            </a:r>
            <a:r>
              <a:rPr lang="en-US" sz="2000" dirty="0">
                <a:solidFill>
                  <a:srgbClr val="0D0D0D"/>
                </a:solidFill>
                <a:latin typeface="Georgia Pro" panose="02040502050405020303" pitchFamily="18" charset="0"/>
              </a:rPr>
              <a:t> </a:t>
            </a:r>
            <a:r>
              <a:rPr lang="en-US" sz="2000" dirty="0" err="1">
                <a:solidFill>
                  <a:srgbClr val="0D0D0D"/>
                </a:solidFill>
                <a:latin typeface="Georgia Pro" panose="02040502050405020303" pitchFamily="18" charset="0"/>
              </a:rPr>
              <a:t>și</a:t>
            </a:r>
            <a:r>
              <a:rPr lang="en-US" sz="2000" dirty="0">
                <a:solidFill>
                  <a:srgbClr val="0D0D0D"/>
                </a:solidFill>
                <a:latin typeface="Georgia Pro" panose="02040502050405020303" pitchFamily="18" charset="0"/>
              </a:rPr>
              <a:t> de </a:t>
            </a:r>
            <a:r>
              <a:rPr lang="en-US" sz="2000" dirty="0" err="1">
                <a:solidFill>
                  <a:srgbClr val="0D0D0D"/>
                </a:solidFill>
                <a:latin typeface="Georgia Pro" panose="02040502050405020303" pitchFamily="18" charset="0"/>
              </a:rPr>
              <a:t>prepararea</a:t>
            </a:r>
            <a:r>
              <a:rPr lang="en-US" sz="2000" dirty="0">
                <a:solidFill>
                  <a:srgbClr val="0D0D0D"/>
                </a:solidFill>
                <a:latin typeface="Georgia Pro" panose="02040502050405020303" pitchFamily="18" charset="0"/>
              </a:rPr>
              <a:t> </a:t>
            </a:r>
            <a:r>
              <a:rPr lang="en-US" sz="2000" dirty="0" err="1">
                <a:solidFill>
                  <a:srgbClr val="0D0D0D"/>
                </a:solidFill>
                <a:latin typeface="Georgia Pro" panose="02040502050405020303" pitchFamily="18" charset="0"/>
              </a:rPr>
              <a:t>produselor</a:t>
            </a:r>
            <a:r>
              <a:rPr lang="en-US" sz="2000" dirty="0">
                <a:solidFill>
                  <a:srgbClr val="0D0D0D"/>
                </a:solidFill>
                <a:latin typeface="Georgia Pro" panose="02040502050405020303" pitchFamily="18" charset="0"/>
              </a:rPr>
              <a:t>, </a:t>
            </a:r>
            <a:r>
              <a:rPr lang="en-US" sz="2000" dirty="0" err="1">
                <a:solidFill>
                  <a:srgbClr val="0D0D0D"/>
                </a:solidFill>
                <a:latin typeface="Georgia Pro" panose="02040502050405020303" pitchFamily="18" charset="0"/>
              </a:rPr>
              <a:t>promovând</a:t>
            </a:r>
            <a:r>
              <a:rPr lang="en-US" sz="2000" dirty="0">
                <a:solidFill>
                  <a:srgbClr val="0D0D0D"/>
                </a:solidFill>
                <a:latin typeface="Georgia Pro" panose="02040502050405020303" pitchFamily="18" charset="0"/>
              </a:rPr>
              <a:t> </a:t>
            </a:r>
            <a:r>
              <a:rPr lang="en-US" sz="2000" dirty="0" err="1">
                <a:solidFill>
                  <a:srgbClr val="0D0D0D"/>
                </a:solidFill>
                <a:latin typeface="Georgia Pro" panose="02040502050405020303" pitchFamily="18" charset="0"/>
              </a:rPr>
              <a:t>astfel</a:t>
            </a:r>
            <a:r>
              <a:rPr lang="en-US" sz="2000" dirty="0">
                <a:solidFill>
                  <a:srgbClr val="0D0D0D"/>
                </a:solidFill>
                <a:latin typeface="Georgia Pro" panose="02040502050405020303" pitchFamily="18" charset="0"/>
              </a:rPr>
              <a:t> </a:t>
            </a:r>
            <a:r>
              <a:rPr lang="en-US" sz="2000" dirty="0" err="1">
                <a:solidFill>
                  <a:srgbClr val="0D0D0D"/>
                </a:solidFill>
                <a:latin typeface="Georgia Pro" panose="02040502050405020303" pitchFamily="18" charset="0"/>
              </a:rPr>
              <a:t>colaborarea</a:t>
            </a:r>
            <a:r>
              <a:rPr lang="en-US" sz="2000" dirty="0">
                <a:solidFill>
                  <a:srgbClr val="0D0D0D"/>
                </a:solidFill>
                <a:latin typeface="Georgia Pro" panose="02040502050405020303" pitchFamily="18" charset="0"/>
              </a:rPr>
              <a:t> </a:t>
            </a:r>
            <a:r>
              <a:rPr lang="en-US" sz="2000" dirty="0" err="1">
                <a:solidFill>
                  <a:srgbClr val="0D0D0D"/>
                </a:solidFill>
                <a:latin typeface="Georgia Pro" panose="02040502050405020303" pitchFamily="18" charset="0"/>
              </a:rPr>
              <a:t>și</a:t>
            </a:r>
            <a:r>
              <a:rPr lang="en-US" sz="2000" dirty="0">
                <a:solidFill>
                  <a:srgbClr val="0D0D0D"/>
                </a:solidFill>
                <a:latin typeface="Georgia Pro" panose="02040502050405020303" pitchFamily="18" charset="0"/>
              </a:rPr>
              <a:t> </a:t>
            </a:r>
            <a:r>
              <a:rPr lang="en-US" sz="2000" dirty="0" err="1">
                <a:solidFill>
                  <a:srgbClr val="0D0D0D"/>
                </a:solidFill>
                <a:latin typeface="Georgia Pro" panose="02040502050405020303" pitchFamily="18" charset="0"/>
              </a:rPr>
              <a:t>camaraderia</a:t>
            </a:r>
            <a:r>
              <a:rPr lang="en-US" sz="2000" dirty="0">
                <a:solidFill>
                  <a:srgbClr val="0D0D0D"/>
                </a:solidFill>
                <a:latin typeface="Georgia Pro" panose="02040502050405020303" pitchFamily="18" charset="0"/>
              </a:rPr>
              <a:t> </a:t>
            </a:r>
            <a:r>
              <a:rPr lang="en-US" sz="2000" dirty="0" err="1">
                <a:solidFill>
                  <a:srgbClr val="0D0D0D"/>
                </a:solidFill>
                <a:latin typeface="Georgia Pro" panose="02040502050405020303" pitchFamily="18" charset="0"/>
              </a:rPr>
              <a:t>în</a:t>
            </a:r>
            <a:r>
              <a:rPr lang="en-US" sz="2000" dirty="0">
                <a:solidFill>
                  <a:srgbClr val="0D0D0D"/>
                </a:solidFill>
                <a:latin typeface="Georgia Pro" panose="02040502050405020303" pitchFamily="18" charset="0"/>
              </a:rPr>
              <a:t> </a:t>
            </a:r>
            <a:r>
              <a:rPr lang="en-US" sz="2000" dirty="0" err="1">
                <a:solidFill>
                  <a:srgbClr val="0D0D0D"/>
                </a:solidFill>
                <a:latin typeface="Georgia Pro" panose="02040502050405020303" pitchFamily="18" charset="0"/>
              </a:rPr>
              <a:t>echipă</a:t>
            </a:r>
            <a:r>
              <a:rPr lang="en-US" sz="2000" dirty="0">
                <a:solidFill>
                  <a:srgbClr val="0D0D0D"/>
                </a:solidFill>
                <a:latin typeface="Georgia Pro" panose="02040502050405020303" pitchFamily="18" charset="0"/>
              </a:rPr>
              <a:t>.</a:t>
            </a:r>
            <a:endParaRPr lang="en-US" sz="2000" dirty="0"/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0087A2BD-45FD-649A-6A3A-5180F0D09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CasetăText 4">
            <a:extLst>
              <a:ext uri="{FF2B5EF4-FFF2-40B4-BE49-F238E27FC236}">
                <a16:creationId xmlns:a16="http://schemas.microsoft.com/office/drawing/2014/main" id="{05B6E937-7720-B991-3BE0-9908F0C69DE6}"/>
              </a:ext>
            </a:extLst>
          </p:cNvPr>
          <p:cNvSpPr txBox="1"/>
          <p:nvPr/>
        </p:nvSpPr>
        <p:spPr>
          <a:xfrm>
            <a:off x="489155" y="1690688"/>
            <a:ext cx="1086464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Pentru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 a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construi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 o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relație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solidă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 cu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clienții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și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 a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dezvolta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 o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bază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loială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 de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clienți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,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liderul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trebuie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să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 se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implice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activ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în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comunitate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și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să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creeze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 o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legătură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puternică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 cu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clienții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.</a:t>
            </a:r>
          </a:p>
          <a:p>
            <a:endParaRPr lang="en-US" dirty="0"/>
          </a:p>
        </p:txBody>
      </p:sp>
      <p:pic>
        <p:nvPicPr>
          <p:cNvPr id="6" name="Imagine 5">
            <a:extLst>
              <a:ext uri="{FF2B5EF4-FFF2-40B4-BE49-F238E27FC236}">
                <a16:creationId xmlns:a16="http://schemas.microsoft.com/office/drawing/2014/main" id="{CC47D141-9A4C-6661-4DE1-9FE660DC51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6748" y="2396019"/>
            <a:ext cx="3529781" cy="3960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asetăText 6">
            <a:extLst>
              <a:ext uri="{FF2B5EF4-FFF2-40B4-BE49-F238E27FC236}">
                <a16:creationId xmlns:a16="http://schemas.microsoft.com/office/drawing/2014/main" id="{02FBB059-D099-8E7C-D4BE-64E0D886E13D}"/>
              </a:ext>
            </a:extLst>
          </p:cNvPr>
          <p:cNvSpPr txBox="1"/>
          <p:nvPr/>
        </p:nvSpPr>
        <p:spPr>
          <a:xfrm>
            <a:off x="8517492" y="6140468"/>
            <a:ext cx="3406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highlight>
                  <a:srgbClr val="C0C0C0"/>
                </a:highlight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Competitia</a:t>
            </a:r>
            <a:r>
              <a:rPr lang="en-US" sz="10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highlight>
                  <a:srgbClr val="C0C0C0"/>
                </a:highlight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din Paris “Roast Masters”. 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60647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853AD99-FEA1-8B05-841E-BD5AD2500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187" y="533659"/>
            <a:ext cx="10515600" cy="862266"/>
          </a:xfrm>
        </p:spPr>
        <p:txBody>
          <a:bodyPr>
            <a:normAutofit/>
          </a:bodyPr>
          <a:lstStyle/>
          <a:p>
            <a:pPr lvl="0"/>
            <a:r>
              <a:rPr lang="en-US" sz="4000" b="1" dirty="0" err="1">
                <a:latin typeface="Georgia Pro" panose="02040502050405020303" pitchFamily="18" charset="0"/>
              </a:rPr>
              <a:t>Chestionar</a:t>
            </a:r>
            <a:r>
              <a:rPr lang="en-US" sz="4000" b="1" dirty="0">
                <a:latin typeface="Georgia Pro" panose="02040502050405020303" pitchFamily="18" charset="0"/>
              </a:rPr>
              <a:t>:</a:t>
            </a:r>
            <a:endParaRPr lang="en-US" sz="4000" dirty="0">
              <a:latin typeface="Georgia Pro" panose="02040502050405020303" pitchFamily="18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374DF9-4FA5-4455-3BCE-2D5D974542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90300" y="2999457"/>
            <a:ext cx="5481487" cy="641349"/>
          </a:xfrm>
        </p:spPr>
        <p:txBody>
          <a:bodyPr>
            <a:normAutofit/>
          </a:bodyPr>
          <a:lstStyle/>
          <a:p>
            <a:pPr lvl="1"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Georgia Pro" panose="02040502050405020303" pitchFamily="18" charset="0"/>
              </a:rPr>
              <a:t> </a:t>
            </a:r>
            <a:r>
              <a:rPr lang="en-US" sz="2000" dirty="0" err="1">
                <a:latin typeface="Georgia Pro" panose="02040502050405020303" pitchFamily="18" charset="0"/>
              </a:rPr>
              <a:t>Consideri</a:t>
            </a:r>
            <a:r>
              <a:rPr lang="en-US" sz="2000" dirty="0">
                <a:latin typeface="Georgia Pro" panose="02040502050405020303" pitchFamily="18" charset="0"/>
              </a:rPr>
              <a:t> c</a:t>
            </a:r>
            <a:r>
              <a:rPr lang="ro-RO" sz="2000" dirty="0">
                <a:latin typeface="Georgia Pro" panose="02040502050405020303" pitchFamily="18" charset="0"/>
              </a:rPr>
              <a:t>ă</a:t>
            </a:r>
            <a:r>
              <a:rPr lang="en-US" sz="2000" dirty="0">
                <a:latin typeface="Georgia Pro" panose="02040502050405020303" pitchFamily="18" charset="0"/>
              </a:rPr>
              <a:t> un </a:t>
            </a:r>
            <a:r>
              <a:rPr lang="en-US" sz="2000" dirty="0" err="1">
                <a:latin typeface="Georgia Pro" panose="02040502050405020303" pitchFamily="18" charset="0"/>
              </a:rPr>
              <a:t>lider</a:t>
            </a:r>
            <a:r>
              <a:rPr lang="en-US" sz="2000" dirty="0">
                <a:latin typeface="Georgia Pro" panose="02040502050405020303" pitchFamily="18" charset="0"/>
              </a:rPr>
              <a:t> </a:t>
            </a:r>
            <a:r>
              <a:rPr lang="en-US" sz="2000" dirty="0" err="1">
                <a:latin typeface="Georgia Pro" panose="02040502050405020303" pitchFamily="18" charset="0"/>
              </a:rPr>
              <a:t>trebuie</a:t>
            </a:r>
            <a:r>
              <a:rPr lang="en-US" sz="2000" dirty="0">
                <a:latin typeface="Georgia Pro" panose="02040502050405020303" pitchFamily="18" charset="0"/>
              </a:rPr>
              <a:t> s</a:t>
            </a:r>
            <a:r>
              <a:rPr lang="ro-RO" sz="2000" dirty="0">
                <a:latin typeface="Georgia Pro" panose="02040502050405020303" pitchFamily="18" charset="0"/>
              </a:rPr>
              <a:t>ă</a:t>
            </a:r>
            <a:r>
              <a:rPr lang="en-US" sz="2000" dirty="0">
                <a:latin typeface="Georgia Pro" panose="02040502050405020303" pitchFamily="18" charset="0"/>
              </a:rPr>
              <a:t> fie </a:t>
            </a:r>
            <a:r>
              <a:rPr lang="en-US" sz="2000" dirty="0" err="1">
                <a:latin typeface="Georgia Pro" panose="02040502050405020303" pitchFamily="18" charset="0"/>
              </a:rPr>
              <a:t>prezent</a:t>
            </a:r>
            <a:r>
              <a:rPr lang="en-US" sz="2000" dirty="0">
                <a:latin typeface="Georgia Pro" panose="02040502050405020303" pitchFamily="18" charset="0"/>
              </a:rPr>
              <a:t> </a:t>
            </a:r>
            <a:r>
              <a:rPr lang="ro-RO" sz="2000" dirty="0">
                <a:latin typeface="Georgia Pro" panose="02040502050405020303" pitchFamily="18" charset="0"/>
              </a:rPr>
              <a:t>î</a:t>
            </a:r>
            <a:r>
              <a:rPr lang="en-US" sz="2000" dirty="0">
                <a:latin typeface="Georgia Pro" panose="02040502050405020303" pitchFamily="18" charset="0"/>
              </a:rPr>
              <a:t>n </a:t>
            </a:r>
            <a:r>
              <a:rPr lang="en-US" sz="2000" dirty="0" err="1">
                <a:latin typeface="Georgia Pro" panose="02040502050405020303" pitchFamily="18" charset="0"/>
              </a:rPr>
              <a:t>cafenea</a:t>
            </a:r>
            <a:r>
              <a:rPr lang="en-US" sz="2000" dirty="0">
                <a:latin typeface="Georgia Pro" panose="02040502050405020303" pitchFamily="18" charset="0"/>
              </a:rPr>
              <a:t> </a:t>
            </a:r>
            <a:r>
              <a:rPr lang="ro-RO" sz="2000" dirty="0">
                <a:latin typeface="Georgia Pro" panose="02040502050405020303" pitchFamily="18" charset="0"/>
              </a:rPr>
              <a:t>î</a:t>
            </a:r>
            <a:r>
              <a:rPr lang="en-US" sz="2000" dirty="0">
                <a:latin typeface="Georgia Pro" panose="02040502050405020303" pitchFamily="18" charset="0"/>
              </a:rPr>
              <a:t>n </a:t>
            </a:r>
            <a:r>
              <a:rPr lang="en-US" sz="2000" dirty="0" err="1">
                <a:latin typeface="Georgia Pro" panose="02040502050405020303" pitchFamily="18" charset="0"/>
              </a:rPr>
              <a:t>permanen</a:t>
            </a:r>
            <a:r>
              <a:rPr lang="ro-RO" sz="2000" dirty="0" err="1">
                <a:latin typeface="Georgia Pro" panose="02040502050405020303" pitchFamily="18" charset="0"/>
              </a:rPr>
              <a:t>ță</a:t>
            </a:r>
            <a:r>
              <a:rPr lang="en-US" sz="2000" dirty="0">
                <a:latin typeface="Georgia Pro" panose="02040502050405020303" pitchFamily="18" charset="0"/>
              </a:rPr>
              <a:t>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F21CC89-7157-44A9-917C-647FA1F731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4911" y="5092166"/>
            <a:ext cx="5673212" cy="917450"/>
          </a:xfrm>
        </p:spPr>
        <p:txBody>
          <a:bodyPr>
            <a:normAutofit/>
          </a:bodyPr>
          <a:lstStyle/>
          <a:p>
            <a:pPr lvl="1"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Georgia Pro" panose="02040502050405020303" pitchFamily="18" charset="0"/>
              </a:rPr>
              <a:t> Ce </a:t>
            </a:r>
            <a:r>
              <a:rPr lang="en-US" sz="2000" dirty="0" err="1">
                <a:latin typeface="Georgia Pro" panose="02040502050405020303" pitchFamily="18" charset="0"/>
              </a:rPr>
              <a:t>fel</a:t>
            </a:r>
            <a:r>
              <a:rPr lang="en-US" sz="2000" dirty="0">
                <a:latin typeface="Georgia Pro" panose="02040502050405020303" pitchFamily="18" charset="0"/>
              </a:rPr>
              <a:t> de </a:t>
            </a:r>
            <a:r>
              <a:rPr lang="en-US" sz="2000" dirty="0" err="1">
                <a:latin typeface="Georgia Pro" panose="02040502050405020303" pitchFamily="18" charset="0"/>
              </a:rPr>
              <a:t>abordare</a:t>
            </a:r>
            <a:r>
              <a:rPr lang="en-US" sz="2000" dirty="0">
                <a:latin typeface="Georgia Pro" panose="02040502050405020303" pitchFamily="18" charset="0"/>
              </a:rPr>
              <a:t> </a:t>
            </a:r>
            <a:r>
              <a:rPr lang="en-US" sz="2000" dirty="0" err="1">
                <a:latin typeface="Georgia Pro" panose="02040502050405020303" pitchFamily="18" charset="0"/>
              </a:rPr>
              <a:t>crezi</a:t>
            </a:r>
            <a:r>
              <a:rPr lang="en-US" sz="2000" dirty="0">
                <a:latin typeface="Georgia Pro" panose="02040502050405020303" pitchFamily="18" charset="0"/>
              </a:rPr>
              <a:t> c</a:t>
            </a:r>
            <a:r>
              <a:rPr lang="ro-RO" sz="2000" dirty="0">
                <a:latin typeface="Georgia Pro" panose="02040502050405020303" pitchFamily="18" charset="0"/>
              </a:rPr>
              <a:t>ă</a:t>
            </a:r>
            <a:r>
              <a:rPr lang="en-US" sz="2000" dirty="0">
                <a:latin typeface="Georgia Pro" panose="02040502050405020303" pitchFamily="18" charset="0"/>
              </a:rPr>
              <a:t> </a:t>
            </a:r>
            <a:r>
              <a:rPr lang="en-US" sz="2000" dirty="0" err="1">
                <a:latin typeface="Georgia Pro" panose="02040502050405020303" pitchFamily="18" charset="0"/>
              </a:rPr>
              <a:t>este</a:t>
            </a:r>
            <a:r>
              <a:rPr lang="en-US" sz="2000" dirty="0">
                <a:latin typeface="Georgia Pro" panose="02040502050405020303" pitchFamily="18" charset="0"/>
              </a:rPr>
              <a:t> </a:t>
            </a:r>
            <a:r>
              <a:rPr lang="en-US" sz="2000" dirty="0" err="1">
                <a:latin typeface="Georgia Pro" panose="02040502050405020303" pitchFamily="18" charset="0"/>
              </a:rPr>
              <a:t>mai</a:t>
            </a:r>
            <a:r>
              <a:rPr lang="en-US" sz="2000" dirty="0">
                <a:latin typeface="Georgia Pro" panose="02040502050405020303" pitchFamily="18" charset="0"/>
              </a:rPr>
              <a:t> </a:t>
            </a:r>
            <a:r>
              <a:rPr lang="en-US" sz="2000" dirty="0" err="1">
                <a:latin typeface="Georgia Pro" panose="02040502050405020303" pitchFamily="18" charset="0"/>
              </a:rPr>
              <a:t>eficient</a:t>
            </a:r>
            <a:r>
              <a:rPr lang="ro-RO" sz="2000" dirty="0">
                <a:latin typeface="Georgia Pro" panose="02040502050405020303" pitchFamily="18" charset="0"/>
              </a:rPr>
              <a:t>ă</a:t>
            </a:r>
            <a:r>
              <a:rPr lang="en-US" sz="2000" dirty="0">
                <a:latin typeface="Georgia Pro" panose="02040502050405020303" pitchFamily="18" charset="0"/>
              </a:rPr>
              <a:t> </a:t>
            </a:r>
            <a:r>
              <a:rPr lang="en-US" sz="2000" dirty="0" err="1">
                <a:latin typeface="Georgia Pro" panose="02040502050405020303" pitchFamily="18" charset="0"/>
              </a:rPr>
              <a:t>pentru</a:t>
            </a:r>
            <a:r>
              <a:rPr lang="en-US" sz="2000" dirty="0">
                <a:latin typeface="Georgia Pro" panose="02040502050405020303" pitchFamily="18" charset="0"/>
              </a:rPr>
              <a:t> un </a:t>
            </a:r>
            <a:r>
              <a:rPr lang="en-US" sz="2000" dirty="0" err="1">
                <a:latin typeface="Georgia Pro" panose="02040502050405020303" pitchFamily="18" charset="0"/>
              </a:rPr>
              <a:t>lider</a:t>
            </a:r>
            <a:r>
              <a:rPr lang="en-US" sz="2000" dirty="0">
                <a:latin typeface="Georgia Pro" panose="02040502050405020303" pitchFamily="18" charset="0"/>
              </a:rPr>
              <a:t> </a:t>
            </a:r>
            <a:r>
              <a:rPr lang="ro-RO" sz="2000" dirty="0">
                <a:latin typeface="Georgia Pro" panose="02040502050405020303" pitchFamily="18" charset="0"/>
              </a:rPr>
              <a:t>î</a:t>
            </a:r>
            <a:r>
              <a:rPr lang="en-US" sz="2000" dirty="0">
                <a:latin typeface="Georgia Pro" panose="02040502050405020303" pitchFamily="18" charset="0"/>
              </a:rPr>
              <a:t>n </a:t>
            </a:r>
            <a:r>
              <a:rPr lang="en-US" sz="2000" dirty="0" err="1">
                <a:latin typeface="Georgia Pro" panose="02040502050405020303" pitchFamily="18" charset="0"/>
              </a:rPr>
              <a:t>rezolvarea</a:t>
            </a:r>
            <a:r>
              <a:rPr lang="en-US" sz="2000" dirty="0">
                <a:latin typeface="Georgia Pro" panose="02040502050405020303" pitchFamily="18" charset="0"/>
              </a:rPr>
              <a:t> </a:t>
            </a:r>
            <a:r>
              <a:rPr lang="en-US" sz="2000" dirty="0" err="1">
                <a:latin typeface="Georgia Pro" panose="02040502050405020303" pitchFamily="18" charset="0"/>
              </a:rPr>
              <a:t>conflictelor</a:t>
            </a:r>
            <a:r>
              <a:rPr lang="en-US" sz="2000" dirty="0">
                <a:latin typeface="Georgia Pro" panose="02040502050405020303" pitchFamily="18" charset="0"/>
              </a:rPr>
              <a:t> </a:t>
            </a:r>
            <a:r>
              <a:rPr lang="ro-RO" sz="2000" dirty="0">
                <a:latin typeface="Georgia Pro" panose="02040502050405020303" pitchFamily="18" charset="0"/>
              </a:rPr>
              <a:t>î</a:t>
            </a:r>
            <a:r>
              <a:rPr lang="en-US" sz="2000" dirty="0">
                <a:latin typeface="Georgia Pro" panose="02040502050405020303" pitchFamily="18" charset="0"/>
              </a:rPr>
              <a:t>n </a:t>
            </a:r>
            <a:r>
              <a:rPr lang="en-US" sz="2000" dirty="0" err="1">
                <a:latin typeface="Georgia Pro" panose="02040502050405020303" pitchFamily="18" charset="0"/>
              </a:rPr>
              <a:t>echipa</a:t>
            </a:r>
            <a:r>
              <a:rPr lang="en-US" sz="2000" dirty="0">
                <a:latin typeface="Georgia Pro" panose="02040502050405020303" pitchFamily="18" charset="0"/>
              </a:rPr>
              <a:t>?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91327D-D14C-4AAD-D45A-46A6D42A8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" name="CasetăText 1">
            <a:extLst>
              <a:ext uri="{FF2B5EF4-FFF2-40B4-BE49-F238E27FC236}">
                <a16:creationId xmlns:a16="http://schemas.microsoft.com/office/drawing/2014/main" id="{0A6C42D4-61DB-3FD3-3F61-22D0D6B4F683}"/>
              </a:ext>
            </a:extLst>
          </p:cNvPr>
          <p:cNvSpPr txBox="1"/>
          <p:nvPr/>
        </p:nvSpPr>
        <p:spPr>
          <a:xfrm>
            <a:off x="5938580" y="1796572"/>
            <a:ext cx="5481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Georgia Pro" panose="02040502050405020303" pitchFamily="18" charset="0"/>
              </a:rPr>
              <a:t>Care </a:t>
            </a:r>
            <a:r>
              <a:rPr lang="en-US" sz="2000" dirty="0" err="1">
                <a:latin typeface="Georgia Pro" panose="02040502050405020303" pitchFamily="18" charset="0"/>
              </a:rPr>
              <a:t>dintre</a:t>
            </a:r>
            <a:r>
              <a:rPr lang="en-US" sz="2000" dirty="0">
                <a:latin typeface="Georgia Pro" panose="02040502050405020303" pitchFamily="18" charset="0"/>
              </a:rPr>
              <a:t> </a:t>
            </a:r>
            <a:r>
              <a:rPr lang="en-US" sz="2000" dirty="0" err="1">
                <a:latin typeface="Georgia Pro" panose="02040502050405020303" pitchFamily="18" charset="0"/>
              </a:rPr>
              <a:t>urm</a:t>
            </a:r>
            <a:r>
              <a:rPr lang="ro-RO" sz="2000" dirty="0">
                <a:latin typeface="Georgia Pro" panose="02040502050405020303" pitchFamily="18" charset="0"/>
              </a:rPr>
              <a:t>ă</a:t>
            </a:r>
            <a:r>
              <a:rPr lang="en-US" sz="2000" dirty="0" err="1">
                <a:latin typeface="Georgia Pro" panose="02040502050405020303" pitchFamily="18" charset="0"/>
              </a:rPr>
              <a:t>toarele</a:t>
            </a:r>
            <a:r>
              <a:rPr lang="en-US" sz="2000" dirty="0">
                <a:latin typeface="Georgia Pro" panose="02040502050405020303" pitchFamily="18" charset="0"/>
              </a:rPr>
              <a:t> </a:t>
            </a:r>
            <a:r>
              <a:rPr lang="en-US" sz="2000" dirty="0" err="1">
                <a:latin typeface="Georgia Pro" panose="02040502050405020303" pitchFamily="18" charset="0"/>
              </a:rPr>
              <a:t>abilit</a:t>
            </a:r>
            <a:r>
              <a:rPr lang="ro-RO" sz="2000" dirty="0" err="1">
                <a:latin typeface="Georgia Pro" panose="02040502050405020303" pitchFamily="18" charset="0"/>
              </a:rPr>
              <a:t>ăț</a:t>
            </a:r>
            <a:r>
              <a:rPr lang="en-US" sz="2000" dirty="0" err="1">
                <a:latin typeface="Georgia Pro" panose="02040502050405020303" pitchFamily="18" charset="0"/>
              </a:rPr>
              <a:t>i</a:t>
            </a:r>
            <a:r>
              <a:rPr lang="en-US" sz="2000" dirty="0">
                <a:latin typeface="Georgia Pro" panose="02040502050405020303" pitchFamily="18" charset="0"/>
              </a:rPr>
              <a:t> </a:t>
            </a:r>
            <a:r>
              <a:rPr lang="en-US" sz="2000" dirty="0" err="1">
                <a:latin typeface="Georgia Pro" panose="02040502050405020303" pitchFamily="18" charset="0"/>
              </a:rPr>
              <a:t>crezi</a:t>
            </a:r>
            <a:r>
              <a:rPr lang="en-US" sz="2000" dirty="0">
                <a:latin typeface="Georgia Pro" panose="02040502050405020303" pitchFamily="18" charset="0"/>
              </a:rPr>
              <a:t> ca </a:t>
            </a:r>
            <a:r>
              <a:rPr lang="en-US" sz="2000" dirty="0" err="1">
                <a:latin typeface="Georgia Pro" panose="02040502050405020303" pitchFamily="18" charset="0"/>
              </a:rPr>
              <a:t>este</a:t>
            </a:r>
            <a:r>
              <a:rPr lang="en-US" sz="2000" dirty="0">
                <a:latin typeface="Georgia Pro" panose="02040502050405020303" pitchFamily="18" charset="0"/>
              </a:rPr>
              <a:t> </a:t>
            </a:r>
            <a:r>
              <a:rPr lang="en-US" sz="2000" dirty="0" err="1">
                <a:latin typeface="Georgia Pro" panose="02040502050405020303" pitchFamily="18" charset="0"/>
              </a:rPr>
              <a:t>cea</a:t>
            </a:r>
            <a:r>
              <a:rPr lang="en-US" sz="2000" dirty="0">
                <a:latin typeface="Georgia Pro" panose="02040502050405020303" pitchFamily="18" charset="0"/>
              </a:rPr>
              <a:t> </a:t>
            </a:r>
            <a:r>
              <a:rPr lang="en-US" sz="2000" dirty="0" err="1">
                <a:latin typeface="Georgia Pro" panose="02040502050405020303" pitchFamily="18" charset="0"/>
              </a:rPr>
              <a:t>mai</a:t>
            </a:r>
            <a:r>
              <a:rPr lang="en-US" sz="2000" dirty="0">
                <a:latin typeface="Georgia Pro" panose="02040502050405020303" pitchFamily="18" charset="0"/>
              </a:rPr>
              <a:t> </a:t>
            </a:r>
            <a:r>
              <a:rPr lang="en-US" sz="2000" dirty="0" err="1">
                <a:latin typeface="Georgia Pro" panose="02040502050405020303" pitchFamily="18" charset="0"/>
              </a:rPr>
              <a:t>importanta</a:t>
            </a:r>
            <a:r>
              <a:rPr lang="en-US" sz="2000" dirty="0">
                <a:latin typeface="Georgia Pro" panose="02040502050405020303" pitchFamily="18" charset="0"/>
              </a:rPr>
              <a:t> </a:t>
            </a:r>
            <a:r>
              <a:rPr lang="en-US" sz="2000" dirty="0" err="1">
                <a:latin typeface="Georgia Pro" panose="02040502050405020303" pitchFamily="18" charset="0"/>
              </a:rPr>
              <a:t>pentru</a:t>
            </a:r>
            <a:r>
              <a:rPr lang="en-US" sz="2000" dirty="0">
                <a:latin typeface="Georgia Pro" panose="02040502050405020303" pitchFamily="18" charset="0"/>
              </a:rPr>
              <a:t> un </a:t>
            </a:r>
            <a:r>
              <a:rPr lang="en-US" sz="2000" dirty="0" err="1">
                <a:latin typeface="Georgia Pro" panose="02040502050405020303" pitchFamily="18" charset="0"/>
              </a:rPr>
              <a:t>lider</a:t>
            </a:r>
            <a:r>
              <a:rPr lang="en-US" sz="2000" dirty="0">
                <a:latin typeface="Georgia Pro" panose="02040502050405020303" pitchFamily="18" charset="0"/>
              </a:rPr>
              <a:t> de </a:t>
            </a:r>
            <a:r>
              <a:rPr lang="en-US" sz="2000" dirty="0" err="1">
                <a:latin typeface="Georgia Pro" panose="02040502050405020303" pitchFamily="18" charset="0"/>
              </a:rPr>
              <a:t>cafenea</a:t>
            </a:r>
            <a:r>
              <a:rPr lang="en-US" sz="2000" dirty="0">
                <a:latin typeface="Georgia Pro" panose="02040502050405020303" pitchFamily="18" charset="0"/>
              </a:rPr>
              <a:t>?</a:t>
            </a:r>
          </a:p>
        </p:txBody>
      </p:sp>
      <p:sp>
        <p:nvSpPr>
          <p:cNvPr id="3" name="CasetăText 2">
            <a:extLst>
              <a:ext uri="{FF2B5EF4-FFF2-40B4-BE49-F238E27FC236}">
                <a16:creationId xmlns:a16="http://schemas.microsoft.com/office/drawing/2014/main" id="{6CEA0A31-0511-025A-2C65-9F6C57FFF7DB}"/>
              </a:ext>
            </a:extLst>
          </p:cNvPr>
          <p:cNvSpPr txBox="1"/>
          <p:nvPr/>
        </p:nvSpPr>
        <p:spPr>
          <a:xfrm>
            <a:off x="88492" y="1796572"/>
            <a:ext cx="442451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Georgia Pro" panose="02040502050405020303" pitchFamily="18" charset="0"/>
              </a:rPr>
              <a:t>Care </a:t>
            </a:r>
            <a:r>
              <a:rPr lang="en-US" sz="2000" dirty="0" err="1">
                <a:latin typeface="Georgia Pro" panose="02040502050405020303" pitchFamily="18" charset="0"/>
              </a:rPr>
              <a:t>dintre</a:t>
            </a:r>
            <a:r>
              <a:rPr lang="en-US" sz="2000" dirty="0">
                <a:latin typeface="Georgia Pro" panose="02040502050405020303" pitchFamily="18" charset="0"/>
              </a:rPr>
              <a:t> </a:t>
            </a:r>
            <a:r>
              <a:rPr lang="en-US" sz="2000" dirty="0" err="1">
                <a:latin typeface="Georgia Pro" panose="02040502050405020303" pitchFamily="18" charset="0"/>
              </a:rPr>
              <a:t>urm</a:t>
            </a:r>
            <a:r>
              <a:rPr lang="ro-RO" sz="2000" dirty="0">
                <a:latin typeface="Georgia Pro" panose="02040502050405020303" pitchFamily="18" charset="0"/>
              </a:rPr>
              <a:t>ă</a:t>
            </a:r>
            <a:r>
              <a:rPr lang="en-US" sz="2000" dirty="0" err="1">
                <a:latin typeface="Georgia Pro" panose="02040502050405020303" pitchFamily="18" charset="0"/>
              </a:rPr>
              <a:t>toarele</a:t>
            </a:r>
            <a:r>
              <a:rPr lang="en-US" sz="2000" dirty="0">
                <a:latin typeface="Georgia Pro" panose="02040502050405020303" pitchFamily="18" charset="0"/>
              </a:rPr>
              <a:t> </a:t>
            </a:r>
            <a:r>
              <a:rPr lang="en-US" sz="2000" dirty="0" err="1">
                <a:latin typeface="Georgia Pro" panose="02040502050405020303" pitchFamily="18" charset="0"/>
              </a:rPr>
              <a:t>abilit</a:t>
            </a:r>
            <a:r>
              <a:rPr lang="ro-RO" sz="2000" dirty="0" err="1">
                <a:latin typeface="Georgia Pro" panose="02040502050405020303" pitchFamily="18" charset="0"/>
              </a:rPr>
              <a:t>ăț</a:t>
            </a:r>
            <a:r>
              <a:rPr lang="en-US" sz="2000" dirty="0" err="1">
                <a:latin typeface="Georgia Pro" panose="02040502050405020303" pitchFamily="18" charset="0"/>
              </a:rPr>
              <a:t>i</a:t>
            </a:r>
            <a:r>
              <a:rPr lang="en-US" sz="2000" dirty="0">
                <a:latin typeface="Georgia Pro" panose="02040502050405020303" pitchFamily="18" charset="0"/>
              </a:rPr>
              <a:t> </a:t>
            </a:r>
            <a:r>
              <a:rPr lang="en-US" sz="2000" dirty="0" err="1">
                <a:latin typeface="Georgia Pro" panose="02040502050405020303" pitchFamily="18" charset="0"/>
              </a:rPr>
              <a:t>crezi</a:t>
            </a:r>
            <a:r>
              <a:rPr lang="en-US" sz="2000" dirty="0">
                <a:latin typeface="Georgia Pro" panose="02040502050405020303" pitchFamily="18" charset="0"/>
              </a:rPr>
              <a:t> ca </a:t>
            </a:r>
            <a:r>
              <a:rPr lang="en-US" sz="2000" dirty="0" err="1">
                <a:latin typeface="Georgia Pro" panose="02040502050405020303" pitchFamily="18" charset="0"/>
              </a:rPr>
              <a:t>este</a:t>
            </a:r>
            <a:r>
              <a:rPr lang="en-US" sz="2000" dirty="0">
                <a:latin typeface="Georgia Pro" panose="02040502050405020303" pitchFamily="18" charset="0"/>
              </a:rPr>
              <a:t> </a:t>
            </a:r>
            <a:r>
              <a:rPr lang="en-US" sz="2000" dirty="0" err="1">
                <a:latin typeface="Georgia Pro" panose="02040502050405020303" pitchFamily="18" charset="0"/>
              </a:rPr>
              <a:t>cea</a:t>
            </a:r>
            <a:r>
              <a:rPr lang="en-US" sz="2000" dirty="0">
                <a:latin typeface="Georgia Pro" panose="02040502050405020303" pitchFamily="18" charset="0"/>
              </a:rPr>
              <a:t> </a:t>
            </a:r>
            <a:r>
              <a:rPr lang="en-US" sz="2000" dirty="0" err="1">
                <a:latin typeface="Georgia Pro" panose="02040502050405020303" pitchFamily="18" charset="0"/>
              </a:rPr>
              <a:t>mai</a:t>
            </a:r>
            <a:r>
              <a:rPr lang="en-US" sz="2000" dirty="0">
                <a:latin typeface="Georgia Pro" panose="02040502050405020303" pitchFamily="18" charset="0"/>
              </a:rPr>
              <a:t> </a:t>
            </a:r>
            <a:r>
              <a:rPr lang="en-US" sz="2000" dirty="0" err="1">
                <a:latin typeface="Georgia Pro" panose="02040502050405020303" pitchFamily="18" charset="0"/>
              </a:rPr>
              <a:t>importanta</a:t>
            </a:r>
            <a:r>
              <a:rPr lang="en-US" sz="2000" dirty="0">
                <a:latin typeface="Georgia Pro" panose="02040502050405020303" pitchFamily="18" charset="0"/>
              </a:rPr>
              <a:t> </a:t>
            </a:r>
            <a:r>
              <a:rPr lang="en-US" sz="2000" dirty="0" err="1">
                <a:latin typeface="Georgia Pro" panose="02040502050405020303" pitchFamily="18" charset="0"/>
              </a:rPr>
              <a:t>pentru</a:t>
            </a:r>
            <a:r>
              <a:rPr lang="en-US" sz="2000" dirty="0">
                <a:latin typeface="Georgia Pro" panose="02040502050405020303" pitchFamily="18" charset="0"/>
              </a:rPr>
              <a:t> un </a:t>
            </a:r>
            <a:r>
              <a:rPr lang="en-US" sz="2000" dirty="0" err="1">
                <a:latin typeface="Georgia Pro" panose="02040502050405020303" pitchFamily="18" charset="0"/>
              </a:rPr>
              <a:t>lider</a:t>
            </a:r>
            <a:r>
              <a:rPr lang="en-US" sz="2000" dirty="0">
                <a:latin typeface="Georgia Pro" panose="02040502050405020303" pitchFamily="18" charset="0"/>
              </a:rPr>
              <a:t> de </a:t>
            </a:r>
            <a:r>
              <a:rPr lang="en-US" sz="2000" dirty="0" err="1">
                <a:latin typeface="Georgia Pro" panose="02040502050405020303" pitchFamily="18" charset="0"/>
              </a:rPr>
              <a:t>cafenea</a:t>
            </a:r>
            <a:r>
              <a:rPr lang="en-US" sz="2000" dirty="0">
                <a:latin typeface="Georgia Pro" panose="02040502050405020303" pitchFamily="18" charset="0"/>
              </a:rPr>
              <a:t>?</a:t>
            </a:r>
          </a:p>
          <a:p>
            <a:endParaRPr lang="en-US" dirty="0"/>
          </a:p>
        </p:txBody>
      </p:sp>
      <p:sp>
        <p:nvSpPr>
          <p:cNvPr id="9" name="CasetăText 8">
            <a:extLst>
              <a:ext uri="{FF2B5EF4-FFF2-40B4-BE49-F238E27FC236}">
                <a16:creationId xmlns:a16="http://schemas.microsoft.com/office/drawing/2014/main" id="{C191945A-CE9A-A629-998C-A9F4BF9B2330}"/>
              </a:ext>
            </a:extLst>
          </p:cNvPr>
          <p:cNvSpPr txBox="1"/>
          <p:nvPr/>
        </p:nvSpPr>
        <p:spPr>
          <a:xfrm>
            <a:off x="881215" y="2843550"/>
            <a:ext cx="445401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Georgia Pro" panose="02040502050405020303" pitchFamily="18" charset="0"/>
              </a:rPr>
              <a:t>Crezi</a:t>
            </a:r>
            <a:r>
              <a:rPr lang="en-US" sz="2000" dirty="0">
                <a:latin typeface="Georgia Pro" panose="02040502050405020303" pitchFamily="18" charset="0"/>
              </a:rPr>
              <a:t> c</a:t>
            </a:r>
            <a:r>
              <a:rPr lang="ro-RO" sz="2000" dirty="0">
                <a:latin typeface="Georgia Pro" panose="02040502050405020303" pitchFamily="18" charset="0"/>
              </a:rPr>
              <a:t>ă</a:t>
            </a:r>
            <a:r>
              <a:rPr lang="en-US" sz="2000" dirty="0">
                <a:latin typeface="Georgia Pro" panose="02040502050405020303" pitchFamily="18" charset="0"/>
              </a:rPr>
              <a:t> un </a:t>
            </a:r>
            <a:r>
              <a:rPr lang="en-US" sz="2000" dirty="0" err="1">
                <a:latin typeface="Georgia Pro" panose="02040502050405020303" pitchFamily="18" charset="0"/>
              </a:rPr>
              <a:t>lider</a:t>
            </a:r>
            <a:r>
              <a:rPr lang="en-US" sz="2000" dirty="0">
                <a:latin typeface="Georgia Pro" panose="02040502050405020303" pitchFamily="18" charset="0"/>
              </a:rPr>
              <a:t> </a:t>
            </a:r>
            <a:r>
              <a:rPr lang="en-US" sz="2000" dirty="0" err="1">
                <a:latin typeface="Georgia Pro" panose="02040502050405020303" pitchFamily="18" charset="0"/>
              </a:rPr>
              <a:t>ar</a:t>
            </a:r>
            <a:r>
              <a:rPr lang="en-US" sz="2000" dirty="0">
                <a:latin typeface="Georgia Pro" panose="02040502050405020303" pitchFamily="18" charset="0"/>
              </a:rPr>
              <a:t> </a:t>
            </a:r>
            <a:r>
              <a:rPr lang="en-US" sz="2000" dirty="0" err="1">
                <a:latin typeface="Georgia Pro" panose="02040502050405020303" pitchFamily="18" charset="0"/>
              </a:rPr>
              <a:t>trebui</a:t>
            </a:r>
            <a:r>
              <a:rPr lang="en-US" sz="2000" dirty="0">
                <a:latin typeface="Georgia Pro" panose="02040502050405020303" pitchFamily="18" charset="0"/>
              </a:rPr>
              <a:t> </a:t>
            </a:r>
            <a:r>
              <a:rPr lang="en-US" sz="2000" dirty="0" err="1">
                <a:latin typeface="Georgia Pro" panose="02040502050405020303" pitchFamily="18" charset="0"/>
              </a:rPr>
              <a:t>sa</a:t>
            </a:r>
            <a:r>
              <a:rPr lang="en-US" sz="2000" dirty="0">
                <a:latin typeface="Georgia Pro" panose="02040502050405020303" pitchFamily="18" charset="0"/>
              </a:rPr>
              <a:t> fie </a:t>
            </a:r>
            <a:r>
              <a:rPr lang="en-US" sz="2000" dirty="0" err="1">
                <a:latin typeface="Georgia Pro" panose="02040502050405020303" pitchFamily="18" charset="0"/>
              </a:rPr>
              <a:t>mereu</a:t>
            </a:r>
            <a:r>
              <a:rPr lang="en-US" sz="2000" dirty="0">
                <a:latin typeface="Georgia Pro" panose="02040502050405020303" pitchFamily="18" charset="0"/>
              </a:rPr>
              <a:t> </a:t>
            </a:r>
            <a:r>
              <a:rPr lang="en-US" sz="2000" dirty="0" err="1">
                <a:latin typeface="Georgia Pro" panose="02040502050405020303" pitchFamily="18" charset="0"/>
              </a:rPr>
              <a:t>prezent</a:t>
            </a:r>
            <a:r>
              <a:rPr lang="en-US" sz="2000" dirty="0">
                <a:latin typeface="Georgia Pro" panose="02040502050405020303" pitchFamily="18" charset="0"/>
              </a:rPr>
              <a:t> </a:t>
            </a:r>
            <a:r>
              <a:rPr lang="ro-RO" sz="2000" dirty="0">
                <a:latin typeface="Georgia Pro" panose="02040502050405020303" pitchFamily="18" charset="0"/>
              </a:rPr>
              <a:t>î</a:t>
            </a:r>
            <a:r>
              <a:rPr lang="en-US" sz="2000" dirty="0">
                <a:latin typeface="Georgia Pro" panose="02040502050405020303" pitchFamily="18" charset="0"/>
              </a:rPr>
              <a:t>n </a:t>
            </a:r>
            <a:r>
              <a:rPr lang="en-US" sz="2000" dirty="0" err="1">
                <a:latin typeface="Georgia Pro" panose="02040502050405020303" pitchFamily="18" charset="0"/>
              </a:rPr>
              <a:t>linia</a:t>
            </a:r>
            <a:r>
              <a:rPr lang="en-US" sz="2000" dirty="0">
                <a:latin typeface="Georgia Pro" panose="02040502050405020303" pitchFamily="18" charset="0"/>
              </a:rPr>
              <a:t> </a:t>
            </a:r>
            <a:r>
              <a:rPr lang="ro-RO" sz="2000" dirty="0">
                <a:latin typeface="Georgia Pro" panose="02040502050405020303" pitchFamily="18" charset="0"/>
              </a:rPr>
              <a:t>î</a:t>
            </a:r>
            <a:r>
              <a:rPr lang="en-US" sz="2000" dirty="0" err="1">
                <a:latin typeface="Georgia Pro" panose="02040502050405020303" pitchFamily="18" charset="0"/>
              </a:rPr>
              <a:t>nt</a:t>
            </a:r>
            <a:r>
              <a:rPr lang="ro-RO" sz="2000" dirty="0">
                <a:latin typeface="Georgia Pro" panose="02040502050405020303" pitchFamily="18" charset="0"/>
              </a:rPr>
              <a:t>â</a:t>
            </a:r>
            <a:r>
              <a:rPr lang="en-US" sz="2000" dirty="0" err="1">
                <a:latin typeface="Georgia Pro" panose="02040502050405020303" pitchFamily="18" charset="0"/>
              </a:rPr>
              <a:t>i</a:t>
            </a:r>
            <a:r>
              <a:rPr lang="en-US" sz="2000" dirty="0">
                <a:latin typeface="Georgia Pro" panose="02040502050405020303" pitchFamily="18" charset="0"/>
              </a:rPr>
              <a:t> (la </a:t>
            </a:r>
            <a:r>
              <a:rPr lang="en-US" sz="2000" dirty="0" err="1">
                <a:latin typeface="Georgia Pro" panose="02040502050405020303" pitchFamily="18" charset="0"/>
              </a:rPr>
              <a:t>tejghea</a:t>
            </a:r>
            <a:r>
              <a:rPr lang="en-US" sz="2000" dirty="0">
                <a:latin typeface="Georgia Pro" panose="02040502050405020303" pitchFamily="18" charset="0"/>
              </a:rPr>
              <a:t>)?</a:t>
            </a:r>
          </a:p>
          <a:p>
            <a:endParaRPr lang="en-US" dirty="0"/>
          </a:p>
        </p:txBody>
      </p:sp>
      <p:sp>
        <p:nvSpPr>
          <p:cNvPr id="10" name="CasetăText 9">
            <a:extLst>
              <a:ext uri="{FF2B5EF4-FFF2-40B4-BE49-F238E27FC236}">
                <a16:creationId xmlns:a16="http://schemas.microsoft.com/office/drawing/2014/main" id="{BE6D3DAC-E9CF-BF1C-671B-6D7DFBA5389A}"/>
              </a:ext>
            </a:extLst>
          </p:cNvPr>
          <p:cNvSpPr txBox="1"/>
          <p:nvPr/>
        </p:nvSpPr>
        <p:spPr>
          <a:xfrm>
            <a:off x="110614" y="3984612"/>
            <a:ext cx="402139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Georgia Pro" panose="02040502050405020303" pitchFamily="18" charset="0"/>
              </a:rPr>
              <a:t>Cum </a:t>
            </a:r>
            <a:r>
              <a:rPr lang="en-US" sz="2000" dirty="0" err="1">
                <a:latin typeface="Georgia Pro" panose="02040502050405020303" pitchFamily="18" charset="0"/>
              </a:rPr>
              <a:t>ar</a:t>
            </a:r>
            <a:r>
              <a:rPr lang="en-US" sz="2000" dirty="0">
                <a:latin typeface="Georgia Pro" panose="02040502050405020303" pitchFamily="18" charset="0"/>
              </a:rPr>
              <a:t> </a:t>
            </a:r>
            <a:r>
              <a:rPr lang="en-US" sz="2000" dirty="0" err="1">
                <a:latin typeface="Georgia Pro" panose="02040502050405020303" pitchFamily="18" charset="0"/>
              </a:rPr>
              <a:t>trebui</a:t>
            </a:r>
            <a:r>
              <a:rPr lang="en-US" sz="2000" dirty="0">
                <a:latin typeface="Georgia Pro" panose="02040502050405020303" pitchFamily="18" charset="0"/>
              </a:rPr>
              <a:t> s</a:t>
            </a:r>
            <a:r>
              <a:rPr lang="ro-RO" sz="2000" dirty="0">
                <a:latin typeface="Georgia Pro" panose="02040502050405020303" pitchFamily="18" charset="0"/>
              </a:rPr>
              <a:t>ă</a:t>
            </a:r>
            <a:r>
              <a:rPr lang="en-US" sz="2000" dirty="0">
                <a:latin typeface="Georgia Pro" panose="02040502050405020303" pitchFamily="18" charset="0"/>
              </a:rPr>
              <a:t> fie </a:t>
            </a:r>
            <a:r>
              <a:rPr lang="en-US" sz="2000" dirty="0" err="1">
                <a:latin typeface="Georgia Pro" panose="02040502050405020303" pitchFamily="18" charset="0"/>
              </a:rPr>
              <a:t>rela</a:t>
            </a:r>
            <a:r>
              <a:rPr lang="ro-RO" sz="2000" dirty="0">
                <a:latin typeface="Georgia Pro" panose="02040502050405020303" pitchFamily="18" charset="0"/>
              </a:rPr>
              <a:t>ț</a:t>
            </a:r>
            <a:r>
              <a:rPr lang="en-US" sz="2000" dirty="0" err="1">
                <a:latin typeface="Georgia Pro" panose="02040502050405020303" pitchFamily="18" charset="0"/>
              </a:rPr>
              <a:t>ia</a:t>
            </a:r>
            <a:r>
              <a:rPr lang="en-US" sz="2000" dirty="0">
                <a:latin typeface="Georgia Pro" panose="02040502050405020303" pitchFamily="18" charset="0"/>
              </a:rPr>
              <a:t> </a:t>
            </a:r>
            <a:r>
              <a:rPr lang="en-US" sz="2000" dirty="0" err="1">
                <a:latin typeface="Georgia Pro" panose="02040502050405020303" pitchFamily="18" charset="0"/>
              </a:rPr>
              <a:t>lider</a:t>
            </a:r>
            <a:r>
              <a:rPr lang="en-US" sz="2000" dirty="0">
                <a:latin typeface="Georgia Pro" panose="02040502050405020303" pitchFamily="18" charset="0"/>
              </a:rPr>
              <a:t> </a:t>
            </a:r>
            <a:r>
              <a:rPr lang="ro-RO" sz="2000" dirty="0">
                <a:latin typeface="Georgia Pro" panose="02040502050405020303" pitchFamily="18" charset="0"/>
              </a:rPr>
              <a:t>ș</a:t>
            </a:r>
            <a:r>
              <a:rPr lang="en-US" sz="2000" dirty="0" err="1">
                <a:latin typeface="Georgia Pro" panose="02040502050405020303" pitchFamily="18" charset="0"/>
              </a:rPr>
              <a:t>i</a:t>
            </a:r>
            <a:r>
              <a:rPr lang="en-US" sz="2000" dirty="0">
                <a:latin typeface="Georgia Pro" panose="02040502050405020303" pitchFamily="18" charset="0"/>
              </a:rPr>
              <a:t> </a:t>
            </a:r>
            <a:r>
              <a:rPr lang="en-US" sz="2000" dirty="0" err="1">
                <a:latin typeface="Georgia Pro" panose="02040502050405020303" pitchFamily="18" charset="0"/>
              </a:rPr>
              <a:t>restul</a:t>
            </a:r>
            <a:r>
              <a:rPr lang="en-US" sz="2000" dirty="0">
                <a:latin typeface="Georgia Pro" panose="02040502050405020303" pitchFamily="18" charset="0"/>
              </a:rPr>
              <a:t> </a:t>
            </a:r>
            <a:r>
              <a:rPr lang="en-US" sz="2000" dirty="0" err="1">
                <a:latin typeface="Georgia Pro" panose="02040502050405020303" pitchFamily="18" charset="0"/>
              </a:rPr>
              <a:t>echipei</a:t>
            </a:r>
            <a:r>
              <a:rPr lang="en-US" sz="2000" dirty="0">
                <a:latin typeface="Georgia Pro" panose="02040502050405020303" pitchFamily="18" charset="0"/>
              </a:rPr>
              <a:t> </a:t>
            </a:r>
            <a:r>
              <a:rPr lang="ro-RO" sz="2000" dirty="0">
                <a:latin typeface="Georgia Pro" panose="02040502050405020303" pitchFamily="18" charset="0"/>
              </a:rPr>
              <a:t>î</a:t>
            </a:r>
            <a:r>
              <a:rPr lang="en-US" sz="2000" dirty="0" err="1">
                <a:latin typeface="Georgia Pro" panose="02040502050405020303" pitchFamily="18" charset="0"/>
              </a:rPr>
              <a:t>ntr</a:t>
            </a:r>
            <a:r>
              <a:rPr lang="en-US" sz="2000" dirty="0">
                <a:latin typeface="Georgia Pro" panose="02040502050405020303" pitchFamily="18" charset="0"/>
              </a:rPr>
              <a:t>-o </a:t>
            </a:r>
            <a:r>
              <a:rPr lang="en-US" sz="2000" dirty="0" err="1">
                <a:latin typeface="Georgia Pro" panose="02040502050405020303" pitchFamily="18" charset="0"/>
              </a:rPr>
              <a:t>cafenea</a:t>
            </a:r>
            <a:r>
              <a:rPr lang="en-US" sz="2000" dirty="0">
                <a:latin typeface="Georgia Pro" panose="02040502050405020303" pitchFamily="18" charset="0"/>
              </a:rPr>
              <a:t>?</a:t>
            </a:r>
          </a:p>
          <a:p>
            <a:endParaRPr lang="en-US" dirty="0"/>
          </a:p>
        </p:txBody>
      </p:sp>
      <p:sp>
        <p:nvSpPr>
          <p:cNvPr id="11" name="CasetăText 10">
            <a:extLst>
              <a:ext uri="{FF2B5EF4-FFF2-40B4-BE49-F238E27FC236}">
                <a16:creationId xmlns:a16="http://schemas.microsoft.com/office/drawing/2014/main" id="{ECBE6467-E357-EF48-E0C1-8931F4783B08}"/>
              </a:ext>
            </a:extLst>
          </p:cNvPr>
          <p:cNvSpPr txBox="1"/>
          <p:nvPr/>
        </p:nvSpPr>
        <p:spPr>
          <a:xfrm>
            <a:off x="137655" y="6172651"/>
            <a:ext cx="567321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Georgia Pro" panose="02040502050405020303" pitchFamily="18" charset="0"/>
              </a:rPr>
              <a:t>Crezi</a:t>
            </a:r>
            <a:r>
              <a:rPr lang="en-US" sz="2000" dirty="0">
                <a:latin typeface="Georgia Pro" panose="02040502050405020303" pitchFamily="18" charset="0"/>
              </a:rPr>
              <a:t> c</a:t>
            </a:r>
            <a:r>
              <a:rPr lang="ro-RO" sz="2000" dirty="0">
                <a:latin typeface="Georgia Pro" panose="02040502050405020303" pitchFamily="18" charset="0"/>
              </a:rPr>
              <a:t>ă</a:t>
            </a:r>
            <a:r>
              <a:rPr lang="en-US" sz="2000" dirty="0">
                <a:latin typeface="Georgia Pro" panose="02040502050405020303" pitchFamily="18" charset="0"/>
              </a:rPr>
              <a:t> un </a:t>
            </a:r>
            <a:r>
              <a:rPr lang="en-US" sz="2000" dirty="0" err="1">
                <a:latin typeface="Georgia Pro" panose="02040502050405020303" pitchFamily="18" charset="0"/>
              </a:rPr>
              <a:t>lider</a:t>
            </a:r>
            <a:r>
              <a:rPr lang="en-US" sz="2000" dirty="0">
                <a:latin typeface="Georgia Pro" panose="02040502050405020303" pitchFamily="18" charset="0"/>
              </a:rPr>
              <a:t> </a:t>
            </a:r>
            <a:r>
              <a:rPr lang="en-US" sz="2000" dirty="0" err="1">
                <a:latin typeface="Georgia Pro" panose="02040502050405020303" pitchFamily="18" charset="0"/>
              </a:rPr>
              <a:t>ar</a:t>
            </a:r>
            <a:r>
              <a:rPr lang="en-US" sz="2000" dirty="0">
                <a:latin typeface="Georgia Pro" panose="02040502050405020303" pitchFamily="18" charset="0"/>
              </a:rPr>
              <a:t> </a:t>
            </a:r>
            <a:r>
              <a:rPr lang="en-US" sz="2000" dirty="0" err="1">
                <a:latin typeface="Georgia Pro" panose="02040502050405020303" pitchFamily="18" charset="0"/>
              </a:rPr>
              <a:t>trebui</a:t>
            </a:r>
            <a:r>
              <a:rPr lang="en-US" sz="2000" dirty="0">
                <a:latin typeface="Georgia Pro" panose="02040502050405020303" pitchFamily="18" charset="0"/>
              </a:rPr>
              <a:t> s</a:t>
            </a:r>
            <a:r>
              <a:rPr lang="ro-RO" sz="2000" dirty="0">
                <a:latin typeface="Georgia Pro" panose="02040502050405020303" pitchFamily="18" charset="0"/>
              </a:rPr>
              <a:t>ă</a:t>
            </a:r>
            <a:r>
              <a:rPr lang="en-US" sz="2000" dirty="0">
                <a:latin typeface="Georgia Pro" panose="02040502050405020303" pitchFamily="18" charset="0"/>
              </a:rPr>
              <a:t> </a:t>
            </a:r>
            <a:r>
              <a:rPr lang="en-US" sz="2000" dirty="0" err="1">
                <a:latin typeface="Georgia Pro" panose="02040502050405020303" pitchFamily="18" charset="0"/>
              </a:rPr>
              <a:t>cunoasc</a:t>
            </a:r>
            <a:r>
              <a:rPr lang="ro-RO" sz="2000" dirty="0">
                <a:latin typeface="Georgia Pro" panose="02040502050405020303" pitchFamily="18" charset="0"/>
              </a:rPr>
              <a:t>ă</a:t>
            </a:r>
            <a:r>
              <a:rPr lang="en-US" sz="2000" dirty="0">
                <a:latin typeface="Georgia Pro" panose="02040502050405020303" pitchFamily="18" charset="0"/>
              </a:rPr>
              <a:t> to</a:t>
            </a:r>
            <a:r>
              <a:rPr lang="ro-RO" sz="2000" dirty="0">
                <a:latin typeface="Georgia Pro" panose="02040502050405020303" pitchFamily="18" charset="0"/>
              </a:rPr>
              <a:t>ț</a:t>
            </a:r>
            <a:r>
              <a:rPr lang="en-US" sz="2000" dirty="0" err="1">
                <a:latin typeface="Georgia Pro" panose="02040502050405020303" pitchFamily="18" charset="0"/>
              </a:rPr>
              <a:t>i</a:t>
            </a:r>
            <a:r>
              <a:rPr lang="en-US" sz="2000" dirty="0">
                <a:latin typeface="Georgia Pro" panose="02040502050405020303" pitchFamily="18" charset="0"/>
              </a:rPr>
              <a:t> </a:t>
            </a:r>
            <a:r>
              <a:rPr lang="en-US" sz="2000" dirty="0" err="1">
                <a:latin typeface="Georgia Pro" panose="02040502050405020303" pitchFamily="18" charset="0"/>
              </a:rPr>
              <a:t>clien</a:t>
            </a:r>
            <a:r>
              <a:rPr lang="ro-RO" sz="2000" dirty="0">
                <a:latin typeface="Georgia Pro" panose="02040502050405020303" pitchFamily="18" charset="0"/>
              </a:rPr>
              <a:t>ț</a:t>
            </a:r>
            <a:r>
              <a:rPr lang="en-US" sz="2000" dirty="0">
                <a:latin typeface="Georgia Pro" panose="02040502050405020303" pitchFamily="18" charset="0"/>
              </a:rPr>
              <a:t>ii </a:t>
            </a:r>
            <a:r>
              <a:rPr lang="en-US" sz="2000" dirty="0" err="1">
                <a:latin typeface="Georgia Pro" panose="02040502050405020303" pitchFamily="18" charset="0"/>
              </a:rPr>
              <a:t>fideli</a:t>
            </a:r>
            <a:r>
              <a:rPr lang="en-US" sz="2000" dirty="0">
                <a:latin typeface="Georgia Pro" panose="02040502050405020303" pitchFamily="18" charset="0"/>
              </a:rPr>
              <a:t> pe </a:t>
            </a:r>
            <a:r>
              <a:rPr lang="en-US" sz="2000" dirty="0" err="1">
                <a:latin typeface="Georgia Pro" panose="02040502050405020303" pitchFamily="18" charset="0"/>
              </a:rPr>
              <a:t>nume</a:t>
            </a:r>
            <a:r>
              <a:rPr lang="en-US" sz="2000" dirty="0">
                <a:latin typeface="Georgia Pro" panose="02040502050405020303" pitchFamily="18" charset="0"/>
              </a:rPr>
              <a:t>?</a:t>
            </a:r>
          </a:p>
          <a:p>
            <a:endParaRPr lang="en-US" dirty="0"/>
          </a:p>
        </p:txBody>
      </p:sp>
      <p:sp>
        <p:nvSpPr>
          <p:cNvPr id="12" name="CasetăText 11">
            <a:extLst>
              <a:ext uri="{FF2B5EF4-FFF2-40B4-BE49-F238E27FC236}">
                <a16:creationId xmlns:a16="http://schemas.microsoft.com/office/drawing/2014/main" id="{E3525480-A67B-45A8-AFC2-D95FB4948E33}"/>
              </a:ext>
            </a:extLst>
          </p:cNvPr>
          <p:cNvSpPr txBox="1"/>
          <p:nvPr/>
        </p:nvSpPr>
        <p:spPr>
          <a:xfrm>
            <a:off x="6577779" y="6061303"/>
            <a:ext cx="430652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Georgia Pro" panose="02040502050405020303" pitchFamily="18" charset="0"/>
              </a:rPr>
              <a:t>C</a:t>
            </a:r>
            <a:r>
              <a:rPr lang="ro-RO" sz="2000" dirty="0">
                <a:latin typeface="Georgia Pro" panose="02040502050405020303" pitchFamily="18" charset="0"/>
              </a:rPr>
              <a:t>â</a:t>
            </a:r>
            <a:r>
              <a:rPr lang="en-US" sz="2000" dirty="0">
                <a:latin typeface="Georgia Pro" panose="02040502050405020303" pitchFamily="18" charset="0"/>
              </a:rPr>
              <a:t>t de des </a:t>
            </a:r>
            <a:r>
              <a:rPr lang="en-US" sz="2000" dirty="0" err="1">
                <a:latin typeface="Georgia Pro" panose="02040502050405020303" pitchFamily="18" charset="0"/>
              </a:rPr>
              <a:t>ar</a:t>
            </a:r>
            <a:r>
              <a:rPr lang="en-US" sz="2000" dirty="0">
                <a:latin typeface="Georgia Pro" panose="02040502050405020303" pitchFamily="18" charset="0"/>
              </a:rPr>
              <a:t> </a:t>
            </a:r>
            <a:r>
              <a:rPr lang="en-US" sz="2000" dirty="0" err="1">
                <a:latin typeface="Georgia Pro" panose="02040502050405020303" pitchFamily="18" charset="0"/>
              </a:rPr>
              <a:t>trebui</a:t>
            </a:r>
            <a:r>
              <a:rPr lang="en-US" sz="2000" dirty="0">
                <a:latin typeface="Georgia Pro" panose="02040502050405020303" pitchFamily="18" charset="0"/>
              </a:rPr>
              <a:t> s</a:t>
            </a:r>
            <a:r>
              <a:rPr lang="ro-RO" sz="2000" dirty="0">
                <a:latin typeface="Georgia Pro" panose="02040502050405020303" pitchFamily="18" charset="0"/>
              </a:rPr>
              <a:t>ă</a:t>
            </a:r>
            <a:r>
              <a:rPr lang="en-US" sz="2000" dirty="0">
                <a:latin typeface="Georgia Pro" panose="02040502050405020303" pitchFamily="18" charset="0"/>
              </a:rPr>
              <a:t> </a:t>
            </a:r>
            <a:r>
              <a:rPr lang="en-US" sz="2000" dirty="0" err="1">
                <a:latin typeface="Georgia Pro" panose="02040502050405020303" pitchFamily="18" charset="0"/>
              </a:rPr>
              <a:t>organizeze</a:t>
            </a:r>
            <a:r>
              <a:rPr lang="en-US" sz="2000" dirty="0">
                <a:latin typeface="Georgia Pro" panose="02040502050405020303" pitchFamily="18" charset="0"/>
              </a:rPr>
              <a:t> </a:t>
            </a:r>
            <a:r>
              <a:rPr lang="en-US" sz="2000" dirty="0" err="1">
                <a:latin typeface="Georgia Pro" panose="02040502050405020303" pitchFamily="18" charset="0"/>
              </a:rPr>
              <a:t>liderul</a:t>
            </a:r>
            <a:r>
              <a:rPr lang="en-US" sz="2000" dirty="0">
                <a:latin typeface="Georgia Pro" panose="02040502050405020303" pitchFamily="18" charset="0"/>
              </a:rPr>
              <a:t> int</a:t>
            </a:r>
            <a:r>
              <a:rPr lang="ro-RO" sz="2000" dirty="0">
                <a:latin typeface="Georgia Pro" panose="02040502050405020303" pitchFamily="18" charset="0"/>
              </a:rPr>
              <a:t>â</a:t>
            </a:r>
            <a:r>
              <a:rPr lang="en-US" sz="2000" dirty="0" err="1">
                <a:latin typeface="Georgia Pro" panose="02040502050405020303" pitchFamily="18" charset="0"/>
              </a:rPr>
              <a:t>lniri</a:t>
            </a:r>
            <a:r>
              <a:rPr lang="en-US" sz="2000" dirty="0">
                <a:latin typeface="Georgia Pro" panose="02040502050405020303" pitchFamily="18" charset="0"/>
              </a:rPr>
              <a:t> de </a:t>
            </a:r>
            <a:r>
              <a:rPr lang="en-US" sz="2000" dirty="0" err="1">
                <a:latin typeface="Georgia Pro" panose="02040502050405020303" pitchFamily="18" charset="0"/>
              </a:rPr>
              <a:t>echipa</a:t>
            </a:r>
            <a:r>
              <a:rPr lang="en-US" sz="2000" dirty="0">
                <a:latin typeface="Georgia Pro" panose="02040502050405020303" pitchFamily="18" charset="0"/>
              </a:rPr>
              <a:t>?</a:t>
            </a:r>
          </a:p>
          <a:p>
            <a:endParaRPr lang="en-US" dirty="0"/>
          </a:p>
        </p:txBody>
      </p:sp>
      <p:sp>
        <p:nvSpPr>
          <p:cNvPr id="13" name="CasetăText 12">
            <a:extLst>
              <a:ext uri="{FF2B5EF4-FFF2-40B4-BE49-F238E27FC236}">
                <a16:creationId xmlns:a16="http://schemas.microsoft.com/office/drawing/2014/main" id="{1C633F59-790B-6924-A71F-45A8A826BA8B}"/>
              </a:ext>
            </a:extLst>
          </p:cNvPr>
          <p:cNvSpPr txBox="1"/>
          <p:nvPr/>
        </p:nvSpPr>
        <p:spPr>
          <a:xfrm>
            <a:off x="6464604" y="4535675"/>
            <a:ext cx="495546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Georgia Pro" panose="02040502050405020303" pitchFamily="18" charset="0"/>
              </a:rPr>
              <a:t>Preferi</a:t>
            </a:r>
            <a:r>
              <a:rPr lang="en-US" sz="2000" dirty="0">
                <a:latin typeface="Georgia Pro" panose="02040502050405020303" pitchFamily="18" charset="0"/>
              </a:rPr>
              <a:t> un </a:t>
            </a:r>
            <a:r>
              <a:rPr lang="en-US" sz="2000" dirty="0" err="1">
                <a:latin typeface="Georgia Pro" panose="02040502050405020303" pitchFamily="18" charset="0"/>
              </a:rPr>
              <a:t>lider</a:t>
            </a:r>
            <a:r>
              <a:rPr lang="en-US" sz="2000" dirty="0">
                <a:latin typeface="Georgia Pro" panose="02040502050405020303" pitchFamily="18" charset="0"/>
              </a:rPr>
              <a:t> care s</a:t>
            </a:r>
            <a:r>
              <a:rPr lang="ro-RO" sz="2000" dirty="0">
                <a:latin typeface="Georgia Pro" panose="02040502050405020303" pitchFamily="18" charset="0"/>
              </a:rPr>
              <a:t>ă</a:t>
            </a:r>
            <a:r>
              <a:rPr lang="en-US" sz="2000" dirty="0">
                <a:latin typeface="Georgia Pro" panose="02040502050405020303" pitchFamily="18" charset="0"/>
              </a:rPr>
              <a:t> </a:t>
            </a:r>
            <a:r>
              <a:rPr lang="en-US" sz="2000" dirty="0" err="1">
                <a:latin typeface="Georgia Pro" panose="02040502050405020303" pitchFamily="18" charset="0"/>
              </a:rPr>
              <a:t>mai</a:t>
            </a:r>
            <a:r>
              <a:rPr lang="en-US" sz="2000" dirty="0">
                <a:latin typeface="Georgia Pro" panose="02040502050405020303" pitchFamily="18" charset="0"/>
              </a:rPr>
              <a:t> fie </a:t>
            </a:r>
            <a:r>
              <a:rPr lang="en-US" sz="2000" dirty="0" err="1">
                <a:latin typeface="Georgia Pro" panose="02040502050405020303" pitchFamily="18" charset="0"/>
              </a:rPr>
              <a:t>mai</a:t>
            </a:r>
            <a:r>
              <a:rPr lang="en-US" sz="2000" dirty="0">
                <a:latin typeface="Georgia Pro" panose="02040502050405020303" pitchFamily="18" charset="0"/>
              </a:rPr>
              <a:t> </a:t>
            </a:r>
            <a:r>
              <a:rPr lang="en-US" sz="2000" dirty="0" err="1">
                <a:latin typeface="Georgia Pro" panose="02040502050405020303" pitchFamily="18" charset="0"/>
              </a:rPr>
              <a:t>mult</a:t>
            </a:r>
            <a:r>
              <a:rPr lang="en-US" sz="2000" dirty="0">
                <a:latin typeface="Georgia Pro" panose="02040502050405020303" pitchFamily="18" charset="0"/>
              </a:rPr>
              <a:t> un mentor </a:t>
            </a:r>
            <a:r>
              <a:rPr lang="en-US" sz="2000" dirty="0" err="1">
                <a:latin typeface="Georgia Pro" panose="02040502050405020303" pitchFamily="18" charset="0"/>
              </a:rPr>
              <a:t>sau</a:t>
            </a:r>
            <a:r>
              <a:rPr lang="en-US" sz="2000" dirty="0">
                <a:latin typeface="Georgia Pro" panose="02040502050405020303" pitchFamily="18" charset="0"/>
              </a:rPr>
              <a:t> un director strict?</a:t>
            </a:r>
          </a:p>
          <a:p>
            <a:endParaRPr lang="en-US" dirty="0"/>
          </a:p>
        </p:txBody>
      </p:sp>
      <p:sp>
        <p:nvSpPr>
          <p:cNvPr id="14" name="CasetăText 13">
            <a:extLst>
              <a:ext uri="{FF2B5EF4-FFF2-40B4-BE49-F238E27FC236}">
                <a16:creationId xmlns:a16="http://schemas.microsoft.com/office/drawing/2014/main" id="{386B9F6A-777B-5FD6-CEA7-901323420517}"/>
              </a:ext>
            </a:extLst>
          </p:cNvPr>
          <p:cNvSpPr txBox="1"/>
          <p:nvPr/>
        </p:nvSpPr>
        <p:spPr>
          <a:xfrm>
            <a:off x="6474441" y="5316290"/>
            <a:ext cx="535858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Georgia Pro" panose="02040502050405020303" pitchFamily="18" charset="0"/>
              </a:rPr>
              <a:t>Preferi</a:t>
            </a:r>
            <a:r>
              <a:rPr lang="en-US" sz="2000" dirty="0">
                <a:latin typeface="Georgia Pro" panose="02040502050405020303" pitchFamily="18" charset="0"/>
              </a:rPr>
              <a:t> un </a:t>
            </a:r>
            <a:r>
              <a:rPr lang="en-US" sz="2000" dirty="0" err="1">
                <a:latin typeface="Georgia Pro" panose="02040502050405020303" pitchFamily="18" charset="0"/>
              </a:rPr>
              <a:t>lider</a:t>
            </a:r>
            <a:r>
              <a:rPr lang="en-US" sz="2000" dirty="0">
                <a:latin typeface="Georgia Pro" panose="02040502050405020303" pitchFamily="18" charset="0"/>
              </a:rPr>
              <a:t> care s</a:t>
            </a:r>
            <a:r>
              <a:rPr lang="ro-RO" sz="2000" dirty="0">
                <a:latin typeface="Georgia Pro" panose="02040502050405020303" pitchFamily="18" charset="0"/>
              </a:rPr>
              <a:t>ă</a:t>
            </a:r>
            <a:r>
              <a:rPr lang="en-US" sz="2000" dirty="0">
                <a:latin typeface="Georgia Pro" panose="02040502050405020303" pitchFamily="18" charset="0"/>
              </a:rPr>
              <a:t> </a:t>
            </a:r>
            <a:r>
              <a:rPr lang="en-US" sz="2000" dirty="0" err="1">
                <a:latin typeface="Georgia Pro" panose="02040502050405020303" pitchFamily="18" charset="0"/>
              </a:rPr>
              <a:t>mai</a:t>
            </a:r>
            <a:r>
              <a:rPr lang="en-US" sz="2000" dirty="0">
                <a:latin typeface="Georgia Pro" panose="02040502050405020303" pitchFamily="18" charset="0"/>
              </a:rPr>
              <a:t> fie </a:t>
            </a:r>
            <a:r>
              <a:rPr lang="en-US" sz="2000" dirty="0" err="1">
                <a:latin typeface="Georgia Pro" panose="02040502050405020303" pitchFamily="18" charset="0"/>
              </a:rPr>
              <a:t>mai</a:t>
            </a:r>
            <a:r>
              <a:rPr lang="en-US" sz="2000" dirty="0">
                <a:latin typeface="Georgia Pro" panose="02040502050405020303" pitchFamily="18" charset="0"/>
              </a:rPr>
              <a:t> </a:t>
            </a:r>
            <a:r>
              <a:rPr lang="en-US" sz="2000" dirty="0" err="1">
                <a:latin typeface="Georgia Pro" panose="02040502050405020303" pitchFamily="18" charset="0"/>
              </a:rPr>
              <a:t>mult</a:t>
            </a:r>
            <a:r>
              <a:rPr lang="en-US" sz="2000" dirty="0">
                <a:latin typeface="Georgia Pro" panose="02040502050405020303" pitchFamily="18" charset="0"/>
              </a:rPr>
              <a:t> un mentor </a:t>
            </a:r>
            <a:r>
              <a:rPr lang="en-US" sz="2000" dirty="0" err="1">
                <a:latin typeface="Georgia Pro" panose="02040502050405020303" pitchFamily="18" charset="0"/>
              </a:rPr>
              <a:t>sau</a:t>
            </a:r>
            <a:r>
              <a:rPr lang="en-US" sz="2000" dirty="0">
                <a:latin typeface="Georgia Pro" panose="02040502050405020303" pitchFamily="18" charset="0"/>
              </a:rPr>
              <a:t> un director strict?</a:t>
            </a:r>
          </a:p>
          <a:p>
            <a:endParaRPr lang="en-US" dirty="0"/>
          </a:p>
        </p:txBody>
      </p:sp>
      <p:sp>
        <p:nvSpPr>
          <p:cNvPr id="15" name="CasetăText 14">
            <a:extLst>
              <a:ext uri="{FF2B5EF4-FFF2-40B4-BE49-F238E27FC236}">
                <a16:creationId xmlns:a16="http://schemas.microsoft.com/office/drawing/2014/main" id="{3688602D-3BFC-380C-5116-34A6B897747A}"/>
              </a:ext>
            </a:extLst>
          </p:cNvPr>
          <p:cNvSpPr txBox="1"/>
          <p:nvPr/>
        </p:nvSpPr>
        <p:spPr>
          <a:xfrm>
            <a:off x="6449961" y="3727766"/>
            <a:ext cx="489400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Georgia Pro" panose="02040502050405020303" pitchFamily="18" charset="0"/>
              </a:rPr>
              <a:t>Crezi</a:t>
            </a:r>
            <a:r>
              <a:rPr lang="en-US" sz="2000" dirty="0">
                <a:latin typeface="Georgia Pro" panose="02040502050405020303" pitchFamily="18" charset="0"/>
              </a:rPr>
              <a:t> c</a:t>
            </a:r>
            <a:r>
              <a:rPr lang="ro-RO" sz="2000" dirty="0">
                <a:latin typeface="Georgia Pro" panose="02040502050405020303" pitchFamily="18" charset="0"/>
              </a:rPr>
              <a:t>ă</a:t>
            </a:r>
            <a:r>
              <a:rPr lang="en-US" sz="2000" dirty="0">
                <a:latin typeface="Georgia Pro" panose="02040502050405020303" pitchFamily="18" charset="0"/>
              </a:rPr>
              <a:t> un </a:t>
            </a:r>
            <a:r>
              <a:rPr lang="en-US" sz="2000" dirty="0" err="1">
                <a:latin typeface="Georgia Pro" panose="02040502050405020303" pitchFamily="18" charset="0"/>
              </a:rPr>
              <a:t>lider</a:t>
            </a:r>
            <a:r>
              <a:rPr lang="en-US" sz="2000" dirty="0">
                <a:latin typeface="Georgia Pro" panose="02040502050405020303" pitchFamily="18" charset="0"/>
              </a:rPr>
              <a:t> </a:t>
            </a:r>
            <a:r>
              <a:rPr lang="en-US" sz="2000" dirty="0" err="1">
                <a:latin typeface="Georgia Pro" panose="02040502050405020303" pitchFamily="18" charset="0"/>
              </a:rPr>
              <a:t>ar</a:t>
            </a:r>
            <a:r>
              <a:rPr lang="en-US" sz="2000" dirty="0">
                <a:latin typeface="Georgia Pro" panose="02040502050405020303" pitchFamily="18" charset="0"/>
              </a:rPr>
              <a:t> </a:t>
            </a:r>
            <a:r>
              <a:rPr lang="en-US" sz="2000" dirty="0" err="1">
                <a:latin typeface="Georgia Pro" panose="02040502050405020303" pitchFamily="18" charset="0"/>
              </a:rPr>
              <a:t>trebui</a:t>
            </a:r>
            <a:r>
              <a:rPr lang="en-US" sz="2000" dirty="0">
                <a:latin typeface="Georgia Pro" panose="02040502050405020303" pitchFamily="18" charset="0"/>
              </a:rPr>
              <a:t> s</a:t>
            </a:r>
            <a:r>
              <a:rPr lang="ro-RO" sz="2000" dirty="0">
                <a:latin typeface="Georgia Pro" panose="02040502050405020303" pitchFamily="18" charset="0"/>
              </a:rPr>
              <a:t>ă</a:t>
            </a:r>
            <a:r>
              <a:rPr lang="en-US" sz="2000" dirty="0">
                <a:latin typeface="Georgia Pro" panose="02040502050405020303" pitchFamily="18" charset="0"/>
              </a:rPr>
              <a:t> fie </a:t>
            </a:r>
            <a:r>
              <a:rPr lang="ro-RO" sz="2000" dirty="0">
                <a:latin typeface="Georgia Pro" panose="02040502050405020303" pitchFamily="18" charset="0"/>
              </a:rPr>
              <a:t>ș</a:t>
            </a:r>
            <a:r>
              <a:rPr lang="en-US" sz="2000" dirty="0" err="1">
                <a:latin typeface="Georgia Pro" panose="02040502050405020303" pitchFamily="18" charset="0"/>
              </a:rPr>
              <a:t>i</a:t>
            </a:r>
            <a:r>
              <a:rPr lang="en-US" sz="2000" dirty="0">
                <a:latin typeface="Georgia Pro" panose="02040502050405020303" pitchFamily="18" charset="0"/>
              </a:rPr>
              <a:t> un barista </a:t>
            </a:r>
            <a:r>
              <a:rPr lang="en-US" sz="2000" dirty="0" err="1">
                <a:latin typeface="Georgia Pro" panose="02040502050405020303" pitchFamily="18" charset="0"/>
              </a:rPr>
              <a:t>experimentat</a:t>
            </a:r>
            <a:r>
              <a:rPr lang="en-US" sz="2000" dirty="0">
                <a:latin typeface="Georgia Pro" panose="02040502050405020303" pitchFamily="18" charset="0"/>
              </a:rPr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51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A67A9-E78E-A54A-0D10-A09B73134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219" y="2203819"/>
            <a:ext cx="10515600" cy="3825759"/>
          </a:xfrm>
        </p:spPr>
        <p:txBody>
          <a:bodyPr>
            <a:normAutofit/>
          </a:bodyPr>
          <a:lstStyle/>
          <a:p>
            <a:pPr lvl="0" algn="just"/>
            <a:r>
              <a:rPr lang="en-US" sz="2400" dirty="0">
                <a:latin typeface="Georgia Pro" panose="02040502050405020303" pitchFamily="18" charset="0"/>
              </a:rPr>
              <a:t>Leadership-</a:t>
            </a:r>
            <a:r>
              <a:rPr lang="en-US" sz="2400" dirty="0" err="1">
                <a:latin typeface="Georgia Pro" panose="02040502050405020303" pitchFamily="18" charset="0"/>
              </a:rPr>
              <a:t>ul</a:t>
            </a:r>
            <a:r>
              <a:rPr lang="en-US" sz="2400" dirty="0">
                <a:latin typeface="Georgia Pro" panose="02040502050405020303" pitchFamily="18" charset="0"/>
              </a:rPr>
              <a:t> </a:t>
            </a:r>
            <a:r>
              <a:rPr lang="en-US" sz="2400" dirty="0" err="1">
                <a:latin typeface="Georgia Pro" panose="02040502050405020303" pitchFamily="18" charset="0"/>
              </a:rPr>
              <a:t>eficient</a:t>
            </a:r>
            <a:r>
              <a:rPr lang="en-US" sz="2400" dirty="0">
                <a:latin typeface="Georgia Pro" panose="02040502050405020303" pitchFamily="18" charset="0"/>
              </a:rPr>
              <a:t> </a:t>
            </a:r>
            <a:r>
              <a:rPr lang="en-US" sz="2400" dirty="0" err="1">
                <a:latin typeface="Georgia Pro" panose="02040502050405020303" pitchFamily="18" charset="0"/>
              </a:rPr>
              <a:t>într</a:t>
            </a:r>
            <a:r>
              <a:rPr lang="en-US" sz="2400" dirty="0">
                <a:latin typeface="Georgia Pro" panose="02040502050405020303" pitchFamily="18" charset="0"/>
              </a:rPr>
              <a:t>-o </a:t>
            </a:r>
            <a:r>
              <a:rPr lang="en-US" sz="2400" dirty="0" err="1">
                <a:latin typeface="Georgia Pro" panose="02040502050405020303" pitchFamily="18" charset="0"/>
              </a:rPr>
              <a:t>organizație</a:t>
            </a:r>
            <a:r>
              <a:rPr lang="en-US" sz="2400" dirty="0">
                <a:latin typeface="Georgia Pro" panose="02040502050405020303" pitchFamily="18" charset="0"/>
              </a:rPr>
              <a:t> </a:t>
            </a:r>
            <a:r>
              <a:rPr lang="en-US" sz="2400" dirty="0" err="1">
                <a:latin typeface="Georgia Pro" panose="02040502050405020303" pitchFamily="18" charset="0"/>
              </a:rPr>
              <a:t>implică</a:t>
            </a:r>
            <a:r>
              <a:rPr lang="en-US" sz="2400" dirty="0">
                <a:latin typeface="Georgia Pro" panose="02040502050405020303" pitchFamily="18" charset="0"/>
              </a:rPr>
              <a:t> </a:t>
            </a:r>
            <a:r>
              <a:rPr lang="en-US" sz="2400" dirty="0" err="1">
                <a:latin typeface="Georgia Pro" panose="02040502050405020303" pitchFamily="18" charset="0"/>
              </a:rPr>
              <a:t>capacitatea</a:t>
            </a:r>
            <a:r>
              <a:rPr lang="en-US" sz="2400" dirty="0">
                <a:latin typeface="Georgia Pro" panose="02040502050405020303" pitchFamily="18" charset="0"/>
              </a:rPr>
              <a:t> de a </a:t>
            </a:r>
            <a:r>
              <a:rPr lang="en-US" sz="2400" dirty="0" err="1">
                <a:latin typeface="Georgia Pro" panose="02040502050405020303" pitchFamily="18" charset="0"/>
              </a:rPr>
              <a:t>inspira</a:t>
            </a:r>
            <a:r>
              <a:rPr lang="en-US" sz="2400" dirty="0">
                <a:latin typeface="Georgia Pro" panose="02040502050405020303" pitchFamily="18" charset="0"/>
              </a:rPr>
              <a:t> </a:t>
            </a:r>
            <a:r>
              <a:rPr lang="en-US" sz="2400" dirty="0" err="1">
                <a:latin typeface="Georgia Pro" panose="02040502050405020303" pitchFamily="18" charset="0"/>
              </a:rPr>
              <a:t>și</a:t>
            </a:r>
            <a:r>
              <a:rPr lang="en-US" sz="2400" dirty="0">
                <a:latin typeface="Georgia Pro" panose="02040502050405020303" pitchFamily="18" charset="0"/>
              </a:rPr>
              <a:t> </a:t>
            </a:r>
            <a:r>
              <a:rPr lang="en-US" sz="2400" dirty="0" err="1">
                <a:latin typeface="Georgia Pro" panose="02040502050405020303" pitchFamily="18" charset="0"/>
              </a:rPr>
              <a:t>motiva</a:t>
            </a:r>
            <a:r>
              <a:rPr lang="en-US" sz="2400" dirty="0">
                <a:latin typeface="Georgia Pro" panose="02040502050405020303" pitchFamily="18" charset="0"/>
              </a:rPr>
              <a:t> </a:t>
            </a:r>
            <a:r>
              <a:rPr lang="en-US" sz="2400" dirty="0" err="1">
                <a:latin typeface="Georgia Pro" panose="02040502050405020303" pitchFamily="18" charset="0"/>
              </a:rPr>
              <a:t>echipa</a:t>
            </a:r>
            <a:r>
              <a:rPr lang="en-US" sz="2400" dirty="0">
                <a:latin typeface="Georgia Pro" panose="02040502050405020303" pitchFamily="18" charset="0"/>
              </a:rPr>
              <a:t>, de a </a:t>
            </a:r>
            <a:r>
              <a:rPr lang="en-US" sz="2400" dirty="0" err="1">
                <a:latin typeface="Georgia Pro" panose="02040502050405020303" pitchFamily="18" charset="0"/>
              </a:rPr>
              <a:t>comunica</a:t>
            </a:r>
            <a:r>
              <a:rPr lang="en-US" sz="2400" dirty="0">
                <a:latin typeface="Georgia Pro" panose="02040502050405020303" pitchFamily="18" charset="0"/>
              </a:rPr>
              <a:t> </a:t>
            </a:r>
            <a:r>
              <a:rPr lang="en-US" sz="2400" dirty="0" err="1">
                <a:latin typeface="Georgia Pro" panose="02040502050405020303" pitchFamily="18" charset="0"/>
              </a:rPr>
              <a:t>clar</a:t>
            </a:r>
            <a:r>
              <a:rPr lang="en-US" sz="2400" dirty="0">
                <a:latin typeface="Georgia Pro" panose="02040502050405020303" pitchFamily="18" charset="0"/>
              </a:rPr>
              <a:t> </a:t>
            </a:r>
            <a:r>
              <a:rPr lang="en-US" sz="2400" dirty="0" err="1">
                <a:latin typeface="Georgia Pro" panose="02040502050405020303" pitchFamily="18" charset="0"/>
              </a:rPr>
              <a:t>obiectivele</a:t>
            </a:r>
            <a:r>
              <a:rPr lang="en-US" sz="2400" dirty="0">
                <a:latin typeface="Georgia Pro" panose="02040502050405020303" pitchFamily="18" charset="0"/>
              </a:rPr>
              <a:t> </a:t>
            </a:r>
            <a:r>
              <a:rPr lang="en-US" sz="2400" dirty="0" err="1">
                <a:latin typeface="Georgia Pro" panose="02040502050405020303" pitchFamily="18" charset="0"/>
              </a:rPr>
              <a:t>și</a:t>
            </a:r>
            <a:r>
              <a:rPr lang="en-US" sz="2400" dirty="0">
                <a:latin typeface="Georgia Pro" panose="02040502050405020303" pitchFamily="18" charset="0"/>
              </a:rPr>
              <a:t> de a </a:t>
            </a:r>
            <a:r>
              <a:rPr lang="en-US" sz="2400" dirty="0" err="1">
                <a:latin typeface="Georgia Pro" panose="02040502050405020303" pitchFamily="18" charset="0"/>
              </a:rPr>
              <a:t>crea</a:t>
            </a:r>
            <a:r>
              <a:rPr lang="en-US" sz="2400" dirty="0">
                <a:latin typeface="Georgia Pro" panose="02040502050405020303" pitchFamily="18" charset="0"/>
              </a:rPr>
              <a:t> un </a:t>
            </a:r>
            <a:r>
              <a:rPr lang="en-US" sz="2400" dirty="0" err="1">
                <a:latin typeface="Georgia Pro" panose="02040502050405020303" pitchFamily="18" charset="0"/>
              </a:rPr>
              <a:t>mediu</a:t>
            </a:r>
            <a:r>
              <a:rPr lang="en-US" sz="2400" dirty="0">
                <a:latin typeface="Georgia Pro" panose="02040502050405020303" pitchFamily="18" charset="0"/>
              </a:rPr>
              <a:t> de </a:t>
            </a:r>
            <a:r>
              <a:rPr lang="en-US" sz="2400" dirty="0" err="1">
                <a:latin typeface="Georgia Pro" panose="02040502050405020303" pitchFamily="18" charset="0"/>
              </a:rPr>
              <a:t>lucru</a:t>
            </a:r>
            <a:r>
              <a:rPr lang="en-US" sz="2400" dirty="0">
                <a:latin typeface="Georgia Pro" panose="02040502050405020303" pitchFamily="18" charset="0"/>
              </a:rPr>
              <a:t> </a:t>
            </a:r>
            <a:r>
              <a:rPr lang="en-US" sz="2400" dirty="0" err="1">
                <a:latin typeface="Georgia Pro" panose="02040502050405020303" pitchFamily="18" charset="0"/>
              </a:rPr>
              <a:t>pozitiv</a:t>
            </a:r>
            <a:r>
              <a:rPr lang="en-US" sz="2400" dirty="0">
                <a:latin typeface="Georgia Pro" panose="02040502050405020303" pitchFamily="18" charset="0"/>
              </a:rPr>
              <a:t>. Un </a:t>
            </a:r>
            <a:r>
              <a:rPr lang="en-US" sz="2400" dirty="0" err="1">
                <a:latin typeface="Georgia Pro" panose="02040502050405020303" pitchFamily="18" charset="0"/>
              </a:rPr>
              <a:t>lider</a:t>
            </a:r>
            <a:r>
              <a:rPr lang="en-US" sz="2400" dirty="0">
                <a:latin typeface="Georgia Pro" panose="02040502050405020303" pitchFamily="18" charset="0"/>
              </a:rPr>
              <a:t> bun </a:t>
            </a:r>
            <a:r>
              <a:rPr lang="en-US" sz="2400" dirty="0" err="1">
                <a:latin typeface="Georgia Pro" panose="02040502050405020303" pitchFamily="18" charset="0"/>
              </a:rPr>
              <a:t>valorifică</a:t>
            </a:r>
            <a:r>
              <a:rPr lang="en-US" sz="2400" dirty="0">
                <a:latin typeface="Georgia Pro" panose="02040502050405020303" pitchFamily="18" charset="0"/>
              </a:rPr>
              <a:t> </a:t>
            </a:r>
            <a:r>
              <a:rPr lang="en-US" sz="2400" dirty="0" err="1">
                <a:latin typeface="Georgia Pro" panose="02040502050405020303" pitchFamily="18" charset="0"/>
              </a:rPr>
              <a:t>punctele</a:t>
            </a:r>
            <a:r>
              <a:rPr lang="en-US" sz="2400" dirty="0">
                <a:latin typeface="Georgia Pro" panose="02040502050405020303" pitchFamily="18" charset="0"/>
              </a:rPr>
              <a:t> forte ale </a:t>
            </a:r>
            <a:r>
              <a:rPr lang="en-US" sz="2400" dirty="0" err="1">
                <a:latin typeface="Georgia Pro" panose="02040502050405020303" pitchFamily="18" charset="0"/>
              </a:rPr>
              <a:t>echipei</a:t>
            </a:r>
            <a:r>
              <a:rPr lang="en-US" sz="2400" dirty="0">
                <a:latin typeface="Georgia Pro" panose="02040502050405020303" pitchFamily="18" charset="0"/>
              </a:rPr>
              <a:t>, </a:t>
            </a:r>
            <a:r>
              <a:rPr lang="en-US" sz="2400" dirty="0" err="1">
                <a:latin typeface="Georgia Pro" panose="02040502050405020303" pitchFamily="18" charset="0"/>
              </a:rPr>
              <a:t>gestionează</a:t>
            </a:r>
            <a:r>
              <a:rPr lang="en-US" sz="2400" dirty="0">
                <a:latin typeface="Georgia Pro" panose="02040502050405020303" pitchFamily="18" charset="0"/>
              </a:rPr>
              <a:t> </a:t>
            </a:r>
            <a:r>
              <a:rPr lang="en-US" sz="2400" dirty="0" err="1">
                <a:latin typeface="Georgia Pro" panose="02040502050405020303" pitchFamily="18" charset="0"/>
              </a:rPr>
              <a:t>resursele</a:t>
            </a:r>
            <a:r>
              <a:rPr lang="en-US" sz="2400" dirty="0">
                <a:latin typeface="Georgia Pro" panose="02040502050405020303" pitchFamily="18" charset="0"/>
              </a:rPr>
              <a:t> cu </a:t>
            </a:r>
            <a:r>
              <a:rPr lang="en-US" sz="2400" dirty="0" err="1">
                <a:latin typeface="Georgia Pro" panose="02040502050405020303" pitchFamily="18" charset="0"/>
              </a:rPr>
              <a:t>înțelepciune</a:t>
            </a:r>
            <a:r>
              <a:rPr lang="en-US" sz="2400" dirty="0">
                <a:latin typeface="Georgia Pro" panose="02040502050405020303" pitchFamily="18" charset="0"/>
              </a:rPr>
              <a:t> </a:t>
            </a:r>
            <a:r>
              <a:rPr lang="en-US" sz="2400" dirty="0" err="1">
                <a:latin typeface="Georgia Pro" panose="02040502050405020303" pitchFamily="18" charset="0"/>
              </a:rPr>
              <a:t>și</a:t>
            </a:r>
            <a:r>
              <a:rPr lang="en-US" sz="2400" dirty="0">
                <a:latin typeface="Georgia Pro" panose="02040502050405020303" pitchFamily="18" charset="0"/>
              </a:rPr>
              <a:t> </a:t>
            </a:r>
            <a:r>
              <a:rPr lang="en-US" sz="2400" dirty="0" err="1">
                <a:latin typeface="Georgia Pro" panose="02040502050405020303" pitchFamily="18" charset="0"/>
              </a:rPr>
              <a:t>promovează</a:t>
            </a:r>
            <a:r>
              <a:rPr lang="en-US" sz="2400" dirty="0">
                <a:latin typeface="Georgia Pro" panose="02040502050405020303" pitchFamily="18" charset="0"/>
              </a:rPr>
              <a:t> o </a:t>
            </a:r>
            <a:r>
              <a:rPr lang="en-US" sz="2400" dirty="0" err="1">
                <a:latin typeface="Georgia Pro" panose="02040502050405020303" pitchFamily="18" charset="0"/>
              </a:rPr>
              <a:t>cultură</a:t>
            </a:r>
            <a:r>
              <a:rPr lang="en-US" sz="2400" dirty="0">
                <a:latin typeface="Georgia Pro" panose="02040502050405020303" pitchFamily="18" charset="0"/>
              </a:rPr>
              <a:t> </a:t>
            </a:r>
            <a:r>
              <a:rPr lang="en-US" sz="2400" dirty="0" err="1">
                <a:latin typeface="Georgia Pro" panose="02040502050405020303" pitchFamily="18" charset="0"/>
              </a:rPr>
              <a:t>organizațională</a:t>
            </a:r>
            <a:r>
              <a:rPr lang="en-US" sz="2400" dirty="0">
                <a:latin typeface="Georgia Pro" panose="02040502050405020303" pitchFamily="18" charset="0"/>
              </a:rPr>
              <a:t> </a:t>
            </a:r>
            <a:r>
              <a:rPr lang="en-US" sz="2400" dirty="0" err="1">
                <a:latin typeface="Georgia Pro" panose="02040502050405020303" pitchFamily="18" charset="0"/>
              </a:rPr>
              <a:t>bazată</a:t>
            </a:r>
            <a:r>
              <a:rPr lang="en-US" sz="2400" dirty="0">
                <a:latin typeface="Georgia Pro" panose="02040502050405020303" pitchFamily="18" charset="0"/>
              </a:rPr>
              <a:t> pe respect </a:t>
            </a:r>
            <a:r>
              <a:rPr lang="en-US" sz="2400" dirty="0" err="1">
                <a:latin typeface="Georgia Pro" panose="02040502050405020303" pitchFamily="18" charset="0"/>
              </a:rPr>
              <a:t>și</a:t>
            </a:r>
            <a:r>
              <a:rPr lang="en-US" sz="2400" dirty="0">
                <a:latin typeface="Georgia Pro" panose="02040502050405020303" pitchFamily="18" charset="0"/>
              </a:rPr>
              <a:t> </a:t>
            </a:r>
            <a:r>
              <a:rPr lang="en-US" sz="2400" dirty="0" err="1">
                <a:latin typeface="Georgia Pro" panose="02040502050405020303" pitchFamily="18" charset="0"/>
              </a:rPr>
              <a:t>colaborare</a:t>
            </a:r>
            <a:r>
              <a:rPr lang="en-US" sz="2400" dirty="0">
                <a:latin typeface="Georgia Pro" panose="02040502050405020303" pitchFamily="18" charset="0"/>
              </a:rPr>
              <a:t>, </a:t>
            </a:r>
            <a:r>
              <a:rPr lang="en-US" sz="2400" dirty="0" err="1">
                <a:latin typeface="Georgia Pro" panose="02040502050405020303" pitchFamily="18" charset="0"/>
              </a:rPr>
              <a:t>asigurând</a:t>
            </a:r>
            <a:r>
              <a:rPr lang="en-US" sz="2400" dirty="0">
                <a:latin typeface="Georgia Pro" panose="02040502050405020303" pitchFamily="18" charset="0"/>
              </a:rPr>
              <a:t> </a:t>
            </a:r>
            <a:r>
              <a:rPr lang="en-US" sz="2400" dirty="0" err="1">
                <a:latin typeface="Georgia Pro" panose="02040502050405020303" pitchFamily="18" charset="0"/>
              </a:rPr>
              <a:t>astfel</a:t>
            </a:r>
            <a:r>
              <a:rPr lang="en-US" sz="2400" dirty="0">
                <a:latin typeface="Georgia Pro" panose="02040502050405020303" pitchFamily="18" charset="0"/>
              </a:rPr>
              <a:t> </a:t>
            </a:r>
            <a:r>
              <a:rPr lang="en-US" sz="2400" dirty="0" err="1">
                <a:latin typeface="Georgia Pro" panose="02040502050405020303" pitchFamily="18" charset="0"/>
              </a:rPr>
              <a:t>succesul</a:t>
            </a:r>
            <a:r>
              <a:rPr lang="en-US" sz="2400" dirty="0">
                <a:latin typeface="Georgia Pro" panose="02040502050405020303" pitchFamily="18" charset="0"/>
              </a:rPr>
              <a:t> </a:t>
            </a:r>
            <a:r>
              <a:rPr lang="en-US" sz="2400" dirty="0" err="1">
                <a:latin typeface="Georgia Pro" panose="02040502050405020303" pitchFamily="18" charset="0"/>
              </a:rPr>
              <a:t>și</a:t>
            </a:r>
            <a:r>
              <a:rPr lang="en-US" sz="2400" dirty="0">
                <a:latin typeface="Georgia Pro" panose="02040502050405020303" pitchFamily="18" charset="0"/>
              </a:rPr>
              <a:t> </a:t>
            </a:r>
            <a:r>
              <a:rPr lang="en-US" sz="2400" dirty="0" err="1">
                <a:latin typeface="Georgia Pro" panose="02040502050405020303" pitchFamily="18" charset="0"/>
              </a:rPr>
              <a:t>creșterea</a:t>
            </a:r>
            <a:r>
              <a:rPr lang="en-US" sz="2400" dirty="0">
                <a:latin typeface="Georgia Pro" panose="02040502050405020303" pitchFamily="18" charset="0"/>
              </a:rPr>
              <a:t> </a:t>
            </a:r>
            <a:r>
              <a:rPr lang="en-US" sz="2400" dirty="0" err="1">
                <a:latin typeface="Georgia Pro" panose="02040502050405020303" pitchFamily="18" charset="0"/>
              </a:rPr>
              <a:t>organizației</a:t>
            </a:r>
            <a:r>
              <a:rPr lang="en-US" sz="2400" dirty="0">
                <a:latin typeface="Georgia Pro" panose="02040502050405020303" pitchFamily="18" charset="0"/>
              </a:rPr>
              <a:t>.</a:t>
            </a:r>
          </a:p>
          <a:p>
            <a:pPr marL="0" lvl="0" indent="0" algn="just">
              <a:buNone/>
            </a:pPr>
            <a:endParaRPr lang="en-US" sz="2400" dirty="0">
              <a:latin typeface="Georgia Pro" panose="02040502050405020303" pitchFamily="18" charset="0"/>
            </a:endParaRPr>
          </a:p>
          <a:p>
            <a:pPr lvl="0" algn="just"/>
            <a:r>
              <a:rPr lang="en-US" sz="2400" dirty="0">
                <a:latin typeface="Georgia Pro" panose="02040502050405020303" pitchFamily="18" charset="0"/>
              </a:rPr>
              <a:t>Un </a:t>
            </a:r>
            <a:r>
              <a:rPr lang="en-US" sz="2400" dirty="0" err="1">
                <a:latin typeface="Georgia Pro" panose="02040502050405020303" pitchFamily="18" charset="0"/>
              </a:rPr>
              <a:t>lider</a:t>
            </a:r>
            <a:r>
              <a:rPr lang="en-US" sz="2400" dirty="0">
                <a:latin typeface="Georgia Pro" panose="02040502050405020303" pitchFamily="18" charset="0"/>
              </a:rPr>
              <a:t> </a:t>
            </a:r>
            <a:r>
              <a:rPr lang="en-US" sz="2400" dirty="0" err="1">
                <a:latin typeface="Georgia Pro" panose="02040502050405020303" pitchFamily="18" charset="0"/>
              </a:rPr>
              <a:t>eficient</a:t>
            </a:r>
            <a:r>
              <a:rPr lang="en-US" sz="2400" dirty="0">
                <a:latin typeface="Georgia Pro" panose="02040502050405020303" pitchFamily="18" charset="0"/>
              </a:rPr>
              <a:t> </a:t>
            </a:r>
            <a:r>
              <a:rPr lang="en-US" sz="2400" dirty="0" err="1">
                <a:latin typeface="Georgia Pro" panose="02040502050405020303" pitchFamily="18" charset="0"/>
              </a:rPr>
              <a:t>într</a:t>
            </a:r>
            <a:r>
              <a:rPr lang="en-US" sz="2400" dirty="0">
                <a:latin typeface="Georgia Pro" panose="02040502050405020303" pitchFamily="18" charset="0"/>
              </a:rPr>
              <a:t>-o </a:t>
            </a:r>
            <a:r>
              <a:rPr lang="en-US" sz="2400" dirty="0" err="1">
                <a:latin typeface="Georgia Pro" panose="02040502050405020303" pitchFamily="18" charset="0"/>
              </a:rPr>
              <a:t>cafenea</a:t>
            </a:r>
            <a:r>
              <a:rPr lang="en-US" sz="2400" dirty="0">
                <a:latin typeface="Georgia Pro" panose="02040502050405020303" pitchFamily="18" charset="0"/>
              </a:rPr>
              <a:t> </a:t>
            </a:r>
            <a:r>
              <a:rPr lang="en-US" sz="2400" dirty="0" err="1">
                <a:latin typeface="Georgia Pro" panose="02040502050405020303" pitchFamily="18" charset="0"/>
              </a:rPr>
              <a:t>inspiră</a:t>
            </a:r>
            <a:r>
              <a:rPr lang="en-US" sz="2400" dirty="0">
                <a:latin typeface="Georgia Pro" panose="02040502050405020303" pitchFamily="18" charset="0"/>
              </a:rPr>
              <a:t> </a:t>
            </a:r>
            <a:r>
              <a:rPr lang="en-US" sz="2400" dirty="0" err="1">
                <a:latin typeface="Georgia Pro" panose="02040502050405020303" pitchFamily="18" charset="0"/>
              </a:rPr>
              <a:t>și</a:t>
            </a:r>
            <a:r>
              <a:rPr lang="en-US" sz="2400" dirty="0">
                <a:latin typeface="Georgia Pro" panose="02040502050405020303" pitchFamily="18" charset="0"/>
              </a:rPr>
              <a:t> </a:t>
            </a:r>
            <a:r>
              <a:rPr lang="en-US" sz="2400" dirty="0" err="1">
                <a:latin typeface="Georgia Pro" panose="02040502050405020303" pitchFamily="18" charset="0"/>
              </a:rPr>
              <a:t>motivează</a:t>
            </a:r>
            <a:r>
              <a:rPr lang="en-US" sz="2400" dirty="0">
                <a:latin typeface="Georgia Pro" panose="02040502050405020303" pitchFamily="18" charset="0"/>
              </a:rPr>
              <a:t> </a:t>
            </a:r>
            <a:r>
              <a:rPr lang="en-US" sz="2400" dirty="0" err="1">
                <a:latin typeface="Georgia Pro" panose="02040502050405020303" pitchFamily="18" charset="0"/>
              </a:rPr>
              <a:t>echipa</a:t>
            </a:r>
            <a:r>
              <a:rPr lang="en-US" sz="2400" dirty="0">
                <a:latin typeface="Georgia Pro" panose="02040502050405020303" pitchFamily="18" charset="0"/>
              </a:rPr>
              <a:t>, </a:t>
            </a:r>
            <a:r>
              <a:rPr lang="en-US" sz="2400" dirty="0" err="1">
                <a:latin typeface="Georgia Pro" panose="02040502050405020303" pitchFamily="18" charset="0"/>
              </a:rPr>
              <a:t>asigură</a:t>
            </a:r>
            <a:r>
              <a:rPr lang="en-US" sz="2400" dirty="0">
                <a:latin typeface="Georgia Pro" panose="02040502050405020303" pitchFamily="18" charset="0"/>
              </a:rPr>
              <a:t> un </a:t>
            </a:r>
            <a:r>
              <a:rPr lang="en-US" sz="2400" dirty="0" err="1">
                <a:latin typeface="Georgia Pro" panose="02040502050405020303" pitchFamily="18" charset="0"/>
              </a:rPr>
              <a:t>serviciu</a:t>
            </a:r>
            <a:r>
              <a:rPr lang="en-US" sz="2400" dirty="0">
                <a:latin typeface="Georgia Pro" panose="02040502050405020303" pitchFamily="18" charset="0"/>
              </a:rPr>
              <a:t> </a:t>
            </a:r>
            <a:r>
              <a:rPr lang="en-US" sz="2400" dirty="0" err="1">
                <a:latin typeface="Georgia Pro" panose="02040502050405020303" pitchFamily="18" charset="0"/>
              </a:rPr>
              <a:t>excepțional</a:t>
            </a:r>
            <a:r>
              <a:rPr lang="en-US" sz="2400" dirty="0">
                <a:latin typeface="Georgia Pro" panose="02040502050405020303" pitchFamily="18" charset="0"/>
              </a:rPr>
              <a:t> </a:t>
            </a:r>
            <a:r>
              <a:rPr lang="en-US" sz="2400" dirty="0" err="1">
                <a:latin typeface="Georgia Pro" panose="02040502050405020303" pitchFamily="18" charset="0"/>
              </a:rPr>
              <a:t>pentru</a:t>
            </a:r>
            <a:r>
              <a:rPr lang="en-US" sz="2400" dirty="0">
                <a:latin typeface="Georgia Pro" panose="02040502050405020303" pitchFamily="18" charset="0"/>
              </a:rPr>
              <a:t> </a:t>
            </a:r>
            <a:r>
              <a:rPr lang="en-US" sz="2400" dirty="0" err="1">
                <a:latin typeface="Georgia Pro" panose="02040502050405020303" pitchFamily="18" charset="0"/>
              </a:rPr>
              <a:t>clienți</a:t>
            </a:r>
            <a:r>
              <a:rPr lang="en-US" sz="2400" dirty="0">
                <a:latin typeface="Georgia Pro" panose="02040502050405020303" pitchFamily="18" charset="0"/>
              </a:rPr>
              <a:t> </a:t>
            </a:r>
            <a:r>
              <a:rPr lang="en-US" sz="2400" dirty="0" err="1">
                <a:latin typeface="Georgia Pro" panose="02040502050405020303" pitchFamily="18" charset="0"/>
              </a:rPr>
              <a:t>și</a:t>
            </a:r>
            <a:r>
              <a:rPr lang="en-US" sz="2400" dirty="0">
                <a:latin typeface="Georgia Pro" panose="02040502050405020303" pitchFamily="18" charset="0"/>
              </a:rPr>
              <a:t> </a:t>
            </a:r>
            <a:r>
              <a:rPr lang="en-US" sz="2400" dirty="0" err="1">
                <a:latin typeface="Georgia Pro" panose="02040502050405020303" pitchFamily="18" charset="0"/>
              </a:rPr>
              <a:t>gestionează</a:t>
            </a:r>
            <a:r>
              <a:rPr lang="en-US" sz="2400" dirty="0">
                <a:latin typeface="Georgia Pro" panose="02040502050405020303" pitchFamily="18" charset="0"/>
              </a:rPr>
              <a:t> </a:t>
            </a:r>
            <a:r>
              <a:rPr lang="en-US" sz="2400" dirty="0" err="1">
                <a:latin typeface="Georgia Pro" panose="02040502050405020303" pitchFamily="18" charset="0"/>
              </a:rPr>
              <a:t>resursele</a:t>
            </a:r>
            <a:r>
              <a:rPr lang="en-US" sz="2400" dirty="0">
                <a:latin typeface="Georgia Pro" panose="02040502050405020303" pitchFamily="18" charset="0"/>
              </a:rPr>
              <a:t> </a:t>
            </a:r>
            <a:r>
              <a:rPr lang="en-US" sz="2400" dirty="0" err="1">
                <a:latin typeface="Georgia Pro" panose="02040502050405020303" pitchFamily="18" charset="0"/>
              </a:rPr>
              <a:t>eficient</a:t>
            </a:r>
            <a:r>
              <a:rPr lang="en-US" sz="2400" dirty="0">
                <a:latin typeface="Georgia Pro" panose="02040502050405020303" pitchFamily="18" charset="0"/>
              </a:rPr>
              <a:t>. </a:t>
            </a:r>
            <a:r>
              <a:rPr lang="en-US" sz="2400" dirty="0" err="1">
                <a:latin typeface="Georgia Pro" panose="02040502050405020303" pitchFamily="18" charset="0"/>
              </a:rPr>
              <a:t>Prin</a:t>
            </a:r>
            <a:r>
              <a:rPr lang="en-US" sz="2400" dirty="0">
                <a:latin typeface="Georgia Pro" panose="02040502050405020303" pitchFamily="18" charset="0"/>
              </a:rPr>
              <a:t> </a:t>
            </a:r>
            <a:r>
              <a:rPr lang="en-US" sz="2400" dirty="0" err="1">
                <a:latin typeface="Georgia Pro" panose="02040502050405020303" pitchFamily="18" charset="0"/>
              </a:rPr>
              <a:t>crearea</a:t>
            </a:r>
            <a:r>
              <a:rPr lang="en-US" sz="2400" dirty="0">
                <a:latin typeface="Georgia Pro" panose="02040502050405020303" pitchFamily="18" charset="0"/>
              </a:rPr>
              <a:t> </a:t>
            </a:r>
            <a:r>
              <a:rPr lang="en-US" sz="2400" dirty="0" err="1">
                <a:latin typeface="Georgia Pro" panose="02040502050405020303" pitchFamily="18" charset="0"/>
              </a:rPr>
              <a:t>unui</a:t>
            </a:r>
            <a:r>
              <a:rPr lang="en-US" sz="2400" dirty="0">
                <a:latin typeface="Georgia Pro" panose="02040502050405020303" pitchFamily="18" charset="0"/>
              </a:rPr>
              <a:t> </a:t>
            </a:r>
            <a:r>
              <a:rPr lang="en-US" sz="2400" dirty="0" err="1">
                <a:latin typeface="Georgia Pro" panose="02040502050405020303" pitchFamily="18" charset="0"/>
              </a:rPr>
              <a:t>mediu</a:t>
            </a:r>
            <a:r>
              <a:rPr lang="en-US" sz="2400" dirty="0">
                <a:latin typeface="Georgia Pro" panose="02040502050405020303" pitchFamily="18" charset="0"/>
              </a:rPr>
              <a:t> de </a:t>
            </a:r>
            <a:r>
              <a:rPr lang="en-US" sz="2400" dirty="0" err="1">
                <a:latin typeface="Georgia Pro" panose="02040502050405020303" pitchFamily="18" charset="0"/>
              </a:rPr>
              <a:t>lucru</a:t>
            </a:r>
            <a:r>
              <a:rPr lang="en-US" sz="2400" dirty="0">
                <a:latin typeface="Georgia Pro" panose="02040502050405020303" pitchFamily="18" charset="0"/>
              </a:rPr>
              <a:t> </a:t>
            </a:r>
            <a:r>
              <a:rPr lang="en-US" sz="2400" dirty="0" err="1">
                <a:latin typeface="Georgia Pro" panose="02040502050405020303" pitchFamily="18" charset="0"/>
              </a:rPr>
              <a:t>pozitiv</a:t>
            </a:r>
            <a:r>
              <a:rPr lang="en-US" sz="2400" dirty="0">
                <a:latin typeface="Georgia Pro" panose="02040502050405020303" pitchFamily="18" charset="0"/>
              </a:rPr>
              <a:t> </a:t>
            </a:r>
            <a:r>
              <a:rPr lang="en-US" sz="2400" dirty="0" err="1">
                <a:latin typeface="Georgia Pro" panose="02040502050405020303" pitchFamily="18" charset="0"/>
              </a:rPr>
              <a:t>și</a:t>
            </a:r>
            <a:r>
              <a:rPr lang="en-US" sz="2400" dirty="0">
                <a:latin typeface="Georgia Pro" panose="02040502050405020303" pitchFamily="18" charset="0"/>
              </a:rPr>
              <a:t> </a:t>
            </a:r>
            <a:r>
              <a:rPr lang="en-US" sz="2400" dirty="0" err="1">
                <a:latin typeface="Georgia Pro" panose="02040502050405020303" pitchFamily="18" charset="0"/>
              </a:rPr>
              <a:t>colaborativ</a:t>
            </a:r>
            <a:r>
              <a:rPr lang="en-US" sz="2400" dirty="0">
                <a:latin typeface="Georgia Pro" panose="02040502050405020303" pitchFamily="18" charset="0"/>
              </a:rPr>
              <a:t>, un </a:t>
            </a:r>
            <a:r>
              <a:rPr lang="en-US" sz="2400" dirty="0" err="1">
                <a:latin typeface="Georgia Pro" panose="02040502050405020303" pitchFamily="18" charset="0"/>
              </a:rPr>
              <a:t>astfel</a:t>
            </a:r>
            <a:r>
              <a:rPr lang="en-US" sz="2400" dirty="0">
                <a:latin typeface="Georgia Pro" panose="02040502050405020303" pitchFamily="18" charset="0"/>
              </a:rPr>
              <a:t> de </a:t>
            </a:r>
            <a:r>
              <a:rPr lang="en-US" sz="2400" dirty="0" err="1">
                <a:latin typeface="Georgia Pro" panose="02040502050405020303" pitchFamily="18" charset="0"/>
              </a:rPr>
              <a:t>lider</a:t>
            </a:r>
            <a:r>
              <a:rPr lang="en-US" sz="2400" dirty="0">
                <a:latin typeface="Georgia Pro" panose="02040502050405020303" pitchFamily="18" charset="0"/>
              </a:rPr>
              <a:t> </a:t>
            </a:r>
            <a:r>
              <a:rPr lang="en-US" sz="2400" dirty="0" err="1">
                <a:latin typeface="Georgia Pro" panose="02040502050405020303" pitchFamily="18" charset="0"/>
              </a:rPr>
              <a:t>contribuie</a:t>
            </a:r>
            <a:r>
              <a:rPr lang="en-US" sz="2400" dirty="0">
                <a:latin typeface="Georgia Pro" panose="02040502050405020303" pitchFamily="18" charset="0"/>
              </a:rPr>
              <a:t> la </a:t>
            </a:r>
            <a:r>
              <a:rPr lang="en-US" sz="2400" dirty="0" err="1">
                <a:latin typeface="Georgia Pro" panose="02040502050405020303" pitchFamily="18" charset="0"/>
              </a:rPr>
              <a:t>succesul</a:t>
            </a:r>
            <a:r>
              <a:rPr lang="en-US" sz="2400" dirty="0">
                <a:latin typeface="Georgia Pro" panose="02040502050405020303" pitchFamily="18" charset="0"/>
              </a:rPr>
              <a:t> </a:t>
            </a:r>
            <a:r>
              <a:rPr lang="en-US" sz="2400" dirty="0" err="1">
                <a:latin typeface="Georgia Pro" panose="02040502050405020303" pitchFamily="18" charset="0"/>
              </a:rPr>
              <a:t>și</a:t>
            </a:r>
            <a:r>
              <a:rPr lang="en-US" sz="2400" dirty="0">
                <a:latin typeface="Georgia Pro" panose="02040502050405020303" pitchFamily="18" charset="0"/>
              </a:rPr>
              <a:t> </a:t>
            </a:r>
            <a:r>
              <a:rPr lang="en-US" sz="2400" dirty="0" err="1">
                <a:latin typeface="Georgia Pro" panose="02040502050405020303" pitchFamily="18" charset="0"/>
              </a:rPr>
              <a:t>creșterea</a:t>
            </a:r>
            <a:r>
              <a:rPr lang="en-US" sz="2400" dirty="0">
                <a:latin typeface="Georgia Pro" panose="02040502050405020303" pitchFamily="18" charset="0"/>
              </a:rPr>
              <a:t> </a:t>
            </a:r>
            <a:r>
              <a:rPr lang="en-US" sz="2400" dirty="0" err="1">
                <a:latin typeface="Georgia Pro" panose="02040502050405020303" pitchFamily="18" charset="0"/>
              </a:rPr>
              <a:t>cafenelei</a:t>
            </a:r>
            <a:r>
              <a:rPr lang="en-US" sz="2400" dirty="0">
                <a:latin typeface="Georgia Pro" panose="02040502050405020303" pitchFamily="18" charset="0"/>
              </a:rPr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003DA3-758C-699E-8D1C-8EA216910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Titlu 7">
            <a:extLst>
              <a:ext uri="{FF2B5EF4-FFF2-40B4-BE49-F238E27FC236}">
                <a16:creationId xmlns:a16="http://schemas.microsoft.com/office/drawing/2014/main" id="{90F95DCC-3517-7ACD-0549-8F78FD135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>
                <a:latin typeface="Georgia Pro" panose="02040502050405020303" pitchFamily="18" charset="0"/>
              </a:rPr>
              <a:t>Concluzii</a:t>
            </a:r>
            <a:endParaRPr lang="en-US" sz="4000" dirty="0">
              <a:latin typeface="Georgia Pro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847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u 1">
            <a:extLst>
              <a:ext uri="{FF2B5EF4-FFF2-40B4-BE49-F238E27FC236}">
                <a16:creationId xmlns:a16="http://schemas.microsoft.com/office/drawing/2014/main" id="{FAB1ADC3-2168-47DF-031C-AF594289BF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2787" y="2107535"/>
            <a:ext cx="11179278" cy="2582452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Georgia Pro" panose="02040502050405020303" pitchFamily="18" charset="0"/>
              </a:rPr>
              <a:t>“Management &amp; </a:t>
            </a:r>
            <a:r>
              <a:rPr lang="en-US" sz="2000" dirty="0" err="1">
                <a:latin typeface="Georgia Pro" panose="02040502050405020303" pitchFamily="18" charset="0"/>
              </a:rPr>
              <a:t>Organisational</a:t>
            </a:r>
            <a:r>
              <a:rPr lang="en-US" sz="2000" dirty="0">
                <a:latin typeface="Georgia Pro" panose="02040502050405020303" pitchFamily="18" charset="0"/>
              </a:rPr>
              <a:t> behavior”, Laurie J. Mullins, with Gill Christy, Eleventh edition;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Georgia Pro" panose="02040502050405020303" pitchFamily="18" charset="0"/>
                <a:hlinkClick r:id="rId2"/>
              </a:rPr>
              <a:t>https://humaninvest.ro/de-ce-chiar-si-firmele-mici-si-mijlocii-au-nevoie-de-manageri-cu-competente-de-leadership/</a:t>
            </a:r>
            <a:endParaRPr lang="en-US" sz="2000" dirty="0">
              <a:latin typeface="Georgia Pro" panose="02040502050405020303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Georgia Pro" panose="02040502050405020303" pitchFamily="18" charset="0"/>
                <a:hlinkClick r:id="rId3"/>
              </a:rPr>
              <a:t>https://www.munteniacoffee.ro/misiune-viziune-valori/</a:t>
            </a:r>
            <a:endParaRPr lang="en-US" sz="2000" dirty="0">
              <a:latin typeface="Georgia Pro" panose="02040502050405020303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Georgia Pro" panose="02040502050405020303" pitchFamily="18" charset="0"/>
              </a:rPr>
              <a:t>https://www.instagram.com/rox.specialtycoffee?igsh=dHphM291NnBha3F2</a:t>
            </a:r>
          </a:p>
        </p:txBody>
      </p:sp>
      <p:sp>
        <p:nvSpPr>
          <p:cNvPr id="3" name="Titlu 2">
            <a:extLst>
              <a:ext uri="{FF2B5EF4-FFF2-40B4-BE49-F238E27FC236}">
                <a16:creationId xmlns:a16="http://schemas.microsoft.com/office/drawing/2014/main" id="{C652677D-7D85-B3CE-92BF-B120B3F29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>
                <a:latin typeface="Georgia Pro" panose="02040502050405020303" pitchFamily="18" charset="0"/>
              </a:rPr>
              <a:t>Bibliografie</a:t>
            </a:r>
            <a:endParaRPr lang="en-US" sz="4000" dirty="0">
              <a:latin typeface="Georgia Pro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2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u 1">
            <a:extLst>
              <a:ext uri="{FF2B5EF4-FFF2-40B4-BE49-F238E27FC236}">
                <a16:creationId xmlns:a16="http://schemas.microsoft.com/office/drawing/2014/main" id="{730DF881-7ED3-5B27-5F92-6087A1A3A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5289" y="1775012"/>
            <a:ext cx="7575176" cy="3307976"/>
          </a:xfrm>
        </p:spPr>
        <p:txBody>
          <a:bodyPr>
            <a:normAutofit/>
          </a:bodyPr>
          <a:lstStyle/>
          <a:p>
            <a:pPr indent="457200" algn="just">
              <a:lnSpc>
                <a:spcPct val="125000"/>
              </a:lnSpc>
            </a:pPr>
            <a:r>
              <a:rPr lang="en-US" sz="200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  <a:ea typeface="Calibri" panose="020F0502020204030204" pitchFamily="34" charset="0"/>
                <a:cs typeface="Segoe UI" panose="020B0502040204020203" pitchFamily="34" charset="0"/>
              </a:rPr>
              <a:t>Leadershipul</a:t>
            </a:r>
            <a:r>
              <a:rPr lang="en-US" sz="2000" dirty="0">
                <a:solidFill>
                  <a:srgbClr val="0D0D0D"/>
                </a:solidFill>
                <a:effectLst/>
                <a:latin typeface="Georgia Pro" panose="02040502050405020303" pitchFamily="18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  <a:ea typeface="Calibri" panose="020F0502020204030204" pitchFamily="34" charset="0"/>
                <a:cs typeface="Segoe UI" panose="020B0502040204020203" pitchFamily="34" charset="0"/>
              </a:rPr>
              <a:t>este</a:t>
            </a:r>
            <a:r>
              <a:rPr lang="en-US" sz="2000" dirty="0">
                <a:solidFill>
                  <a:srgbClr val="0D0D0D"/>
                </a:solidFill>
                <a:effectLst/>
                <a:latin typeface="Georgia Pro" panose="02040502050405020303" pitchFamily="18" charset="0"/>
                <a:ea typeface="Calibri" panose="020F0502020204030204" pitchFamily="34" charset="0"/>
                <a:cs typeface="Segoe UI" panose="020B0502040204020203" pitchFamily="34" charset="0"/>
              </a:rPr>
              <a:t> important </a:t>
            </a:r>
            <a:r>
              <a:rPr lang="ro-RO" sz="2000" dirty="0">
                <a:solidFill>
                  <a:srgbClr val="0D0D0D"/>
                </a:solidFill>
                <a:latin typeface="Georgia Pro" panose="02040502050405020303" pitchFamily="18" charset="0"/>
                <a:ea typeface="Calibri" panose="020F0502020204030204" pitchFamily="34" charset="0"/>
                <a:cs typeface="Segoe UI" panose="020B0502040204020203" pitchFamily="34" charset="0"/>
              </a:rPr>
              <a:t>î</a:t>
            </a:r>
            <a:r>
              <a:rPr lang="en-US" sz="2000" dirty="0">
                <a:solidFill>
                  <a:srgbClr val="0D0D0D"/>
                </a:solidFill>
                <a:effectLst/>
                <a:latin typeface="Georgia Pro" panose="02040502050405020303" pitchFamily="18" charset="0"/>
                <a:ea typeface="Calibri" panose="020F0502020204030204" pitchFamily="34" charset="0"/>
                <a:cs typeface="Segoe UI" panose="020B0502040204020203" pitchFamily="34" charset="0"/>
              </a:rPr>
              <a:t>n </a:t>
            </a:r>
            <a:r>
              <a:rPr lang="en-US" sz="200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  <a:ea typeface="Calibri" panose="020F0502020204030204" pitchFamily="34" charset="0"/>
                <a:cs typeface="Segoe UI" panose="020B0502040204020203" pitchFamily="34" charset="0"/>
              </a:rPr>
              <a:t>orice</a:t>
            </a:r>
            <a:r>
              <a:rPr lang="en-US" sz="2000" dirty="0">
                <a:solidFill>
                  <a:srgbClr val="0D0D0D"/>
                </a:solidFill>
                <a:effectLst/>
                <a:latin typeface="Georgia Pro" panose="02040502050405020303" pitchFamily="18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  <a:ea typeface="Calibri" panose="020F0502020204030204" pitchFamily="34" charset="0"/>
                <a:cs typeface="Segoe UI" panose="020B0502040204020203" pitchFamily="34" charset="0"/>
              </a:rPr>
              <a:t>fel</a:t>
            </a:r>
            <a:r>
              <a:rPr lang="en-US" sz="2000" dirty="0">
                <a:solidFill>
                  <a:srgbClr val="0D0D0D"/>
                </a:solidFill>
                <a:effectLst/>
                <a:latin typeface="Georgia Pro" panose="02040502050405020303" pitchFamily="18" charset="0"/>
                <a:ea typeface="Calibri" panose="020F0502020204030204" pitchFamily="34" charset="0"/>
                <a:cs typeface="Segoe UI" panose="020B0502040204020203" pitchFamily="34" charset="0"/>
              </a:rPr>
              <a:t> de </a:t>
            </a:r>
            <a:r>
              <a:rPr lang="en-US" sz="200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  <a:ea typeface="Calibri" panose="020F0502020204030204" pitchFamily="34" charset="0"/>
                <a:cs typeface="Segoe UI" panose="020B0502040204020203" pitchFamily="34" charset="0"/>
              </a:rPr>
              <a:t>afacere</a:t>
            </a:r>
            <a:r>
              <a:rPr lang="en-US" sz="2000" dirty="0">
                <a:solidFill>
                  <a:srgbClr val="0D0D0D"/>
                </a:solidFill>
                <a:latin typeface="Georgia Pro" panose="02040502050405020303" pitchFamily="18" charset="0"/>
                <a:ea typeface="Calibri" panose="020F0502020204030204" pitchFamily="34" charset="0"/>
                <a:cs typeface="Segoe UI" panose="020B0502040204020203" pitchFamily="34" charset="0"/>
              </a:rPr>
              <a:t>, fie c</a:t>
            </a:r>
            <a:r>
              <a:rPr lang="ro-RO" sz="2000" dirty="0">
                <a:solidFill>
                  <a:srgbClr val="0D0D0D"/>
                </a:solidFill>
                <a:latin typeface="Georgia Pro" panose="02040502050405020303" pitchFamily="18" charset="0"/>
                <a:ea typeface="Calibri" panose="020F0502020204030204" pitchFamily="34" charset="0"/>
                <a:cs typeface="Segoe UI" panose="020B0502040204020203" pitchFamily="34" charset="0"/>
              </a:rPr>
              <a:t>ă</a:t>
            </a:r>
            <a:r>
              <a:rPr lang="en-US" sz="2000" dirty="0">
                <a:solidFill>
                  <a:srgbClr val="0D0D0D"/>
                </a:solidFill>
                <a:latin typeface="Georgia Pro" panose="02040502050405020303" pitchFamily="18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rgbClr val="0D0D0D"/>
                </a:solidFill>
                <a:latin typeface="Georgia Pro" panose="02040502050405020303" pitchFamily="18" charset="0"/>
                <a:ea typeface="Calibri" panose="020F0502020204030204" pitchFamily="34" charset="0"/>
                <a:cs typeface="Segoe UI" panose="020B0502040204020203" pitchFamily="34" charset="0"/>
              </a:rPr>
              <a:t>vorbim</a:t>
            </a:r>
            <a:r>
              <a:rPr lang="en-US" sz="2000" dirty="0">
                <a:solidFill>
                  <a:srgbClr val="0D0D0D"/>
                </a:solidFill>
                <a:latin typeface="Georgia Pro" panose="02040502050405020303" pitchFamily="18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rgbClr val="0D0D0D"/>
                </a:solidFill>
                <a:latin typeface="Georgia Pro" panose="02040502050405020303" pitchFamily="18" charset="0"/>
                <a:ea typeface="Calibri" panose="020F0502020204030204" pitchFamily="34" charset="0"/>
                <a:cs typeface="Segoe UI" panose="020B0502040204020203" pitchFamily="34" charset="0"/>
              </a:rPr>
              <a:t>despre</a:t>
            </a:r>
            <a:r>
              <a:rPr lang="en-US" sz="2000" dirty="0">
                <a:solidFill>
                  <a:srgbClr val="0D0D0D"/>
                </a:solidFill>
                <a:latin typeface="Georgia Pro" panose="02040502050405020303" pitchFamily="18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rgbClr val="0D0D0D"/>
                </a:solidFill>
                <a:latin typeface="Georgia Pro" panose="02040502050405020303" pitchFamily="18" charset="0"/>
                <a:ea typeface="Calibri" panose="020F0502020204030204" pitchFamily="34" charset="0"/>
                <a:cs typeface="Segoe UI" panose="020B0502040204020203" pitchFamily="34" charset="0"/>
              </a:rPr>
              <a:t>companii</a:t>
            </a:r>
            <a:r>
              <a:rPr lang="en-US" sz="2000" dirty="0">
                <a:solidFill>
                  <a:srgbClr val="0D0D0D"/>
                </a:solidFill>
                <a:latin typeface="Georgia Pro" panose="02040502050405020303" pitchFamily="18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rgbClr val="0D0D0D"/>
                </a:solidFill>
                <a:latin typeface="Georgia Pro" panose="02040502050405020303" pitchFamily="18" charset="0"/>
                <a:ea typeface="Calibri" panose="020F0502020204030204" pitchFamily="34" charset="0"/>
                <a:cs typeface="Segoe UI" panose="020B0502040204020203" pitchFamily="34" charset="0"/>
              </a:rPr>
              <a:t>mari</a:t>
            </a:r>
            <a:r>
              <a:rPr lang="en-US" sz="2000" dirty="0">
                <a:solidFill>
                  <a:srgbClr val="0D0D0D"/>
                </a:solidFill>
                <a:latin typeface="Georgia Pro" panose="02040502050405020303" pitchFamily="18" charset="0"/>
                <a:ea typeface="Calibri" panose="020F0502020204030204" pitchFamily="34" charset="0"/>
                <a:cs typeface="Segoe UI" panose="020B0502040204020203" pitchFamily="34" charset="0"/>
              </a:rPr>
              <a:t>, </a:t>
            </a:r>
            <a:r>
              <a:rPr lang="en-US" sz="2000" dirty="0" err="1">
                <a:solidFill>
                  <a:srgbClr val="0D0D0D"/>
                </a:solidFill>
                <a:latin typeface="Georgia Pro" panose="02040502050405020303" pitchFamily="18" charset="0"/>
                <a:ea typeface="Calibri" panose="020F0502020204030204" pitchFamily="34" charset="0"/>
                <a:cs typeface="Segoe UI" panose="020B0502040204020203" pitchFamily="34" charset="0"/>
              </a:rPr>
              <a:t>organiza</a:t>
            </a:r>
            <a:r>
              <a:rPr lang="ro-RO" sz="2000" dirty="0">
                <a:solidFill>
                  <a:srgbClr val="0D0D0D"/>
                </a:solidFill>
                <a:latin typeface="Georgia Pro" panose="02040502050405020303" pitchFamily="18" charset="0"/>
                <a:ea typeface="Calibri" panose="020F0502020204030204" pitchFamily="34" charset="0"/>
                <a:cs typeface="Segoe UI" panose="020B0502040204020203" pitchFamily="34" charset="0"/>
              </a:rPr>
              <a:t>ț</a:t>
            </a:r>
            <a:r>
              <a:rPr lang="en-US" sz="2000" dirty="0">
                <a:solidFill>
                  <a:srgbClr val="0D0D0D"/>
                </a:solidFill>
                <a:latin typeface="Georgia Pro" panose="02040502050405020303" pitchFamily="18" charset="0"/>
                <a:ea typeface="Calibri" panose="020F0502020204030204" pitchFamily="34" charset="0"/>
                <a:cs typeface="Segoe UI" panose="020B0502040204020203" pitchFamily="34" charset="0"/>
              </a:rPr>
              <a:t>ii non-profit </a:t>
            </a:r>
            <a:r>
              <a:rPr lang="en-US" sz="2000" dirty="0" err="1">
                <a:solidFill>
                  <a:srgbClr val="0D0D0D"/>
                </a:solidFill>
                <a:latin typeface="Georgia Pro" panose="02040502050405020303" pitchFamily="18" charset="0"/>
                <a:ea typeface="Calibri" panose="020F0502020204030204" pitchFamily="34" charset="0"/>
                <a:cs typeface="Segoe UI" panose="020B0502040204020203" pitchFamily="34" charset="0"/>
              </a:rPr>
              <a:t>sau</a:t>
            </a:r>
            <a:r>
              <a:rPr lang="en-US" sz="2000" dirty="0">
                <a:solidFill>
                  <a:srgbClr val="0D0D0D"/>
                </a:solidFill>
                <a:latin typeface="Georgia Pro" panose="02040502050405020303" pitchFamily="18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rgbClr val="0D0D0D"/>
                </a:solidFill>
                <a:latin typeface="Georgia Pro" panose="02040502050405020303" pitchFamily="18" charset="0"/>
                <a:ea typeface="Calibri" panose="020F0502020204030204" pitchFamily="34" charset="0"/>
                <a:cs typeface="Segoe UI" panose="020B0502040204020203" pitchFamily="34" charset="0"/>
              </a:rPr>
              <a:t>afaceri</a:t>
            </a:r>
            <a:r>
              <a:rPr lang="en-US" sz="2000" dirty="0">
                <a:solidFill>
                  <a:srgbClr val="0D0D0D"/>
                </a:solidFill>
                <a:latin typeface="Georgia Pro" panose="02040502050405020303" pitchFamily="18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rgbClr val="0D0D0D"/>
                </a:solidFill>
                <a:latin typeface="Georgia Pro" panose="02040502050405020303" pitchFamily="18" charset="0"/>
                <a:ea typeface="Calibri" panose="020F0502020204030204" pitchFamily="34" charset="0"/>
                <a:cs typeface="Segoe UI" panose="020B0502040204020203" pitchFamily="34" charset="0"/>
              </a:rPr>
              <a:t>mici</a:t>
            </a:r>
            <a:r>
              <a:rPr lang="en-US" sz="2000" dirty="0">
                <a:solidFill>
                  <a:srgbClr val="0D0D0D"/>
                </a:solidFill>
                <a:latin typeface="Georgia Pro" panose="02040502050405020303" pitchFamily="18" charset="0"/>
                <a:ea typeface="Calibri" panose="020F0502020204030204" pitchFamily="34" charset="0"/>
                <a:cs typeface="Segoe UI" panose="020B0502040204020203" pitchFamily="34" charset="0"/>
              </a:rPr>
              <a:t>, cum </a:t>
            </a:r>
            <a:r>
              <a:rPr lang="en-US" sz="2000" dirty="0" err="1">
                <a:solidFill>
                  <a:srgbClr val="0D0D0D"/>
                </a:solidFill>
                <a:latin typeface="Georgia Pro" panose="02040502050405020303" pitchFamily="18" charset="0"/>
                <a:ea typeface="Calibri" panose="020F0502020204030204" pitchFamily="34" charset="0"/>
                <a:cs typeface="Segoe UI" panose="020B0502040204020203" pitchFamily="34" charset="0"/>
              </a:rPr>
              <a:t>ar</a:t>
            </a:r>
            <a:r>
              <a:rPr lang="en-US" sz="2000" dirty="0">
                <a:solidFill>
                  <a:srgbClr val="0D0D0D"/>
                </a:solidFill>
                <a:latin typeface="Georgia Pro" panose="02040502050405020303" pitchFamily="18" charset="0"/>
                <a:ea typeface="Calibri" panose="020F0502020204030204" pitchFamily="34" charset="0"/>
                <a:cs typeface="Segoe UI" panose="020B0502040204020203" pitchFamily="34" charset="0"/>
              </a:rPr>
              <a:t> fi o </a:t>
            </a:r>
            <a:r>
              <a:rPr lang="en-US" sz="2000" dirty="0" err="1">
                <a:solidFill>
                  <a:srgbClr val="0D0D0D"/>
                </a:solidFill>
                <a:latin typeface="Georgia Pro" panose="02040502050405020303" pitchFamily="18" charset="0"/>
                <a:ea typeface="Calibri" panose="020F0502020204030204" pitchFamily="34" charset="0"/>
                <a:cs typeface="Segoe UI" panose="020B0502040204020203" pitchFamily="34" charset="0"/>
              </a:rPr>
              <a:t>cafenea</a:t>
            </a:r>
            <a:r>
              <a:rPr lang="en-US" sz="2000" dirty="0">
                <a:solidFill>
                  <a:srgbClr val="0D0D0D"/>
                </a:solidFill>
                <a:latin typeface="Georgia Pro" panose="02040502050405020303" pitchFamily="18" charset="0"/>
                <a:ea typeface="Calibri" panose="020F0502020204030204" pitchFamily="34" charset="0"/>
                <a:cs typeface="Segoe UI" panose="020B0502040204020203" pitchFamily="34" charset="0"/>
              </a:rPr>
              <a:t>.</a:t>
            </a:r>
            <a:endParaRPr lang="en-US" sz="2000" dirty="0">
              <a:solidFill>
                <a:srgbClr val="0D0D0D"/>
              </a:solidFill>
              <a:effectLst/>
              <a:latin typeface="Georgia Pro" panose="02040502050405020303" pitchFamily="18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indent="457200" algn="just">
              <a:lnSpc>
                <a:spcPct val="125000"/>
              </a:lnSpc>
            </a:pPr>
            <a:r>
              <a:rPr lang="en-US" sz="200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  <a:ea typeface="Calibri" panose="020F0502020204030204" pitchFamily="34" charset="0"/>
                <a:cs typeface="Segoe UI" panose="020B0502040204020203" pitchFamily="34" charset="0"/>
              </a:rPr>
              <a:t>Conceptul</a:t>
            </a:r>
            <a:r>
              <a:rPr lang="en-US" sz="2000" dirty="0">
                <a:solidFill>
                  <a:srgbClr val="0D0D0D"/>
                </a:solidFill>
                <a:effectLst/>
                <a:latin typeface="Georgia Pro" panose="02040502050405020303" pitchFamily="18" charset="0"/>
                <a:ea typeface="Calibri" panose="020F0502020204030204" pitchFamily="34" charset="0"/>
                <a:cs typeface="Segoe UI" panose="020B0502040204020203" pitchFamily="34" charset="0"/>
              </a:rPr>
              <a:t> de leadership se </a:t>
            </a:r>
            <a:r>
              <a:rPr lang="en-US" sz="200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  <a:ea typeface="Calibri" panose="020F0502020204030204" pitchFamily="34" charset="0"/>
                <a:cs typeface="Segoe UI" panose="020B0502040204020203" pitchFamily="34" charset="0"/>
              </a:rPr>
              <a:t>referă</a:t>
            </a:r>
            <a:r>
              <a:rPr lang="en-US" sz="2000" dirty="0">
                <a:solidFill>
                  <a:srgbClr val="0D0D0D"/>
                </a:solidFill>
                <a:effectLst/>
                <a:latin typeface="Georgia Pro" panose="02040502050405020303" pitchFamily="18" charset="0"/>
                <a:ea typeface="Calibri" panose="020F0502020204030204" pitchFamily="34" charset="0"/>
                <a:cs typeface="Segoe UI" panose="020B0502040204020203" pitchFamily="34" charset="0"/>
              </a:rPr>
              <a:t> la </a:t>
            </a:r>
            <a:r>
              <a:rPr lang="en-US" sz="200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  <a:ea typeface="Calibri" panose="020F0502020204030204" pitchFamily="34" charset="0"/>
                <a:cs typeface="Segoe UI" panose="020B0502040204020203" pitchFamily="34" charset="0"/>
              </a:rPr>
              <a:t>capacitatea</a:t>
            </a:r>
            <a:r>
              <a:rPr lang="en-US" sz="2000" dirty="0">
                <a:solidFill>
                  <a:srgbClr val="0D0D0D"/>
                </a:solidFill>
                <a:effectLst/>
                <a:latin typeface="Georgia Pro" panose="02040502050405020303" pitchFamily="18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  <a:ea typeface="Calibri" panose="020F0502020204030204" pitchFamily="34" charset="0"/>
                <a:cs typeface="Segoe UI" panose="020B0502040204020203" pitchFamily="34" charset="0"/>
              </a:rPr>
              <a:t>unei</a:t>
            </a:r>
            <a:r>
              <a:rPr lang="en-US" sz="2000" dirty="0">
                <a:solidFill>
                  <a:srgbClr val="0D0D0D"/>
                </a:solidFill>
                <a:effectLst/>
                <a:latin typeface="Georgia Pro" panose="02040502050405020303" pitchFamily="18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  <a:ea typeface="Calibri" panose="020F0502020204030204" pitchFamily="34" charset="0"/>
                <a:cs typeface="Segoe UI" panose="020B0502040204020203" pitchFamily="34" charset="0"/>
              </a:rPr>
              <a:t>persoane</a:t>
            </a:r>
            <a:r>
              <a:rPr lang="en-US" sz="2000" dirty="0">
                <a:solidFill>
                  <a:srgbClr val="0D0D0D"/>
                </a:solidFill>
                <a:effectLst/>
                <a:latin typeface="Georgia Pro" panose="02040502050405020303" pitchFamily="18" charset="0"/>
                <a:ea typeface="Calibri" panose="020F0502020204030204" pitchFamily="34" charset="0"/>
                <a:cs typeface="Segoe UI" panose="020B0502040204020203" pitchFamily="34" charset="0"/>
              </a:rPr>
              <a:t> de a </a:t>
            </a:r>
            <a:r>
              <a:rPr lang="en-US" sz="200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  <a:ea typeface="Calibri" panose="020F0502020204030204" pitchFamily="34" charset="0"/>
                <a:cs typeface="Segoe UI" panose="020B0502040204020203" pitchFamily="34" charset="0"/>
              </a:rPr>
              <a:t>influența</a:t>
            </a:r>
            <a:r>
              <a:rPr lang="en-US" sz="2000" dirty="0">
                <a:solidFill>
                  <a:srgbClr val="0D0D0D"/>
                </a:solidFill>
                <a:effectLst/>
                <a:latin typeface="Georgia Pro" panose="02040502050405020303" pitchFamily="18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  <a:ea typeface="Calibri" panose="020F0502020204030204" pitchFamily="34" charset="0"/>
                <a:cs typeface="Segoe UI" panose="020B0502040204020203" pitchFamily="34" charset="0"/>
              </a:rPr>
              <a:t>și</a:t>
            </a:r>
            <a:r>
              <a:rPr lang="en-US" sz="2000" dirty="0">
                <a:solidFill>
                  <a:srgbClr val="0D0D0D"/>
                </a:solidFill>
                <a:effectLst/>
                <a:latin typeface="Georgia Pro" panose="02040502050405020303" pitchFamily="18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  <a:ea typeface="Calibri" panose="020F0502020204030204" pitchFamily="34" charset="0"/>
                <a:cs typeface="Segoe UI" panose="020B0502040204020203" pitchFamily="34" charset="0"/>
              </a:rPr>
              <a:t>ghida</a:t>
            </a:r>
            <a:r>
              <a:rPr lang="en-US" sz="2000" dirty="0">
                <a:solidFill>
                  <a:srgbClr val="0D0D0D"/>
                </a:solidFill>
                <a:effectLst/>
                <a:latin typeface="Georgia Pro" panose="02040502050405020303" pitchFamily="18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  <a:ea typeface="Calibri" panose="020F0502020204030204" pitchFamily="34" charset="0"/>
                <a:cs typeface="Segoe UI" panose="020B0502040204020203" pitchFamily="34" charset="0"/>
              </a:rPr>
              <a:t>membrii</a:t>
            </a:r>
            <a:r>
              <a:rPr lang="en-US" sz="2000" dirty="0">
                <a:solidFill>
                  <a:srgbClr val="0D0D0D"/>
                </a:solidFill>
                <a:effectLst/>
                <a:latin typeface="Georgia Pro" panose="02040502050405020303" pitchFamily="18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  <a:ea typeface="Calibri" panose="020F0502020204030204" pitchFamily="34" charset="0"/>
                <a:cs typeface="Segoe UI" panose="020B0502040204020203" pitchFamily="34" charset="0"/>
              </a:rPr>
              <a:t>unei</a:t>
            </a:r>
            <a:r>
              <a:rPr lang="en-US" sz="2000" dirty="0">
                <a:solidFill>
                  <a:srgbClr val="0D0D0D"/>
                </a:solidFill>
                <a:effectLst/>
                <a:latin typeface="Georgia Pro" panose="02040502050405020303" pitchFamily="18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  <a:ea typeface="Calibri" panose="020F0502020204030204" pitchFamily="34" charset="0"/>
                <a:cs typeface="Segoe UI" panose="020B0502040204020203" pitchFamily="34" charset="0"/>
              </a:rPr>
              <a:t>organizații</a:t>
            </a:r>
            <a:r>
              <a:rPr lang="en-US" sz="2000" dirty="0">
                <a:solidFill>
                  <a:srgbClr val="0D0D0D"/>
                </a:solidFill>
                <a:effectLst/>
                <a:latin typeface="Georgia Pro" panose="02040502050405020303" pitchFamily="18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  <a:ea typeface="Calibri" panose="020F0502020204030204" pitchFamily="34" charset="0"/>
                <a:cs typeface="Segoe UI" panose="020B0502040204020203" pitchFamily="34" charset="0"/>
              </a:rPr>
              <a:t>pentru</a:t>
            </a:r>
            <a:r>
              <a:rPr lang="en-US" sz="2000" dirty="0">
                <a:solidFill>
                  <a:srgbClr val="0D0D0D"/>
                </a:solidFill>
                <a:effectLst/>
                <a:latin typeface="Georgia Pro" panose="02040502050405020303" pitchFamily="18" charset="0"/>
                <a:ea typeface="Calibri" panose="020F0502020204030204" pitchFamily="34" charset="0"/>
                <a:cs typeface="Segoe UI" panose="020B0502040204020203" pitchFamily="34" charset="0"/>
              </a:rPr>
              <a:t> a </a:t>
            </a:r>
            <a:r>
              <a:rPr lang="en-US" sz="200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  <a:ea typeface="Calibri" panose="020F0502020204030204" pitchFamily="34" charset="0"/>
                <a:cs typeface="Segoe UI" panose="020B0502040204020203" pitchFamily="34" charset="0"/>
              </a:rPr>
              <a:t>atinge</a:t>
            </a:r>
            <a:r>
              <a:rPr lang="en-US" sz="2000" dirty="0">
                <a:solidFill>
                  <a:srgbClr val="0D0D0D"/>
                </a:solidFill>
                <a:effectLst/>
                <a:latin typeface="Georgia Pro" panose="02040502050405020303" pitchFamily="18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  <a:ea typeface="Calibri" panose="020F0502020204030204" pitchFamily="34" charset="0"/>
                <a:cs typeface="Segoe UI" panose="020B0502040204020203" pitchFamily="34" charset="0"/>
              </a:rPr>
              <a:t>obiectivele</a:t>
            </a:r>
            <a:r>
              <a:rPr lang="en-US" sz="2000" dirty="0">
                <a:solidFill>
                  <a:srgbClr val="0D0D0D"/>
                </a:solidFill>
                <a:effectLst/>
                <a:latin typeface="Georgia Pro" panose="02040502050405020303" pitchFamily="18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  <a:ea typeface="Calibri" panose="020F0502020204030204" pitchFamily="34" charset="0"/>
                <a:cs typeface="Segoe UI" panose="020B0502040204020203" pitchFamily="34" charset="0"/>
              </a:rPr>
              <a:t>stabilite</a:t>
            </a:r>
            <a:r>
              <a:rPr lang="en-US" sz="2000" dirty="0">
                <a:solidFill>
                  <a:srgbClr val="0D0D0D"/>
                </a:solidFill>
                <a:effectLst/>
                <a:latin typeface="Georgia Pro" panose="02040502050405020303" pitchFamily="18" charset="0"/>
                <a:ea typeface="Calibri" panose="020F0502020204030204" pitchFamily="34" charset="0"/>
                <a:cs typeface="Segoe UI" panose="020B0502040204020203" pitchFamily="34" charset="0"/>
              </a:rPr>
              <a:t>. Diverse </a:t>
            </a:r>
            <a:r>
              <a:rPr lang="en-US" sz="200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  <a:ea typeface="Calibri" panose="020F0502020204030204" pitchFamily="34" charset="0"/>
                <a:cs typeface="Segoe UI" panose="020B0502040204020203" pitchFamily="34" charset="0"/>
              </a:rPr>
              <a:t>teorii</a:t>
            </a:r>
            <a:r>
              <a:rPr lang="en-US" sz="2000" dirty="0">
                <a:solidFill>
                  <a:srgbClr val="0D0D0D"/>
                </a:solidFill>
                <a:effectLst/>
                <a:latin typeface="Georgia Pro" panose="02040502050405020303" pitchFamily="18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  <a:ea typeface="Calibri" panose="020F0502020204030204" pitchFamily="34" charset="0"/>
                <a:cs typeface="Segoe UI" panose="020B0502040204020203" pitchFamily="34" charset="0"/>
              </a:rPr>
              <a:t>și</a:t>
            </a:r>
            <a:r>
              <a:rPr lang="en-US" sz="2000" dirty="0">
                <a:solidFill>
                  <a:srgbClr val="0D0D0D"/>
                </a:solidFill>
                <a:effectLst/>
                <a:latin typeface="Georgia Pro" panose="02040502050405020303" pitchFamily="18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  <a:ea typeface="Calibri" panose="020F0502020204030204" pitchFamily="34" charset="0"/>
                <a:cs typeface="Segoe UI" panose="020B0502040204020203" pitchFamily="34" charset="0"/>
              </a:rPr>
              <a:t>modele</a:t>
            </a:r>
            <a:r>
              <a:rPr lang="en-US" sz="2000" dirty="0">
                <a:solidFill>
                  <a:srgbClr val="0D0D0D"/>
                </a:solidFill>
                <a:effectLst/>
                <a:latin typeface="Georgia Pro" panose="02040502050405020303" pitchFamily="18" charset="0"/>
                <a:ea typeface="Calibri" panose="020F0502020204030204" pitchFamily="34" charset="0"/>
                <a:cs typeface="Segoe UI" panose="020B0502040204020203" pitchFamily="34" charset="0"/>
              </a:rPr>
              <a:t> au </a:t>
            </a:r>
            <a:r>
              <a:rPr lang="en-US" sz="200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  <a:ea typeface="Calibri" panose="020F0502020204030204" pitchFamily="34" charset="0"/>
                <a:cs typeface="Segoe UI" panose="020B0502040204020203" pitchFamily="34" charset="0"/>
              </a:rPr>
              <a:t>fost</a:t>
            </a:r>
            <a:r>
              <a:rPr lang="en-US" sz="2000" dirty="0">
                <a:solidFill>
                  <a:srgbClr val="0D0D0D"/>
                </a:solidFill>
                <a:effectLst/>
                <a:latin typeface="Georgia Pro" panose="02040502050405020303" pitchFamily="18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  <a:ea typeface="Calibri" panose="020F0502020204030204" pitchFamily="34" charset="0"/>
                <a:cs typeface="Segoe UI" panose="020B0502040204020203" pitchFamily="34" charset="0"/>
              </a:rPr>
              <a:t>dezvoltate</a:t>
            </a:r>
            <a:r>
              <a:rPr lang="en-US" sz="2000" dirty="0">
                <a:solidFill>
                  <a:srgbClr val="0D0D0D"/>
                </a:solidFill>
                <a:effectLst/>
                <a:latin typeface="Georgia Pro" panose="02040502050405020303" pitchFamily="18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  <a:ea typeface="Calibri" panose="020F0502020204030204" pitchFamily="34" charset="0"/>
                <a:cs typeface="Segoe UI" panose="020B0502040204020203" pitchFamily="34" charset="0"/>
              </a:rPr>
              <a:t>pentru</a:t>
            </a:r>
            <a:r>
              <a:rPr lang="en-US" sz="2000" dirty="0">
                <a:solidFill>
                  <a:srgbClr val="0D0D0D"/>
                </a:solidFill>
                <a:effectLst/>
                <a:latin typeface="Georgia Pro" panose="02040502050405020303" pitchFamily="18" charset="0"/>
                <a:ea typeface="Calibri" panose="020F0502020204030204" pitchFamily="34" charset="0"/>
                <a:cs typeface="Segoe UI" panose="020B0502040204020203" pitchFamily="34" charset="0"/>
              </a:rPr>
              <a:t> a </a:t>
            </a:r>
            <a:r>
              <a:rPr lang="en-US" sz="200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  <a:ea typeface="Calibri" panose="020F0502020204030204" pitchFamily="34" charset="0"/>
                <a:cs typeface="Segoe UI" panose="020B0502040204020203" pitchFamily="34" charset="0"/>
              </a:rPr>
              <a:t>explica</a:t>
            </a:r>
            <a:r>
              <a:rPr lang="en-US" sz="2000" dirty="0">
                <a:solidFill>
                  <a:srgbClr val="0D0D0D"/>
                </a:solidFill>
                <a:effectLst/>
                <a:latin typeface="Georgia Pro" panose="02040502050405020303" pitchFamily="18" charset="0"/>
                <a:ea typeface="Calibri" panose="020F0502020204030204" pitchFamily="34" charset="0"/>
                <a:cs typeface="Segoe UI" panose="020B0502040204020203" pitchFamily="34" charset="0"/>
              </a:rPr>
              <a:t> natura </a:t>
            </a:r>
            <a:r>
              <a:rPr lang="en-US" sz="200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  <a:ea typeface="Calibri" panose="020F0502020204030204" pitchFamily="34" charset="0"/>
                <a:cs typeface="Segoe UI" panose="020B0502040204020203" pitchFamily="34" charset="0"/>
              </a:rPr>
              <a:t>și</a:t>
            </a:r>
            <a:r>
              <a:rPr lang="en-US" sz="2000" dirty="0">
                <a:solidFill>
                  <a:srgbClr val="0D0D0D"/>
                </a:solidFill>
                <a:effectLst/>
                <a:latin typeface="Georgia Pro" panose="02040502050405020303" pitchFamily="18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  <a:ea typeface="Calibri" panose="020F0502020204030204" pitchFamily="34" charset="0"/>
                <a:cs typeface="Segoe UI" panose="020B0502040204020203" pitchFamily="34" charset="0"/>
              </a:rPr>
              <a:t>rolul</a:t>
            </a:r>
            <a:r>
              <a:rPr lang="en-US" sz="2000" dirty="0">
                <a:solidFill>
                  <a:srgbClr val="0D0D0D"/>
                </a:solidFill>
                <a:effectLst/>
                <a:latin typeface="Georgia Pro" panose="02040502050405020303" pitchFamily="18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  <a:ea typeface="Calibri" panose="020F0502020204030204" pitchFamily="34" charset="0"/>
                <a:cs typeface="Segoe UI" panose="020B0502040204020203" pitchFamily="34" charset="0"/>
              </a:rPr>
              <a:t>leadershipului</a:t>
            </a:r>
            <a:r>
              <a:rPr lang="en-US" sz="2000" dirty="0">
                <a:solidFill>
                  <a:srgbClr val="0D0D0D"/>
                </a:solidFill>
                <a:effectLst/>
                <a:latin typeface="Georgia Pro" panose="02040502050405020303" pitchFamily="18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  <a:ea typeface="Calibri" panose="020F0502020204030204" pitchFamily="34" charset="0"/>
                <a:cs typeface="Segoe UI" panose="020B0502040204020203" pitchFamily="34" charset="0"/>
              </a:rPr>
              <a:t>în</a:t>
            </a:r>
            <a:r>
              <a:rPr lang="en-US" sz="2000" dirty="0">
                <a:solidFill>
                  <a:srgbClr val="0D0D0D"/>
                </a:solidFill>
                <a:effectLst/>
                <a:latin typeface="Georgia Pro" panose="02040502050405020303" pitchFamily="18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  <a:ea typeface="Calibri" panose="020F0502020204030204" pitchFamily="34" charset="0"/>
                <a:cs typeface="Segoe UI" panose="020B0502040204020203" pitchFamily="34" charset="0"/>
              </a:rPr>
              <a:t>organizații</a:t>
            </a:r>
            <a:r>
              <a:rPr lang="en-US" sz="2000" dirty="0">
                <a:solidFill>
                  <a:srgbClr val="0D0D0D"/>
                </a:solidFill>
                <a:effectLst/>
                <a:latin typeface="Georgia Pro" panose="02040502050405020303" pitchFamily="18" charset="0"/>
                <a:ea typeface="Calibri" panose="020F0502020204030204" pitchFamily="34" charset="0"/>
                <a:cs typeface="Segoe UI" panose="020B0502040204020203" pitchFamily="34" charset="0"/>
              </a:rPr>
              <a:t>.</a:t>
            </a:r>
            <a:endParaRPr lang="en-US" sz="2000" dirty="0">
              <a:effectLst/>
              <a:latin typeface="Georgia Pro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itlu 2">
            <a:extLst>
              <a:ext uri="{FF2B5EF4-FFF2-40B4-BE49-F238E27FC236}">
                <a16:creationId xmlns:a16="http://schemas.microsoft.com/office/drawing/2014/main" id="{A4975749-AC63-FB18-B470-65CE16C8E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Georgia Pro" panose="02040502050405020303" pitchFamily="18" charset="0"/>
              </a:rPr>
              <a:t>INTRODUCERE:</a:t>
            </a:r>
            <a:endParaRPr lang="en-US" sz="4000" dirty="0">
              <a:latin typeface="Georgia Pro" panose="02040502050405020303" pitchFamily="18" charset="0"/>
            </a:endParaRPr>
          </a:p>
        </p:txBody>
      </p:sp>
      <p:sp>
        <p:nvSpPr>
          <p:cNvPr id="4" name="CasetăText 3">
            <a:extLst>
              <a:ext uri="{FF2B5EF4-FFF2-40B4-BE49-F238E27FC236}">
                <a16:creationId xmlns:a16="http://schemas.microsoft.com/office/drawing/2014/main" id="{09ACD2E4-73A2-974F-ED4E-AD3DE036E716}"/>
              </a:ext>
            </a:extLst>
          </p:cNvPr>
          <p:cNvSpPr txBox="1"/>
          <p:nvPr/>
        </p:nvSpPr>
        <p:spPr>
          <a:xfrm>
            <a:off x="415289" y="4688541"/>
            <a:ext cx="7306462" cy="2041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15000"/>
              </a:lnSpc>
              <a:spcAft>
                <a:spcPts val="1000"/>
              </a:spcAft>
            </a:pPr>
            <a:endParaRPr lang="ro-RO" sz="20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Liderii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eficienți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sunt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cei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care pot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inspira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oamenii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să-și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realizeze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potențialul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personal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colectiv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sunt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adesea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factorul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decisiv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între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companie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care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bună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ceea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face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obținerea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măreției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."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9" name="Imagine 8">
            <a:extLst>
              <a:ext uri="{FF2B5EF4-FFF2-40B4-BE49-F238E27FC236}">
                <a16:creationId xmlns:a16="http://schemas.microsoft.com/office/drawing/2014/main" id="{D8296C3A-1489-2BA1-EEBE-9DFBBDA90A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682" y="1807893"/>
            <a:ext cx="3314029" cy="3901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CasetăText 9">
            <a:extLst>
              <a:ext uri="{FF2B5EF4-FFF2-40B4-BE49-F238E27FC236}">
                <a16:creationId xmlns:a16="http://schemas.microsoft.com/office/drawing/2014/main" id="{6790683D-DC02-7917-B45C-E501DDF0BE60}"/>
              </a:ext>
            </a:extLst>
          </p:cNvPr>
          <p:cNvSpPr txBox="1"/>
          <p:nvPr/>
        </p:nvSpPr>
        <p:spPr>
          <a:xfrm>
            <a:off x="8964706" y="5709333"/>
            <a:ext cx="2922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>
                <a:latin typeface="Georgia Pro" panose="02040502050405020303" pitchFamily="18" charset="0"/>
              </a:rPr>
              <a:t>Competiția de la Milano</a:t>
            </a:r>
            <a:endParaRPr lang="en-US" dirty="0">
              <a:latin typeface="Georgia Pro" panose="02040502050405020303" pitchFamily="18" charset="0"/>
            </a:endParaRPr>
          </a:p>
        </p:txBody>
      </p:sp>
      <p:sp>
        <p:nvSpPr>
          <p:cNvPr id="5" name="Substituent număr diapozitiv 2">
            <a:extLst>
              <a:ext uri="{FF2B5EF4-FFF2-40B4-BE49-F238E27FC236}">
                <a16:creationId xmlns:a16="http://schemas.microsoft.com/office/drawing/2014/main" id="{0FAA0711-2AFC-7968-8000-89D83AD1D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1706" y="6356350"/>
            <a:ext cx="1202094" cy="365125"/>
          </a:xfrm>
        </p:spPr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289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ine 3">
            <a:extLst>
              <a:ext uri="{FF2B5EF4-FFF2-40B4-BE49-F238E27FC236}">
                <a16:creationId xmlns:a16="http://schemas.microsoft.com/office/drawing/2014/main" id="{A3324EB9-902F-359A-6970-A831D5F431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00049" y="2510119"/>
            <a:ext cx="4930316" cy="328090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Subtitlu 1">
            <a:extLst>
              <a:ext uri="{FF2B5EF4-FFF2-40B4-BE49-F238E27FC236}">
                <a16:creationId xmlns:a16="http://schemas.microsoft.com/office/drawing/2014/main" id="{8268A961-AEA9-AE9E-3C83-F2406AF0FC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655" y="2272463"/>
            <a:ext cx="6962394" cy="3626313"/>
          </a:xfrm>
        </p:spPr>
        <p:txBody>
          <a:bodyPr>
            <a:no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b="0" i="0" dirty="0">
                <a:effectLst/>
                <a:highlight>
                  <a:srgbClr val="FFFFFF"/>
                </a:highlight>
                <a:latin typeface="Georgia Pro" panose="02040502050405020303" pitchFamily="18" charset="0"/>
              </a:rPr>
              <a:t>Leadership-</a:t>
            </a:r>
            <a:r>
              <a:rPr lang="en-US" sz="2000" b="0" i="0" dirty="0" err="1">
                <a:effectLst/>
                <a:highlight>
                  <a:srgbClr val="FFFFFF"/>
                </a:highlight>
                <a:latin typeface="Georgia Pro" panose="02040502050405020303" pitchFamily="18" charset="0"/>
              </a:rPr>
              <a:t>ul</a:t>
            </a:r>
            <a:r>
              <a:rPr lang="en-US" sz="2000" b="0" i="0" dirty="0">
                <a:effectLst/>
                <a:highlight>
                  <a:srgbClr val="FFFFFF"/>
                </a:highlight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effectLst/>
                <a:highlight>
                  <a:srgbClr val="FFFFFF"/>
                </a:highlight>
                <a:latin typeface="Georgia Pro" panose="02040502050405020303" pitchFamily="18" charset="0"/>
              </a:rPr>
              <a:t>într</a:t>
            </a:r>
            <a:r>
              <a:rPr lang="en-US" sz="2000" b="0" i="0" dirty="0">
                <a:effectLst/>
                <a:highlight>
                  <a:srgbClr val="FFFFFF"/>
                </a:highlight>
                <a:latin typeface="Georgia Pro" panose="02040502050405020303" pitchFamily="18" charset="0"/>
              </a:rPr>
              <a:t>-o </a:t>
            </a:r>
            <a:r>
              <a:rPr lang="en-US" sz="2000" b="0" i="0" dirty="0" err="1">
                <a:effectLst/>
                <a:highlight>
                  <a:srgbClr val="FFFFFF"/>
                </a:highlight>
                <a:latin typeface="Georgia Pro" panose="02040502050405020303" pitchFamily="18" charset="0"/>
              </a:rPr>
              <a:t>afacere</a:t>
            </a:r>
            <a:r>
              <a:rPr lang="en-US" sz="2000" b="0" i="0" dirty="0">
                <a:effectLst/>
                <a:highlight>
                  <a:srgbClr val="FFFFFF"/>
                </a:highlight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effectLst/>
                <a:highlight>
                  <a:srgbClr val="FFFFFF"/>
                </a:highlight>
                <a:latin typeface="Georgia Pro" panose="02040502050405020303" pitchFamily="18" charset="0"/>
              </a:rPr>
              <a:t>mică</a:t>
            </a:r>
            <a:r>
              <a:rPr lang="en-US" sz="2000" b="0" i="0" dirty="0">
                <a:effectLst/>
                <a:highlight>
                  <a:srgbClr val="FFFFFF"/>
                </a:highlight>
                <a:latin typeface="Georgia Pro" panose="02040502050405020303" pitchFamily="18" charset="0"/>
              </a:rPr>
              <a:t>, cum </a:t>
            </a:r>
            <a:r>
              <a:rPr lang="en-US" sz="2000" b="0" i="0" dirty="0" err="1">
                <a:effectLst/>
                <a:highlight>
                  <a:srgbClr val="FFFFFF"/>
                </a:highlight>
                <a:latin typeface="Georgia Pro" panose="02040502050405020303" pitchFamily="18" charset="0"/>
              </a:rPr>
              <a:t>este</a:t>
            </a:r>
            <a:r>
              <a:rPr lang="en-US" sz="2000" b="0" i="0" dirty="0">
                <a:effectLst/>
                <a:highlight>
                  <a:srgbClr val="FFFFFF"/>
                </a:highlight>
                <a:latin typeface="Georgia Pro" panose="02040502050405020303" pitchFamily="18" charset="0"/>
              </a:rPr>
              <a:t> o </a:t>
            </a:r>
            <a:r>
              <a:rPr lang="en-US" sz="2000" b="0" i="0" dirty="0" err="1">
                <a:effectLst/>
                <a:highlight>
                  <a:srgbClr val="FFFFFF"/>
                </a:highlight>
                <a:latin typeface="Georgia Pro" panose="02040502050405020303" pitchFamily="18" charset="0"/>
              </a:rPr>
              <a:t>cafenea</a:t>
            </a:r>
            <a:r>
              <a:rPr lang="en-US" sz="2000" b="0" i="0" dirty="0">
                <a:effectLst/>
                <a:highlight>
                  <a:srgbClr val="FFFFFF"/>
                </a:highlight>
                <a:latin typeface="Georgia Pro" panose="02040502050405020303" pitchFamily="18" charset="0"/>
              </a:rPr>
              <a:t>, </a:t>
            </a:r>
            <a:r>
              <a:rPr lang="en-US" sz="2000" b="0" i="0" dirty="0" err="1">
                <a:effectLst/>
                <a:highlight>
                  <a:srgbClr val="FFFFFF"/>
                </a:highlight>
                <a:latin typeface="Georgia Pro" panose="02040502050405020303" pitchFamily="18" charset="0"/>
              </a:rPr>
              <a:t>pornește</a:t>
            </a:r>
            <a:r>
              <a:rPr lang="en-US" sz="2000" b="0" i="0" dirty="0">
                <a:effectLst/>
                <a:highlight>
                  <a:srgbClr val="FFFFFF"/>
                </a:highlight>
                <a:latin typeface="Georgia Pro" panose="02040502050405020303" pitchFamily="18" charset="0"/>
              </a:rPr>
              <a:t> de la</a:t>
            </a:r>
            <a:r>
              <a:rPr lang="ro-RO" sz="2000" b="0" i="0" dirty="0">
                <a:effectLst/>
                <a:highlight>
                  <a:srgbClr val="FFFFFF"/>
                </a:highlight>
                <a:latin typeface="Georgia Pro" panose="02040502050405020303" pitchFamily="18" charset="0"/>
              </a:rPr>
              <a:t> antreprenor</a:t>
            </a:r>
            <a:r>
              <a:rPr lang="en-US" sz="2000" b="0" i="0" dirty="0">
                <a:effectLst/>
                <a:highlight>
                  <a:srgbClr val="FFFFFF"/>
                </a:highlight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effectLst/>
                <a:highlight>
                  <a:srgbClr val="FFFFFF"/>
                </a:highlight>
                <a:latin typeface="Georgia Pro" panose="02040502050405020303" pitchFamily="18" charset="0"/>
              </a:rPr>
              <a:t>sau</a:t>
            </a:r>
            <a:r>
              <a:rPr lang="en-US" sz="2000" b="0" i="0" dirty="0">
                <a:effectLst/>
                <a:highlight>
                  <a:srgbClr val="FFFFFF"/>
                </a:highlight>
                <a:latin typeface="Georgia Pro" panose="02040502050405020303" pitchFamily="18" charset="0"/>
              </a:rPr>
              <a:t> manager. </a:t>
            </a:r>
            <a:r>
              <a:rPr lang="en-US" sz="2000" b="0" i="0" dirty="0" err="1">
                <a:effectLst/>
                <a:highlight>
                  <a:srgbClr val="FFFFFF"/>
                </a:highlight>
                <a:latin typeface="Georgia Pro" panose="02040502050405020303" pitchFamily="18" charset="0"/>
              </a:rPr>
              <a:t>Aceast</a:t>
            </a:r>
            <a:r>
              <a:rPr lang="ro-RO" sz="2000" b="0" i="0" dirty="0">
                <a:effectLst/>
                <a:highlight>
                  <a:srgbClr val="FFFFFF"/>
                </a:highlight>
                <a:latin typeface="Georgia Pro" panose="02040502050405020303" pitchFamily="18" charset="0"/>
              </a:rPr>
              <a:t>ă</a:t>
            </a:r>
            <a:r>
              <a:rPr lang="en-US" sz="2000" b="0" i="0" dirty="0">
                <a:effectLst/>
                <a:highlight>
                  <a:srgbClr val="FFFFFF"/>
                </a:highlight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effectLst/>
                <a:highlight>
                  <a:srgbClr val="FFFFFF"/>
                </a:highlight>
                <a:latin typeface="Georgia Pro" panose="02040502050405020303" pitchFamily="18" charset="0"/>
              </a:rPr>
              <a:t>persoană</a:t>
            </a:r>
            <a:r>
              <a:rPr lang="en-US" sz="2000" b="0" i="0" dirty="0">
                <a:effectLst/>
                <a:highlight>
                  <a:srgbClr val="FFFFFF"/>
                </a:highlight>
                <a:latin typeface="Georgia Pro" panose="02040502050405020303" pitchFamily="18" charset="0"/>
              </a:rPr>
              <a:t> are </a:t>
            </a:r>
            <a:r>
              <a:rPr lang="en-US" sz="2000" b="0" i="0" dirty="0" err="1">
                <a:effectLst/>
                <a:highlight>
                  <a:srgbClr val="FFFFFF"/>
                </a:highlight>
                <a:latin typeface="Georgia Pro" panose="02040502050405020303" pitchFamily="18" charset="0"/>
              </a:rPr>
              <a:t>rolul</a:t>
            </a:r>
            <a:r>
              <a:rPr lang="en-US" sz="2000" b="0" i="0" dirty="0">
                <a:effectLst/>
                <a:highlight>
                  <a:srgbClr val="FFFFFF"/>
                </a:highlight>
                <a:latin typeface="Georgia Pro" panose="02040502050405020303" pitchFamily="18" charset="0"/>
              </a:rPr>
              <a:t> </a:t>
            </a:r>
            <a:r>
              <a:rPr lang="ro-RO" sz="2000" dirty="0">
                <a:highlight>
                  <a:srgbClr val="FFFFFF"/>
                </a:highlight>
                <a:latin typeface="Georgia Pro" panose="02040502050405020303" pitchFamily="18" charset="0"/>
              </a:rPr>
              <a:t>esențial</a:t>
            </a:r>
            <a:r>
              <a:rPr lang="en-US" sz="2000" b="0" i="0" dirty="0">
                <a:effectLst/>
                <a:highlight>
                  <a:srgbClr val="FFFFFF"/>
                </a:highlight>
                <a:latin typeface="Georgia Pro" panose="02040502050405020303" pitchFamily="18" charset="0"/>
              </a:rPr>
              <a:t> de a seta </a:t>
            </a:r>
            <a:r>
              <a:rPr lang="en-US" sz="2000" b="0" i="0" dirty="0" err="1">
                <a:effectLst/>
                <a:highlight>
                  <a:srgbClr val="FFFFFF"/>
                </a:highlight>
                <a:latin typeface="Georgia Pro" panose="02040502050405020303" pitchFamily="18" charset="0"/>
              </a:rPr>
              <a:t>tonul</a:t>
            </a:r>
            <a:r>
              <a:rPr lang="en-US" sz="2000" b="0" i="0" dirty="0">
                <a:effectLst/>
                <a:highlight>
                  <a:srgbClr val="FFFFFF"/>
                </a:highlight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effectLst/>
                <a:highlight>
                  <a:srgbClr val="FFFFFF"/>
                </a:highlight>
                <a:latin typeface="Georgia Pro" panose="02040502050405020303" pitchFamily="18" charset="0"/>
              </a:rPr>
              <a:t>și</a:t>
            </a:r>
            <a:r>
              <a:rPr lang="en-US" sz="2000" b="0" i="0" dirty="0">
                <a:effectLst/>
                <a:highlight>
                  <a:srgbClr val="FFFFFF"/>
                </a:highlight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effectLst/>
                <a:highlight>
                  <a:srgbClr val="FFFFFF"/>
                </a:highlight>
                <a:latin typeface="Georgia Pro" panose="02040502050405020303" pitchFamily="18" charset="0"/>
              </a:rPr>
              <a:t>direcția</a:t>
            </a:r>
            <a:r>
              <a:rPr lang="en-US" sz="2000" b="0" i="0" dirty="0">
                <a:effectLst/>
                <a:highlight>
                  <a:srgbClr val="FFFFFF"/>
                </a:highlight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effectLst/>
                <a:highlight>
                  <a:srgbClr val="FFFFFF"/>
                </a:highlight>
                <a:latin typeface="Georgia Pro" panose="02040502050405020303" pitchFamily="18" charset="0"/>
              </a:rPr>
              <a:t>pentru</a:t>
            </a:r>
            <a:r>
              <a:rPr lang="en-US" sz="2000" b="0" i="0" dirty="0">
                <a:effectLst/>
                <a:highlight>
                  <a:srgbClr val="FFFFFF"/>
                </a:highlight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effectLst/>
                <a:highlight>
                  <a:srgbClr val="FFFFFF"/>
                </a:highlight>
                <a:latin typeface="Georgia Pro" panose="02040502050405020303" pitchFamily="18" charset="0"/>
              </a:rPr>
              <a:t>întreaga</a:t>
            </a:r>
            <a:r>
              <a:rPr lang="en-US" sz="2000" b="0" i="0" dirty="0">
                <a:effectLst/>
                <a:highlight>
                  <a:srgbClr val="FFFFFF"/>
                </a:highlight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effectLst/>
                <a:highlight>
                  <a:srgbClr val="FFFFFF"/>
                </a:highlight>
                <a:latin typeface="Georgia Pro" panose="02040502050405020303" pitchFamily="18" charset="0"/>
              </a:rPr>
              <a:t>echipă</a:t>
            </a:r>
            <a:r>
              <a:rPr lang="en-US" sz="2000" b="0" i="0" dirty="0">
                <a:effectLst/>
                <a:highlight>
                  <a:srgbClr val="FFFFFF"/>
                </a:highlight>
                <a:latin typeface="Georgia Pro" panose="02040502050405020303" pitchFamily="18" charset="0"/>
              </a:rPr>
              <a:t>.</a:t>
            </a:r>
            <a:r>
              <a:rPr lang="en-US" sz="2000" b="0" i="0" dirty="0">
                <a:effectLst/>
                <a:latin typeface="Georgia Pro" panose="02040502050405020303" pitchFamily="18" charset="0"/>
              </a:rPr>
              <a:t> </a:t>
            </a:r>
            <a:endParaRPr lang="ro-RO" sz="2000" b="0" i="0" dirty="0">
              <a:effectLst/>
              <a:latin typeface="Georgia Pro" panose="02040502050405020303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b="0" i="0" dirty="0" err="1">
                <a:effectLst/>
                <a:latin typeface="Georgia Pro" panose="02040502050405020303" pitchFamily="18" charset="0"/>
              </a:rPr>
              <a:t>Antreprenorul</a:t>
            </a:r>
            <a:r>
              <a:rPr lang="en-US" sz="2000" b="0" i="0" dirty="0">
                <a:effectLst/>
                <a:latin typeface="Georgia Pro" panose="02040502050405020303" pitchFamily="18" charset="0"/>
              </a:rPr>
              <a:t>, </a:t>
            </a:r>
            <a:r>
              <a:rPr lang="ro-RO" sz="2000" b="0" i="0" dirty="0">
                <a:effectLst/>
                <a:latin typeface="Georgia Pro" panose="02040502050405020303" pitchFamily="18" charset="0"/>
              </a:rPr>
              <a:t>care de cele mai multe ori ocupă și rolul de manager este </a:t>
            </a:r>
            <a:r>
              <a:rPr lang="en-US" sz="2000" b="0" i="0" dirty="0">
                <a:effectLst/>
                <a:latin typeface="Georgia Pro" panose="02040502050405020303" pitchFamily="18" charset="0"/>
              </a:rPr>
              <a:t>o</a:t>
            </a:r>
            <a:r>
              <a:rPr lang="ro-RO" sz="2000" b="0" i="0" dirty="0">
                <a:effectLst/>
                <a:latin typeface="Georgia Pro" panose="02040502050405020303" pitchFamily="18" charset="0"/>
              </a:rPr>
              <a:t>mul</a:t>
            </a:r>
            <a:r>
              <a:rPr lang="en-US" sz="2000" b="0" i="0" dirty="0">
                <a:effectLst/>
                <a:latin typeface="Georgia Pro" panose="02040502050405020303" pitchFamily="18" charset="0"/>
              </a:rPr>
              <a:t> care </a:t>
            </a:r>
            <a:r>
              <a:rPr lang="en-US" sz="2000" b="0" i="0" dirty="0" err="1">
                <a:effectLst/>
                <a:latin typeface="Georgia Pro" panose="02040502050405020303" pitchFamily="18" charset="0"/>
              </a:rPr>
              <a:t>poart</a:t>
            </a:r>
            <a:r>
              <a:rPr lang="ro-RO" sz="2000" dirty="0">
                <a:latin typeface="Georgia Pro" panose="02040502050405020303" pitchFamily="18" charset="0"/>
              </a:rPr>
              <a:t>ă</a:t>
            </a:r>
            <a:r>
              <a:rPr lang="en-US" sz="2000" b="0" i="0" dirty="0"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effectLst/>
                <a:latin typeface="Georgia Pro" panose="02040502050405020303" pitchFamily="18" charset="0"/>
              </a:rPr>
              <a:t>cea</a:t>
            </a:r>
            <a:r>
              <a:rPr lang="en-US" sz="2000" b="0" i="0" dirty="0"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effectLst/>
                <a:latin typeface="Georgia Pro" panose="02040502050405020303" pitchFamily="18" charset="0"/>
              </a:rPr>
              <a:t>mai</a:t>
            </a:r>
            <a:r>
              <a:rPr lang="en-US" sz="2000" b="0" i="0" dirty="0">
                <a:effectLst/>
                <a:latin typeface="Georgia Pro" panose="02040502050405020303" pitchFamily="18" charset="0"/>
              </a:rPr>
              <a:t> mare </a:t>
            </a:r>
            <a:r>
              <a:rPr lang="en-US" sz="2000" b="0" i="0" dirty="0" err="1">
                <a:effectLst/>
                <a:latin typeface="Georgia Pro" panose="02040502050405020303" pitchFamily="18" charset="0"/>
              </a:rPr>
              <a:t>responsabilitate</a:t>
            </a:r>
            <a:r>
              <a:rPr lang="en-US" sz="2000" b="0" i="0" dirty="0"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effectLst/>
                <a:latin typeface="Georgia Pro" panose="02040502050405020303" pitchFamily="18" charset="0"/>
              </a:rPr>
              <a:t>pentru</a:t>
            </a:r>
            <a:r>
              <a:rPr lang="en-US" sz="2000" b="0" i="0" dirty="0"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effectLst/>
                <a:latin typeface="Georgia Pro" panose="02040502050405020303" pitchFamily="18" charset="0"/>
              </a:rPr>
              <a:t>felul</a:t>
            </a:r>
            <a:r>
              <a:rPr lang="en-US" sz="2000" b="0" i="0" dirty="0">
                <a:effectLst/>
                <a:latin typeface="Georgia Pro" panose="02040502050405020303" pitchFamily="18" charset="0"/>
              </a:rPr>
              <a:t> </a:t>
            </a:r>
            <a:r>
              <a:rPr lang="ro-RO" sz="2000" dirty="0">
                <a:latin typeface="Georgia Pro" panose="02040502050405020303" pitchFamily="18" charset="0"/>
              </a:rPr>
              <a:t>î</a:t>
            </a:r>
            <a:r>
              <a:rPr lang="en-US" sz="2000" b="0" i="0" dirty="0">
                <a:effectLst/>
                <a:latin typeface="Georgia Pro" panose="02040502050405020303" pitchFamily="18" charset="0"/>
              </a:rPr>
              <a:t>n care se </a:t>
            </a:r>
            <a:r>
              <a:rPr lang="en-US" sz="2000" b="0" i="0" dirty="0" err="1">
                <a:effectLst/>
                <a:latin typeface="Georgia Pro" panose="02040502050405020303" pitchFamily="18" charset="0"/>
              </a:rPr>
              <a:t>descurc</a:t>
            </a:r>
            <a:r>
              <a:rPr lang="ro-RO" sz="2000" b="0" i="0" dirty="0">
                <a:effectLst/>
                <a:latin typeface="Georgia Pro" panose="02040502050405020303" pitchFamily="18" charset="0"/>
              </a:rPr>
              <a:t>ă</a:t>
            </a:r>
            <a:r>
              <a:rPr lang="en-US" sz="2000" b="0" i="0" dirty="0"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effectLst/>
                <a:latin typeface="Georgia Pro" panose="02040502050405020303" pitchFamily="18" charset="0"/>
              </a:rPr>
              <a:t>compania</a:t>
            </a:r>
            <a:r>
              <a:rPr lang="en-US" sz="2000" b="0" i="0" dirty="0">
                <a:effectLst/>
                <a:latin typeface="Georgia Pro" panose="02040502050405020303" pitchFamily="18" charset="0"/>
              </a:rPr>
              <a:t>. De e</a:t>
            </a:r>
            <a:r>
              <a:rPr lang="ro-RO" sz="2000" b="0" i="0" dirty="0">
                <a:effectLst/>
                <a:latin typeface="Georgia Pro" panose="02040502050405020303" pitchFamily="18" charset="0"/>
              </a:rPr>
              <a:t>l</a:t>
            </a:r>
            <a:r>
              <a:rPr lang="en-US" sz="2000" b="0" i="0" dirty="0"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effectLst/>
                <a:latin typeface="Georgia Pro" panose="02040502050405020303" pitchFamily="18" charset="0"/>
              </a:rPr>
              <a:t>depinde</a:t>
            </a:r>
            <a:r>
              <a:rPr lang="en-US" sz="2000" b="0" i="0" dirty="0"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effectLst/>
                <a:latin typeface="Georgia Pro" panose="02040502050405020303" pitchFamily="18" charset="0"/>
              </a:rPr>
              <a:t>productivitatea</a:t>
            </a:r>
            <a:r>
              <a:rPr lang="en-US" sz="2000" b="0" i="0" dirty="0">
                <a:effectLst/>
                <a:latin typeface="Georgia Pro" panose="02040502050405020303" pitchFamily="18" charset="0"/>
              </a:rPr>
              <a:t>, </a:t>
            </a:r>
            <a:r>
              <a:rPr lang="en-US" sz="2000" b="0" i="0" dirty="0" err="1">
                <a:effectLst/>
                <a:latin typeface="Georgia Pro" panose="02040502050405020303" pitchFamily="18" charset="0"/>
              </a:rPr>
              <a:t>disciplina</a:t>
            </a:r>
            <a:r>
              <a:rPr lang="en-US" sz="2000" b="0" i="0" dirty="0">
                <a:effectLst/>
                <a:latin typeface="Georgia Pro" panose="02040502050405020303" pitchFamily="18" charset="0"/>
              </a:rPr>
              <a:t>, </a:t>
            </a:r>
            <a:r>
              <a:rPr lang="en-US" sz="2000" b="0" i="0" dirty="0" err="1">
                <a:effectLst/>
                <a:latin typeface="Georgia Pro" panose="02040502050405020303" pitchFamily="18" charset="0"/>
              </a:rPr>
              <a:t>creativitatea</a:t>
            </a:r>
            <a:r>
              <a:rPr lang="en-US" sz="2000" b="0" i="0" dirty="0">
                <a:effectLst/>
                <a:latin typeface="Georgia Pro" panose="02040502050405020303" pitchFamily="18" charset="0"/>
              </a:rPr>
              <a:t> </a:t>
            </a:r>
            <a:r>
              <a:rPr lang="ro-RO" sz="2000" dirty="0">
                <a:latin typeface="Georgia Pro" panose="02040502050405020303" pitchFamily="18" charset="0"/>
              </a:rPr>
              <a:t>ș</a:t>
            </a:r>
            <a:r>
              <a:rPr lang="en-US" sz="2000" b="0" i="0" dirty="0" err="1">
                <a:effectLst/>
                <a:latin typeface="Georgia Pro" panose="02040502050405020303" pitchFamily="18" charset="0"/>
              </a:rPr>
              <a:t>i</a:t>
            </a:r>
            <a:r>
              <a:rPr lang="en-US" sz="2000" b="0" i="0" dirty="0"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effectLst/>
                <a:latin typeface="Georgia Pro" panose="02040502050405020303" pitchFamily="18" charset="0"/>
              </a:rPr>
              <a:t>angajamentul</a:t>
            </a:r>
            <a:r>
              <a:rPr lang="en-US" sz="2000" b="0" i="0" dirty="0"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effectLst/>
                <a:latin typeface="Georgia Pro" panose="02040502050405020303" pitchFamily="18" charset="0"/>
              </a:rPr>
              <a:t>celor</a:t>
            </a:r>
            <a:r>
              <a:rPr lang="en-US" sz="2000" b="0" i="0" dirty="0">
                <a:effectLst/>
                <a:latin typeface="Georgia Pro" panose="02040502050405020303" pitchFamily="18" charset="0"/>
              </a:rPr>
              <a:t> din </a:t>
            </a:r>
            <a:r>
              <a:rPr lang="en-US" sz="2000" b="0" i="0" dirty="0" err="1">
                <a:effectLst/>
                <a:latin typeface="Georgia Pro" panose="02040502050405020303" pitchFamily="18" charset="0"/>
              </a:rPr>
              <a:t>organiza</a:t>
            </a:r>
            <a:r>
              <a:rPr lang="ro-RO" sz="2000" b="0" i="0" dirty="0">
                <a:effectLst/>
                <a:latin typeface="Georgia Pro" panose="02040502050405020303" pitchFamily="18" charset="0"/>
              </a:rPr>
              <a:t>ț</a:t>
            </a:r>
            <a:r>
              <a:rPr lang="en-US" sz="2000" b="0" i="0" dirty="0" err="1">
                <a:effectLst/>
                <a:latin typeface="Georgia Pro" panose="02040502050405020303" pitchFamily="18" charset="0"/>
              </a:rPr>
              <a:t>ie</a:t>
            </a:r>
            <a:r>
              <a:rPr lang="en-US" sz="2000" b="0" i="0" dirty="0">
                <a:effectLst/>
                <a:latin typeface="Georgia Pro" panose="02040502050405020303" pitchFamily="18" charset="0"/>
              </a:rPr>
              <a:t>. </a:t>
            </a:r>
            <a:endParaRPr lang="ro-RO" sz="2000" b="0" i="0" dirty="0">
              <a:effectLst/>
              <a:latin typeface="Georgia Pro" panose="02040502050405020303" pitchFamily="18" charset="0"/>
            </a:endParaRPr>
          </a:p>
          <a:p>
            <a:pPr algn="just"/>
            <a:endParaRPr lang="ro-RO" sz="2000" b="0" i="0" dirty="0">
              <a:solidFill>
                <a:srgbClr val="FF0000"/>
              </a:solidFill>
              <a:effectLst/>
              <a:latin typeface="Georgia Pro" panose="02040502050405020303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b="0" i="0" dirty="0" err="1">
                <a:effectLst/>
                <a:latin typeface="Georgia Pro" panose="02040502050405020303" pitchFamily="18" charset="0"/>
              </a:rPr>
              <a:t>Unii</a:t>
            </a:r>
            <a:r>
              <a:rPr lang="en-US" sz="2000" b="0" i="0" dirty="0"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effectLst/>
                <a:latin typeface="Georgia Pro" panose="02040502050405020303" pitchFamily="18" charset="0"/>
              </a:rPr>
              <a:t>manageri</a:t>
            </a:r>
            <a:r>
              <a:rPr lang="en-US" sz="2000" b="0" i="0" dirty="0">
                <a:effectLst/>
                <a:latin typeface="Georgia Pro" panose="02040502050405020303" pitchFamily="18" charset="0"/>
              </a:rPr>
              <a:t> au </a:t>
            </a:r>
            <a:r>
              <a:rPr lang="en-US" sz="2000" b="0" i="0" dirty="0" err="1">
                <a:effectLst/>
                <a:latin typeface="Georgia Pro" panose="02040502050405020303" pitchFamily="18" charset="0"/>
              </a:rPr>
              <a:t>abilit</a:t>
            </a:r>
            <a:r>
              <a:rPr lang="ro-RO" sz="2000" dirty="0" err="1">
                <a:latin typeface="Georgia Pro" panose="02040502050405020303" pitchFamily="18" charset="0"/>
              </a:rPr>
              <a:t>ăț</a:t>
            </a:r>
            <a:r>
              <a:rPr lang="en-US" sz="2000" b="0" i="0" dirty="0" err="1">
                <a:effectLst/>
                <a:latin typeface="Georgia Pro" panose="02040502050405020303" pitchFamily="18" charset="0"/>
              </a:rPr>
              <a:t>i</a:t>
            </a:r>
            <a:r>
              <a:rPr lang="en-US" sz="2000" b="0" i="0" dirty="0">
                <a:effectLst/>
                <a:latin typeface="Georgia Pro" panose="02040502050405020303" pitchFamily="18" charset="0"/>
              </a:rPr>
              <a:t> </a:t>
            </a:r>
            <a:r>
              <a:rPr lang="ro-RO" sz="2000" dirty="0">
                <a:latin typeface="Georgia Pro" panose="02040502050405020303" pitchFamily="18" charset="0"/>
              </a:rPr>
              <a:t>î</a:t>
            </a:r>
            <a:r>
              <a:rPr lang="en-US" sz="2000" b="0" i="0" dirty="0" err="1">
                <a:effectLst/>
                <a:latin typeface="Georgia Pro" panose="02040502050405020303" pitchFamily="18" charset="0"/>
              </a:rPr>
              <a:t>nn</a:t>
            </a:r>
            <a:r>
              <a:rPr lang="ro-RO" sz="2000" b="0" i="0" dirty="0">
                <a:effectLst/>
                <a:latin typeface="Georgia Pro" panose="02040502050405020303" pitchFamily="18" charset="0"/>
              </a:rPr>
              <a:t>ă</a:t>
            </a:r>
            <a:r>
              <a:rPr lang="en-US" sz="2000" b="0" i="0" dirty="0">
                <a:effectLst/>
                <a:latin typeface="Georgia Pro" panose="02040502050405020303" pitchFamily="18" charset="0"/>
              </a:rPr>
              <a:t>scute de leadership, </a:t>
            </a:r>
            <a:r>
              <a:rPr lang="en-US" sz="2000" b="0" i="0" dirty="0" err="1">
                <a:effectLst/>
                <a:latin typeface="Georgia Pro" panose="02040502050405020303" pitchFamily="18" charset="0"/>
              </a:rPr>
              <a:t>dar</a:t>
            </a:r>
            <a:r>
              <a:rPr lang="en-US" sz="2000" b="0" i="0" dirty="0"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effectLst/>
                <a:latin typeface="Georgia Pro" panose="02040502050405020303" pitchFamily="18" charset="0"/>
              </a:rPr>
              <a:t>cei</a:t>
            </a:r>
            <a:r>
              <a:rPr lang="en-US" sz="2000" b="0" i="0" dirty="0"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effectLst/>
                <a:latin typeface="Georgia Pro" panose="02040502050405020303" pitchFamily="18" charset="0"/>
              </a:rPr>
              <a:t>mai</a:t>
            </a:r>
            <a:r>
              <a:rPr lang="en-US" sz="2000" b="0" i="0" dirty="0"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effectLst/>
                <a:latin typeface="Georgia Pro" panose="02040502050405020303" pitchFamily="18" charset="0"/>
              </a:rPr>
              <a:t>mul</a:t>
            </a:r>
            <a:r>
              <a:rPr lang="ro-RO" sz="2000" b="0" i="0" dirty="0">
                <a:effectLst/>
                <a:latin typeface="Georgia Pro" panose="02040502050405020303" pitchFamily="18" charset="0"/>
              </a:rPr>
              <a:t>ț</a:t>
            </a:r>
            <a:r>
              <a:rPr lang="en-US" sz="2000" b="0" i="0" dirty="0" err="1">
                <a:effectLst/>
                <a:latin typeface="Georgia Pro" panose="02040502050405020303" pitchFamily="18" charset="0"/>
              </a:rPr>
              <a:t>i</a:t>
            </a:r>
            <a:r>
              <a:rPr lang="en-US" sz="2000" b="0" i="0" dirty="0">
                <a:effectLst/>
                <a:latin typeface="Georgia Pro" panose="02040502050405020303" pitchFamily="18" charset="0"/>
              </a:rPr>
              <a:t> au </a:t>
            </a:r>
            <a:r>
              <a:rPr lang="en-US" sz="2000" b="0" i="0" dirty="0" err="1">
                <a:effectLst/>
                <a:latin typeface="Georgia Pro" panose="02040502050405020303" pitchFamily="18" charset="0"/>
              </a:rPr>
              <a:t>nevoie</a:t>
            </a:r>
            <a:r>
              <a:rPr lang="en-US" sz="2000" b="0" i="0" dirty="0">
                <a:effectLst/>
                <a:latin typeface="Georgia Pro" panose="02040502050405020303" pitchFamily="18" charset="0"/>
              </a:rPr>
              <a:t> s</a:t>
            </a:r>
            <a:r>
              <a:rPr lang="ro-RO" sz="2000" b="0" i="0" dirty="0">
                <a:effectLst/>
                <a:latin typeface="Georgia Pro" panose="02040502050405020303" pitchFamily="18" charset="0"/>
              </a:rPr>
              <a:t>ă</a:t>
            </a:r>
            <a:r>
              <a:rPr lang="en-US" sz="2000" b="0" i="0" dirty="0">
                <a:effectLst/>
                <a:latin typeface="Georgia Pro" panose="02040502050405020303" pitchFamily="18" charset="0"/>
              </a:rPr>
              <a:t> le </a:t>
            </a:r>
            <a:r>
              <a:rPr lang="ro-RO" sz="2000" dirty="0">
                <a:latin typeface="Georgia Pro" panose="02040502050405020303" pitchFamily="18" charset="0"/>
              </a:rPr>
              <a:t>î</a:t>
            </a:r>
            <a:r>
              <a:rPr lang="en-US" sz="2000" b="0" i="0" dirty="0" err="1">
                <a:effectLst/>
                <a:latin typeface="Georgia Pro" panose="02040502050405020303" pitchFamily="18" charset="0"/>
              </a:rPr>
              <a:t>nve</a:t>
            </a:r>
            <a:r>
              <a:rPr lang="ro-RO" sz="2000" b="0" i="0" dirty="0">
                <a:effectLst/>
                <a:latin typeface="Georgia Pro" panose="02040502050405020303" pitchFamily="18" charset="0"/>
              </a:rPr>
              <a:t>ț</a:t>
            </a:r>
            <a:r>
              <a:rPr lang="en-US" sz="2000" b="0" i="0" dirty="0">
                <a:effectLst/>
                <a:latin typeface="Georgia Pro" panose="02040502050405020303" pitchFamily="18" charset="0"/>
              </a:rPr>
              <a:t>e </a:t>
            </a:r>
            <a:r>
              <a:rPr lang="ro-RO" sz="2000" dirty="0">
                <a:latin typeface="Georgia Pro" panose="02040502050405020303" pitchFamily="18" charset="0"/>
              </a:rPr>
              <a:t>ș</a:t>
            </a:r>
            <a:r>
              <a:rPr lang="en-US" sz="2000" b="0" i="0" dirty="0" err="1">
                <a:effectLst/>
                <a:latin typeface="Georgia Pro" panose="02040502050405020303" pitchFamily="18" charset="0"/>
              </a:rPr>
              <a:t>i</a:t>
            </a:r>
            <a:r>
              <a:rPr lang="en-US" sz="2000" b="0" i="0" dirty="0">
                <a:effectLst/>
                <a:latin typeface="Georgia Pro" panose="02040502050405020303" pitchFamily="18" charset="0"/>
              </a:rPr>
              <a:t> s</a:t>
            </a:r>
            <a:r>
              <a:rPr lang="ro-RO" sz="2000" dirty="0">
                <a:latin typeface="Georgia Pro" panose="02040502050405020303" pitchFamily="18" charset="0"/>
              </a:rPr>
              <a:t>ă</a:t>
            </a:r>
            <a:r>
              <a:rPr lang="en-US" sz="2000" b="0" i="0" dirty="0">
                <a:effectLst/>
                <a:latin typeface="Georgia Pro" panose="02040502050405020303" pitchFamily="18" charset="0"/>
              </a:rPr>
              <a:t> le </a:t>
            </a:r>
            <a:r>
              <a:rPr lang="en-US" sz="2000" b="0" i="0" dirty="0" err="1">
                <a:effectLst/>
                <a:latin typeface="Georgia Pro" panose="02040502050405020303" pitchFamily="18" charset="0"/>
              </a:rPr>
              <a:t>dezvolte</a:t>
            </a:r>
            <a:r>
              <a:rPr lang="en-US" sz="2000" b="0" i="0" dirty="0"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effectLst/>
                <a:latin typeface="Georgia Pro" panose="02040502050405020303" pitchFamily="18" charset="0"/>
              </a:rPr>
              <a:t>pentru</a:t>
            </a:r>
            <a:r>
              <a:rPr lang="en-US" sz="2000" b="0" i="0" dirty="0">
                <a:effectLst/>
                <a:latin typeface="Georgia Pro" panose="02040502050405020303" pitchFamily="18" charset="0"/>
              </a:rPr>
              <a:t> a </a:t>
            </a:r>
            <a:r>
              <a:rPr lang="en-US" sz="2000" b="0" i="0" dirty="0" err="1">
                <a:effectLst/>
                <a:latin typeface="Georgia Pro" panose="02040502050405020303" pitchFamily="18" charset="0"/>
              </a:rPr>
              <a:t>putea</a:t>
            </a:r>
            <a:r>
              <a:rPr lang="en-US" sz="2000" b="0" i="0" dirty="0"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effectLst/>
                <a:latin typeface="Georgia Pro" panose="02040502050405020303" pitchFamily="18" charset="0"/>
              </a:rPr>
              <a:t>progresa</a:t>
            </a:r>
            <a:r>
              <a:rPr lang="en-US" sz="2000" b="0" i="0" dirty="0">
                <a:effectLst/>
                <a:latin typeface="Georgia Pro" panose="02040502050405020303" pitchFamily="18" charset="0"/>
              </a:rPr>
              <a:t>, at</a:t>
            </a:r>
            <a:r>
              <a:rPr lang="ro-RO" sz="2000" dirty="0">
                <a:latin typeface="Georgia Pro" panose="02040502050405020303" pitchFamily="18" charset="0"/>
              </a:rPr>
              <a:t>â</a:t>
            </a:r>
            <a:r>
              <a:rPr lang="en-US" sz="2000" b="0" i="0" dirty="0">
                <a:effectLst/>
                <a:latin typeface="Georgia Pro" panose="02040502050405020303" pitchFamily="18" charset="0"/>
              </a:rPr>
              <a:t>t </a:t>
            </a:r>
            <a:r>
              <a:rPr lang="en-US" sz="2000" b="0" i="0" dirty="0" err="1">
                <a:effectLst/>
                <a:latin typeface="Georgia Pro" panose="02040502050405020303" pitchFamily="18" charset="0"/>
              </a:rPr>
              <a:t>ei</a:t>
            </a:r>
            <a:r>
              <a:rPr lang="en-US" sz="2000" b="0" i="0" dirty="0">
                <a:effectLst/>
                <a:latin typeface="Georgia Pro" panose="02040502050405020303" pitchFamily="18" charset="0"/>
              </a:rPr>
              <a:t>, c</a:t>
            </a:r>
            <a:r>
              <a:rPr lang="ro-RO" sz="2000" dirty="0">
                <a:latin typeface="Georgia Pro" panose="02040502050405020303" pitchFamily="18" charset="0"/>
              </a:rPr>
              <a:t>â</a:t>
            </a:r>
            <a:r>
              <a:rPr lang="en-US" sz="2000" b="0" i="0" dirty="0">
                <a:effectLst/>
                <a:latin typeface="Georgia Pro" panose="02040502050405020303" pitchFamily="18" charset="0"/>
              </a:rPr>
              <a:t>t </a:t>
            </a:r>
            <a:r>
              <a:rPr lang="ro-RO" sz="2000" dirty="0">
                <a:latin typeface="Georgia Pro" panose="02040502050405020303" pitchFamily="18" charset="0"/>
              </a:rPr>
              <a:t>ș</a:t>
            </a:r>
            <a:r>
              <a:rPr lang="en-US" sz="2000" b="0" i="0" dirty="0" err="1">
                <a:effectLst/>
                <a:latin typeface="Georgia Pro" panose="02040502050405020303" pitchFamily="18" charset="0"/>
              </a:rPr>
              <a:t>i</a:t>
            </a:r>
            <a:r>
              <a:rPr lang="en-US" sz="2000" b="0" i="0" dirty="0"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effectLst/>
                <a:latin typeface="Georgia Pro" panose="02040502050405020303" pitchFamily="18" charset="0"/>
              </a:rPr>
              <a:t>echipele</a:t>
            </a:r>
            <a:r>
              <a:rPr lang="en-US" sz="2000" b="0" i="0" dirty="0">
                <a:effectLst/>
                <a:latin typeface="Georgia Pro" panose="02040502050405020303" pitchFamily="18" charset="0"/>
              </a:rPr>
              <a:t> pe care le </a:t>
            </a:r>
            <a:r>
              <a:rPr lang="en-US" sz="2000" b="0" i="0" dirty="0" err="1">
                <a:effectLst/>
                <a:latin typeface="Georgia Pro" panose="02040502050405020303" pitchFamily="18" charset="0"/>
              </a:rPr>
              <a:t>conduc</a:t>
            </a:r>
            <a:r>
              <a:rPr lang="ro-RO" sz="2000" dirty="0">
                <a:latin typeface="Georgia Pro" panose="02040502050405020303" pitchFamily="18" charset="0"/>
              </a:rPr>
              <a:t>.</a:t>
            </a:r>
            <a:endParaRPr lang="en-US" sz="2000" dirty="0">
              <a:latin typeface="Georgia Pro" panose="02040502050405020303" pitchFamily="18" charset="0"/>
            </a:endParaRPr>
          </a:p>
        </p:txBody>
      </p:sp>
      <p:sp>
        <p:nvSpPr>
          <p:cNvPr id="3" name="Titlu 2">
            <a:extLst>
              <a:ext uri="{FF2B5EF4-FFF2-40B4-BE49-F238E27FC236}">
                <a16:creationId xmlns:a16="http://schemas.microsoft.com/office/drawing/2014/main" id="{D35139E0-D872-2BA3-3708-1CC87B575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528" y="354786"/>
            <a:ext cx="10515600" cy="862266"/>
          </a:xfrm>
        </p:spPr>
        <p:txBody>
          <a:bodyPr>
            <a:noAutofit/>
          </a:bodyPr>
          <a:lstStyle/>
          <a:p>
            <a:pPr algn="l"/>
            <a:br>
              <a:rPr lang="en-US" sz="4000" b="1" i="0" dirty="0">
                <a:effectLst/>
                <a:latin typeface="Georgia Pro" panose="02040502050405020303" pitchFamily="18" charset="0"/>
              </a:rPr>
            </a:br>
            <a:r>
              <a:rPr lang="en-US" sz="4000" b="1" i="0" dirty="0">
                <a:effectLst/>
                <a:latin typeface="Georgia Pro" panose="02040502050405020303" pitchFamily="18" charset="0"/>
              </a:rPr>
              <a:t>Leadership-</a:t>
            </a:r>
            <a:r>
              <a:rPr lang="en-US" sz="4000" b="1" i="0" dirty="0" err="1">
                <a:effectLst/>
                <a:latin typeface="Georgia Pro" panose="02040502050405020303" pitchFamily="18" charset="0"/>
              </a:rPr>
              <a:t>ul</a:t>
            </a:r>
            <a:r>
              <a:rPr lang="en-US" sz="4000" b="1" i="0" dirty="0">
                <a:effectLst/>
                <a:latin typeface="Georgia Pro" panose="02040502050405020303" pitchFamily="18" charset="0"/>
              </a:rPr>
              <a:t> </a:t>
            </a:r>
            <a:r>
              <a:rPr lang="en-US" sz="4000" b="1" i="0" dirty="0" err="1">
                <a:effectLst/>
                <a:latin typeface="Georgia Pro" panose="02040502050405020303" pitchFamily="18" charset="0"/>
              </a:rPr>
              <a:t>în</a:t>
            </a:r>
            <a:r>
              <a:rPr lang="en-US" sz="4000" b="1" i="0" dirty="0">
                <a:effectLst/>
                <a:latin typeface="Georgia Pro" panose="02040502050405020303" pitchFamily="18" charset="0"/>
              </a:rPr>
              <a:t> IMM-</a:t>
            </a:r>
            <a:r>
              <a:rPr lang="en-US" sz="4000" b="1" i="0" dirty="0" err="1">
                <a:effectLst/>
                <a:latin typeface="Georgia Pro" panose="02040502050405020303" pitchFamily="18" charset="0"/>
              </a:rPr>
              <a:t>uri</a:t>
            </a:r>
            <a:r>
              <a:rPr lang="en-US" sz="4000" b="1" i="0" dirty="0">
                <a:effectLst/>
                <a:latin typeface="Georgia Pro" panose="02040502050405020303" pitchFamily="18" charset="0"/>
              </a:rPr>
              <a:t> de </a:t>
            </a:r>
            <a:r>
              <a:rPr lang="en-US" sz="4000" b="1" i="0" dirty="0" err="1">
                <a:effectLst/>
                <a:latin typeface="Georgia Pro" panose="02040502050405020303" pitchFamily="18" charset="0"/>
              </a:rPr>
              <a:t>Succes</a:t>
            </a:r>
            <a:endParaRPr lang="en-US" sz="4000" b="1" i="0" dirty="0">
              <a:effectLst/>
              <a:latin typeface="Georgia Pro" panose="02040502050405020303" pitchFamily="18" charset="0"/>
            </a:endParaRPr>
          </a:p>
        </p:txBody>
      </p:sp>
      <p:sp>
        <p:nvSpPr>
          <p:cNvPr id="5" name="Substituent număr diapozitiv 2">
            <a:extLst>
              <a:ext uri="{FF2B5EF4-FFF2-40B4-BE49-F238E27FC236}">
                <a16:creationId xmlns:a16="http://schemas.microsoft.com/office/drawing/2014/main" id="{F961F623-67F5-6A94-5492-4CC4A4607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1706" y="6356350"/>
            <a:ext cx="1202094" cy="365125"/>
          </a:xfrm>
        </p:spPr>
        <p:txBody>
          <a:bodyPr/>
          <a:lstStyle/>
          <a:p>
            <a:r>
              <a:rPr lang="en-US" sz="1400" b="0" dirty="0"/>
              <a:t>Page</a:t>
            </a:r>
            <a:r>
              <a:rPr lang="en-US" dirty="0"/>
              <a:t> </a:t>
            </a:r>
            <a:fld id="{BBE5057F-7482-41AE-BBDB-C83C2F3461D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341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u 1">
            <a:extLst>
              <a:ext uri="{FF2B5EF4-FFF2-40B4-BE49-F238E27FC236}">
                <a16:creationId xmlns:a16="http://schemas.microsoft.com/office/drawing/2014/main" id="{8268A961-AEA9-AE9E-3C83-F2406AF0FC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2431" y="2061882"/>
            <a:ext cx="11147137" cy="4367714"/>
          </a:xfrm>
        </p:spPr>
        <p:txBody>
          <a:bodyPr>
            <a:normAutofit/>
          </a:bodyPr>
          <a:lstStyle/>
          <a:p>
            <a:pPr algn="l"/>
            <a:endParaRPr lang="ro-RO" sz="2000" b="0" i="0" dirty="0">
              <a:effectLst/>
              <a:highlight>
                <a:srgbClr val="FFFFFF"/>
              </a:highlight>
              <a:latin typeface="Georgia Pro" panose="02040502050405020303" pitchFamily="18" charset="0"/>
            </a:endParaRPr>
          </a:p>
          <a:p>
            <a:pPr algn="l"/>
            <a:r>
              <a:rPr lang="ro-RO" sz="2000" b="0" i="0" dirty="0">
                <a:effectLst/>
                <a:latin typeface="Georgia Pro" panose="02040502050405020303" pitchFamily="18" charset="0"/>
              </a:rPr>
              <a:t>Managerul </a:t>
            </a:r>
            <a:r>
              <a:rPr lang="en-US" sz="2000" b="0" i="0" dirty="0" err="1">
                <a:effectLst/>
                <a:latin typeface="Georgia Pro" panose="02040502050405020303" pitchFamily="18" charset="0"/>
              </a:rPr>
              <a:t>trebuie</a:t>
            </a:r>
            <a:r>
              <a:rPr lang="en-US" sz="2000" b="0" i="0" dirty="0"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effectLst/>
                <a:latin typeface="Georgia Pro" panose="02040502050405020303" pitchFamily="18" charset="0"/>
              </a:rPr>
              <a:t>să</a:t>
            </a:r>
            <a:r>
              <a:rPr lang="en-US" sz="2000" b="0" i="0" dirty="0"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effectLst/>
                <a:latin typeface="Georgia Pro" panose="02040502050405020303" pitchFamily="18" charset="0"/>
              </a:rPr>
              <a:t>aibă</a:t>
            </a:r>
            <a:r>
              <a:rPr lang="en-US" sz="2000" b="0" i="0" dirty="0">
                <a:effectLst/>
                <a:latin typeface="Georgia Pro" panose="02040502050405020303" pitchFamily="18" charset="0"/>
              </a:rPr>
              <a:t> o </a:t>
            </a:r>
            <a:r>
              <a:rPr lang="en-US" sz="2000" b="0" i="0" dirty="0" err="1">
                <a:effectLst/>
                <a:latin typeface="Georgia Pro" panose="02040502050405020303" pitchFamily="18" charset="0"/>
              </a:rPr>
              <a:t>viziune</a:t>
            </a:r>
            <a:r>
              <a:rPr lang="en-US" sz="2000" b="0" i="0" dirty="0"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effectLst/>
                <a:latin typeface="Georgia Pro" panose="02040502050405020303" pitchFamily="18" charset="0"/>
              </a:rPr>
              <a:t>clară</a:t>
            </a:r>
            <a:r>
              <a:rPr lang="en-US" sz="2000" b="0" i="0" dirty="0"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effectLst/>
                <a:latin typeface="Georgia Pro" panose="02040502050405020303" pitchFamily="18" charset="0"/>
              </a:rPr>
              <a:t>și</a:t>
            </a:r>
            <a:r>
              <a:rPr lang="en-US" sz="2000" b="0" i="0" dirty="0"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effectLst/>
                <a:latin typeface="Georgia Pro" panose="02040502050405020303" pitchFamily="18" charset="0"/>
              </a:rPr>
              <a:t>să</a:t>
            </a:r>
            <a:r>
              <a:rPr lang="en-US" sz="2000" b="0" i="0" dirty="0"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effectLst/>
                <a:latin typeface="Georgia Pro" panose="02040502050405020303" pitchFamily="18" charset="0"/>
              </a:rPr>
              <a:t>stabilească</a:t>
            </a:r>
            <a:r>
              <a:rPr lang="en-US" sz="2000" b="0" i="0" dirty="0"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effectLst/>
                <a:latin typeface="Georgia Pro" panose="02040502050405020303" pitchFamily="18" charset="0"/>
              </a:rPr>
              <a:t>misiunea</a:t>
            </a:r>
            <a:r>
              <a:rPr lang="en-US" sz="2000" b="0" i="0" dirty="0"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effectLst/>
                <a:latin typeface="Georgia Pro" panose="02040502050405020303" pitchFamily="18" charset="0"/>
              </a:rPr>
              <a:t>cafenelei</a:t>
            </a:r>
            <a:r>
              <a:rPr lang="en-US" sz="2000" b="0" i="0" dirty="0">
                <a:effectLst/>
                <a:latin typeface="Georgia Pro" panose="02040502050405020303" pitchFamily="18" charset="0"/>
              </a:rPr>
              <a:t>. </a:t>
            </a:r>
            <a:r>
              <a:rPr lang="en-US" sz="2000" b="0" i="0" dirty="0" err="1">
                <a:effectLst/>
                <a:latin typeface="Georgia Pro" panose="02040502050405020303" pitchFamily="18" charset="0"/>
              </a:rPr>
              <a:t>Aceasta</a:t>
            </a:r>
            <a:r>
              <a:rPr lang="en-US" sz="2000" b="0" i="0" dirty="0">
                <a:effectLst/>
                <a:latin typeface="Georgia Pro" panose="02040502050405020303" pitchFamily="18" charset="0"/>
              </a:rPr>
              <a:t> include </a:t>
            </a:r>
            <a:r>
              <a:rPr lang="en-US" sz="2000" b="0" i="0" dirty="0" err="1">
                <a:effectLst/>
                <a:latin typeface="Georgia Pro" panose="02040502050405020303" pitchFamily="18" charset="0"/>
              </a:rPr>
              <a:t>definirea</a:t>
            </a:r>
            <a:r>
              <a:rPr lang="en-US" sz="2000" b="0" i="0" dirty="0"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effectLst/>
                <a:latin typeface="Georgia Pro" panose="02040502050405020303" pitchFamily="18" charset="0"/>
              </a:rPr>
              <a:t>valorilor</a:t>
            </a:r>
            <a:r>
              <a:rPr lang="en-US" sz="2000" b="0" i="0" dirty="0"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effectLst/>
                <a:latin typeface="Georgia Pro" panose="02040502050405020303" pitchFamily="18" charset="0"/>
              </a:rPr>
              <a:t>fundamentale</a:t>
            </a:r>
            <a:r>
              <a:rPr lang="en-US" sz="2000" b="0" i="0" dirty="0"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effectLst/>
                <a:latin typeface="Georgia Pro" panose="02040502050405020303" pitchFamily="18" charset="0"/>
              </a:rPr>
              <a:t>și</a:t>
            </a:r>
            <a:r>
              <a:rPr lang="en-US" sz="2000" b="0" i="0" dirty="0">
                <a:effectLst/>
                <a:latin typeface="Georgia Pro" panose="02040502050405020303" pitchFamily="18" charset="0"/>
              </a:rPr>
              <a:t> a </a:t>
            </a:r>
            <a:r>
              <a:rPr lang="en-US" sz="2000" b="0" i="0" dirty="0" err="1">
                <a:effectLst/>
                <a:latin typeface="Georgia Pro" panose="02040502050405020303" pitchFamily="18" charset="0"/>
              </a:rPr>
              <a:t>obiectivelor</a:t>
            </a:r>
            <a:r>
              <a:rPr lang="ro-RO" sz="2000" b="0" i="0" dirty="0">
                <a:effectLst/>
                <a:latin typeface="Georgia Pro" panose="02040502050405020303" pitchFamily="18" charset="0"/>
              </a:rPr>
              <a:t>.</a:t>
            </a:r>
            <a:endParaRPr lang="ro-RO" sz="2000" dirty="0">
              <a:latin typeface="Georgia Pro" panose="02040502050405020303" pitchFamily="18" charset="0"/>
            </a:endParaRPr>
          </a:p>
          <a:p>
            <a:pPr algn="l"/>
            <a:endParaRPr lang="ro-RO" sz="2000" b="0" i="0" dirty="0">
              <a:effectLst/>
              <a:latin typeface="Georgia Pro" panose="02040502050405020303" pitchFamily="18" charset="0"/>
            </a:endParaRPr>
          </a:p>
          <a:p>
            <a:pPr algn="l"/>
            <a:r>
              <a:rPr lang="en-GB" sz="2000" b="1" i="1" dirty="0" err="1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Misiunea</a:t>
            </a:r>
            <a:r>
              <a:rPr lang="en-GB" sz="2000" b="1" i="1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i="1" dirty="0" err="1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GB" sz="2000" b="1" i="1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i="1" dirty="0" err="1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viziunea</a:t>
            </a:r>
            <a:r>
              <a:rPr lang="en-GB" sz="2000" b="1" i="1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i="1" dirty="0" err="1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cafenelei</a:t>
            </a:r>
            <a:r>
              <a:rPr lang="en-GB" sz="2000" b="1" i="1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</a:t>
            </a:r>
            <a:r>
              <a:rPr lang="ro-RO" sz="2000" b="1" i="1" dirty="0"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OX</a:t>
            </a:r>
            <a:r>
              <a:rPr lang="ro-RO" sz="2000" b="1" i="1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const</a:t>
            </a:r>
            <a:r>
              <a:rPr lang="ro-RO" sz="2000" b="1" i="1" dirty="0"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 î</a:t>
            </a:r>
            <a:r>
              <a:rPr lang="ro-RO" sz="2000" b="1" i="1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atingerea mai multor obiective</a:t>
            </a:r>
            <a:r>
              <a:rPr lang="en-US" sz="2000" b="1" i="1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o-RO" sz="2000" b="1" i="1" dirty="0">
              <a:latin typeface="Georgia Pro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o-RO" sz="2000" dirty="0"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Primul obiectiv este acela de </a:t>
            </a:r>
            <a:r>
              <a:rPr lang="en-GB" sz="2000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GB" sz="2000" dirty="0" err="1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educa</a:t>
            </a:r>
            <a:r>
              <a:rPr lang="en-GB" sz="2000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fiecare</a:t>
            </a:r>
            <a:r>
              <a:rPr lang="en-GB" sz="2000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client </a:t>
            </a:r>
            <a:r>
              <a:rPr lang="en-GB" sz="2000" dirty="0" err="1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despre</a:t>
            </a:r>
            <a:r>
              <a:rPr lang="en-GB" sz="2000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cafeaua</a:t>
            </a:r>
            <a:r>
              <a:rPr lang="en-GB" sz="2000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GB" sz="2000" dirty="0" err="1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specialitate</a:t>
            </a:r>
            <a:r>
              <a:rPr lang="en-GB" sz="2000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000" dirty="0" err="1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inclusiv</a:t>
            </a:r>
            <a:r>
              <a:rPr lang="en-GB" sz="2000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despre</a:t>
            </a:r>
            <a:r>
              <a:rPr lang="en-GB" sz="2000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metodele</a:t>
            </a:r>
            <a:r>
              <a:rPr lang="en-GB" sz="2000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GB" sz="2000" dirty="0" err="1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prăjire</a:t>
            </a:r>
            <a:r>
              <a:rPr lang="en-GB" sz="2000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000" dirty="0" err="1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procesare</a:t>
            </a:r>
            <a:r>
              <a:rPr lang="en-GB" sz="2000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000" dirty="0" err="1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notele</a:t>
            </a:r>
            <a:r>
              <a:rPr lang="en-GB" sz="2000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GB" sz="2000" dirty="0" err="1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degustare</a:t>
            </a:r>
            <a:r>
              <a:rPr lang="en-GB" sz="2000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GB" sz="2000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tehnicile</a:t>
            </a:r>
            <a:r>
              <a:rPr lang="en-GB" sz="2000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precise de </a:t>
            </a:r>
            <a:r>
              <a:rPr lang="en-GB" sz="2000" dirty="0" err="1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preparare</a:t>
            </a:r>
            <a:r>
              <a:rPr lang="en-GB" sz="2000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o-RO" sz="2000" dirty="0">
              <a:effectLst/>
              <a:latin typeface="Georgia Pro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GB" sz="2000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Motto</a:t>
            </a:r>
            <a:r>
              <a:rPr lang="ro-RO" sz="2000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GB" sz="2000" dirty="0" err="1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ul</a:t>
            </a:r>
            <a:r>
              <a:rPr lang="en-GB" sz="2000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2000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cafenelei ROX </a:t>
            </a:r>
            <a:r>
              <a:rPr lang="en-GB" sz="2000" dirty="0" err="1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en-GB" sz="2000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„Never drink bad coffee”</a:t>
            </a:r>
            <a:r>
              <a:rPr lang="ro-RO" sz="2000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 ..</a:t>
            </a:r>
            <a:r>
              <a:rPr lang="en-GB" sz="2000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000" dirty="0" err="1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iar</a:t>
            </a:r>
            <a:r>
              <a:rPr lang="en-GB" sz="2000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2000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accentul este pus pe o cafea </a:t>
            </a:r>
            <a:r>
              <a:rPr lang="ro-RO" sz="2000" dirty="0" err="1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pregatită</a:t>
            </a:r>
            <a:r>
              <a:rPr lang="ro-RO" sz="2000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corect de către personalul calificat. Managerul considerând ca o </a:t>
            </a:r>
            <a:r>
              <a:rPr lang="en-GB" sz="2000" dirty="0" err="1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cafea</a:t>
            </a:r>
            <a:r>
              <a:rPr lang="en-GB" sz="2000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bună</a:t>
            </a:r>
            <a:r>
              <a:rPr lang="en-GB" sz="2000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GB" sz="2000" dirty="0" err="1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bea</a:t>
            </a:r>
            <a:r>
              <a:rPr lang="en-GB" sz="2000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fără</a:t>
            </a:r>
            <a:r>
              <a:rPr lang="en-GB" sz="2000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zahăr</a:t>
            </a:r>
            <a:r>
              <a:rPr lang="en-GB" sz="2000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GB" sz="2000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sirop, </a:t>
            </a:r>
            <a:r>
              <a:rPr lang="en-GB" sz="2000" dirty="0" err="1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dacă</a:t>
            </a:r>
            <a:r>
              <a:rPr lang="en-GB" sz="2000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en-GB" sz="2000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pregătită</a:t>
            </a:r>
            <a:r>
              <a:rPr lang="en-GB" sz="2000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corect</a:t>
            </a:r>
            <a:r>
              <a:rPr lang="en-GB" sz="2000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De </a:t>
            </a:r>
            <a:r>
              <a:rPr lang="en-GB" sz="2000" dirty="0" err="1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asemenea</a:t>
            </a:r>
            <a:r>
              <a:rPr lang="en-GB" sz="2000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o-RO" sz="2000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 acordă o</a:t>
            </a:r>
            <a:r>
              <a:rPr lang="en-GB" sz="2000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importanță</a:t>
            </a:r>
            <a:r>
              <a:rPr lang="en-GB" sz="2000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deosebită</a:t>
            </a:r>
            <a:r>
              <a:rPr lang="en-GB" sz="2000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modului</a:t>
            </a:r>
            <a:r>
              <a:rPr lang="en-GB" sz="2000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GB" sz="2000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care </a:t>
            </a:r>
            <a:r>
              <a:rPr lang="ro-RO" sz="2000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clienții sunt primiți </a:t>
            </a:r>
            <a:r>
              <a:rPr lang="ro-RO" sz="2000" dirty="0"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</a:t>
            </a:r>
            <a:r>
              <a:rPr lang="ro-RO" sz="2000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momentul intrării lor </a:t>
            </a:r>
            <a:r>
              <a:rPr lang="ro-RO" sz="2000" dirty="0"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</a:t>
            </a:r>
            <a:r>
              <a:rPr lang="ro-RO" sz="2000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</a:t>
            </a:r>
            <a:r>
              <a:rPr lang="en-GB" sz="2000" dirty="0" err="1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cafenea</a:t>
            </a:r>
            <a:r>
              <a:rPr lang="ro-RO" sz="2000" dirty="0"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acest lucru </a:t>
            </a:r>
            <a:r>
              <a:rPr lang="en-GB" sz="2000" dirty="0" err="1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oferi</a:t>
            </a:r>
            <a:r>
              <a:rPr lang="ro-RO" sz="2000" dirty="0" err="1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en-GB" sz="2000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GB" sz="2000" dirty="0" err="1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experiență</a:t>
            </a:r>
            <a:r>
              <a:rPr lang="en-GB" sz="2000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unică</a:t>
            </a:r>
            <a:r>
              <a:rPr lang="en-GB" sz="2000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prin</a:t>
            </a:r>
            <a:r>
              <a:rPr lang="en-GB" sz="2000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intermediul</a:t>
            </a:r>
            <a:r>
              <a:rPr lang="en-GB" sz="2000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unui</a:t>
            </a:r>
            <a:r>
              <a:rPr lang="en-GB" sz="2000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personal </a:t>
            </a:r>
            <a:r>
              <a:rPr lang="en-GB" sz="2000" dirty="0" err="1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foarte</a:t>
            </a:r>
            <a:r>
              <a:rPr lang="en-GB" sz="2000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primitor</a:t>
            </a:r>
            <a:r>
              <a:rPr lang="en-GB" sz="2000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i="0" dirty="0">
              <a:effectLst/>
              <a:highlight>
                <a:srgbClr val="FFFFFF"/>
              </a:highlight>
              <a:latin typeface="Georgia Pro" panose="02040502050405020303" pitchFamily="18" charset="0"/>
            </a:endParaRPr>
          </a:p>
          <a:p>
            <a:pPr algn="l"/>
            <a:endParaRPr lang="en-US" dirty="0"/>
          </a:p>
        </p:txBody>
      </p:sp>
      <p:sp>
        <p:nvSpPr>
          <p:cNvPr id="3" name="Titlu 2">
            <a:extLst>
              <a:ext uri="{FF2B5EF4-FFF2-40B4-BE49-F238E27FC236}">
                <a16:creationId xmlns:a16="http://schemas.microsoft.com/office/drawing/2014/main" id="{D35139E0-D872-2BA3-3708-1CC87B575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564" y="828422"/>
            <a:ext cx="10515600" cy="862266"/>
          </a:xfrm>
        </p:spPr>
        <p:txBody>
          <a:bodyPr>
            <a:noAutofit/>
          </a:bodyPr>
          <a:lstStyle/>
          <a:p>
            <a:r>
              <a:rPr lang="ro-RO" sz="4000" b="1" i="0" dirty="0">
                <a:effectLst/>
                <a:latin typeface="Georgia Pro" panose="02040502050405020303" pitchFamily="18" charset="0"/>
              </a:rPr>
              <a:t>1. </a:t>
            </a:r>
            <a:r>
              <a:rPr lang="en-US" sz="4000" b="1" i="0" dirty="0" err="1">
                <a:effectLst/>
                <a:latin typeface="Georgia Pro" panose="02040502050405020303" pitchFamily="18" charset="0"/>
              </a:rPr>
              <a:t>Viziune</a:t>
            </a:r>
            <a:r>
              <a:rPr lang="en-US" sz="4000" b="1" i="0" dirty="0">
                <a:effectLst/>
                <a:latin typeface="Georgia Pro" panose="02040502050405020303" pitchFamily="18" charset="0"/>
              </a:rPr>
              <a:t> </a:t>
            </a:r>
            <a:r>
              <a:rPr lang="en-US" sz="4000" b="1" i="0" dirty="0" err="1">
                <a:effectLst/>
                <a:latin typeface="Georgia Pro" panose="02040502050405020303" pitchFamily="18" charset="0"/>
              </a:rPr>
              <a:t>și</a:t>
            </a:r>
            <a:r>
              <a:rPr lang="en-US" sz="4000" b="1" i="0" dirty="0">
                <a:effectLst/>
                <a:latin typeface="Georgia Pro" panose="02040502050405020303" pitchFamily="18" charset="0"/>
              </a:rPr>
              <a:t> </a:t>
            </a:r>
            <a:r>
              <a:rPr lang="en-US" sz="4000" b="1" i="0" dirty="0" err="1">
                <a:effectLst/>
                <a:latin typeface="Georgia Pro" panose="02040502050405020303" pitchFamily="18" charset="0"/>
              </a:rPr>
              <a:t>Misiune</a:t>
            </a:r>
            <a:endParaRPr lang="en-US" sz="4000" b="1" dirty="0">
              <a:latin typeface="Georgia Pro" panose="02040502050405020303" pitchFamily="18" charset="0"/>
            </a:endParaRPr>
          </a:p>
        </p:txBody>
      </p:sp>
      <p:sp>
        <p:nvSpPr>
          <p:cNvPr id="4" name="Substituent număr diapozitiv 2">
            <a:extLst>
              <a:ext uri="{FF2B5EF4-FFF2-40B4-BE49-F238E27FC236}">
                <a16:creationId xmlns:a16="http://schemas.microsoft.com/office/drawing/2014/main" id="{C4AC18F3-1B05-42A9-4910-C605B25D2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1706" y="6356350"/>
            <a:ext cx="1202094" cy="365125"/>
          </a:xfrm>
        </p:spPr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418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39567CD6-1257-F66B-EE64-CEA76043B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212" y="817557"/>
            <a:ext cx="10515600" cy="862266"/>
          </a:xfrm>
        </p:spPr>
        <p:txBody>
          <a:bodyPr>
            <a:normAutofit/>
          </a:bodyPr>
          <a:lstStyle/>
          <a:p>
            <a:r>
              <a:rPr lang="ro-RO" sz="4000" b="1" i="0" dirty="0">
                <a:effectLst/>
                <a:latin typeface="Georgia Pro" panose="02040502050405020303" pitchFamily="18" charset="0"/>
              </a:rPr>
              <a:t>2. </a:t>
            </a:r>
            <a:r>
              <a:rPr lang="en-US" sz="4000" b="1" i="0" dirty="0" err="1">
                <a:effectLst/>
                <a:latin typeface="Georgia Pro" panose="02040502050405020303" pitchFamily="18" charset="0"/>
              </a:rPr>
              <a:t>Comunicare</a:t>
            </a:r>
            <a:r>
              <a:rPr lang="en-US" sz="4000" b="1" i="0" dirty="0">
                <a:effectLst/>
                <a:latin typeface="Georgia Pro" panose="02040502050405020303" pitchFamily="18" charset="0"/>
              </a:rPr>
              <a:t> </a:t>
            </a:r>
            <a:r>
              <a:rPr lang="en-US" sz="4000" b="1" i="0" dirty="0" err="1">
                <a:effectLst/>
                <a:latin typeface="Georgia Pro" panose="02040502050405020303" pitchFamily="18" charset="0"/>
              </a:rPr>
              <a:t>Eficientă</a:t>
            </a:r>
            <a:endParaRPr lang="en-US" sz="4000" dirty="0"/>
          </a:p>
        </p:txBody>
      </p:sp>
      <p:sp>
        <p:nvSpPr>
          <p:cNvPr id="3" name="Substituent număr diapozitiv 2">
            <a:extLst>
              <a:ext uri="{FF2B5EF4-FFF2-40B4-BE49-F238E27FC236}">
                <a16:creationId xmlns:a16="http://schemas.microsoft.com/office/drawing/2014/main" id="{381BFFFA-0E61-8D56-351C-F969135F3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CasetăText 4">
            <a:extLst>
              <a:ext uri="{FF2B5EF4-FFF2-40B4-BE49-F238E27FC236}">
                <a16:creationId xmlns:a16="http://schemas.microsoft.com/office/drawing/2014/main" id="{69F8C3D0-3E39-DFC1-97AF-C76542EA9342}"/>
              </a:ext>
            </a:extLst>
          </p:cNvPr>
          <p:cNvSpPr txBox="1"/>
          <p:nvPr/>
        </p:nvSpPr>
        <p:spPr>
          <a:xfrm>
            <a:off x="349625" y="3048431"/>
            <a:ext cx="739588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0" i="0" dirty="0">
                <a:effectLst/>
                <a:latin typeface="Georgia Pro" panose="02040502050405020303" pitchFamily="18" charset="0"/>
              </a:rPr>
              <a:t>La ROX comunicarea se face direct organizația având</a:t>
            </a:r>
            <a:r>
              <a:rPr lang="ro-RO" sz="2000" dirty="0">
                <a:latin typeface="Georgia Pro" panose="02040502050405020303" pitchFamily="18" charset="0"/>
              </a:rPr>
              <a:t> </a:t>
            </a:r>
            <a:r>
              <a:rPr lang="en-US" sz="2000" b="0" i="0" u="none" strike="noStrike" dirty="0">
                <a:effectLst/>
                <a:latin typeface="Georgia Pro" panose="02040502050405020303" pitchFamily="18" charset="0"/>
              </a:rPr>
              <a:t>ca </a:t>
            </a:r>
            <a:r>
              <a:rPr lang="en-US" sz="2000" b="0" i="0" u="none" strike="noStrike" dirty="0" err="1">
                <a:effectLst/>
                <a:latin typeface="Georgia Pro" panose="02040502050405020303" pitchFamily="18" charset="0"/>
              </a:rPr>
              <a:t>stil</a:t>
            </a:r>
            <a:r>
              <a:rPr lang="en-US" sz="2000" b="0" i="0" u="none" strike="noStrike" dirty="0">
                <a:effectLst/>
                <a:latin typeface="Georgia Pro" panose="02040502050405020303" pitchFamily="18" charset="0"/>
              </a:rPr>
              <a:t> de </a:t>
            </a:r>
            <a:r>
              <a:rPr lang="en-US" sz="2000" b="0" i="0" u="none" strike="noStrike" dirty="0" err="1">
                <a:effectLst/>
                <a:latin typeface="Georgia Pro" panose="02040502050405020303" pitchFamily="18" charset="0"/>
              </a:rPr>
              <a:t>conducere</a:t>
            </a:r>
            <a:r>
              <a:rPr lang="en-US" sz="2000" b="0" i="0" u="none" strike="noStrike" dirty="0"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u="none" strike="noStrike" dirty="0" err="1">
                <a:effectLst/>
                <a:latin typeface="Georgia Pro" panose="02040502050405020303" pitchFamily="18" charset="0"/>
              </a:rPr>
              <a:t>stilul</a:t>
            </a:r>
            <a:r>
              <a:rPr lang="en-US" sz="2000" b="0" i="0" u="none" strike="noStrike" dirty="0">
                <a:effectLst/>
                <a:latin typeface="Georgia Pro" panose="02040502050405020303" pitchFamily="18" charset="0"/>
              </a:rPr>
              <a:t> democratic, </a:t>
            </a:r>
            <a:r>
              <a:rPr lang="en-US" sz="2000" b="0" i="0" u="none" strike="noStrike" dirty="0" err="1">
                <a:effectLst/>
                <a:latin typeface="Georgia Pro" panose="02040502050405020303" pitchFamily="18" charset="0"/>
              </a:rPr>
              <a:t>dar</a:t>
            </a:r>
            <a:r>
              <a:rPr lang="en-US" sz="2000" b="0" i="0" u="none" strike="noStrike" dirty="0"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u="none" strike="noStrike" dirty="0" err="1">
                <a:effectLst/>
                <a:latin typeface="Georgia Pro" panose="02040502050405020303" pitchFamily="18" charset="0"/>
              </a:rPr>
              <a:t>fără</a:t>
            </a:r>
            <a:r>
              <a:rPr lang="en-US" sz="2000" b="0" i="0" u="none" strike="noStrike" dirty="0"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u="none" strike="noStrike" dirty="0" err="1">
                <a:effectLst/>
                <a:latin typeface="Georgia Pro" panose="02040502050405020303" pitchFamily="18" charset="0"/>
              </a:rPr>
              <a:t>participarea</a:t>
            </a:r>
            <a:r>
              <a:rPr lang="en-US" sz="2000" b="0" i="0" u="none" strike="noStrike" dirty="0"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u="none" strike="noStrike" dirty="0" err="1">
                <a:effectLst/>
                <a:latin typeface="Georgia Pro" panose="02040502050405020303" pitchFamily="18" charset="0"/>
              </a:rPr>
              <a:t>angajaților</a:t>
            </a:r>
            <a:r>
              <a:rPr lang="en-US" sz="2000" b="0" i="0" u="none" strike="noStrike" dirty="0"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u="none" strike="noStrike" dirty="0" err="1">
                <a:effectLst/>
                <a:latin typeface="Georgia Pro" panose="02040502050405020303" pitchFamily="18" charset="0"/>
              </a:rPr>
              <a:t>în</a:t>
            </a:r>
            <a:r>
              <a:rPr lang="en-US" sz="2000" b="0" i="0" u="none" strike="noStrike" dirty="0"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u="none" strike="noStrike" dirty="0" err="1">
                <a:effectLst/>
                <a:latin typeface="Georgia Pro" panose="02040502050405020303" pitchFamily="18" charset="0"/>
              </a:rPr>
              <a:t>luarea</a:t>
            </a:r>
            <a:r>
              <a:rPr lang="en-US" sz="2000" b="0" i="0" u="none" strike="noStrike" dirty="0"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u="none" strike="noStrike" dirty="0" err="1">
                <a:effectLst/>
                <a:latin typeface="Georgia Pro" panose="02040502050405020303" pitchFamily="18" charset="0"/>
              </a:rPr>
              <a:t>decizilor</a:t>
            </a:r>
            <a:r>
              <a:rPr lang="ro-RO" sz="2000" b="0" i="0" u="none" strike="noStrike" dirty="0">
                <a:effectLst/>
                <a:latin typeface="Georgia Pro" panose="02040502050405020303" pitchFamily="18" charset="0"/>
              </a:rPr>
              <a:t>.</a:t>
            </a:r>
            <a:endParaRPr lang="en-US" sz="2000" b="0" dirty="0">
              <a:effectLst/>
              <a:latin typeface="Georgia Pro" panose="02040502050405020303" pitchFamily="18" charset="0"/>
            </a:endParaRPr>
          </a:p>
          <a:p>
            <a:pPr marL="342900" indent="-34290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b="0" i="0" u="none" strike="noStrike" dirty="0" err="1">
                <a:effectLst/>
                <a:latin typeface="Georgia Pro" panose="02040502050405020303" pitchFamily="18" charset="0"/>
              </a:rPr>
              <a:t>Principalele</a:t>
            </a:r>
            <a:r>
              <a:rPr lang="en-US" sz="2000" b="0" i="0" u="none" strike="noStrike" dirty="0"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u="none" strike="noStrike" dirty="0" err="1">
                <a:effectLst/>
                <a:latin typeface="Georgia Pro" panose="02040502050405020303" pitchFamily="18" charset="0"/>
              </a:rPr>
              <a:t>avantaje</a:t>
            </a:r>
            <a:r>
              <a:rPr lang="en-US" sz="2000" b="0" i="0" u="none" strike="noStrike" dirty="0"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u="none" strike="noStrike" dirty="0" err="1">
                <a:effectLst/>
                <a:latin typeface="Georgia Pro" panose="02040502050405020303" pitchFamily="18" charset="0"/>
              </a:rPr>
              <a:t>pentru</a:t>
            </a:r>
            <a:r>
              <a:rPr lang="en-US" sz="2000" b="0" i="0" u="none" strike="noStrike" dirty="0">
                <a:effectLst/>
                <a:latin typeface="Georgia Pro" panose="02040502050405020303" pitchFamily="18" charset="0"/>
              </a:rPr>
              <a:t> care </a:t>
            </a:r>
            <a:r>
              <a:rPr lang="ro-RO" sz="2000" b="0" i="0" u="none" strike="noStrike" dirty="0">
                <a:effectLst/>
                <a:latin typeface="Georgia Pro" panose="02040502050405020303" pitchFamily="18" charset="0"/>
              </a:rPr>
              <a:t>cafeneaua ROX </a:t>
            </a:r>
            <a:r>
              <a:rPr lang="en-US" sz="2000" b="0" i="0" u="none" strike="noStrike" dirty="0">
                <a:effectLst/>
                <a:latin typeface="Georgia Pro" panose="02040502050405020303" pitchFamily="18" charset="0"/>
              </a:rPr>
              <a:t>a </a:t>
            </a:r>
            <a:r>
              <a:rPr lang="en-US" sz="2000" b="0" i="0" u="none" strike="noStrike" dirty="0" err="1">
                <a:effectLst/>
                <a:latin typeface="Georgia Pro" panose="02040502050405020303" pitchFamily="18" charset="0"/>
              </a:rPr>
              <a:t>adoptat</a:t>
            </a:r>
            <a:r>
              <a:rPr lang="en-US" sz="2000" b="0" i="0" u="none" strike="noStrike" dirty="0"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u="none" strike="noStrike" dirty="0" err="1">
                <a:effectLst/>
                <a:latin typeface="Georgia Pro" panose="02040502050405020303" pitchFamily="18" charset="0"/>
              </a:rPr>
              <a:t>stilul</a:t>
            </a:r>
            <a:r>
              <a:rPr lang="en-US" sz="2000" b="0" i="0" u="none" strike="noStrike" dirty="0">
                <a:effectLst/>
                <a:latin typeface="Georgia Pro" panose="02040502050405020303" pitchFamily="18" charset="0"/>
              </a:rPr>
              <a:t> democratic sunt</a:t>
            </a:r>
            <a:r>
              <a:rPr lang="ro-RO" sz="2000" b="0" i="0" u="none" strike="noStrike" dirty="0"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u="none" strike="noStrike" dirty="0">
                <a:effectLst/>
                <a:latin typeface="Georgia Pro" panose="02040502050405020303" pitchFamily="18" charset="0"/>
              </a:rPr>
              <a:t>:</a:t>
            </a:r>
            <a:endParaRPr lang="ro-RO" sz="2000" b="0" i="0" u="none" strike="noStrike" dirty="0">
              <a:effectLst/>
              <a:latin typeface="Georgia Pro" panose="02040502050405020303" pitchFamily="18" charset="0"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endParaRPr lang="en-US" sz="2000" b="0" dirty="0">
              <a:effectLst/>
              <a:latin typeface="Georgia Pro" panose="02040502050405020303" pitchFamily="18" charset="0"/>
            </a:endParaRPr>
          </a:p>
          <a:p>
            <a:pPr algn="just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o-RO" sz="2000" b="0" i="0" u="none" strike="noStrike" dirty="0"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u="none" strike="noStrike" dirty="0" err="1">
                <a:effectLst/>
                <a:latin typeface="Georgia Pro" panose="02040502050405020303" pitchFamily="18" charset="0"/>
              </a:rPr>
              <a:t>Încurajarea</a:t>
            </a:r>
            <a:r>
              <a:rPr lang="en-US" sz="2000" b="0" i="0" u="none" strike="noStrike" dirty="0"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u="none" strike="noStrike" dirty="0" err="1">
                <a:effectLst/>
                <a:latin typeface="Georgia Pro" panose="02040502050405020303" pitchFamily="18" charset="0"/>
              </a:rPr>
              <a:t>colaborării</a:t>
            </a:r>
            <a:r>
              <a:rPr lang="en-US" sz="2000" b="0" i="0" u="none" strike="noStrike" dirty="0"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u="none" strike="noStrike" dirty="0" err="1">
                <a:effectLst/>
                <a:latin typeface="Georgia Pro" panose="02040502050405020303" pitchFamily="18" charset="0"/>
              </a:rPr>
              <a:t>dintre</a:t>
            </a:r>
            <a:r>
              <a:rPr lang="en-US" sz="2000" b="0" i="0" u="none" strike="noStrike" dirty="0"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u="none" strike="noStrike" dirty="0" err="1">
                <a:effectLst/>
                <a:latin typeface="Georgia Pro" panose="02040502050405020303" pitchFamily="18" charset="0"/>
              </a:rPr>
              <a:t>angajați</a:t>
            </a:r>
            <a:r>
              <a:rPr lang="en-US" sz="2000" b="0" i="0" u="none" strike="noStrike" dirty="0">
                <a:effectLst/>
                <a:latin typeface="Georgia Pro" panose="02040502050405020303" pitchFamily="18" charset="0"/>
              </a:rPr>
              <a:t> care duce </a:t>
            </a:r>
            <a:r>
              <a:rPr lang="en-US" sz="2000" b="0" i="0" u="none" strike="noStrike" dirty="0" err="1">
                <a:effectLst/>
                <a:latin typeface="Georgia Pro" panose="02040502050405020303" pitchFamily="18" charset="0"/>
              </a:rPr>
              <a:t>către</a:t>
            </a:r>
            <a:r>
              <a:rPr lang="en-US" sz="2000" b="0" i="0" u="none" strike="noStrike" dirty="0">
                <a:effectLst/>
                <a:latin typeface="Georgia Pro" panose="02040502050405020303" pitchFamily="18" charset="0"/>
              </a:rPr>
              <a:t> o </a:t>
            </a:r>
            <a:r>
              <a:rPr lang="en-US" sz="2000" b="0" i="0" u="none" strike="noStrike" dirty="0" err="1">
                <a:effectLst/>
                <a:latin typeface="Georgia Pro" panose="02040502050405020303" pitchFamily="18" charset="0"/>
              </a:rPr>
              <a:t>implicare</a:t>
            </a:r>
            <a:r>
              <a:rPr lang="en-US" sz="2000" b="0" i="0" u="none" strike="noStrike" dirty="0"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u="none" strike="noStrike" dirty="0" err="1">
                <a:effectLst/>
                <a:latin typeface="Georgia Pro" panose="02040502050405020303" pitchFamily="18" charset="0"/>
              </a:rPr>
              <a:t>mai</a:t>
            </a:r>
            <a:r>
              <a:rPr lang="en-US" sz="2000" b="0" i="0" u="none" strike="noStrike" dirty="0">
                <a:effectLst/>
                <a:latin typeface="Georgia Pro" panose="02040502050405020303" pitchFamily="18" charset="0"/>
              </a:rPr>
              <a:t> mare a </a:t>
            </a:r>
            <a:r>
              <a:rPr lang="en-US" sz="2000" b="0" i="0" u="none" strike="noStrike" dirty="0" err="1">
                <a:effectLst/>
                <a:latin typeface="Georgia Pro" panose="02040502050405020303" pitchFamily="18" charset="0"/>
              </a:rPr>
              <a:t>acestora</a:t>
            </a:r>
            <a:r>
              <a:rPr lang="en-US" sz="2000" b="0" i="0" u="none" strike="noStrike" dirty="0">
                <a:effectLst/>
                <a:latin typeface="Georgia Pro" panose="02040502050405020303" pitchFamily="18" charset="0"/>
              </a:rPr>
              <a:t>;</a:t>
            </a:r>
            <a:r>
              <a:rPr lang="ro-RO" sz="2000" b="0" i="0" u="none" strike="noStrike" dirty="0"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u="none" strike="noStrike" dirty="0" err="1">
                <a:effectLst/>
                <a:latin typeface="Georgia Pro" panose="02040502050405020303" pitchFamily="18" charset="0"/>
              </a:rPr>
              <a:t>Membrii</a:t>
            </a:r>
            <a:r>
              <a:rPr lang="en-US" sz="2000" b="0" i="0" u="none" strike="noStrike" dirty="0"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u="none" strike="noStrike" dirty="0" err="1">
                <a:effectLst/>
                <a:latin typeface="Georgia Pro" panose="02040502050405020303" pitchFamily="18" charset="0"/>
              </a:rPr>
              <a:t>echipei</a:t>
            </a:r>
            <a:r>
              <a:rPr lang="en-US" sz="2000" b="0" i="0" u="none" strike="noStrike" dirty="0"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u="none" strike="noStrike" dirty="0" err="1">
                <a:effectLst/>
                <a:latin typeface="Georgia Pro" panose="02040502050405020303" pitchFamily="18" charset="0"/>
              </a:rPr>
              <a:t>simt</a:t>
            </a:r>
            <a:r>
              <a:rPr lang="en-US" sz="2000" b="0" i="0" u="none" strike="noStrike" dirty="0"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u="none" strike="noStrike" dirty="0" err="1">
                <a:effectLst/>
                <a:latin typeface="Georgia Pro" panose="02040502050405020303" pitchFamily="18" charset="0"/>
              </a:rPr>
              <a:t>că</a:t>
            </a:r>
            <a:r>
              <a:rPr lang="en-US" sz="2000" b="0" i="0" u="none" strike="noStrike" dirty="0"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u="none" strike="noStrike" dirty="0" err="1">
                <a:effectLst/>
                <a:latin typeface="Georgia Pro" panose="02040502050405020303" pitchFamily="18" charset="0"/>
              </a:rPr>
              <a:t>părerile</a:t>
            </a:r>
            <a:r>
              <a:rPr lang="en-US" sz="2000" b="0" i="0" u="none" strike="noStrike" dirty="0">
                <a:effectLst/>
                <a:latin typeface="Georgia Pro" panose="02040502050405020303" pitchFamily="18" charset="0"/>
              </a:rPr>
              <a:t> lor </a:t>
            </a:r>
            <a:r>
              <a:rPr lang="en-US" sz="2000" b="0" i="0" u="none" strike="noStrike" dirty="0" err="1">
                <a:effectLst/>
                <a:latin typeface="Georgia Pro" panose="02040502050405020303" pitchFamily="18" charset="0"/>
              </a:rPr>
              <a:t>contează</a:t>
            </a:r>
            <a:r>
              <a:rPr lang="en-US" sz="2000" b="0" i="0" u="none" strike="noStrike" dirty="0">
                <a:effectLst/>
                <a:latin typeface="Georgia Pro" panose="02040502050405020303" pitchFamily="18" charset="0"/>
              </a:rPr>
              <a:t> , </a:t>
            </a:r>
            <a:r>
              <a:rPr lang="en-US" sz="2000" b="0" i="0" u="none" strike="noStrike" dirty="0" err="1">
                <a:effectLst/>
                <a:latin typeface="Georgia Pro" panose="02040502050405020303" pitchFamily="18" charset="0"/>
              </a:rPr>
              <a:t>astfel</a:t>
            </a:r>
            <a:r>
              <a:rPr lang="en-US" sz="2000" b="0" i="0" u="none" strike="noStrike" dirty="0"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u="none" strike="noStrike" dirty="0" err="1">
                <a:effectLst/>
                <a:latin typeface="Georgia Pro" panose="02040502050405020303" pitchFamily="18" charset="0"/>
              </a:rPr>
              <a:t>încrederea</a:t>
            </a:r>
            <a:r>
              <a:rPr lang="en-US" sz="2000" b="0" i="0" u="none" strike="noStrike" dirty="0"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u="none" strike="noStrike" dirty="0" err="1">
                <a:effectLst/>
                <a:latin typeface="Georgia Pro" panose="02040502050405020303" pitchFamily="18" charset="0"/>
              </a:rPr>
              <a:t>crește</a:t>
            </a:r>
            <a:r>
              <a:rPr lang="en-US" sz="2000" b="0" i="0" u="none" strike="noStrike" dirty="0">
                <a:effectLst/>
                <a:latin typeface="Georgia Pro" panose="02040502050405020303" pitchFamily="18" charset="0"/>
              </a:rPr>
              <a:t>, de </a:t>
            </a:r>
            <a:r>
              <a:rPr lang="en-US" sz="2000" b="0" i="0" u="none" strike="noStrike" dirty="0" err="1">
                <a:effectLst/>
                <a:latin typeface="Georgia Pro" panose="02040502050405020303" pitchFamily="18" charset="0"/>
              </a:rPr>
              <a:t>ambele</a:t>
            </a:r>
            <a:r>
              <a:rPr lang="en-US" sz="2000" b="0" i="0" u="none" strike="noStrike" dirty="0"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u="none" strike="noStrike" dirty="0" err="1">
                <a:effectLst/>
                <a:latin typeface="Georgia Pro" panose="02040502050405020303" pitchFamily="18" charset="0"/>
              </a:rPr>
              <a:t>părți</a:t>
            </a:r>
            <a:r>
              <a:rPr lang="en-US" sz="2000" b="0" i="0" u="none" strike="noStrike" dirty="0">
                <a:effectLst/>
                <a:latin typeface="Georgia Pro" panose="02040502050405020303" pitchFamily="18" charset="0"/>
              </a:rPr>
              <a:t>;</a:t>
            </a:r>
            <a:r>
              <a:rPr lang="ro-RO" sz="2000" b="0" i="0" u="none" strike="noStrike" dirty="0">
                <a:effectLst/>
                <a:latin typeface="Georgia Pro" panose="02040502050405020303" pitchFamily="18" charset="0"/>
              </a:rPr>
              <a:t> </a:t>
            </a:r>
            <a:endParaRPr lang="en-US" sz="2000" b="0" i="0" u="none" strike="noStrike" dirty="0">
              <a:effectLst/>
              <a:latin typeface="Georgia Pro" panose="02040502050405020303" pitchFamily="18" charset="0"/>
            </a:endParaRPr>
          </a:p>
          <a:p>
            <a:pPr algn="just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o-RO" sz="2000" b="0" i="0" u="none" strike="noStrike" dirty="0"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u="none" strike="noStrike" dirty="0" err="1">
                <a:effectLst/>
                <a:latin typeface="Georgia Pro" panose="02040502050405020303" pitchFamily="18" charset="0"/>
              </a:rPr>
              <a:t>Modificările</a:t>
            </a:r>
            <a:r>
              <a:rPr lang="en-US" sz="2000" b="0" i="0" u="none" strike="noStrike" dirty="0">
                <a:effectLst/>
                <a:latin typeface="Georgia Pro" panose="02040502050405020303" pitchFamily="18" charset="0"/>
              </a:rPr>
              <a:t> sunt </a:t>
            </a:r>
            <a:r>
              <a:rPr lang="en-US" sz="2000" b="0" i="0" u="none" strike="noStrike" dirty="0" err="1">
                <a:effectLst/>
                <a:latin typeface="Georgia Pro" panose="02040502050405020303" pitchFamily="18" charset="0"/>
              </a:rPr>
              <a:t>acceptate</a:t>
            </a:r>
            <a:r>
              <a:rPr lang="en-US" sz="2000" b="0" i="0" u="none" strike="noStrike" dirty="0">
                <a:effectLst/>
                <a:latin typeface="Georgia Pro" panose="02040502050405020303" pitchFamily="18" charset="0"/>
              </a:rPr>
              <a:t> cu </a:t>
            </a:r>
            <a:r>
              <a:rPr lang="en-US" sz="2000" b="0" i="0" u="none" strike="noStrike" dirty="0" err="1">
                <a:effectLst/>
                <a:latin typeface="Georgia Pro" panose="02040502050405020303" pitchFamily="18" charset="0"/>
              </a:rPr>
              <a:t>ușurință</a:t>
            </a:r>
            <a:r>
              <a:rPr lang="en-US" sz="2000" b="0" i="0" u="none" strike="noStrike" dirty="0"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u="none" strike="noStrike" dirty="0" err="1">
                <a:effectLst/>
                <a:latin typeface="Georgia Pro" panose="02040502050405020303" pitchFamily="18" charset="0"/>
              </a:rPr>
              <a:t>datorită</a:t>
            </a:r>
            <a:r>
              <a:rPr lang="en-US" sz="2000" b="0" i="0" u="none" strike="noStrike" dirty="0"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u="none" strike="noStrike" dirty="0" err="1">
                <a:effectLst/>
                <a:latin typeface="Georgia Pro" panose="02040502050405020303" pitchFamily="18" charset="0"/>
              </a:rPr>
              <a:t>implicării</a:t>
            </a:r>
            <a:r>
              <a:rPr lang="en-US" sz="2000" b="0" i="0" u="none" strike="noStrike" dirty="0"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u="none" strike="noStrike" dirty="0" err="1">
                <a:effectLst/>
                <a:latin typeface="Georgia Pro" panose="02040502050405020303" pitchFamily="18" charset="0"/>
              </a:rPr>
              <a:t>membrilor</a:t>
            </a:r>
            <a:r>
              <a:rPr lang="en-US" sz="2000" b="0" i="0" u="none" strike="noStrike" dirty="0"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u="none" strike="noStrike" dirty="0" err="1">
                <a:effectLst/>
                <a:latin typeface="Georgia Pro" panose="02040502050405020303" pitchFamily="18" charset="0"/>
              </a:rPr>
              <a:t>echipei</a:t>
            </a:r>
            <a:r>
              <a:rPr lang="en-US" sz="2000" b="0" i="0" u="none" strike="noStrike" dirty="0">
                <a:effectLst/>
                <a:latin typeface="Georgia Pro" panose="02040502050405020303" pitchFamily="18" charset="0"/>
              </a:rPr>
              <a:t>;</a:t>
            </a:r>
            <a:r>
              <a:rPr lang="ro-RO" sz="2000" b="0" i="0" u="none" strike="noStrike" dirty="0">
                <a:effectLst/>
                <a:latin typeface="Georgia Pro" panose="02040502050405020303" pitchFamily="18" charset="0"/>
              </a:rPr>
              <a:t> </a:t>
            </a:r>
            <a:endParaRPr lang="en-US" sz="2000" b="0" i="0" dirty="0">
              <a:solidFill>
                <a:srgbClr val="FF0000"/>
              </a:solidFill>
              <a:effectLst/>
              <a:latin typeface="Georgia Pro" panose="02040502050405020303" pitchFamily="18" charset="0"/>
            </a:endParaRPr>
          </a:p>
        </p:txBody>
      </p:sp>
      <p:sp>
        <p:nvSpPr>
          <p:cNvPr id="4" name="CasetăText 3">
            <a:extLst>
              <a:ext uri="{FF2B5EF4-FFF2-40B4-BE49-F238E27FC236}">
                <a16:creationId xmlns:a16="http://schemas.microsoft.com/office/drawing/2014/main" id="{C8306CA1-84FF-377F-B297-E160A4B7B142}"/>
              </a:ext>
            </a:extLst>
          </p:cNvPr>
          <p:cNvSpPr txBox="1"/>
          <p:nvPr/>
        </p:nvSpPr>
        <p:spPr>
          <a:xfrm>
            <a:off x="690282" y="2115671"/>
            <a:ext cx="111520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b="0" i="0" dirty="0">
                <a:effectLst/>
                <a:latin typeface="Georgia Pro" panose="02040502050405020303" pitchFamily="18" charset="0"/>
              </a:rPr>
              <a:t>Leadership-</a:t>
            </a:r>
            <a:r>
              <a:rPr lang="en-US" sz="1800" b="0" i="0" dirty="0" err="1">
                <a:effectLst/>
                <a:latin typeface="Georgia Pro" panose="02040502050405020303" pitchFamily="18" charset="0"/>
              </a:rPr>
              <a:t>ul</a:t>
            </a:r>
            <a:r>
              <a:rPr lang="en-US" sz="1800" b="0" i="0" dirty="0">
                <a:effectLst/>
                <a:latin typeface="Georgia Pro" panose="02040502050405020303" pitchFamily="18" charset="0"/>
              </a:rPr>
              <a:t> </a:t>
            </a:r>
            <a:r>
              <a:rPr lang="en-US" sz="1800" b="0" i="0" dirty="0" err="1">
                <a:effectLst/>
                <a:latin typeface="Georgia Pro" panose="02040502050405020303" pitchFamily="18" charset="0"/>
              </a:rPr>
              <a:t>începe</a:t>
            </a:r>
            <a:r>
              <a:rPr lang="en-US" sz="1800" b="0" i="0" dirty="0">
                <a:effectLst/>
                <a:latin typeface="Georgia Pro" panose="02040502050405020303" pitchFamily="18" charset="0"/>
              </a:rPr>
              <a:t> cu o </a:t>
            </a:r>
            <a:r>
              <a:rPr lang="en-US" sz="1800" b="0" i="0" dirty="0" err="1">
                <a:effectLst/>
                <a:latin typeface="Georgia Pro" panose="02040502050405020303" pitchFamily="18" charset="0"/>
              </a:rPr>
              <a:t>comunicare</a:t>
            </a:r>
            <a:r>
              <a:rPr lang="en-US" sz="1800" b="0" i="0" dirty="0">
                <a:effectLst/>
                <a:latin typeface="Georgia Pro" panose="02040502050405020303" pitchFamily="18" charset="0"/>
              </a:rPr>
              <a:t> </a:t>
            </a:r>
            <a:r>
              <a:rPr lang="en-US" sz="1800" b="0" i="0" dirty="0" err="1">
                <a:effectLst/>
                <a:latin typeface="Georgia Pro" panose="02040502050405020303" pitchFamily="18" charset="0"/>
              </a:rPr>
              <a:t>clară</a:t>
            </a:r>
            <a:r>
              <a:rPr lang="en-US" sz="1800" b="0" i="0" dirty="0">
                <a:effectLst/>
                <a:latin typeface="Georgia Pro" panose="02040502050405020303" pitchFamily="18" charset="0"/>
              </a:rPr>
              <a:t> </a:t>
            </a:r>
            <a:r>
              <a:rPr lang="en-US" sz="1800" b="0" i="0" dirty="0" err="1">
                <a:effectLst/>
                <a:latin typeface="Georgia Pro" panose="02040502050405020303" pitchFamily="18" charset="0"/>
              </a:rPr>
              <a:t>și</a:t>
            </a:r>
            <a:r>
              <a:rPr lang="en-US" sz="1800" b="0" i="0" dirty="0">
                <a:effectLst/>
                <a:latin typeface="Georgia Pro" panose="02040502050405020303" pitchFamily="18" charset="0"/>
              </a:rPr>
              <a:t> </a:t>
            </a:r>
            <a:r>
              <a:rPr lang="en-US" sz="1800" b="0" i="0" dirty="0" err="1">
                <a:effectLst/>
                <a:latin typeface="Georgia Pro" panose="02040502050405020303" pitchFamily="18" charset="0"/>
              </a:rPr>
              <a:t>eficientă</a:t>
            </a:r>
            <a:r>
              <a:rPr lang="en-US" sz="1800" b="0" i="0" dirty="0">
                <a:effectLst/>
                <a:latin typeface="Georgia Pro" panose="02040502050405020303" pitchFamily="18" charset="0"/>
              </a:rPr>
              <a:t>. </a:t>
            </a:r>
            <a:r>
              <a:rPr lang="en-US" sz="1800" b="0" i="0" dirty="0" err="1">
                <a:effectLst/>
                <a:latin typeface="Georgia Pro" panose="02040502050405020303" pitchFamily="18" charset="0"/>
              </a:rPr>
              <a:t>Managerul</a:t>
            </a:r>
            <a:r>
              <a:rPr lang="en-US" sz="1800" b="0" i="0" dirty="0">
                <a:effectLst/>
                <a:latin typeface="Georgia Pro" panose="02040502050405020303" pitchFamily="18" charset="0"/>
              </a:rPr>
              <a:t> </a:t>
            </a:r>
            <a:r>
              <a:rPr lang="en-US" sz="1800" b="0" i="0" dirty="0" err="1">
                <a:effectLst/>
                <a:latin typeface="Georgia Pro" panose="02040502050405020303" pitchFamily="18" charset="0"/>
              </a:rPr>
              <a:t>trebuie</a:t>
            </a:r>
            <a:r>
              <a:rPr lang="en-US" sz="1800" b="0" i="0" dirty="0">
                <a:effectLst/>
                <a:latin typeface="Georgia Pro" panose="02040502050405020303" pitchFamily="18" charset="0"/>
              </a:rPr>
              <a:t> </a:t>
            </a:r>
            <a:r>
              <a:rPr lang="en-US" sz="1800" b="0" i="0" dirty="0" err="1">
                <a:effectLst/>
                <a:latin typeface="Georgia Pro" panose="02040502050405020303" pitchFamily="18" charset="0"/>
              </a:rPr>
              <a:t>să</a:t>
            </a:r>
            <a:r>
              <a:rPr lang="en-US" sz="1800" b="0" i="0" dirty="0">
                <a:effectLst/>
                <a:latin typeface="Georgia Pro" panose="02040502050405020303" pitchFamily="18" charset="0"/>
              </a:rPr>
              <a:t> fie </a:t>
            </a:r>
            <a:r>
              <a:rPr lang="en-US" sz="1800" b="0" i="0" dirty="0" err="1">
                <a:effectLst/>
                <a:latin typeface="Georgia Pro" panose="02040502050405020303" pitchFamily="18" charset="0"/>
              </a:rPr>
              <a:t>capabil</a:t>
            </a:r>
            <a:r>
              <a:rPr lang="en-US" sz="1800" b="0" i="0" dirty="0">
                <a:effectLst/>
                <a:latin typeface="Georgia Pro" panose="02040502050405020303" pitchFamily="18" charset="0"/>
              </a:rPr>
              <a:t> </a:t>
            </a:r>
            <a:r>
              <a:rPr lang="en-US" sz="1800" b="0" i="0" dirty="0" err="1">
                <a:effectLst/>
                <a:latin typeface="Georgia Pro" panose="02040502050405020303" pitchFamily="18" charset="0"/>
              </a:rPr>
              <a:t>să</a:t>
            </a:r>
            <a:r>
              <a:rPr lang="en-US" sz="1800" b="0" i="0" dirty="0">
                <a:effectLst/>
                <a:latin typeface="Georgia Pro" panose="02040502050405020303" pitchFamily="18" charset="0"/>
              </a:rPr>
              <a:t> </a:t>
            </a:r>
            <a:r>
              <a:rPr lang="en-US" sz="1800" b="0" i="0" dirty="0" err="1">
                <a:effectLst/>
                <a:latin typeface="Georgia Pro" panose="02040502050405020303" pitchFamily="18" charset="0"/>
              </a:rPr>
              <a:t>transmită</a:t>
            </a:r>
            <a:r>
              <a:rPr lang="en-US" sz="1800" b="0" i="0" dirty="0">
                <a:effectLst/>
                <a:latin typeface="Georgia Pro" panose="02040502050405020303" pitchFamily="18" charset="0"/>
              </a:rPr>
              <a:t> </a:t>
            </a:r>
            <a:r>
              <a:rPr lang="en-US" sz="1800" b="0" i="0" dirty="0" err="1">
                <a:effectLst/>
                <a:latin typeface="Georgia Pro" panose="02040502050405020303" pitchFamily="18" charset="0"/>
              </a:rPr>
              <a:t>așteptările</a:t>
            </a:r>
            <a:r>
              <a:rPr lang="en-US" sz="1800" b="0" i="0" dirty="0">
                <a:effectLst/>
                <a:latin typeface="Georgia Pro" panose="02040502050405020303" pitchFamily="18" charset="0"/>
              </a:rPr>
              <a:t>, </a:t>
            </a:r>
            <a:r>
              <a:rPr lang="en-US" sz="1800" b="0" i="0" dirty="0" err="1">
                <a:effectLst/>
                <a:latin typeface="Georgia Pro" panose="02040502050405020303" pitchFamily="18" charset="0"/>
              </a:rPr>
              <a:t>obiectivele</a:t>
            </a:r>
            <a:r>
              <a:rPr lang="en-US" sz="1800" b="0" i="0" dirty="0">
                <a:effectLst/>
                <a:latin typeface="Georgia Pro" panose="02040502050405020303" pitchFamily="18" charset="0"/>
              </a:rPr>
              <a:t> </a:t>
            </a:r>
            <a:r>
              <a:rPr lang="en-US" sz="1800" b="0" i="0" dirty="0" err="1">
                <a:effectLst/>
                <a:latin typeface="Georgia Pro" panose="02040502050405020303" pitchFamily="18" charset="0"/>
              </a:rPr>
              <a:t>și</a:t>
            </a:r>
            <a:r>
              <a:rPr lang="en-US" sz="1800" b="0" i="0" dirty="0">
                <a:effectLst/>
                <a:latin typeface="Georgia Pro" panose="02040502050405020303" pitchFamily="18" charset="0"/>
              </a:rPr>
              <a:t> feedback-</a:t>
            </a:r>
            <a:r>
              <a:rPr lang="en-US" sz="1800" b="0" i="0" dirty="0" err="1">
                <a:effectLst/>
                <a:latin typeface="Georgia Pro" panose="02040502050405020303" pitchFamily="18" charset="0"/>
              </a:rPr>
              <a:t>ul</a:t>
            </a:r>
            <a:r>
              <a:rPr lang="en-US" sz="1800" b="0" i="0" dirty="0">
                <a:effectLst/>
                <a:latin typeface="Georgia Pro" panose="02040502050405020303" pitchFamily="18" charset="0"/>
              </a:rPr>
              <a:t> </a:t>
            </a:r>
            <a:r>
              <a:rPr lang="en-US" sz="1800" b="0" i="0" dirty="0" err="1">
                <a:effectLst/>
                <a:latin typeface="Georgia Pro" panose="02040502050405020303" pitchFamily="18" charset="0"/>
              </a:rPr>
              <a:t>într</a:t>
            </a:r>
            <a:r>
              <a:rPr lang="en-US" sz="1800" b="0" i="0" dirty="0">
                <a:effectLst/>
                <a:latin typeface="Georgia Pro" panose="02040502050405020303" pitchFamily="18" charset="0"/>
              </a:rPr>
              <a:t>-un mod care </a:t>
            </a:r>
            <a:r>
              <a:rPr lang="en-US" sz="1800" b="0" i="0" dirty="0" err="1">
                <a:effectLst/>
                <a:latin typeface="Georgia Pro" panose="02040502050405020303" pitchFamily="18" charset="0"/>
              </a:rPr>
              <a:t>să</a:t>
            </a:r>
            <a:r>
              <a:rPr lang="en-US" sz="1800" b="0" i="0" dirty="0">
                <a:effectLst/>
                <a:latin typeface="Georgia Pro" panose="02040502050405020303" pitchFamily="18" charset="0"/>
              </a:rPr>
              <a:t> inspire </a:t>
            </a:r>
            <a:r>
              <a:rPr lang="en-US" sz="1800" b="0" i="0" dirty="0" err="1">
                <a:effectLst/>
                <a:latin typeface="Georgia Pro" panose="02040502050405020303" pitchFamily="18" charset="0"/>
              </a:rPr>
              <a:t>și</a:t>
            </a:r>
            <a:r>
              <a:rPr lang="en-US" sz="1800" b="0" i="0" dirty="0">
                <a:effectLst/>
                <a:latin typeface="Georgia Pro" panose="02040502050405020303" pitchFamily="18" charset="0"/>
              </a:rPr>
              <a:t> </a:t>
            </a:r>
            <a:r>
              <a:rPr lang="en-US" sz="1800" b="0" i="0" dirty="0" err="1">
                <a:effectLst/>
                <a:latin typeface="Georgia Pro" panose="02040502050405020303" pitchFamily="18" charset="0"/>
              </a:rPr>
              <a:t>să</a:t>
            </a:r>
            <a:r>
              <a:rPr lang="en-US" sz="1800" b="0" i="0" dirty="0">
                <a:effectLst/>
                <a:latin typeface="Georgia Pro" panose="02040502050405020303" pitchFamily="18" charset="0"/>
              </a:rPr>
              <a:t> </a:t>
            </a:r>
            <a:r>
              <a:rPr lang="en-US" sz="1800" b="0" i="0" dirty="0" err="1">
                <a:effectLst/>
                <a:latin typeface="Georgia Pro" panose="02040502050405020303" pitchFamily="18" charset="0"/>
              </a:rPr>
              <a:t>motiveze</a:t>
            </a:r>
            <a:r>
              <a:rPr lang="en-US" sz="1800" b="0" i="0" dirty="0">
                <a:effectLst/>
                <a:latin typeface="Georgia Pro" panose="02040502050405020303" pitchFamily="18" charset="0"/>
              </a:rPr>
              <a:t> </a:t>
            </a:r>
            <a:r>
              <a:rPr lang="en-US" sz="1800" b="0" i="0" dirty="0" err="1">
                <a:effectLst/>
                <a:latin typeface="Georgia Pro" panose="02040502050405020303" pitchFamily="18" charset="0"/>
              </a:rPr>
              <a:t>echipa</a:t>
            </a:r>
            <a:r>
              <a:rPr lang="en-US" sz="1800" b="0" i="0" dirty="0">
                <a:effectLst/>
                <a:latin typeface="Georgia Pro" panose="02040502050405020303" pitchFamily="18" charset="0"/>
              </a:rPr>
              <a:t>.</a:t>
            </a:r>
            <a:endParaRPr lang="ro-RO" sz="1800" b="0" i="0" dirty="0">
              <a:effectLst/>
              <a:latin typeface="Georgia Pro" panose="02040502050405020303" pitchFamily="18" charset="0"/>
            </a:endParaRPr>
          </a:p>
          <a:p>
            <a:endParaRPr lang="en-US" dirty="0"/>
          </a:p>
        </p:txBody>
      </p:sp>
      <p:pic>
        <p:nvPicPr>
          <p:cNvPr id="6" name="Imagine 5">
            <a:extLst>
              <a:ext uri="{FF2B5EF4-FFF2-40B4-BE49-F238E27FC236}">
                <a16:creationId xmlns:a16="http://schemas.microsoft.com/office/drawing/2014/main" id="{01EFD663-1FCE-672E-66D2-15F4A811FC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9576" y="2743199"/>
            <a:ext cx="3012142" cy="3605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asetăText 7">
            <a:extLst>
              <a:ext uri="{FF2B5EF4-FFF2-40B4-BE49-F238E27FC236}">
                <a16:creationId xmlns:a16="http://schemas.microsoft.com/office/drawing/2014/main" id="{4F37EFFC-11EA-3251-BBC0-4748A82C01B5}"/>
              </a:ext>
            </a:extLst>
          </p:cNvPr>
          <p:cNvSpPr txBox="1"/>
          <p:nvPr/>
        </p:nvSpPr>
        <p:spPr>
          <a:xfrm>
            <a:off x="7960659" y="6040443"/>
            <a:ext cx="3720354" cy="651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ctr">
              <a:spcAft>
                <a:spcPts val="1000"/>
              </a:spcAft>
            </a:pPr>
            <a:r>
              <a:rPr lang="en-US" sz="1000" b="1" i="1" dirty="0">
                <a:effectLst/>
                <a:highlight>
                  <a:srgbClr val="C0C0C0"/>
                </a:highlight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Romanian Comandante Championship</a:t>
            </a:r>
            <a:r>
              <a:rPr lang="en-US" sz="1000" i="1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478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3A089-89BD-3474-63FA-0AC6C91C8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4000" b="1" i="0" dirty="0">
                <a:effectLst/>
                <a:latin typeface="Georgia Pro" panose="02040502050405020303" pitchFamily="18" charset="0"/>
              </a:rPr>
              <a:t>3. </a:t>
            </a:r>
            <a:r>
              <a:rPr lang="en-US" sz="4000" b="1" i="0" dirty="0" err="1">
                <a:effectLst/>
                <a:latin typeface="Georgia Pro" panose="02040502050405020303" pitchFamily="18" charset="0"/>
              </a:rPr>
              <a:t>Exemplu</a:t>
            </a:r>
            <a:r>
              <a:rPr lang="en-US" sz="4000" b="1" i="0" dirty="0">
                <a:effectLst/>
                <a:latin typeface="Georgia Pro" panose="02040502050405020303" pitchFamily="18" charset="0"/>
              </a:rPr>
              <a:t> Personal</a:t>
            </a: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EA67F-C5CB-8067-14B5-CEADF7368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082" y="3068625"/>
            <a:ext cx="6293224" cy="34882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b="1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Delia Avram</a:t>
            </a:r>
            <a:r>
              <a:rPr lang="en-GB" sz="2000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000" dirty="0" err="1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persoana</a:t>
            </a:r>
            <a:r>
              <a:rPr lang="en-GB" sz="2000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responsa</a:t>
            </a:r>
            <a:r>
              <a:rPr lang="ro-RO" sz="2000" dirty="0"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GB" sz="2000" dirty="0" err="1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ila</a:t>
            </a:r>
            <a:r>
              <a:rPr lang="en-GB" sz="2000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ro-RO" sz="2000" dirty="0"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deschiderea</a:t>
            </a:r>
            <a:r>
              <a:rPr lang="en-GB" sz="2000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cafenelei</a:t>
            </a:r>
            <a:r>
              <a:rPr lang="ro-RO" sz="2000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ROX,</a:t>
            </a:r>
            <a:r>
              <a:rPr lang="en-GB" sz="2000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nu era o </a:t>
            </a:r>
            <a:r>
              <a:rPr lang="en-GB" sz="2000" dirty="0" err="1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împătimită</a:t>
            </a:r>
            <a:r>
              <a:rPr lang="en-GB" sz="2000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2000" dirty="0" err="1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cafelei</a:t>
            </a:r>
            <a:r>
              <a:rPr lang="en-GB" sz="2000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înainte</a:t>
            </a:r>
            <a:r>
              <a:rPr lang="en-GB" sz="2000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a </a:t>
            </a:r>
            <a:r>
              <a:rPr lang="en-GB" sz="2000" dirty="0" err="1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gusta</a:t>
            </a:r>
            <a:r>
              <a:rPr lang="en-GB" sz="2000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n-GB" sz="2000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prima </a:t>
            </a:r>
            <a:r>
              <a:rPr lang="en-GB" sz="2000" dirty="0" err="1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dată</a:t>
            </a:r>
            <a:r>
              <a:rPr lang="en-GB" sz="2000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GB" sz="2000" dirty="0" err="1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cafea</a:t>
            </a:r>
            <a:r>
              <a:rPr lang="en-GB" sz="2000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GB" sz="2000" dirty="0" err="1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specialitate</a:t>
            </a:r>
            <a:r>
              <a:rPr lang="en-GB" sz="2000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GB" sz="2000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2014, </a:t>
            </a:r>
            <a:r>
              <a:rPr lang="en-GB" sz="2000" dirty="0" err="1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atunci</a:t>
            </a:r>
            <a:r>
              <a:rPr lang="en-GB" sz="2000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când</a:t>
            </a:r>
            <a:r>
              <a:rPr lang="en-GB" sz="2000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s-a </a:t>
            </a:r>
            <a:r>
              <a:rPr lang="en-GB" sz="2000" dirty="0" err="1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decis</a:t>
            </a:r>
            <a:r>
              <a:rPr lang="en-GB" sz="2000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împreună</a:t>
            </a:r>
            <a:r>
              <a:rPr lang="en-GB" sz="2000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cu un </a:t>
            </a:r>
            <a:r>
              <a:rPr lang="en-GB" sz="2000" dirty="0" err="1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prieten</a:t>
            </a:r>
            <a:r>
              <a:rPr lang="en-GB" sz="2000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să</a:t>
            </a:r>
            <a:r>
              <a:rPr lang="en-GB" sz="2000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2000" dirty="0"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comande</a:t>
            </a:r>
            <a:r>
              <a:rPr lang="en-GB" sz="2000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GB" sz="2000" dirty="0" err="1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astfel</a:t>
            </a:r>
            <a:r>
              <a:rPr lang="en-GB" sz="2000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ro-RO" sz="2000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băutura</a:t>
            </a:r>
            <a:r>
              <a:rPr lang="en-GB" sz="2000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într</a:t>
            </a:r>
            <a:r>
              <a:rPr lang="en-GB" sz="2000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-o </a:t>
            </a:r>
            <a:r>
              <a:rPr lang="en-GB" sz="2000" dirty="0" err="1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cafenea</a:t>
            </a:r>
            <a:r>
              <a:rPr lang="en-GB" sz="2000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cunoscută</a:t>
            </a:r>
            <a:r>
              <a:rPr lang="en-GB" sz="2000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din </a:t>
            </a:r>
            <a:r>
              <a:rPr lang="en-GB" sz="2000" dirty="0" err="1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Bucureşti</a:t>
            </a:r>
            <a:r>
              <a:rPr lang="en-GB" sz="2000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S-a </a:t>
            </a:r>
            <a:r>
              <a:rPr lang="en-GB" sz="2000" dirty="0" err="1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îndrăgostit</a:t>
            </a:r>
            <a:r>
              <a:rPr lang="en-GB" sz="2000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GB" sz="2000" dirty="0" err="1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acea</a:t>
            </a:r>
            <a:r>
              <a:rPr lang="en-GB" sz="2000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cafea</a:t>
            </a:r>
            <a:r>
              <a:rPr lang="en-GB" sz="2000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şi</a:t>
            </a:r>
            <a:r>
              <a:rPr lang="en-GB" sz="2000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aşa</a:t>
            </a:r>
            <a:r>
              <a:rPr lang="en-GB" sz="2000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2000" dirty="0" err="1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început</a:t>
            </a:r>
            <a:r>
              <a:rPr lang="en-GB" sz="2000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aventura</a:t>
            </a:r>
            <a:r>
              <a:rPr lang="en-GB" sz="2000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ei</a:t>
            </a:r>
            <a:r>
              <a:rPr lang="en-GB" sz="2000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GB" sz="2000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lumea</a:t>
            </a:r>
            <a:r>
              <a:rPr lang="en-GB" sz="2000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cafelei</a:t>
            </a:r>
            <a:r>
              <a:rPr lang="ro-RO" sz="2000" dirty="0"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ro-RO" sz="2000" dirty="0"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Anii au trecut, </a:t>
            </a:r>
            <a:r>
              <a:rPr lang="ro-RO" sz="2000" dirty="0" err="1"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premile</a:t>
            </a:r>
            <a:r>
              <a:rPr lang="ro-RO" sz="2000" dirty="0"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2000" dirty="0" err="1"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castigate</a:t>
            </a:r>
            <a:r>
              <a:rPr lang="ro-RO" sz="2000" dirty="0"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s-au </a:t>
            </a:r>
            <a:r>
              <a:rPr lang="ro-RO" sz="2000" dirty="0" err="1"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înmultit</a:t>
            </a:r>
            <a:r>
              <a:rPr lang="ro-RO" sz="2000" dirty="0"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și totul a culminat cu deschiderea propriei cafenele în orașul natal care îi poartă numele ROX (nume provenit de la prenumele </a:t>
            </a:r>
            <a:r>
              <a:rPr lang="ro-RO" sz="2000" dirty="0" err="1"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Rozana</a:t>
            </a:r>
            <a:r>
              <a:rPr lang="ro-RO" sz="2000" dirty="0"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 și a propriei prăjitorii - </a:t>
            </a:r>
            <a:r>
              <a:rPr lang="ro-RO" sz="2000" dirty="0" err="1"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Arusha</a:t>
            </a:r>
            <a:r>
              <a:rPr lang="ro-RO" sz="2000" dirty="0"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FCF717-4B06-2D6C-9A1D-65B9FF3D2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CasetăText 4">
            <a:extLst>
              <a:ext uri="{FF2B5EF4-FFF2-40B4-BE49-F238E27FC236}">
                <a16:creationId xmlns:a16="http://schemas.microsoft.com/office/drawing/2014/main" id="{DC6D9A39-03BD-49C4-E6BC-9B2AD3C20F37}"/>
              </a:ext>
            </a:extLst>
          </p:cNvPr>
          <p:cNvSpPr txBox="1"/>
          <p:nvPr/>
        </p:nvSpPr>
        <p:spPr>
          <a:xfrm>
            <a:off x="322729" y="1759337"/>
            <a:ext cx="117796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i="0" dirty="0" err="1">
                <a:effectLst/>
                <a:latin typeface="Georgia Pro" panose="02040502050405020303" pitchFamily="18" charset="0"/>
              </a:rPr>
              <a:t>Liderul</a:t>
            </a:r>
            <a:r>
              <a:rPr lang="en-US" sz="2000" b="0" i="0" dirty="0"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effectLst/>
                <a:latin typeface="Georgia Pro" panose="02040502050405020303" pitchFamily="18" charset="0"/>
              </a:rPr>
              <a:t>trebuie</a:t>
            </a:r>
            <a:r>
              <a:rPr lang="en-US" sz="2000" b="0" i="0" dirty="0"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effectLst/>
                <a:latin typeface="Georgia Pro" panose="02040502050405020303" pitchFamily="18" charset="0"/>
              </a:rPr>
              <a:t>să</a:t>
            </a:r>
            <a:r>
              <a:rPr lang="en-US" sz="2000" b="0" i="0" dirty="0">
                <a:effectLst/>
                <a:latin typeface="Georgia Pro" panose="02040502050405020303" pitchFamily="18" charset="0"/>
              </a:rPr>
              <a:t> fie un model de </a:t>
            </a:r>
            <a:r>
              <a:rPr lang="en-US" sz="2000" b="0" i="0" dirty="0" err="1">
                <a:effectLst/>
                <a:latin typeface="Georgia Pro" panose="02040502050405020303" pitchFamily="18" charset="0"/>
              </a:rPr>
              <a:t>urmat</a:t>
            </a:r>
            <a:r>
              <a:rPr lang="en-US" sz="2000" b="0" i="0" dirty="0"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effectLst/>
                <a:latin typeface="Georgia Pro" panose="02040502050405020303" pitchFamily="18" charset="0"/>
              </a:rPr>
              <a:t>pentru</a:t>
            </a:r>
            <a:r>
              <a:rPr lang="en-US" sz="2000" b="0" i="0" dirty="0"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effectLst/>
                <a:latin typeface="Georgia Pro" panose="02040502050405020303" pitchFamily="18" charset="0"/>
              </a:rPr>
              <a:t>echipă</a:t>
            </a:r>
            <a:r>
              <a:rPr lang="en-US" sz="2000" b="0" i="0" dirty="0">
                <a:effectLst/>
                <a:latin typeface="Georgia Pro" panose="02040502050405020303" pitchFamily="18" charset="0"/>
              </a:rPr>
              <a:t>, </a:t>
            </a:r>
            <a:r>
              <a:rPr lang="en-US" sz="2000" b="0" i="0" dirty="0" err="1">
                <a:effectLst/>
                <a:latin typeface="Georgia Pro" panose="02040502050405020303" pitchFamily="18" charset="0"/>
              </a:rPr>
              <a:t>demonstrând</a:t>
            </a:r>
            <a:r>
              <a:rPr lang="en-US" sz="2000" b="0" i="0" dirty="0"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effectLst/>
                <a:latin typeface="Georgia Pro" panose="02040502050405020303" pitchFamily="18" charset="0"/>
              </a:rPr>
              <a:t>prin</a:t>
            </a:r>
            <a:r>
              <a:rPr lang="en-US" sz="2000" b="0" i="0" dirty="0"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effectLst/>
                <a:latin typeface="Georgia Pro" panose="02040502050405020303" pitchFamily="18" charset="0"/>
              </a:rPr>
              <a:t>acțiunile</a:t>
            </a:r>
            <a:r>
              <a:rPr lang="en-US" sz="2000" b="0" i="0" dirty="0">
                <a:effectLst/>
                <a:latin typeface="Georgia Pro" panose="02040502050405020303" pitchFamily="18" charset="0"/>
              </a:rPr>
              <a:t> sale </a:t>
            </a:r>
            <a:r>
              <a:rPr lang="en-US" sz="2000" b="0" i="0" dirty="0" err="1">
                <a:effectLst/>
                <a:latin typeface="Georgia Pro" panose="02040502050405020303" pitchFamily="18" charset="0"/>
              </a:rPr>
              <a:t>etica</a:t>
            </a:r>
            <a:r>
              <a:rPr lang="en-US" sz="2000" b="0" i="0" dirty="0"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effectLst/>
                <a:latin typeface="Georgia Pro" panose="02040502050405020303" pitchFamily="18" charset="0"/>
              </a:rPr>
              <a:t>muncii</a:t>
            </a:r>
            <a:r>
              <a:rPr lang="en-US" sz="2000" b="0" i="0" dirty="0">
                <a:effectLst/>
                <a:latin typeface="Georgia Pro" panose="02040502050405020303" pitchFamily="18" charset="0"/>
              </a:rPr>
              <a:t>, </a:t>
            </a:r>
            <a:r>
              <a:rPr lang="en-US" sz="2000" b="0" i="0" dirty="0" err="1">
                <a:effectLst/>
                <a:latin typeface="Georgia Pro" panose="02040502050405020303" pitchFamily="18" charset="0"/>
              </a:rPr>
              <a:t>integritatea</a:t>
            </a:r>
            <a:r>
              <a:rPr lang="en-US" sz="2000" b="0" i="0" dirty="0"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effectLst/>
                <a:latin typeface="Georgia Pro" panose="02040502050405020303" pitchFamily="18" charset="0"/>
              </a:rPr>
              <a:t>și</a:t>
            </a:r>
            <a:r>
              <a:rPr lang="en-US" sz="2000" b="0" i="0" dirty="0"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effectLst/>
                <a:latin typeface="Georgia Pro" panose="02040502050405020303" pitchFamily="18" charset="0"/>
              </a:rPr>
              <a:t>pasiunea</a:t>
            </a:r>
            <a:r>
              <a:rPr lang="en-US" sz="2000" b="0" i="0" dirty="0"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effectLst/>
                <a:latin typeface="Georgia Pro" panose="02040502050405020303" pitchFamily="18" charset="0"/>
              </a:rPr>
              <a:t>pentru</a:t>
            </a:r>
            <a:r>
              <a:rPr lang="en-US" sz="2000" b="0" i="0" dirty="0"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effectLst/>
                <a:latin typeface="Georgia Pro" panose="02040502050405020303" pitchFamily="18" charset="0"/>
              </a:rPr>
              <a:t>afacere</a:t>
            </a:r>
            <a:r>
              <a:rPr lang="en-US" sz="2000" b="0" i="0" dirty="0">
                <a:effectLst/>
                <a:latin typeface="Georgia Pro" panose="02040502050405020303" pitchFamily="18" charset="0"/>
              </a:rPr>
              <a:t>. </a:t>
            </a:r>
            <a:r>
              <a:rPr lang="en-US" sz="2000" b="0" i="0" dirty="0" err="1">
                <a:effectLst/>
                <a:latin typeface="Georgia Pro" panose="02040502050405020303" pitchFamily="18" charset="0"/>
              </a:rPr>
              <a:t>Angajații</a:t>
            </a:r>
            <a:r>
              <a:rPr lang="en-US" sz="2000" b="0" i="0" dirty="0"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effectLst/>
                <a:latin typeface="Georgia Pro" panose="02040502050405020303" pitchFamily="18" charset="0"/>
              </a:rPr>
              <a:t>tind</a:t>
            </a:r>
            <a:r>
              <a:rPr lang="en-US" sz="2000" b="0" i="0" dirty="0"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effectLst/>
                <a:latin typeface="Georgia Pro" panose="02040502050405020303" pitchFamily="18" charset="0"/>
              </a:rPr>
              <a:t>să</a:t>
            </a:r>
            <a:r>
              <a:rPr lang="en-US" sz="2000" b="0" i="0" dirty="0"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effectLst/>
                <a:latin typeface="Georgia Pro" panose="02040502050405020303" pitchFamily="18" charset="0"/>
              </a:rPr>
              <a:t>urmeze</a:t>
            </a:r>
            <a:r>
              <a:rPr lang="en-US" sz="2000" b="0" i="0" dirty="0"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effectLst/>
                <a:latin typeface="Georgia Pro" panose="02040502050405020303" pitchFamily="18" charset="0"/>
              </a:rPr>
              <a:t>exemplul</a:t>
            </a:r>
            <a:r>
              <a:rPr lang="en-US" sz="2000" b="0" i="0" dirty="0"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effectLst/>
                <a:latin typeface="Georgia Pro" panose="02040502050405020303" pitchFamily="18" charset="0"/>
              </a:rPr>
              <a:t>liderului</a:t>
            </a:r>
            <a:r>
              <a:rPr lang="en-US" sz="2000" b="0" i="0" dirty="0">
                <a:effectLst/>
                <a:latin typeface="Georgia Pro" panose="02040502050405020303" pitchFamily="18" charset="0"/>
              </a:rPr>
              <a:t>, </a:t>
            </a:r>
            <a:r>
              <a:rPr lang="en-US" sz="2000" b="0" i="0" dirty="0" err="1">
                <a:effectLst/>
                <a:latin typeface="Georgia Pro" panose="02040502050405020303" pitchFamily="18" charset="0"/>
              </a:rPr>
              <a:t>așa</a:t>
            </a:r>
            <a:r>
              <a:rPr lang="en-US" sz="2000" b="0" i="0" dirty="0"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effectLst/>
                <a:latin typeface="Georgia Pro" panose="02040502050405020303" pitchFamily="18" charset="0"/>
              </a:rPr>
              <a:t>că</a:t>
            </a:r>
            <a:r>
              <a:rPr lang="en-US" sz="2000" b="0" i="0" dirty="0"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effectLst/>
                <a:latin typeface="Georgia Pro" panose="02040502050405020303" pitchFamily="18" charset="0"/>
              </a:rPr>
              <a:t>este</a:t>
            </a:r>
            <a:r>
              <a:rPr lang="en-US" sz="2000" b="0" i="0" dirty="0"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effectLst/>
                <a:latin typeface="Georgia Pro" panose="02040502050405020303" pitchFamily="18" charset="0"/>
              </a:rPr>
              <a:t>esențial</a:t>
            </a:r>
            <a:r>
              <a:rPr lang="en-US" sz="2000" b="0" i="0" dirty="0">
                <a:effectLst/>
                <a:latin typeface="Georgia Pro" panose="02040502050405020303" pitchFamily="18" charset="0"/>
              </a:rPr>
              <a:t> ca </a:t>
            </a:r>
            <a:r>
              <a:rPr lang="en-US" sz="2000" b="0" i="0" dirty="0" err="1">
                <a:effectLst/>
                <a:latin typeface="Georgia Pro" panose="02040502050405020303" pitchFamily="18" charset="0"/>
              </a:rPr>
              <a:t>acesta</a:t>
            </a:r>
            <a:r>
              <a:rPr lang="en-US" sz="2000" b="0" i="0" dirty="0"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effectLst/>
                <a:latin typeface="Georgia Pro" panose="02040502050405020303" pitchFamily="18" charset="0"/>
              </a:rPr>
              <a:t>să</a:t>
            </a:r>
            <a:r>
              <a:rPr lang="en-US" sz="2000" b="0" i="0" dirty="0"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effectLst/>
                <a:latin typeface="Georgia Pro" panose="02040502050405020303" pitchFamily="18" charset="0"/>
              </a:rPr>
              <a:t>arate</a:t>
            </a:r>
            <a:r>
              <a:rPr lang="en-US" sz="2000" b="0" i="0" dirty="0"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effectLst/>
                <a:latin typeface="Georgia Pro" panose="02040502050405020303" pitchFamily="18" charset="0"/>
              </a:rPr>
              <a:t>angajament</a:t>
            </a:r>
            <a:r>
              <a:rPr lang="en-US" sz="2000" b="0" i="0" dirty="0"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effectLst/>
                <a:latin typeface="Georgia Pro" panose="02040502050405020303" pitchFamily="18" charset="0"/>
              </a:rPr>
              <a:t>și</a:t>
            </a:r>
            <a:r>
              <a:rPr lang="en-US" sz="2000" b="0" i="0" dirty="0"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effectLst/>
                <a:latin typeface="Georgia Pro" panose="02040502050405020303" pitchFamily="18" charset="0"/>
              </a:rPr>
              <a:t>dedicare</a:t>
            </a:r>
            <a:r>
              <a:rPr lang="en-US" sz="2000" b="0" i="0" dirty="0">
                <a:effectLst/>
                <a:latin typeface="Georgia Pro" panose="02040502050405020303" pitchFamily="18" charset="0"/>
              </a:rPr>
              <a:t>.</a:t>
            </a:r>
            <a:endParaRPr lang="ro-RO" sz="2000" b="0" i="0" dirty="0">
              <a:effectLst/>
              <a:latin typeface="Georgia Pro" panose="02040502050405020303" pitchFamily="18" charset="0"/>
            </a:endParaRPr>
          </a:p>
        </p:txBody>
      </p:sp>
      <p:pic>
        <p:nvPicPr>
          <p:cNvPr id="6" name="Imagine 5">
            <a:extLst>
              <a:ext uri="{FF2B5EF4-FFF2-40B4-BE49-F238E27FC236}">
                <a16:creationId xmlns:a16="http://schemas.microsoft.com/office/drawing/2014/main" id="{92268532-9171-3060-F566-E3BC433DE2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6836" y="2944026"/>
            <a:ext cx="3755516" cy="3488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ine 8">
            <a:extLst>
              <a:ext uri="{FF2B5EF4-FFF2-40B4-BE49-F238E27FC236}">
                <a16:creationId xmlns:a16="http://schemas.microsoft.com/office/drawing/2014/main" id="{D8794012-6E3B-59E5-B82A-174261B098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913" y="2944026"/>
            <a:ext cx="2926528" cy="3488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asetăText 6">
            <a:extLst>
              <a:ext uri="{FF2B5EF4-FFF2-40B4-BE49-F238E27FC236}">
                <a16:creationId xmlns:a16="http://schemas.microsoft.com/office/drawing/2014/main" id="{2AE36786-FD08-90C4-36CF-B72ED6ECAE0D}"/>
              </a:ext>
            </a:extLst>
          </p:cNvPr>
          <p:cNvSpPr txBox="1"/>
          <p:nvPr/>
        </p:nvSpPr>
        <p:spPr>
          <a:xfrm>
            <a:off x="6357211" y="6315168"/>
            <a:ext cx="35805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/>
                <a:highlight>
                  <a:srgbClr val="C0C0C0"/>
                </a:highlight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Gustatory, </a:t>
            </a:r>
            <a:r>
              <a:rPr lang="en-US" sz="1000" b="1" dirty="0" err="1">
                <a:effectLst/>
                <a:highlight>
                  <a:srgbClr val="C0C0C0"/>
                </a:highlight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Marea</a:t>
            </a:r>
            <a:r>
              <a:rPr lang="en-US" sz="1000" b="1" dirty="0">
                <a:effectLst/>
                <a:highlight>
                  <a:srgbClr val="C0C0C0"/>
                </a:highlight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Britanie</a:t>
            </a:r>
            <a:endParaRPr lang="en-US" sz="1000" b="1" dirty="0">
              <a:highlight>
                <a:srgbClr val="C0C0C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274069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4331BFE8-C29B-09F1-75DA-67D6696ED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729" y="805635"/>
            <a:ext cx="10515600" cy="862266"/>
          </a:xfrm>
        </p:spPr>
        <p:txBody>
          <a:bodyPr>
            <a:normAutofit/>
          </a:bodyPr>
          <a:lstStyle/>
          <a:p>
            <a:r>
              <a:rPr lang="ro-RO" sz="4000" b="1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4. </a:t>
            </a:r>
            <a:r>
              <a:rPr lang="en-US" sz="4000" b="1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Selecția</a:t>
            </a:r>
            <a:r>
              <a:rPr lang="en-US" sz="4000" b="1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 </a:t>
            </a:r>
            <a:r>
              <a:rPr lang="en-US" sz="4000" b="1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și</a:t>
            </a:r>
            <a:r>
              <a:rPr lang="en-US" sz="4000" b="1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 </a:t>
            </a:r>
            <a:r>
              <a:rPr lang="en-US" sz="4000" b="1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Dezvoltarea</a:t>
            </a:r>
            <a:r>
              <a:rPr lang="en-US" sz="4000" b="1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 </a:t>
            </a:r>
            <a:r>
              <a:rPr lang="en-US" sz="4000" b="1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Echipei</a:t>
            </a:r>
            <a:endParaRPr lang="en-US" sz="4000" dirty="0">
              <a:latin typeface="Georgia Pro" panose="02040502050405020303" pitchFamily="18" charset="0"/>
            </a:endParaRPr>
          </a:p>
        </p:txBody>
      </p:sp>
      <p:sp>
        <p:nvSpPr>
          <p:cNvPr id="3" name="Substituent număr diapozitiv 2">
            <a:extLst>
              <a:ext uri="{FF2B5EF4-FFF2-40B4-BE49-F238E27FC236}">
                <a16:creationId xmlns:a16="http://schemas.microsoft.com/office/drawing/2014/main" id="{F2B1FE6E-845B-1C66-19EA-17FC95927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 dirty="0"/>
              <a:t>Page</a:t>
            </a:r>
            <a:r>
              <a:rPr lang="en-US" dirty="0"/>
              <a:t> </a:t>
            </a:r>
            <a:fld id="{BBE5057F-7482-41AE-BBDB-C83C2F3461D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CasetăText 3">
            <a:extLst>
              <a:ext uri="{FF2B5EF4-FFF2-40B4-BE49-F238E27FC236}">
                <a16:creationId xmlns:a16="http://schemas.microsoft.com/office/drawing/2014/main" id="{EBE0C2F0-BB9E-2701-C95C-A0DEDDAE6877}"/>
              </a:ext>
            </a:extLst>
          </p:cNvPr>
          <p:cNvSpPr txBox="1"/>
          <p:nvPr/>
        </p:nvSpPr>
        <p:spPr>
          <a:xfrm>
            <a:off x="475129" y="1748117"/>
            <a:ext cx="745863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Leadership-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ul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 include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recrutarea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și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dezvoltarea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angajaților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.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Alegerea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persoanelor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potrivite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și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investirea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în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formarea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și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creșterea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 lor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profesională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 sunt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esențiale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pentru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succesul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 pe termen lung al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cafenelei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.</a:t>
            </a:r>
          </a:p>
          <a:p>
            <a:endParaRPr lang="en-US" sz="2000" b="0" i="0" dirty="0">
              <a:solidFill>
                <a:srgbClr val="0D0D0D"/>
              </a:solidFill>
              <a:effectLst/>
              <a:latin typeface="Georgia Pro" panose="02040502050405020303" pitchFamily="18" charset="0"/>
            </a:endParaRPr>
          </a:p>
          <a:p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Metoda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 de leadership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adoptată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 de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managerul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cafenelei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 ROX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implică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recrutarea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candidaților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fără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experiență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în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domeniul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cafelei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 de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specialitate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și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instruirea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acestora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prin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sesiuni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individuale</a:t>
            </a:r>
            <a:r>
              <a:rPr lang="en-US" sz="2000" dirty="0">
                <a:solidFill>
                  <a:srgbClr val="0D0D0D"/>
                </a:solidFill>
                <a:latin typeface="Georgia Pro" panose="02040502050405020303" pitchFamily="18" charset="0"/>
              </a:rPr>
              <a:t>, predate </a:t>
            </a:r>
            <a:r>
              <a:rPr lang="en-US" sz="2000" dirty="0" err="1">
                <a:solidFill>
                  <a:srgbClr val="0D0D0D"/>
                </a:solidFill>
                <a:latin typeface="Georgia Pro" panose="02040502050405020303" pitchFamily="18" charset="0"/>
              </a:rPr>
              <a:t>chiar</a:t>
            </a:r>
            <a:r>
              <a:rPr lang="en-US" sz="2000" dirty="0">
                <a:solidFill>
                  <a:srgbClr val="0D0D0D"/>
                </a:solidFill>
                <a:latin typeface="Georgia Pro" panose="02040502050405020303" pitchFamily="18" charset="0"/>
              </a:rPr>
              <a:t> de ea.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 </a:t>
            </a:r>
            <a:r>
              <a:rPr lang="en-US" sz="2000" dirty="0" err="1">
                <a:solidFill>
                  <a:srgbClr val="0D0D0D"/>
                </a:solidFill>
                <a:latin typeface="Georgia Pro" panose="02040502050405020303" pitchFamily="18" charset="0"/>
              </a:rPr>
              <a:t>Ea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consideră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că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este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mai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eficient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 ca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angaja</a:t>
            </a:r>
            <a:r>
              <a:rPr lang="ro-RO" sz="2000" dirty="0">
                <a:solidFill>
                  <a:srgbClr val="0D0D0D"/>
                </a:solidFill>
                <a:latin typeface="Georgia Pro" panose="02040502050405020303" pitchFamily="18" charset="0"/>
              </a:rPr>
              <a:t>ț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ii s</a:t>
            </a:r>
            <a:r>
              <a:rPr lang="ro-RO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ă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 </a:t>
            </a:r>
            <a:r>
              <a:rPr lang="ro-RO" sz="2000" dirty="0">
                <a:solidFill>
                  <a:srgbClr val="0D0D0D"/>
                </a:solidFill>
                <a:latin typeface="Georgia Pro" panose="02040502050405020303" pitchFamily="18" charset="0"/>
              </a:rPr>
              <a:t>î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nve</a:t>
            </a:r>
            <a:r>
              <a:rPr lang="ro-RO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ț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e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corect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 de la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început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și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să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 </a:t>
            </a:r>
            <a:r>
              <a:rPr lang="ro-RO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îș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i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formeze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obiceiuri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bune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,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decât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să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corectez</a:t>
            </a:r>
            <a:r>
              <a:rPr lang="ro-RO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e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greșelile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 ulterior.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Datorită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lipsei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 de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experiență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,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noii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angajați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încep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 cu un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salariu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 minim, care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urmează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să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crească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 pe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măsură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ce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dobândesc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competențe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și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experiență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.</a:t>
            </a:r>
            <a:endParaRPr lang="en-US" sz="2000" dirty="0">
              <a:latin typeface="Georgia Pro" panose="02040502050405020303" pitchFamily="18" charset="0"/>
            </a:endParaRPr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839FCF4C-64DD-10D8-0B5C-55CA9174B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525" y="1667901"/>
            <a:ext cx="4266464" cy="4401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asetăText 5">
            <a:extLst>
              <a:ext uri="{FF2B5EF4-FFF2-40B4-BE49-F238E27FC236}">
                <a16:creationId xmlns:a16="http://schemas.microsoft.com/office/drawing/2014/main" id="{C36A450D-DC0A-356B-61F5-0D40174814B4}"/>
              </a:ext>
            </a:extLst>
          </p:cNvPr>
          <p:cNvSpPr txBox="1"/>
          <p:nvPr/>
        </p:nvSpPr>
        <p:spPr>
          <a:xfrm>
            <a:off x="9430871" y="5945995"/>
            <a:ext cx="33124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ctr">
              <a:spcAft>
                <a:spcPts val="1000"/>
              </a:spcAft>
            </a:pPr>
            <a:r>
              <a:rPr lang="en-US" sz="1000" b="1" dirty="0">
                <a:effectLst/>
                <a:highlight>
                  <a:srgbClr val="C0C0C0"/>
                </a:highlight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Curs Latte-Art.</a:t>
            </a:r>
          </a:p>
        </p:txBody>
      </p:sp>
    </p:spTree>
    <p:extLst>
      <p:ext uri="{BB962C8B-B14F-4D97-AF65-F5344CB8AC3E}">
        <p14:creationId xmlns:p14="http://schemas.microsoft.com/office/powerpoint/2010/main" val="3789390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u 1">
            <a:extLst>
              <a:ext uri="{FF2B5EF4-FFF2-40B4-BE49-F238E27FC236}">
                <a16:creationId xmlns:a16="http://schemas.microsoft.com/office/drawing/2014/main" id="{B38586DA-F4C0-CF66-E49D-5F49AC6FB4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645" y="2457228"/>
            <a:ext cx="8691715" cy="4400772"/>
          </a:xfrm>
        </p:spPr>
        <p:txBody>
          <a:bodyPr>
            <a:normAutofit lnSpcReduction="10000"/>
          </a:bodyPr>
          <a:lstStyle/>
          <a:p>
            <a:pPr algn="just">
              <a:buFont typeface="+mj-lt"/>
              <a:buAutoNum type="arabicPeriod"/>
            </a:pPr>
            <a:r>
              <a:rPr lang="en-US" sz="2000" i="0" dirty="0" err="1">
                <a:effectLst/>
                <a:latin typeface="Georgia Pro" panose="02040502050405020303" pitchFamily="18" charset="0"/>
              </a:rPr>
              <a:t>Introducerea</a:t>
            </a:r>
            <a:r>
              <a:rPr lang="en-US" sz="2000" i="0" dirty="0">
                <a:effectLst/>
                <a:latin typeface="Georgia Pro" panose="02040502050405020303" pitchFamily="18" charset="0"/>
              </a:rPr>
              <a:t> de </a:t>
            </a:r>
            <a:r>
              <a:rPr lang="en-US" sz="2000" i="0" dirty="0" err="1">
                <a:effectLst/>
                <a:latin typeface="Georgia Pro" panose="02040502050405020303" pitchFamily="18" charset="0"/>
              </a:rPr>
              <a:t>Produse</a:t>
            </a:r>
            <a:r>
              <a:rPr lang="en-US" sz="2000" i="0" dirty="0">
                <a:effectLst/>
                <a:latin typeface="Georgia Pro" panose="02040502050405020303" pitchFamily="18" charset="0"/>
              </a:rPr>
              <a:t> Noi - </a:t>
            </a:r>
            <a:r>
              <a:rPr lang="en-US" sz="2000" i="0" dirty="0" err="1">
                <a:effectLst/>
                <a:latin typeface="Georgia Pro" panose="02040502050405020303" pitchFamily="18" charset="0"/>
              </a:rPr>
              <a:t>Cafeneaua</a:t>
            </a:r>
            <a:r>
              <a:rPr lang="en-US" sz="2000" i="0" dirty="0">
                <a:effectLst/>
                <a:latin typeface="Georgia Pro" panose="02040502050405020303" pitchFamily="18" charset="0"/>
              </a:rPr>
              <a:t> ROX a </a:t>
            </a:r>
            <a:r>
              <a:rPr lang="en-US" sz="2000" i="0" dirty="0" err="1">
                <a:effectLst/>
                <a:latin typeface="Georgia Pro" panose="02040502050405020303" pitchFamily="18" charset="0"/>
              </a:rPr>
              <a:t>început</a:t>
            </a:r>
            <a:r>
              <a:rPr lang="en-US" sz="2000" i="0" dirty="0">
                <a:effectLst/>
                <a:latin typeface="Georgia Pro" panose="02040502050405020303" pitchFamily="18" charset="0"/>
              </a:rPr>
              <a:t> cu o </a:t>
            </a:r>
            <a:r>
              <a:rPr lang="en-US" sz="2000" i="0" dirty="0" err="1">
                <a:effectLst/>
                <a:latin typeface="Georgia Pro" panose="02040502050405020303" pitchFamily="18" charset="0"/>
              </a:rPr>
              <a:t>gamă</a:t>
            </a:r>
            <a:r>
              <a:rPr lang="en-US" sz="2000" i="0" dirty="0">
                <a:effectLst/>
                <a:latin typeface="Georgia Pro" panose="02040502050405020303" pitchFamily="18" charset="0"/>
              </a:rPr>
              <a:t> </a:t>
            </a:r>
            <a:r>
              <a:rPr lang="en-US" sz="2000" i="0" dirty="0" err="1">
                <a:effectLst/>
                <a:latin typeface="Georgia Pro" panose="02040502050405020303" pitchFamily="18" charset="0"/>
              </a:rPr>
              <a:t>restrânsă</a:t>
            </a:r>
            <a:r>
              <a:rPr lang="en-US" sz="2000" i="0" dirty="0">
                <a:effectLst/>
                <a:latin typeface="Georgia Pro" panose="02040502050405020303" pitchFamily="18" charset="0"/>
              </a:rPr>
              <a:t> de </a:t>
            </a:r>
            <a:r>
              <a:rPr lang="en-US" sz="2000" i="0" dirty="0" err="1">
                <a:effectLst/>
                <a:latin typeface="Georgia Pro" panose="02040502050405020303" pitchFamily="18" charset="0"/>
              </a:rPr>
              <a:t>produse</a:t>
            </a:r>
            <a:r>
              <a:rPr lang="en-US" sz="2000" i="0" dirty="0">
                <a:effectLst/>
                <a:latin typeface="Georgia Pro" panose="02040502050405020303" pitchFamily="18" charset="0"/>
              </a:rPr>
              <a:t>, pe care a </a:t>
            </a:r>
            <a:r>
              <a:rPr lang="en-US" sz="2000" i="0" dirty="0" err="1">
                <a:effectLst/>
                <a:latin typeface="Georgia Pro" panose="02040502050405020303" pitchFamily="18" charset="0"/>
              </a:rPr>
              <a:t>diversificat</a:t>
            </a:r>
            <a:r>
              <a:rPr lang="en-US" sz="2000" i="0" dirty="0">
                <a:effectLst/>
                <a:latin typeface="Georgia Pro" panose="02040502050405020303" pitchFamily="18" charset="0"/>
              </a:rPr>
              <a:t>-o ulterior </a:t>
            </a:r>
            <a:r>
              <a:rPr lang="en-US" sz="2000" i="0" dirty="0" err="1">
                <a:effectLst/>
                <a:latin typeface="Georgia Pro" panose="02040502050405020303" pitchFamily="18" charset="0"/>
              </a:rPr>
              <a:t>adăugând</a:t>
            </a:r>
            <a:r>
              <a:rPr lang="en-US" sz="2000" i="0" dirty="0">
                <a:effectLst/>
                <a:latin typeface="Georgia Pro" panose="02040502050405020303" pitchFamily="18" charset="0"/>
              </a:rPr>
              <a:t>: </a:t>
            </a:r>
            <a:r>
              <a:rPr lang="en-US" sz="2000" i="0" dirty="0" err="1">
                <a:effectLst/>
                <a:latin typeface="Georgia Pro" panose="02040502050405020303" pitchFamily="18" charset="0"/>
              </a:rPr>
              <a:t>ceaiuri</a:t>
            </a:r>
            <a:r>
              <a:rPr lang="en-US" sz="2000" i="0" dirty="0">
                <a:effectLst/>
                <a:latin typeface="Georgia Pro" panose="02040502050405020303" pitchFamily="18" charset="0"/>
              </a:rPr>
              <a:t> de </a:t>
            </a:r>
            <a:r>
              <a:rPr lang="en-US" sz="2000" i="0" dirty="0" err="1">
                <a:effectLst/>
                <a:latin typeface="Georgia Pro" panose="02040502050405020303" pitchFamily="18" charset="0"/>
              </a:rPr>
              <a:t>specialitate</a:t>
            </a:r>
            <a:r>
              <a:rPr lang="en-US" sz="2000" i="0" dirty="0">
                <a:effectLst/>
                <a:latin typeface="Georgia Pro" panose="02040502050405020303" pitchFamily="18" charset="0"/>
              </a:rPr>
              <a:t>, </a:t>
            </a:r>
            <a:r>
              <a:rPr lang="en-US" sz="2000" i="0" dirty="0" err="1">
                <a:effectLst/>
                <a:latin typeface="Georgia Pro" panose="02040502050405020303" pitchFamily="18" charset="0"/>
              </a:rPr>
              <a:t>băuturi</a:t>
            </a:r>
            <a:r>
              <a:rPr lang="en-US" sz="2000" i="0" dirty="0">
                <a:effectLst/>
                <a:latin typeface="Georgia Pro" panose="02040502050405020303" pitchFamily="18" charset="0"/>
              </a:rPr>
              <a:t> </a:t>
            </a:r>
            <a:r>
              <a:rPr lang="en-US" sz="2000" i="0" dirty="0" err="1">
                <a:effectLst/>
                <a:latin typeface="Georgia Pro" panose="02040502050405020303" pitchFamily="18" charset="0"/>
              </a:rPr>
              <a:t>sănătoase</a:t>
            </a:r>
            <a:r>
              <a:rPr lang="en-US" sz="2000" i="0" dirty="0">
                <a:effectLst/>
                <a:latin typeface="Georgia Pro" panose="02040502050405020303" pitchFamily="18" charset="0"/>
              </a:rPr>
              <a:t> </a:t>
            </a:r>
            <a:r>
              <a:rPr lang="en-US" sz="2000" i="0" dirty="0" err="1">
                <a:effectLst/>
                <a:latin typeface="Georgia Pro" panose="02040502050405020303" pitchFamily="18" charset="0"/>
              </a:rPr>
              <a:t>vegane</a:t>
            </a:r>
            <a:r>
              <a:rPr lang="en-US" sz="2000" i="0" dirty="0">
                <a:effectLst/>
                <a:latin typeface="Georgia Pro" panose="02040502050405020303" pitchFamily="18" charset="0"/>
              </a:rPr>
              <a:t> </a:t>
            </a:r>
            <a:r>
              <a:rPr lang="en-US" sz="2000" i="0" dirty="0" err="1">
                <a:effectLst/>
                <a:latin typeface="Georgia Pro" panose="02040502050405020303" pitchFamily="18" charset="0"/>
              </a:rPr>
              <a:t>și</a:t>
            </a:r>
            <a:r>
              <a:rPr lang="en-US" sz="2000" i="0" dirty="0">
                <a:effectLst/>
                <a:latin typeface="Georgia Pro" panose="02040502050405020303" pitchFamily="18" charset="0"/>
              </a:rPr>
              <a:t> </a:t>
            </a:r>
            <a:r>
              <a:rPr lang="en-US" sz="2000" i="0" dirty="0" err="1">
                <a:effectLst/>
                <a:latin typeface="Georgia Pro" panose="02040502050405020303" pitchFamily="18" charset="0"/>
              </a:rPr>
              <a:t>cafea</a:t>
            </a:r>
            <a:r>
              <a:rPr lang="en-US" sz="2000" i="0" dirty="0">
                <a:effectLst/>
                <a:latin typeface="Georgia Pro" panose="02040502050405020303" pitchFamily="18" charset="0"/>
              </a:rPr>
              <a:t> </a:t>
            </a:r>
            <a:r>
              <a:rPr lang="en-US" sz="2000" i="0" dirty="0" err="1">
                <a:effectLst/>
                <a:latin typeface="Georgia Pro" panose="02040502050405020303" pitchFamily="18" charset="0"/>
              </a:rPr>
              <a:t>fără</a:t>
            </a:r>
            <a:r>
              <a:rPr lang="en-US" sz="2000" i="0" dirty="0">
                <a:effectLst/>
                <a:latin typeface="Georgia Pro" panose="02040502050405020303" pitchFamily="18" charset="0"/>
              </a:rPr>
              <a:t> </a:t>
            </a:r>
            <a:r>
              <a:rPr lang="en-US" sz="2000" i="0" dirty="0" err="1">
                <a:effectLst/>
                <a:latin typeface="Georgia Pro" panose="02040502050405020303" pitchFamily="18" charset="0"/>
              </a:rPr>
              <a:t>cofeină</a:t>
            </a:r>
            <a:r>
              <a:rPr lang="en-US" sz="2000" i="0" dirty="0">
                <a:effectLst/>
                <a:latin typeface="Georgia Pro" panose="02040502050405020303" pitchFamily="18" charset="0"/>
              </a:rPr>
              <a:t>.</a:t>
            </a:r>
          </a:p>
          <a:p>
            <a:pPr algn="just">
              <a:buFont typeface="+mj-lt"/>
              <a:buAutoNum type="arabicPeriod"/>
            </a:pPr>
            <a:r>
              <a:rPr lang="en-US" sz="2000" i="0" dirty="0">
                <a:effectLst/>
                <a:latin typeface="Georgia Pro" panose="02040502050405020303" pitchFamily="18" charset="0"/>
              </a:rPr>
              <a:t>Feedback de la </a:t>
            </a:r>
            <a:r>
              <a:rPr lang="en-US" sz="2000" i="0" dirty="0" err="1">
                <a:effectLst/>
                <a:latin typeface="Georgia Pro" panose="02040502050405020303" pitchFamily="18" charset="0"/>
              </a:rPr>
              <a:t>Clienți</a:t>
            </a:r>
            <a:r>
              <a:rPr lang="en-US" sz="2000" i="0" dirty="0">
                <a:effectLst/>
                <a:latin typeface="Georgia Pro" panose="02040502050405020303" pitchFamily="18" charset="0"/>
              </a:rPr>
              <a:t> - </a:t>
            </a:r>
            <a:r>
              <a:rPr lang="en-US" sz="2000" i="0" dirty="0" err="1">
                <a:effectLst/>
                <a:latin typeface="Georgia Pro" panose="02040502050405020303" pitchFamily="18" charset="0"/>
              </a:rPr>
              <a:t>Acesta</a:t>
            </a:r>
            <a:r>
              <a:rPr lang="en-US" sz="2000" i="0" dirty="0">
                <a:effectLst/>
                <a:latin typeface="Georgia Pro" panose="02040502050405020303" pitchFamily="18" charset="0"/>
              </a:rPr>
              <a:t> se </a:t>
            </a:r>
            <a:r>
              <a:rPr lang="en-US" sz="2000" i="0" dirty="0" err="1">
                <a:effectLst/>
                <a:latin typeface="Georgia Pro" panose="02040502050405020303" pitchFamily="18" charset="0"/>
              </a:rPr>
              <a:t>obține</a:t>
            </a:r>
            <a:r>
              <a:rPr lang="en-US" sz="2000" i="0" dirty="0">
                <a:effectLst/>
                <a:latin typeface="Georgia Pro" panose="02040502050405020303" pitchFamily="18" charset="0"/>
              </a:rPr>
              <a:t> </a:t>
            </a:r>
            <a:r>
              <a:rPr lang="en-US" sz="2000" i="0" dirty="0" err="1">
                <a:effectLst/>
                <a:latin typeface="Georgia Pro" panose="02040502050405020303" pitchFamily="18" charset="0"/>
              </a:rPr>
              <a:t>atât</a:t>
            </a:r>
            <a:r>
              <a:rPr lang="en-US" sz="2000" i="0" dirty="0">
                <a:effectLst/>
                <a:latin typeface="Georgia Pro" panose="02040502050405020303" pitchFamily="18" charset="0"/>
              </a:rPr>
              <a:t> direct, </a:t>
            </a:r>
            <a:r>
              <a:rPr lang="en-US" sz="2000" i="0" dirty="0" err="1">
                <a:effectLst/>
                <a:latin typeface="Georgia Pro" panose="02040502050405020303" pitchFamily="18" charset="0"/>
              </a:rPr>
              <a:t>cât</a:t>
            </a:r>
            <a:r>
              <a:rPr lang="en-US" sz="2000" i="0" dirty="0">
                <a:effectLst/>
                <a:latin typeface="Georgia Pro" panose="02040502050405020303" pitchFamily="18" charset="0"/>
              </a:rPr>
              <a:t> </a:t>
            </a:r>
            <a:r>
              <a:rPr lang="en-US" sz="2000" i="0" dirty="0" err="1">
                <a:effectLst/>
                <a:latin typeface="Georgia Pro" panose="02040502050405020303" pitchFamily="18" charset="0"/>
              </a:rPr>
              <a:t>și</a:t>
            </a:r>
            <a:r>
              <a:rPr lang="en-US" sz="2000" i="0" dirty="0">
                <a:effectLst/>
                <a:latin typeface="Georgia Pro" panose="02040502050405020303" pitchFamily="18" charset="0"/>
              </a:rPr>
              <a:t> </a:t>
            </a:r>
            <a:r>
              <a:rPr lang="en-US" sz="2000" i="0" dirty="0" err="1">
                <a:effectLst/>
                <a:latin typeface="Georgia Pro" panose="02040502050405020303" pitchFamily="18" charset="0"/>
              </a:rPr>
              <a:t>prin</a:t>
            </a:r>
            <a:r>
              <a:rPr lang="en-US" sz="2000" i="0" dirty="0">
                <a:effectLst/>
                <a:latin typeface="Georgia Pro" panose="02040502050405020303" pitchFamily="18" charset="0"/>
              </a:rPr>
              <a:t> </a:t>
            </a:r>
            <a:r>
              <a:rPr lang="en-US" sz="2000" i="0" dirty="0" err="1">
                <a:effectLst/>
                <a:latin typeface="Georgia Pro" panose="02040502050405020303" pitchFamily="18" charset="0"/>
              </a:rPr>
              <a:t>intermediul</a:t>
            </a:r>
            <a:r>
              <a:rPr lang="en-US" sz="2000" i="0" dirty="0">
                <a:effectLst/>
                <a:latin typeface="Georgia Pro" panose="02040502050405020303" pitchFamily="18" charset="0"/>
              </a:rPr>
              <a:t> </a:t>
            </a:r>
            <a:r>
              <a:rPr lang="en-US" sz="2000" i="0" dirty="0" err="1">
                <a:effectLst/>
                <a:latin typeface="Georgia Pro" panose="02040502050405020303" pitchFamily="18" charset="0"/>
              </a:rPr>
              <a:t>rețelelor</a:t>
            </a:r>
            <a:r>
              <a:rPr lang="en-US" sz="2000" i="0" dirty="0">
                <a:effectLst/>
                <a:latin typeface="Georgia Pro" panose="02040502050405020303" pitchFamily="18" charset="0"/>
              </a:rPr>
              <a:t> de </a:t>
            </a:r>
            <a:r>
              <a:rPr lang="en-US" sz="2000" i="0" dirty="0" err="1">
                <a:effectLst/>
                <a:latin typeface="Georgia Pro" panose="02040502050405020303" pitchFamily="18" charset="0"/>
              </a:rPr>
              <a:t>socializare</a:t>
            </a:r>
            <a:r>
              <a:rPr lang="en-US" sz="2000" i="0" dirty="0">
                <a:effectLst/>
                <a:latin typeface="Georgia Pro" panose="02040502050405020303" pitchFamily="18" charset="0"/>
              </a:rPr>
              <a:t>, </a:t>
            </a:r>
            <a:r>
              <a:rPr lang="en-US" sz="2000" i="0" dirty="0" err="1">
                <a:effectLst/>
                <a:latin typeface="Georgia Pro" panose="02040502050405020303" pitchFamily="18" charset="0"/>
              </a:rPr>
              <a:t>organizând</a:t>
            </a:r>
            <a:r>
              <a:rPr lang="en-US" sz="2000" i="0" dirty="0">
                <a:effectLst/>
                <a:latin typeface="Georgia Pro" panose="02040502050405020303" pitchFamily="18" charset="0"/>
              </a:rPr>
              <a:t> </a:t>
            </a:r>
            <a:r>
              <a:rPr lang="en-US" sz="2000" i="0" dirty="0" err="1">
                <a:effectLst/>
                <a:latin typeface="Georgia Pro" panose="02040502050405020303" pitchFamily="18" charset="0"/>
              </a:rPr>
              <a:t>sondaje</a:t>
            </a:r>
            <a:r>
              <a:rPr lang="en-US" sz="2000" i="0" dirty="0">
                <a:effectLst/>
                <a:latin typeface="Georgia Pro" panose="02040502050405020303" pitchFamily="18" charset="0"/>
              </a:rPr>
              <a:t> de </a:t>
            </a:r>
            <a:r>
              <a:rPr lang="en-US" sz="2000" i="0" dirty="0" err="1">
                <a:effectLst/>
                <a:latin typeface="Georgia Pro" panose="02040502050405020303" pitchFamily="18" charset="0"/>
              </a:rPr>
              <a:t>opinie</a:t>
            </a:r>
            <a:r>
              <a:rPr lang="en-US" sz="2000" i="0" dirty="0">
                <a:effectLst/>
                <a:latin typeface="Georgia Pro" panose="02040502050405020303" pitchFamily="18" charset="0"/>
              </a:rPr>
              <a:t> pe diverse </a:t>
            </a:r>
            <a:r>
              <a:rPr lang="en-US" sz="2000" i="0" dirty="0" err="1">
                <a:effectLst/>
                <a:latin typeface="Georgia Pro" panose="02040502050405020303" pitchFamily="18" charset="0"/>
              </a:rPr>
              <a:t>teme</a:t>
            </a:r>
            <a:r>
              <a:rPr lang="en-US" sz="2000" i="0" dirty="0">
                <a:effectLst/>
                <a:latin typeface="Georgia Pro" panose="02040502050405020303" pitchFamily="18" charset="0"/>
              </a:rPr>
              <a:t>.</a:t>
            </a:r>
          </a:p>
          <a:p>
            <a:pPr algn="just">
              <a:buFont typeface="+mj-lt"/>
              <a:buAutoNum type="arabicPeriod"/>
            </a:pPr>
            <a:r>
              <a:rPr lang="en-US" sz="2000" i="0" dirty="0">
                <a:effectLst/>
                <a:latin typeface="Georgia Pro" panose="02040502050405020303" pitchFamily="18" charset="0"/>
              </a:rPr>
              <a:t>Marketing </a:t>
            </a:r>
            <a:r>
              <a:rPr lang="en-US" sz="2000" i="0" dirty="0" err="1">
                <a:effectLst/>
                <a:latin typeface="Georgia Pro" panose="02040502050405020303" pitchFamily="18" charset="0"/>
              </a:rPr>
              <a:t>Creativ</a:t>
            </a:r>
            <a:r>
              <a:rPr lang="en-US" sz="2000" i="0" dirty="0">
                <a:effectLst/>
                <a:latin typeface="Georgia Pro" panose="02040502050405020303" pitchFamily="18" charset="0"/>
              </a:rPr>
              <a:t> – Reels-</a:t>
            </a:r>
            <a:r>
              <a:rPr lang="en-US" sz="2000" i="0" dirty="0" err="1">
                <a:effectLst/>
                <a:latin typeface="Georgia Pro" panose="02040502050405020303" pitchFamily="18" charset="0"/>
              </a:rPr>
              <a:t>uri</a:t>
            </a:r>
            <a:r>
              <a:rPr lang="en-US" sz="2000" i="0" dirty="0">
                <a:effectLst/>
                <a:latin typeface="Georgia Pro" panose="02040502050405020303" pitchFamily="18" charset="0"/>
              </a:rPr>
              <a:t> care </a:t>
            </a:r>
            <a:r>
              <a:rPr lang="en-US" sz="2000" i="0" dirty="0" err="1">
                <a:effectLst/>
                <a:latin typeface="Georgia Pro" panose="02040502050405020303" pitchFamily="18" charset="0"/>
              </a:rPr>
              <a:t>includ</a:t>
            </a:r>
            <a:r>
              <a:rPr lang="en-US" sz="2000" i="0" dirty="0">
                <a:effectLst/>
                <a:latin typeface="Georgia Pro" panose="02040502050405020303" pitchFamily="18" charset="0"/>
              </a:rPr>
              <a:t> </a:t>
            </a:r>
            <a:r>
              <a:rPr lang="en-US" sz="2000" i="0" dirty="0" err="1">
                <a:effectLst/>
                <a:latin typeface="Georgia Pro" panose="02040502050405020303" pitchFamily="18" charset="0"/>
              </a:rPr>
              <a:t>degustări</a:t>
            </a:r>
            <a:r>
              <a:rPr lang="en-US" sz="2000" i="0" dirty="0">
                <a:effectLst/>
                <a:latin typeface="Georgia Pro" panose="02040502050405020303" pitchFamily="18" charset="0"/>
              </a:rPr>
              <a:t> de </a:t>
            </a:r>
            <a:r>
              <a:rPr lang="en-US" sz="2000" i="0" dirty="0" err="1">
                <a:effectLst/>
                <a:latin typeface="Georgia Pro" panose="02040502050405020303" pitchFamily="18" charset="0"/>
              </a:rPr>
              <a:t>cafea</a:t>
            </a:r>
            <a:r>
              <a:rPr lang="en-US" sz="2000" i="0" dirty="0">
                <a:effectLst/>
                <a:latin typeface="Georgia Pro" panose="02040502050405020303" pitchFamily="18" charset="0"/>
              </a:rPr>
              <a:t> </a:t>
            </a:r>
            <a:r>
              <a:rPr lang="en-US" sz="2000" i="0" dirty="0" err="1">
                <a:effectLst/>
                <a:latin typeface="Georgia Pro" panose="02040502050405020303" pitchFamily="18" charset="0"/>
              </a:rPr>
              <a:t>și</a:t>
            </a:r>
            <a:r>
              <a:rPr lang="en-US" sz="2000" i="0" dirty="0">
                <a:effectLst/>
                <a:latin typeface="Georgia Pro" panose="02040502050405020303" pitchFamily="18" charset="0"/>
              </a:rPr>
              <a:t> </a:t>
            </a:r>
            <a:r>
              <a:rPr lang="en-US" sz="2000" i="0" dirty="0" err="1">
                <a:effectLst/>
                <a:latin typeface="Georgia Pro" panose="02040502050405020303" pitchFamily="18" charset="0"/>
              </a:rPr>
              <a:t>cafea</a:t>
            </a:r>
            <a:r>
              <a:rPr lang="en-US" sz="2000" i="0" dirty="0">
                <a:effectLst/>
                <a:latin typeface="Georgia Pro" panose="02040502050405020303" pitchFamily="18" charset="0"/>
              </a:rPr>
              <a:t> </a:t>
            </a:r>
            <a:r>
              <a:rPr lang="en-US" sz="2000" i="0" dirty="0" err="1">
                <a:effectLst/>
                <a:latin typeface="Georgia Pro" panose="02040502050405020303" pitchFamily="18" charset="0"/>
              </a:rPr>
              <a:t>gratuită</a:t>
            </a:r>
            <a:r>
              <a:rPr lang="en-US" sz="2000" i="0" dirty="0">
                <a:effectLst/>
                <a:latin typeface="Georgia Pro" panose="02040502050405020303" pitchFamily="18" charset="0"/>
              </a:rPr>
              <a:t> </a:t>
            </a:r>
            <a:r>
              <a:rPr lang="en-US" sz="2000" i="0" dirty="0" err="1">
                <a:effectLst/>
                <a:latin typeface="Georgia Pro" panose="02040502050405020303" pitchFamily="18" charset="0"/>
              </a:rPr>
              <a:t>acordată</a:t>
            </a:r>
            <a:r>
              <a:rPr lang="en-US" sz="2000" i="0" dirty="0">
                <a:effectLst/>
                <a:latin typeface="Georgia Pro" panose="02040502050405020303" pitchFamily="18" charset="0"/>
              </a:rPr>
              <a:t> </a:t>
            </a:r>
            <a:r>
              <a:rPr lang="en-US" sz="2000" i="0" dirty="0" err="1">
                <a:effectLst/>
                <a:latin typeface="Georgia Pro" panose="02040502050405020303" pitchFamily="18" charset="0"/>
              </a:rPr>
              <a:t>clienților</a:t>
            </a:r>
            <a:r>
              <a:rPr lang="en-US" sz="2000" i="0" dirty="0">
                <a:effectLst/>
                <a:latin typeface="Georgia Pro" panose="02040502050405020303" pitchFamily="18" charset="0"/>
              </a:rPr>
              <a:t> </a:t>
            </a:r>
            <a:r>
              <a:rPr lang="en-US" sz="2000" i="0" dirty="0" err="1">
                <a:effectLst/>
                <a:latin typeface="Georgia Pro" panose="02040502050405020303" pitchFamily="18" charset="0"/>
              </a:rPr>
              <a:t>după</a:t>
            </a:r>
            <a:r>
              <a:rPr lang="en-US" sz="2000" i="0" dirty="0">
                <a:effectLst/>
                <a:latin typeface="Georgia Pro" panose="02040502050405020303" pitchFamily="18" charset="0"/>
              </a:rPr>
              <a:t> </a:t>
            </a:r>
            <a:r>
              <a:rPr lang="en-US" sz="2000" i="0" dirty="0" err="1">
                <a:effectLst/>
                <a:latin typeface="Georgia Pro" panose="02040502050405020303" pitchFamily="18" charset="0"/>
              </a:rPr>
              <a:t>participarea</a:t>
            </a:r>
            <a:r>
              <a:rPr lang="en-US" sz="2000" i="0" dirty="0">
                <a:effectLst/>
                <a:latin typeface="Georgia Pro" panose="02040502050405020303" pitchFamily="18" charset="0"/>
              </a:rPr>
              <a:t> </a:t>
            </a:r>
            <a:r>
              <a:rPr lang="en-US" sz="2000" i="0" dirty="0" err="1">
                <a:effectLst/>
                <a:latin typeface="Georgia Pro" panose="02040502050405020303" pitchFamily="18" charset="0"/>
              </a:rPr>
              <a:t>personalului</a:t>
            </a:r>
            <a:r>
              <a:rPr lang="en-US" sz="2000" i="0" dirty="0">
                <a:effectLst/>
                <a:latin typeface="Georgia Pro" panose="02040502050405020303" pitchFamily="18" charset="0"/>
              </a:rPr>
              <a:t> la diverse </a:t>
            </a:r>
            <a:r>
              <a:rPr lang="en-US" sz="2000" i="0" dirty="0" err="1">
                <a:effectLst/>
                <a:latin typeface="Georgia Pro" panose="02040502050405020303" pitchFamily="18" charset="0"/>
              </a:rPr>
              <a:t>competiții</a:t>
            </a:r>
            <a:r>
              <a:rPr lang="en-US" sz="2000" i="0" dirty="0">
                <a:effectLst/>
                <a:latin typeface="Georgia Pro" panose="02040502050405020303" pitchFamily="18" charset="0"/>
              </a:rPr>
              <a:t>. </a:t>
            </a:r>
            <a:r>
              <a:rPr lang="en-US" sz="2000" i="0" dirty="0" err="1">
                <a:effectLst/>
                <a:latin typeface="Georgia Pro" panose="02040502050405020303" pitchFamily="18" charset="0"/>
              </a:rPr>
              <a:t>În</a:t>
            </a:r>
            <a:r>
              <a:rPr lang="en-US" sz="2000" i="0" dirty="0">
                <a:effectLst/>
                <a:latin typeface="Georgia Pro" panose="02040502050405020303" pitchFamily="18" charset="0"/>
              </a:rPr>
              <a:t> </a:t>
            </a:r>
            <a:r>
              <a:rPr lang="en-US" sz="2000" i="0" dirty="0" err="1">
                <a:effectLst/>
                <a:latin typeface="Georgia Pro" panose="02040502050405020303" pitchFamily="18" charset="0"/>
              </a:rPr>
              <a:t>acest</a:t>
            </a:r>
            <a:r>
              <a:rPr lang="en-US" sz="2000" i="0" dirty="0">
                <a:effectLst/>
                <a:latin typeface="Georgia Pro" panose="02040502050405020303" pitchFamily="18" charset="0"/>
              </a:rPr>
              <a:t> </a:t>
            </a:r>
            <a:r>
              <a:rPr lang="en-US" sz="2000" i="0" dirty="0" err="1">
                <a:effectLst/>
                <a:latin typeface="Georgia Pro" panose="02040502050405020303" pitchFamily="18" charset="0"/>
              </a:rPr>
              <a:t>fel</a:t>
            </a:r>
            <a:r>
              <a:rPr lang="en-US" sz="2000" i="0" dirty="0">
                <a:effectLst/>
                <a:latin typeface="Georgia Pro" panose="02040502050405020303" pitchFamily="18" charset="0"/>
              </a:rPr>
              <a:t>, </a:t>
            </a:r>
            <a:r>
              <a:rPr lang="en-US" sz="2000" i="0" dirty="0" err="1">
                <a:effectLst/>
                <a:latin typeface="Georgia Pro" panose="02040502050405020303" pitchFamily="18" charset="0"/>
              </a:rPr>
              <a:t>clienții</a:t>
            </a:r>
            <a:r>
              <a:rPr lang="en-US" sz="2000" i="0" dirty="0">
                <a:effectLst/>
                <a:latin typeface="Georgia Pro" panose="02040502050405020303" pitchFamily="18" charset="0"/>
              </a:rPr>
              <a:t> pot </a:t>
            </a:r>
            <a:r>
              <a:rPr lang="en-US" sz="2000" i="0" dirty="0" err="1">
                <a:effectLst/>
                <a:latin typeface="Georgia Pro" panose="02040502050405020303" pitchFamily="18" charset="0"/>
              </a:rPr>
              <a:t>încerca</a:t>
            </a:r>
            <a:r>
              <a:rPr lang="en-US" sz="2000" i="0" dirty="0">
                <a:effectLst/>
                <a:latin typeface="Georgia Pro" panose="02040502050405020303" pitchFamily="18" charset="0"/>
              </a:rPr>
              <a:t> diverse </a:t>
            </a:r>
            <a:r>
              <a:rPr lang="en-US" sz="2000" i="0" dirty="0" err="1">
                <a:effectLst/>
                <a:latin typeface="Georgia Pro" panose="02040502050405020303" pitchFamily="18" charset="0"/>
              </a:rPr>
              <a:t>origini</a:t>
            </a:r>
            <a:r>
              <a:rPr lang="en-US" sz="2000" i="0" dirty="0">
                <a:effectLst/>
                <a:latin typeface="Georgia Pro" panose="02040502050405020303" pitchFamily="18" charset="0"/>
              </a:rPr>
              <a:t> de </a:t>
            </a:r>
            <a:r>
              <a:rPr lang="en-US" sz="2000" i="0" dirty="0" err="1">
                <a:effectLst/>
                <a:latin typeface="Georgia Pro" panose="02040502050405020303" pitchFamily="18" charset="0"/>
              </a:rPr>
              <a:t>cafea</a:t>
            </a:r>
            <a:r>
              <a:rPr lang="en-US" sz="2000" i="0" dirty="0">
                <a:effectLst/>
                <a:latin typeface="Georgia Pro" panose="02040502050405020303" pitchFamily="18" charset="0"/>
              </a:rPr>
              <a:t>, </a:t>
            </a:r>
            <a:r>
              <a:rPr lang="en-US" sz="2000" i="0" dirty="0" err="1">
                <a:effectLst/>
                <a:latin typeface="Georgia Pro" panose="02040502050405020303" pitchFamily="18" charset="0"/>
              </a:rPr>
              <a:t>fiind</a:t>
            </a:r>
            <a:r>
              <a:rPr lang="en-US" sz="2000" i="0" dirty="0">
                <a:effectLst/>
                <a:latin typeface="Georgia Pro" panose="02040502050405020303" pitchFamily="18" charset="0"/>
              </a:rPr>
              <a:t> </a:t>
            </a:r>
            <a:r>
              <a:rPr lang="en-US" sz="2000" i="0" dirty="0" err="1">
                <a:effectLst/>
                <a:latin typeface="Georgia Pro" panose="02040502050405020303" pitchFamily="18" charset="0"/>
              </a:rPr>
              <a:t>și</a:t>
            </a:r>
            <a:r>
              <a:rPr lang="en-US" sz="2000" i="0" dirty="0">
                <a:effectLst/>
                <a:latin typeface="Georgia Pro" panose="02040502050405020303" pitchFamily="18" charset="0"/>
              </a:rPr>
              <a:t> o </a:t>
            </a:r>
            <a:r>
              <a:rPr lang="en-US" sz="2000" i="0" dirty="0" err="1">
                <a:effectLst/>
                <a:latin typeface="Georgia Pro" panose="02040502050405020303" pitchFamily="18" charset="0"/>
              </a:rPr>
              <a:t>metodă</a:t>
            </a:r>
            <a:r>
              <a:rPr lang="en-US" sz="2000" i="0" dirty="0">
                <a:effectLst/>
                <a:latin typeface="Georgia Pro" panose="02040502050405020303" pitchFamily="18" charset="0"/>
              </a:rPr>
              <a:t> de </a:t>
            </a:r>
            <a:r>
              <a:rPr lang="en-US" sz="2000" i="0" dirty="0" err="1">
                <a:effectLst/>
                <a:latin typeface="Georgia Pro" panose="02040502050405020303" pitchFamily="18" charset="0"/>
              </a:rPr>
              <a:t>fidelizare</a:t>
            </a:r>
            <a:r>
              <a:rPr lang="en-US" sz="2000" i="0" dirty="0">
                <a:effectLst/>
                <a:latin typeface="Georgia Pro" panose="02040502050405020303" pitchFamily="18" charset="0"/>
              </a:rPr>
              <a:t> a </a:t>
            </a:r>
            <a:r>
              <a:rPr lang="en-US" sz="2000" i="0" dirty="0" err="1">
                <a:effectLst/>
                <a:latin typeface="Georgia Pro" panose="02040502050405020303" pitchFamily="18" charset="0"/>
              </a:rPr>
              <a:t>clientelei</a:t>
            </a:r>
            <a:r>
              <a:rPr lang="en-US" sz="2000" i="0" dirty="0">
                <a:effectLst/>
                <a:latin typeface="Georgia Pro" panose="02040502050405020303" pitchFamily="18" charset="0"/>
              </a:rPr>
              <a:t> </a:t>
            </a:r>
            <a:r>
              <a:rPr lang="en-US" sz="2000" i="0" dirty="0" err="1">
                <a:effectLst/>
                <a:latin typeface="Georgia Pro" panose="02040502050405020303" pitchFamily="18" charset="0"/>
              </a:rPr>
              <a:t>deja</a:t>
            </a:r>
            <a:r>
              <a:rPr lang="en-US" sz="2000" i="0" dirty="0">
                <a:effectLst/>
                <a:latin typeface="Georgia Pro" panose="02040502050405020303" pitchFamily="18" charset="0"/>
              </a:rPr>
              <a:t> </a:t>
            </a:r>
            <a:r>
              <a:rPr lang="en-US" sz="2000" i="0" dirty="0" err="1">
                <a:effectLst/>
                <a:latin typeface="Georgia Pro" panose="02040502050405020303" pitchFamily="18" charset="0"/>
              </a:rPr>
              <a:t>formate</a:t>
            </a:r>
            <a:r>
              <a:rPr lang="en-US" sz="2000" i="0" dirty="0">
                <a:effectLst/>
                <a:latin typeface="Georgia Pro" panose="02040502050405020303" pitchFamily="18" charset="0"/>
              </a:rPr>
              <a:t>.</a:t>
            </a:r>
          </a:p>
          <a:p>
            <a:pPr algn="just">
              <a:buFont typeface="+mj-lt"/>
              <a:buAutoNum type="arabicPeriod"/>
            </a:pPr>
            <a:r>
              <a:rPr lang="en-US" sz="2000" i="0" dirty="0" err="1">
                <a:effectLst/>
                <a:latin typeface="Georgia Pro" panose="02040502050405020303" pitchFamily="18" charset="0"/>
              </a:rPr>
              <a:t>Formarea</a:t>
            </a:r>
            <a:r>
              <a:rPr lang="en-US" sz="2000" i="0" dirty="0">
                <a:effectLst/>
                <a:latin typeface="Georgia Pro" panose="02040502050405020303" pitchFamily="18" charset="0"/>
              </a:rPr>
              <a:t> </a:t>
            </a:r>
            <a:r>
              <a:rPr lang="en-US" sz="2000" i="0" dirty="0" err="1">
                <a:effectLst/>
                <a:latin typeface="Georgia Pro" panose="02040502050405020303" pitchFamily="18" charset="0"/>
              </a:rPr>
              <a:t>Continuă</a:t>
            </a:r>
            <a:r>
              <a:rPr lang="en-US" sz="2000" i="0" dirty="0">
                <a:effectLst/>
                <a:latin typeface="Georgia Pro" panose="02040502050405020303" pitchFamily="18" charset="0"/>
              </a:rPr>
              <a:t> a </a:t>
            </a:r>
            <a:r>
              <a:rPr lang="en-US" sz="2000" i="0" dirty="0" err="1">
                <a:effectLst/>
                <a:latin typeface="Georgia Pro" panose="02040502050405020303" pitchFamily="18" charset="0"/>
              </a:rPr>
              <a:t>Personalului</a:t>
            </a:r>
            <a:r>
              <a:rPr lang="en-US" sz="2000" i="0" dirty="0">
                <a:effectLst/>
                <a:latin typeface="Georgia Pro" panose="02040502050405020303" pitchFamily="18" charset="0"/>
              </a:rPr>
              <a:t> – </a:t>
            </a:r>
            <a:r>
              <a:rPr lang="en-US" sz="2000" i="0" dirty="0" err="1">
                <a:effectLst/>
                <a:latin typeface="Georgia Pro" panose="02040502050405020303" pitchFamily="18" charset="0"/>
              </a:rPr>
              <a:t>Înscrierea</a:t>
            </a:r>
            <a:r>
              <a:rPr lang="en-US" sz="2000" i="0" dirty="0">
                <a:effectLst/>
                <a:latin typeface="Georgia Pro" panose="02040502050405020303" pitchFamily="18" charset="0"/>
              </a:rPr>
              <a:t> </a:t>
            </a:r>
            <a:r>
              <a:rPr lang="en-US" sz="2000" i="0" dirty="0" err="1">
                <a:effectLst/>
                <a:latin typeface="Georgia Pro" panose="02040502050405020303" pitchFamily="18" charset="0"/>
              </a:rPr>
              <a:t>și</a:t>
            </a:r>
            <a:r>
              <a:rPr lang="en-US" sz="2000" i="0" dirty="0">
                <a:effectLst/>
                <a:latin typeface="Georgia Pro" panose="02040502050405020303" pitchFamily="18" charset="0"/>
              </a:rPr>
              <a:t> </a:t>
            </a:r>
            <a:r>
              <a:rPr lang="en-US" sz="2000" i="0" dirty="0" err="1">
                <a:effectLst/>
                <a:latin typeface="Georgia Pro" panose="02040502050405020303" pitchFamily="18" charset="0"/>
              </a:rPr>
              <a:t>pregătirea</a:t>
            </a:r>
            <a:r>
              <a:rPr lang="en-US" sz="2000" i="0" dirty="0">
                <a:effectLst/>
                <a:latin typeface="Georgia Pro" panose="02040502050405020303" pitchFamily="18" charset="0"/>
              </a:rPr>
              <a:t> </a:t>
            </a:r>
            <a:r>
              <a:rPr lang="en-US" sz="2000" i="0" dirty="0" err="1">
                <a:effectLst/>
                <a:latin typeface="Georgia Pro" panose="02040502050405020303" pitchFamily="18" charset="0"/>
              </a:rPr>
              <a:t>acestora</a:t>
            </a:r>
            <a:r>
              <a:rPr lang="en-US" sz="2000" i="0" dirty="0">
                <a:effectLst/>
                <a:latin typeface="Georgia Pro" panose="02040502050405020303" pitchFamily="18" charset="0"/>
              </a:rPr>
              <a:t> </a:t>
            </a:r>
            <a:r>
              <a:rPr lang="en-US" sz="2000" i="0" dirty="0" err="1">
                <a:effectLst/>
                <a:latin typeface="Georgia Pro" panose="02040502050405020303" pitchFamily="18" charset="0"/>
              </a:rPr>
              <a:t>pentru</a:t>
            </a:r>
            <a:r>
              <a:rPr lang="en-US" sz="2000" i="0" dirty="0">
                <a:effectLst/>
                <a:latin typeface="Georgia Pro" panose="02040502050405020303" pitchFamily="18" charset="0"/>
              </a:rPr>
              <a:t> diverse </a:t>
            </a:r>
            <a:r>
              <a:rPr lang="en-US" sz="2000" i="0" dirty="0" err="1">
                <a:effectLst/>
                <a:latin typeface="Georgia Pro" panose="02040502050405020303" pitchFamily="18" charset="0"/>
              </a:rPr>
              <a:t>competiții</a:t>
            </a:r>
            <a:r>
              <a:rPr lang="en-US" sz="2000" i="0" dirty="0">
                <a:effectLst/>
                <a:latin typeface="Georgia Pro" panose="02040502050405020303" pitchFamily="18" charset="0"/>
              </a:rPr>
              <a:t> </a:t>
            </a:r>
            <a:r>
              <a:rPr lang="en-US" sz="2000" i="0" dirty="0" err="1">
                <a:effectLst/>
                <a:latin typeface="Georgia Pro" panose="02040502050405020303" pitchFamily="18" charset="0"/>
              </a:rPr>
              <a:t>naționale</a:t>
            </a:r>
            <a:r>
              <a:rPr lang="en-US" sz="2000" i="0" dirty="0">
                <a:effectLst/>
                <a:latin typeface="Georgia Pro" panose="02040502050405020303" pitchFamily="18" charset="0"/>
              </a:rPr>
              <a:t> </a:t>
            </a:r>
            <a:r>
              <a:rPr lang="en-US" sz="2000" i="0" dirty="0" err="1">
                <a:effectLst/>
                <a:latin typeface="Georgia Pro" panose="02040502050405020303" pitchFamily="18" charset="0"/>
              </a:rPr>
              <a:t>și</a:t>
            </a:r>
            <a:r>
              <a:rPr lang="en-US" sz="2000" i="0" dirty="0">
                <a:effectLst/>
                <a:latin typeface="Georgia Pro" panose="02040502050405020303" pitchFamily="18" charset="0"/>
              </a:rPr>
              <a:t> </a:t>
            </a:r>
            <a:r>
              <a:rPr lang="en-US" sz="2000" i="0" dirty="0" err="1">
                <a:effectLst/>
                <a:latin typeface="Georgia Pro" panose="02040502050405020303" pitchFamily="18" charset="0"/>
              </a:rPr>
              <a:t>internaționale</a:t>
            </a:r>
            <a:r>
              <a:rPr lang="en-US" sz="2000" i="0" dirty="0">
                <a:effectLst/>
                <a:latin typeface="Georgia Pro" panose="02040502050405020303" pitchFamily="18" charset="0"/>
              </a:rPr>
              <a:t>.</a:t>
            </a:r>
          </a:p>
          <a:p>
            <a:pPr algn="just">
              <a:buFont typeface="+mj-lt"/>
              <a:buAutoNum type="arabicPeriod"/>
            </a:pPr>
            <a:r>
              <a:rPr lang="en-US" sz="2000" i="0" dirty="0" err="1">
                <a:effectLst/>
                <a:latin typeface="Georgia Pro" panose="02040502050405020303" pitchFamily="18" charset="0"/>
              </a:rPr>
              <a:t>Flexibilitate</a:t>
            </a:r>
            <a:r>
              <a:rPr lang="en-US" sz="2000" i="0" dirty="0">
                <a:effectLst/>
                <a:latin typeface="Georgia Pro" panose="02040502050405020303" pitchFamily="18" charset="0"/>
              </a:rPr>
              <a:t> </a:t>
            </a:r>
            <a:r>
              <a:rPr lang="en-US" sz="2000" i="0" dirty="0" err="1">
                <a:effectLst/>
                <a:latin typeface="Georgia Pro" panose="02040502050405020303" pitchFamily="18" charset="0"/>
              </a:rPr>
              <a:t>în</a:t>
            </a:r>
            <a:r>
              <a:rPr lang="en-US" sz="2000" i="0" dirty="0">
                <a:effectLst/>
                <a:latin typeface="Georgia Pro" panose="02040502050405020303" pitchFamily="18" charset="0"/>
              </a:rPr>
              <a:t> </a:t>
            </a:r>
            <a:r>
              <a:rPr lang="en-US" sz="2000" i="0" dirty="0" err="1">
                <a:effectLst/>
                <a:latin typeface="Georgia Pro" panose="02040502050405020303" pitchFamily="18" charset="0"/>
              </a:rPr>
              <a:t>Meniu</a:t>
            </a:r>
            <a:r>
              <a:rPr lang="en-US" sz="2000" i="0" dirty="0">
                <a:effectLst/>
                <a:latin typeface="Georgia Pro" panose="02040502050405020303" pitchFamily="18" charset="0"/>
              </a:rPr>
              <a:t> - </a:t>
            </a:r>
            <a:r>
              <a:rPr lang="en-US" sz="2000" i="0" dirty="0" err="1">
                <a:effectLst/>
                <a:latin typeface="Georgia Pro" panose="02040502050405020303" pitchFamily="18" charset="0"/>
              </a:rPr>
              <a:t>Consta</a:t>
            </a:r>
            <a:r>
              <a:rPr lang="en-US" sz="2000" i="0" dirty="0">
                <a:effectLst/>
                <a:latin typeface="Georgia Pro" panose="02040502050405020303" pitchFamily="18" charset="0"/>
              </a:rPr>
              <a:t> </a:t>
            </a:r>
            <a:r>
              <a:rPr lang="en-US" sz="2000" i="0" dirty="0" err="1">
                <a:effectLst/>
                <a:latin typeface="Georgia Pro" panose="02040502050405020303" pitchFamily="18" charset="0"/>
              </a:rPr>
              <a:t>în</a:t>
            </a:r>
            <a:r>
              <a:rPr lang="en-US" sz="2000" i="0" dirty="0">
                <a:effectLst/>
                <a:latin typeface="Georgia Pro" panose="02040502050405020303" pitchFamily="18" charset="0"/>
              </a:rPr>
              <a:t> </a:t>
            </a:r>
            <a:r>
              <a:rPr lang="en-US" sz="2000" i="0" dirty="0" err="1">
                <a:effectLst/>
                <a:latin typeface="Georgia Pro" panose="02040502050405020303" pitchFamily="18" charset="0"/>
              </a:rPr>
              <a:t>adăugarea</a:t>
            </a:r>
            <a:r>
              <a:rPr lang="en-US" sz="2000" i="0" dirty="0">
                <a:effectLst/>
                <a:latin typeface="Georgia Pro" panose="02040502050405020303" pitchFamily="18" charset="0"/>
              </a:rPr>
              <a:t> de: </a:t>
            </a:r>
            <a:r>
              <a:rPr lang="en-US" sz="2000" i="0" dirty="0" err="1">
                <a:effectLst/>
                <a:latin typeface="Georgia Pro" panose="02040502050405020303" pitchFamily="18" charset="0"/>
              </a:rPr>
              <a:t>cafea</a:t>
            </a:r>
            <a:r>
              <a:rPr lang="en-US" sz="2000" i="0" dirty="0">
                <a:effectLst/>
                <a:latin typeface="Georgia Pro" panose="02040502050405020303" pitchFamily="18" charset="0"/>
              </a:rPr>
              <a:t> </a:t>
            </a:r>
            <a:r>
              <a:rPr lang="en-US" sz="2000" i="0" dirty="0" err="1">
                <a:effectLst/>
                <a:latin typeface="Georgia Pro" panose="02040502050405020303" pitchFamily="18" charset="0"/>
              </a:rPr>
              <a:t>fără</a:t>
            </a:r>
            <a:r>
              <a:rPr lang="en-US" sz="2000" i="0" dirty="0">
                <a:effectLst/>
                <a:latin typeface="Georgia Pro" panose="02040502050405020303" pitchFamily="18" charset="0"/>
              </a:rPr>
              <a:t> </a:t>
            </a:r>
            <a:r>
              <a:rPr lang="en-US" sz="2000" i="0" dirty="0" err="1">
                <a:effectLst/>
                <a:latin typeface="Georgia Pro" panose="02040502050405020303" pitchFamily="18" charset="0"/>
              </a:rPr>
              <a:t>cofeină</a:t>
            </a:r>
            <a:r>
              <a:rPr lang="en-US" sz="2000" i="0" dirty="0">
                <a:effectLst/>
                <a:latin typeface="Georgia Pro" panose="02040502050405020303" pitchFamily="18" charset="0"/>
              </a:rPr>
              <a:t>, </a:t>
            </a:r>
            <a:r>
              <a:rPr lang="en-US" sz="2000" i="0" dirty="0" err="1">
                <a:effectLst/>
                <a:latin typeface="Georgia Pro" panose="02040502050405020303" pitchFamily="18" charset="0"/>
              </a:rPr>
              <a:t>lapte</a:t>
            </a:r>
            <a:r>
              <a:rPr lang="en-US" sz="2000" i="0" dirty="0">
                <a:effectLst/>
                <a:latin typeface="Georgia Pro" panose="02040502050405020303" pitchFamily="18" charset="0"/>
              </a:rPr>
              <a:t> </a:t>
            </a:r>
            <a:r>
              <a:rPr lang="en-US" sz="2000" i="0" dirty="0" err="1">
                <a:effectLst/>
                <a:latin typeface="Georgia Pro" panose="02040502050405020303" pitchFamily="18" charset="0"/>
              </a:rPr>
              <a:t>fără</a:t>
            </a:r>
            <a:r>
              <a:rPr lang="en-US" sz="2000" i="0" dirty="0">
                <a:effectLst/>
                <a:latin typeface="Georgia Pro" panose="02040502050405020303" pitchFamily="18" charset="0"/>
              </a:rPr>
              <a:t> </a:t>
            </a:r>
            <a:r>
              <a:rPr lang="en-US" sz="2000" i="0" dirty="0" err="1">
                <a:effectLst/>
                <a:latin typeface="Georgia Pro" panose="02040502050405020303" pitchFamily="18" charset="0"/>
              </a:rPr>
              <a:t>lactoză</a:t>
            </a:r>
            <a:r>
              <a:rPr lang="en-US" sz="2000" i="0" dirty="0">
                <a:effectLst/>
                <a:latin typeface="Georgia Pro" panose="02040502050405020303" pitchFamily="18" charset="0"/>
              </a:rPr>
              <a:t>, </a:t>
            </a:r>
            <a:r>
              <a:rPr lang="en-US" sz="2000" i="0" dirty="0" err="1">
                <a:effectLst/>
                <a:latin typeface="Georgia Pro" panose="02040502050405020303" pitchFamily="18" charset="0"/>
              </a:rPr>
              <a:t>lapte</a:t>
            </a:r>
            <a:r>
              <a:rPr lang="en-US" sz="2000" i="0" dirty="0">
                <a:effectLst/>
                <a:latin typeface="Georgia Pro" panose="02040502050405020303" pitchFamily="18" charset="0"/>
              </a:rPr>
              <a:t> vegetal, </a:t>
            </a:r>
            <a:r>
              <a:rPr lang="en-US" sz="2000" i="0" dirty="0" err="1">
                <a:effectLst/>
                <a:latin typeface="Georgia Pro" panose="02040502050405020303" pitchFamily="18" charset="0"/>
              </a:rPr>
              <a:t>deserturi</a:t>
            </a:r>
            <a:r>
              <a:rPr lang="en-US" sz="2000" i="0" dirty="0">
                <a:effectLst/>
                <a:latin typeface="Georgia Pro" panose="02040502050405020303" pitchFamily="18" charset="0"/>
              </a:rPr>
              <a:t> </a:t>
            </a:r>
            <a:r>
              <a:rPr lang="en-US" sz="2000" i="0" dirty="0" err="1">
                <a:effectLst/>
                <a:latin typeface="Georgia Pro" panose="02040502050405020303" pitchFamily="18" charset="0"/>
              </a:rPr>
              <a:t>vegane</a:t>
            </a:r>
            <a:r>
              <a:rPr lang="en-US" sz="2000" i="0" dirty="0">
                <a:effectLst/>
                <a:latin typeface="Georgia Pro" panose="02040502050405020303" pitchFamily="18" charset="0"/>
              </a:rPr>
              <a:t>, </a:t>
            </a:r>
            <a:r>
              <a:rPr lang="en-US" sz="2000" i="0" dirty="0" err="1">
                <a:effectLst/>
                <a:latin typeface="Georgia Pro" panose="02040502050405020303" pitchFamily="18" charset="0"/>
              </a:rPr>
              <a:t>băuturi</a:t>
            </a:r>
            <a:r>
              <a:rPr lang="en-US" sz="2000" i="0" dirty="0">
                <a:effectLst/>
                <a:latin typeface="Georgia Pro" panose="02040502050405020303" pitchFamily="18" charset="0"/>
              </a:rPr>
              <a:t> </a:t>
            </a:r>
            <a:r>
              <a:rPr lang="en-US" sz="2000" i="0" dirty="0" err="1">
                <a:effectLst/>
                <a:latin typeface="Georgia Pro" panose="02040502050405020303" pitchFamily="18" charset="0"/>
              </a:rPr>
              <a:t>vegane</a:t>
            </a:r>
            <a:r>
              <a:rPr lang="en-US" sz="2000" i="0" dirty="0">
                <a:effectLst/>
                <a:latin typeface="Georgia Pro" panose="02040502050405020303" pitchFamily="18" charset="0"/>
              </a:rPr>
              <a:t> </a:t>
            </a:r>
            <a:r>
              <a:rPr lang="en-US" sz="2000" i="0" dirty="0" err="1">
                <a:effectLst/>
                <a:latin typeface="Georgia Pro" panose="02040502050405020303" pitchFamily="18" charset="0"/>
              </a:rPr>
              <a:t>și</a:t>
            </a:r>
            <a:r>
              <a:rPr lang="en-US" sz="2000" i="0" dirty="0">
                <a:effectLst/>
                <a:latin typeface="Georgia Pro" panose="02040502050405020303" pitchFamily="18" charset="0"/>
              </a:rPr>
              <a:t> </a:t>
            </a:r>
            <a:r>
              <a:rPr lang="en-US" sz="2000" i="0" dirty="0" err="1">
                <a:effectLst/>
                <a:latin typeface="Georgia Pro" panose="02040502050405020303" pitchFamily="18" charset="0"/>
              </a:rPr>
              <a:t>sucuri</a:t>
            </a:r>
            <a:r>
              <a:rPr lang="en-US" sz="2000" i="0" dirty="0">
                <a:effectLst/>
                <a:latin typeface="Georgia Pro" panose="02040502050405020303" pitchFamily="18" charset="0"/>
              </a:rPr>
              <a:t> </a:t>
            </a:r>
            <a:r>
              <a:rPr lang="en-US" sz="2000" i="0" dirty="0" err="1">
                <a:effectLst/>
                <a:latin typeface="Georgia Pro" panose="02040502050405020303" pitchFamily="18" charset="0"/>
              </a:rPr>
              <a:t>fără</a:t>
            </a:r>
            <a:r>
              <a:rPr lang="en-US" sz="2000" i="0" dirty="0">
                <a:effectLst/>
                <a:latin typeface="Georgia Pro" panose="02040502050405020303" pitchFamily="18" charset="0"/>
              </a:rPr>
              <a:t> </a:t>
            </a:r>
            <a:r>
              <a:rPr lang="en-US" sz="2000" i="0" dirty="0" err="1">
                <a:effectLst/>
                <a:latin typeface="Georgia Pro" panose="02040502050405020303" pitchFamily="18" charset="0"/>
              </a:rPr>
              <a:t>adaos</a:t>
            </a:r>
            <a:r>
              <a:rPr lang="en-US" sz="2000" i="0" dirty="0">
                <a:effectLst/>
                <a:latin typeface="Georgia Pro" panose="02040502050405020303" pitchFamily="18" charset="0"/>
              </a:rPr>
              <a:t> de </a:t>
            </a:r>
            <a:r>
              <a:rPr lang="en-US" sz="2000" i="0" dirty="0" err="1">
                <a:effectLst/>
                <a:latin typeface="Georgia Pro" panose="02040502050405020303" pitchFamily="18" charset="0"/>
              </a:rPr>
              <a:t>zahăr</a:t>
            </a:r>
            <a:r>
              <a:rPr lang="en-US" sz="2000" i="0" dirty="0">
                <a:effectLst/>
                <a:latin typeface="Georgia Pro" panose="02040502050405020303" pitchFamily="18" charset="0"/>
              </a:rPr>
              <a:t>.</a:t>
            </a:r>
          </a:p>
        </p:txBody>
      </p:sp>
      <p:sp>
        <p:nvSpPr>
          <p:cNvPr id="3" name="Titlu 2">
            <a:extLst>
              <a:ext uri="{FF2B5EF4-FFF2-40B4-BE49-F238E27FC236}">
                <a16:creationId xmlns:a16="http://schemas.microsoft.com/office/drawing/2014/main" id="{44CE8CC1-F87A-FE10-01E8-A58AEDECF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858" y="581334"/>
            <a:ext cx="10515600" cy="862266"/>
          </a:xfrm>
        </p:spPr>
        <p:txBody>
          <a:bodyPr>
            <a:normAutofit/>
          </a:bodyPr>
          <a:lstStyle/>
          <a:p>
            <a:r>
              <a:rPr lang="en-US" sz="4000" b="1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5.Adaptabilitate </a:t>
            </a:r>
            <a:r>
              <a:rPr lang="en-US" sz="4000" b="1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și</a:t>
            </a:r>
            <a:r>
              <a:rPr lang="en-US" sz="4000" b="1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 </a:t>
            </a:r>
            <a:r>
              <a:rPr lang="en-US" sz="4000" b="1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Inovație</a:t>
            </a:r>
            <a:endParaRPr lang="en-US" sz="4000" b="1" dirty="0">
              <a:latin typeface="Georgia Pro" panose="02040502050405020303" pitchFamily="18" charset="0"/>
            </a:endParaRPr>
          </a:p>
        </p:txBody>
      </p:sp>
      <p:sp>
        <p:nvSpPr>
          <p:cNvPr id="6" name="Substituent număr diapozitiv 2">
            <a:extLst>
              <a:ext uri="{FF2B5EF4-FFF2-40B4-BE49-F238E27FC236}">
                <a16:creationId xmlns:a16="http://schemas.microsoft.com/office/drawing/2014/main" id="{A41301BF-8F4F-DFCC-DEAF-1DB8BDC00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1706" y="6356350"/>
            <a:ext cx="1202094" cy="365125"/>
          </a:xfrm>
        </p:spPr>
        <p:txBody>
          <a:bodyPr/>
          <a:lstStyle/>
          <a:p>
            <a:r>
              <a:rPr lang="en-US" sz="1400" b="0" dirty="0"/>
              <a:t>Page</a:t>
            </a:r>
            <a:r>
              <a:rPr lang="en-US" dirty="0"/>
              <a:t> </a:t>
            </a:r>
            <a:fld id="{BBE5057F-7482-41AE-BBDB-C83C2F3461D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CasetăText 7">
            <a:extLst>
              <a:ext uri="{FF2B5EF4-FFF2-40B4-BE49-F238E27FC236}">
                <a16:creationId xmlns:a16="http://schemas.microsoft.com/office/drawing/2014/main" id="{4DDBE994-08DE-8038-9629-DC278191B30F}"/>
              </a:ext>
            </a:extLst>
          </p:cNvPr>
          <p:cNvSpPr txBox="1"/>
          <p:nvPr/>
        </p:nvSpPr>
        <p:spPr>
          <a:xfrm>
            <a:off x="353962" y="1606303"/>
            <a:ext cx="1183803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b="0" i="0" dirty="0" err="1">
                <a:effectLst/>
                <a:latin typeface="Georgia Pro" panose="02040502050405020303" pitchFamily="18" charset="0"/>
              </a:rPr>
              <a:t>Liderul</a:t>
            </a:r>
            <a:r>
              <a:rPr lang="en-US" sz="2000" b="0" i="0" dirty="0"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effectLst/>
                <a:latin typeface="Georgia Pro" panose="02040502050405020303" pitchFamily="18" charset="0"/>
              </a:rPr>
              <a:t>trebuie</a:t>
            </a:r>
            <a:r>
              <a:rPr lang="en-US" sz="2000" b="0" i="0" dirty="0"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effectLst/>
                <a:latin typeface="Georgia Pro" panose="02040502050405020303" pitchFamily="18" charset="0"/>
              </a:rPr>
              <a:t>să</a:t>
            </a:r>
            <a:r>
              <a:rPr lang="en-US" sz="2000" b="0" i="0" dirty="0">
                <a:effectLst/>
                <a:latin typeface="Georgia Pro" panose="02040502050405020303" pitchFamily="18" charset="0"/>
              </a:rPr>
              <a:t> fie </a:t>
            </a:r>
            <a:r>
              <a:rPr lang="en-US" sz="2000" b="0" i="0" dirty="0" err="1">
                <a:effectLst/>
                <a:latin typeface="Georgia Pro" panose="02040502050405020303" pitchFamily="18" charset="0"/>
              </a:rPr>
              <a:t>deschis</a:t>
            </a:r>
            <a:r>
              <a:rPr lang="en-US" sz="2000" b="0" i="0" dirty="0">
                <a:effectLst/>
                <a:latin typeface="Georgia Pro" panose="02040502050405020303" pitchFamily="18" charset="0"/>
              </a:rPr>
              <a:t> la </a:t>
            </a:r>
            <a:r>
              <a:rPr lang="en-US" sz="2000" b="0" i="0" dirty="0" err="1">
                <a:effectLst/>
                <a:latin typeface="Georgia Pro" panose="02040502050405020303" pitchFamily="18" charset="0"/>
              </a:rPr>
              <a:t>schimbări</a:t>
            </a:r>
            <a:r>
              <a:rPr lang="en-US" sz="2000" b="0" i="0" dirty="0"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effectLst/>
                <a:latin typeface="Georgia Pro" panose="02040502050405020303" pitchFamily="18" charset="0"/>
              </a:rPr>
              <a:t>și</a:t>
            </a:r>
            <a:r>
              <a:rPr lang="en-US" sz="2000" b="0" i="0" dirty="0"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effectLst/>
                <a:latin typeface="Georgia Pro" panose="02040502050405020303" pitchFamily="18" charset="0"/>
              </a:rPr>
              <a:t>inovații</a:t>
            </a:r>
            <a:r>
              <a:rPr lang="en-US" sz="2000" b="0" i="0" dirty="0">
                <a:effectLst/>
                <a:latin typeface="Georgia Pro" panose="02040502050405020303" pitchFamily="18" charset="0"/>
              </a:rPr>
              <a:t>, </a:t>
            </a:r>
            <a:r>
              <a:rPr lang="en-US" sz="2000" b="0" i="0" dirty="0" err="1">
                <a:effectLst/>
                <a:latin typeface="Georgia Pro" panose="02040502050405020303" pitchFamily="18" charset="0"/>
              </a:rPr>
              <a:t>adaptând</a:t>
            </a:r>
            <a:r>
              <a:rPr lang="en-US" sz="2000" b="0" i="0" dirty="0"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effectLst/>
                <a:latin typeface="Georgia Pro" panose="02040502050405020303" pitchFamily="18" charset="0"/>
              </a:rPr>
              <a:t>strategii</a:t>
            </a:r>
            <a:r>
              <a:rPr lang="en-US" sz="2000" b="0" i="0" dirty="0"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effectLst/>
                <a:latin typeface="Georgia Pro" panose="02040502050405020303" pitchFamily="18" charset="0"/>
              </a:rPr>
              <a:t>și</a:t>
            </a:r>
            <a:r>
              <a:rPr lang="en-US" sz="2000" b="0" i="0" dirty="0"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effectLst/>
                <a:latin typeface="Georgia Pro" panose="02040502050405020303" pitchFamily="18" charset="0"/>
              </a:rPr>
              <a:t>practici</a:t>
            </a:r>
            <a:r>
              <a:rPr lang="en-US" sz="2000" b="0" i="0" dirty="0"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effectLst/>
                <a:latin typeface="Georgia Pro" panose="02040502050405020303" pitchFamily="18" charset="0"/>
              </a:rPr>
              <a:t>pentru</a:t>
            </a:r>
            <a:r>
              <a:rPr lang="en-US" sz="2000" b="0" i="0" dirty="0">
                <a:effectLst/>
                <a:latin typeface="Georgia Pro" panose="02040502050405020303" pitchFamily="18" charset="0"/>
              </a:rPr>
              <a:t> a </a:t>
            </a:r>
            <a:r>
              <a:rPr lang="en-US" sz="2000" b="0" i="0" dirty="0" err="1">
                <a:effectLst/>
                <a:latin typeface="Georgia Pro" panose="02040502050405020303" pitchFamily="18" charset="0"/>
              </a:rPr>
              <a:t>răspunde</a:t>
            </a:r>
            <a:r>
              <a:rPr lang="en-US" sz="2000" b="0" i="0" dirty="0"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effectLst/>
                <a:latin typeface="Georgia Pro" panose="02040502050405020303" pitchFamily="18" charset="0"/>
              </a:rPr>
              <a:t>nevoilor</a:t>
            </a:r>
            <a:r>
              <a:rPr lang="en-US" sz="2000" b="0" i="0" dirty="0"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effectLst/>
                <a:latin typeface="Georgia Pro" panose="02040502050405020303" pitchFamily="18" charset="0"/>
              </a:rPr>
              <a:t>în</a:t>
            </a:r>
            <a:r>
              <a:rPr lang="en-US" sz="2000" b="0" i="0" dirty="0"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effectLst/>
                <a:latin typeface="Georgia Pro" panose="02040502050405020303" pitchFamily="18" charset="0"/>
              </a:rPr>
              <a:t>continuă</a:t>
            </a:r>
            <a:r>
              <a:rPr lang="en-US" sz="2000" b="0" i="0" dirty="0"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effectLst/>
                <a:latin typeface="Georgia Pro" panose="02040502050405020303" pitchFamily="18" charset="0"/>
              </a:rPr>
              <a:t>schimbare</a:t>
            </a:r>
            <a:r>
              <a:rPr lang="en-US" sz="2000" b="0" i="0" dirty="0">
                <a:effectLst/>
                <a:latin typeface="Georgia Pro" panose="02040502050405020303" pitchFamily="18" charset="0"/>
              </a:rPr>
              <a:t> ale </a:t>
            </a:r>
            <a:r>
              <a:rPr lang="en-US" sz="2000" b="0" i="0" dirty="0" err="1">
                <a:effectLst/>
                <a:latin typeface="Georgia Pro" panose="02040502050405020303" pitchFamily="18" charset="0"/>
              </a:rPr>
              <a:t>pieței</a:t>
            </a:r>
            <a:r>
              <a:rPr lang="en-US" sz="2000" b="0" i="0" dirty="0"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effectLst/>
                <a:latin typeface="Georgia Pro" panose="02040502050405020303" pitchFamily="18" charset="0"/>
              </a:rPr>
              <a:t>și</a:t>
            </a:r>
            <a:r>
              <a:rPr lang="en-US" sz="2000" b="0" i="0" dirty="0">
                <a:effectLst/>
                <a:latin typeface="Georgia Pro" panose="02040502050405020303" pitchFamily="18" charset="0"/>
              </a:rPr>
              <a:t> ale </a:t>
            </a:r>
            <a:r>
              <a:rPr lang="en-US" sz="2000" b="0" i="0" dirty="0" err="1">
                <a:effectLst/>
                <a:latin typeface="Georgia Pro" panose="02040502050405020303" pitchFamily="18" charset="0"/>
              </a:rPr>
              <a:t>clienților</a:t>
            </a:r>
            <a:r>
              <a:rPr lang="en-US" sz="2000" b="0" i="0" dirty="0">
                <a:effectLst/>
                <a:latin typeface="Georgia Pro" panose="02040502050405020303" pitchFamily="18" charset="0"/>
              </a:rPr>
              <a:t>.</a:t>
            </a:r>
          </a:p>
        </p:txBody>
      </p:sp>
      <p:pic>
        <p:nvPicPr>
          <p:cNvPr id="9" name="Imagine 8">
            <a:extLst>
              <a:ext uri="{FF2B5EF4-FFF2-40B4-BE49-F238E27FC236}">
                <a16:creationId xmlns:a16="http://schemas.microsoft.com/office/drawing/2014/main" id="{E5DDA397-95FA-9571-4390-AFA4677F30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8697" y="2640337"/>
            <a:ext cx="3323303" cy="34627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46897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u 1">
            <a:extLst>
              <a:ext uri="{FF2B5EF4-FFF2-40B4-BE49-F238E27FC236}">
                <a16:creationId xmlns:a16="http://schemas.microsoft.com/office/drawing/2014/main" id="{515C0034-C56C-B927-D568-E6AB686DB0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3793" y="2676886"/>
            <a:ext cx="7875640" cy="4181114"/>
          </a:xfrm>
        </p:spPr>
        <p:txBody>
          <a:bodyPr>
            <a:norm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D0D0D"/>
                </a:solidFill>
                <a:latin typeface="Georgia Pro" panose="02040502050405020303" pitchFamily="18" charset="0"/>
              </a:rPr>
              <a:t>In </a:t>
            </a:r>
            <a:r>
              <a:rPr lang="en-US" sz="2000" dirty="0" err="1">
                <a:solidFill>
                  <a:srgbClr val="0D0D0D"/>
                </a:solidFill>
                <a:latin typeface="Georgia Pro" panose="02040502050405020303" pitchFamily="18" charset="0"/>
              </a:rPr>
              <a:t>ceea</a:t>
            </a:r>
            <a:r>
              <a:rPr lang="en-US" sz="2000" dirty="0">
                <a:solidFill>
                  <a:srgbClr val="0D0D0D"/>
                </a:solidFill>
                <a:latin typeface="Georgia Pro" panose="02040502050405020303" pitchFamily="18" charset="0"/>
              </a:rPr>
              <a:t> </a:t>
            </a:r>
            <a:r>
              <a:rPr lang="en-US" sz="2000" dirty="0" err="1">
                <a:solidFill>
                  <a:srgbClr val="0D0D0D"/>
                </a:solidFill>
                <a:latin typeface="Georgia Pro" panose="02040502050405020303" pitchFamily="18" charset="0"/>
              </a:rPr>
              <a:t>ce</a:t>
            </a:r>
            <a:r>
              <a:rPr lang="en-US" sz="2000" dirty="0">
                <a:solidFill>
                  <a:srgbClr val="0D0D0D"/>
                </a:solidFill>
                <a:latin typeface="Georgia Pro" panose="02040502050405020303" pitchFamily="18" charset="0"/>
              </a:rPr>
              <a:t> </a:t>
            </a:r>
            <a:r>
              <a:rPr lang="en-US" sz="2000" dirty="0" err="1">
                <a:solidFill>
                  <a:srgbClr val="0D0D0D"/>
                </a:solidFill>
                <a:latin typeface="Georgia Pro" panose="02040502050405020303" pitchFamily="18" charset="0"/>
              </a:rPr>
              <a:t>priveste</a:t>
            </a:r>
            <a:r>
              <a:rPr lang="en-US" sz="2000" dirty="0">
                <a:solidFill>
                  <a:srgbClr val="0D0D0D"/>
                </a:solidFill>
                <a:latin typeface="Georgia Pro" panose="02040502050405020303" pitchFamily="18" charset="0"/>
              </a:rPr>
              <a:t> </a:t>
            </a:r>
            <a:r>
              <a:rPr lang="en-US" sz="2000" dirty="0" err="1">
                <a:solidFill>
                  <a:srgbClr val="0D0D0D"/>
                </a:solidFill>
                <a:latin typeface="Georgia Pro" panose="02040502050405020303" pitchFamily="18" charset="0"/>
              </a:rPr>
              <a:t>timpul</a:t>
            </a:r>
            <a:r>
              <a:rPr lang="en-US" sz="2000" dirty="0">
                <a:solidFill>
                  <a:srgbClr val="0D0D0D"/>
                </a:solidFill>
                <a:latin typeface="Georgia Pro" panose="02040502050405020303" pitchFamily="18" charset="0"/>
              </a:rPr>
              <a:t>, </a:t>
            </a:r>
            <a:r>
              <a:rPr lang="en-US" sz="2000" dirty="0" err="1">
                <a:solidFill>
                  <a:srgbClr val="0D0D0D"/>
                </a:solidFill>
                <a:latin typeface="Georgia Pro" panose="02040502050405020303" pitchFamily="18" charset="0"/>
              </a:rPr>
              <a:t>p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rogramul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cafenelei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 ROX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este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diferit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față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 de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celelalte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cafenele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 din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oraș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.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Cafeneaua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este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deschisă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în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majoritatea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zilelor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libere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acordate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 de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către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 stat,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oferind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astfel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 un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avantaj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competitiv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 care se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concretizează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în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încasări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suplimentare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.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Angajații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 au un program de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muncă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adaptabil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în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funcție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 de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situația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și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nevoile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acestora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,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lucru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 care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compensează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faptul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că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lucrează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în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zilele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libere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oferite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 de stat. Un alt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avantaj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constă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în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faptul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că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 sunt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remunerați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dublu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Pentru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 o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gestionare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eficientă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 a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resurselor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,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managerul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 de la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Rox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 a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implementat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numeroase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schimbări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 de la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deschiderea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cafenelei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până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în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prezent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: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schimbarea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furnizorilor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 care nu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corespundeau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standardelor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 de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calitate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dorite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,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modernizarea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echipamentului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,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adaptarea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 la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preferințele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clienților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,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lărgirea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gamei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 de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produse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și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diversificarea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meniului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.</a:t>
            </a:r>
          </a:p>
          <a:p>
            <a:pPr algn="just"/>
            <a:endParaRPr lang="en-US" b="0" i="0" dirty="0">
              <a:solidFill>
                <a:srgbClr val="0D0D0D"/>
              </a:solidFill>
              <a:effectLst/>
              <a:latin typeface="Georgia Pro" panose="02040502050405020303" pitchFamily="18" charset="0"/>
            </a:endParaRPr>
          </a:p>
          <a:p>
            <a:pPr algn="just"/>
            <a:endParaRPr lang="en-US" dirty="0"/>
          </a:p>
        </p:txBody>
      </p:sp>
      <p:sp>
        <p:nvSpPr>
          <p:cNvPr id="3" name="Titlu 2">
            <a:extLst>
              <a:ext uri="{FF2B5EF4-FFF2-40B4-BE49-F238E27FC236}">
                <a16:creationId xmlns:a16="http://schemas.microsoft.com/office/drawing/2014/main" id="{5FCE29B6-2D3A-9965-3C62-856995B18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9763"/>
            <a:ext cx="10515600" cy="862266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Georgia Pro" panose="02040502050405020303" pitchFamily="18" charset="0"/>
              </a:rPr>
              <a:t>6. </a:t>
            </a:r>
            <a:r>
              <a:rPr lang="en-US" sz="4000" b="1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Gestionarea</a:t>
            </a:r>
            <a:r>
              <a:rPr lang="en-US" sz="4000" b="1" i="0" dirty="0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 </a:t>
            </a:r>
            <a:r>
              <a:rPr lang="en-US" sz="4000" b="1" i="0" dirty="0" err="1">
                <a:solidFill>
                  <a:srgbClr val="0D0D0D"/>
                </a:solidFill>
                <a:effectLst/>
                <a:latin typeface="Georgia Pro" panose="02040502050405020303" pitchFamily="18" charset="0"/>
              </a:rPr>
              <a:t>Resurselor</a:t>
            </a:r>
            <a:endParaRPr lang="en-US" sz="4000" b="1" dirty="0">
              <a:latin typeface="Georgia Pro" panose="02040502050405020303" pitchFamily="18" charset="0"/>
            </a:endParaRPr>
          </a:p>
        </p:txBody>
      </p:sp>
      <p:sp>
        <p:nvSpPr>
          <p:cNvPr id="4" name="Substituent număr diapozitiv 2">
            <a:extLst>
              <a:ext uri="{FF2B5EF4-FFF2-40B4-BE49-F238E27FC236}">
                <a16:creationId xmlns:a16="http://schemas.microsoft.com/office/drawing/2014/main" id="{952511F6-C0D4-DDA1-5BA5-B17406723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1706" y="6356350"/>
            <a:ext cx="1202094" cy="365125"/>
          </a:xfrm>
        </p:spPr>
        <p:txBody>
          <a:bodyPr/>
          <a:lstStyle/>
          <a:p>
            <a:r>
              <a:rPr lang="en-US" sz="1400" b="0" dirty="0"/>
              <a:t>Page</a:t>
            </a:r>
            <a:r>
              <a:rPr lang="en-US" dirty="0"/>
              <a:t> </a:t>
            </a:r>
            <a:fld id="{BBE5057F-7482-41AE-BBDB-C83C2F3461DE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C21392F9-0118-A9FB-8543-30D1F97F97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9433" y="2332650"/>
            <a:ext cx="3888484" cy="4074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asetăText 5">
            <a:extLst>
              <a:ext uri="{FF2B5EF4-FFF2-40B4-BE49-F238E27FC236}">
                <a16:creationId xmlns:a16="http://schemas.microsoft.com/office/drawing/2014/main" id="{736A4519-EF22-9480-E0C8-E1469995C447}"/>
              </a:ext>
            </a:extLst>
          </p:cNvPr>
          <p:cNvSpPr txBox="1"/>
          <p:nvPr/>
        </p:nvSpPr>
        <p:spPr>
          <a:xfrm>
            <a:off x="687333" y="1790514"/>
            <a:ext cx="113520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0" i="0" dirty="0">
                <a:effectLst/>
                <a:latin typeface="Georgia Pro" panose="02040502050405020303" pitchFamily="18" charset="0"/>
              </a:rPr>
              <a:t>Un lider eficient gestionează resursele afacerii – inclusiv timpul, banii și materialele – într-un mod care optimizează eficiența și profitabilitatea.</a:t>
            </a:r>
          </a:p>
        </p:txBody>
      </p:sp>
      <p:sp>
        <p:nvSpPr>
          <p:cNvPr id="7" name="CasetăText 6">
            <a:extLst>
              <a:ext uri="{FF2B5EF4-FFF2-40B4-BE49-F238E27FC236}">
                <a16:creationId xmlns:a16="http://schemas.microsoft.com/office/drawing/2014/main" id="{301B89D8-E26B-43E2-C862-7183BAD2360B}"/>
              </a:ext>
            </a:extLst>
          </p:cNvPr>
          <p:cNvSpPr txBox="1"/>
          <p:nvPr/>
        </p:nvSpPr>
        <p:spPr>
          <a:xfrm>
            <a:off x="8311151" y="6198255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 err="1">
                <a:effectLst/>
                <a:highlight>
                  <a:srgbClr val="C0C0C0"/>
                </a:highlight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Interviu</a:t>
            </a:r>
            <a:r>
              <a:rPr lang="en-US" sz="1000" b="1" i="1" dirty="0">
                <a:effectLst/>
                <a:highlight>
                  <a:srgbClr val="C0C0C0"/>
                </a:highlight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 </a:t>
            </a:r>
            <a:r>
              <a:rPr lang="en-US" sz="1000" b="1" i="1" dirty="0" err="1">
                <a:effectLst/>
                <a:highlight>
                  <a:srgbClr val="C0C0C0"/>
                </a:highlight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coffeevine</a:t>
            </a:r>
            <a:r>
              <a:rPr lang="en-US" sz="1000" b="1" i="1" dirty="0">
                <a:effectLst/>
                <a:highlight>
                  <a:srgbClr val="C0C0C0"/>
                </a:highlight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Amsterdam.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8309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1777</TotalTime>
  <Words>1771</Words>
  <Application>Microsoft Office PowerPoint</Application>
  <PresentationFormat>Ecran lat</PresentationFormat>
  <Paragraphs>93</Paragraphs>
  <Slides>13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7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13</vt:i4>
      </vt:variant>
    </vt:vector>
  </HeadingPairs>
  <TitlesOfParts>
    <vt:vector size="21" baseType="lpstr">
      <vt:lpstr>Aptos</vt:lpstr>
      <vt:lpstr>Arial</vt:lpstr>
      <vt:lpstr>Calibri</vt:lpstr>
      <vt:lpstr>Calibri Light</vt:lpstr>
      <vt:lpstr>Georgia Pro</vt:lpstr>
      <vt:lpstr>Times New Roman</vt:lpstr>
      <vt:lpstr>Wingdings</vt:lpstr>
      <vt:lpstr>Office Theme</vt:lpstr>
      <vt:lpstr>LIDERSHIPULUI ÎN CADRUL  ORGANIZAȚIEI  STUDIU DE CAZ ROX SPECIALTY COFFEE</vt:lpstr>
      <vt:lpstr>INTRODUCERE:</vt:lpstr>
      <vt:lpstr> Leadership-ul în IMM-uri de Succes</vt:lpstr>
      <vt:lpstr>1. Viziune și Misiune</vt:lpstr>
      <vt:lpstr>2. Comunicare Eficientă</vt:lpstr>
      <vt:lpstr>3. Exemplu Personal</vt:lpstr>
      <vt:lpstr>4. Selecția și Dezvoltarea Echipei</vt:lpstr>
      <vt:lpstr>5.Adaptabilitate și Inovație</vt:lpstr>
      <vt:lpstr>6. Gestionarea Resurselor</vt:lpstr>
      <vt:lpstr>7. Implicarea în Comunitate</vt:lpstr>
      <vt:lpstr>Chestionar:</vt:lpstr>
      <vt:lpstr>Concluzii</vt:lpstr>
      <vt:lpstr>Bibliografie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XGEN</dc:title>
  <dc:creator>Ionut Balanean</dc:creator>
  <cp:lastModifiedBy>Anamaria Alina Muresan</cp:lastModifiedBy>
  <cp:revision>11</cp:revision>
  <dcterms:created xsi:type="dcterms:W3CDTF">2022-11-16T09:30:41Z</dcterms:created>
  <dcterms:modified xsi:type="dcterms:W3CDTF">2024-05-19T19:24:54Z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b58b62f-6f94-46bd-8089-18e64b0a9abb_Enabled">
    <vt:lpwstr>true</vt:lpwstr>
  </property>
  <property fmtid="{D5CDD505-2E9C-101B-9397-08002B2CF9AE}" pid="3" name="MSIP_Label_5b58b62f-6f94-46bd-8089-18e64b0a9abb_SetDate">
    <vt:lpwstr>2023-10-27T07:10:01Z</vt:lpwstr>
  </property>
  <property fmtid="{D5CDD505-2E9C-101B-9397-08002B2CF9AE}" pid="4" name="MSIP_Label_5b58b62f-6f94-46bd-8089-18e64b0a9abb_Method">
    <vt:lpwstr>Standard</vt:lpwstr>
  </property>
  <property fmtid="{D5CDD505-2E9C-101B-9397-08002B2CF9AE}" pid="5" name="MSIP_Label_5b58b62f-6f94-46bd-8089-18e64b0a9abb_Name">
    <vt:lpwstr>defa4170-0d19-0005-0004-bc88714345d2</vt:lpwstr>
  </property>
  <property fmtid="{D5CDD505-2E9C-101B-9397-08002B2CF9AE}" pid="6" name="MSIP_Label_5b58b62f-6f94-46bd-8089-18e64b0a9abb_SiteId">
    <vt:lpwstr>a6eb79fa-c4a9-4cce-818d-b85274d15305</vt:lpwstr>
  </property>
  <property fmtid="{D5CDD505-2E9C-101B-9397-08002B2CF9AE}" pid="7" name="MSIP_Label_5b58b62f-6f94-46bd-8089-18e64b0a9abb_ActionId">
    <vt:lpwstr>2cd14b58-11e0-4307-8785-27378c20c99b</vt:lpwstr>
  </property>
  <property fmtid="{D5CDD505-2E9C-101B-9397-08002B2CF9AE}" pid="8" name="MSIP_Label_5b58b62f-6f94-46bd-8089-18e64b0a9abb_ContentBits">
    <vt:lpwstr>0</vt:lpwstr>
  </property>
</Properties>
</file>