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57" r:id="rId6"/>
    <p:sldId id="286" r:id="rId7"/>
    <p:sldId id="288" r:id="rId8"/>
    <p:sldId id="289" r:id="rId9"/>
    <p:sldId id="297" r:id="rId10"/>
    <p:sldId id="299" r:id="rId11"/>
    <p:sldId id="290" r:id="rId12"/>
    <p:sldId id="300" r:id="rId13"/>
    <p:sldId id="291" r:id="rId14"/>
    <p:sldId id="292" r:id="rId15"/>
    <p:sldId id="29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5646" autoAdjust="0"/>
  </p:normalViewPr>
  <p:slideViewPr>
    <p:cSldViewPr snapToGrid="0">
      <p:cViewPr varScale="1">
        <p:scale>
          <a:sx n="68" d="100"/>
          <a:sy n="68" d="100"/>
        </p:scale>
        <p:origin x="816" y="7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5/20/2024</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5/20/2024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12</a:t>
            </a:fld>
            <a:endParaRPr lang="en-US" dirty="0"/>
          </a:p>
        </p:txBody>
      </p:sp>
    </p:spTree>
    <p:extLst>
      <p:ext uri="{BB962C8B-B14F-4D97-AF65-F5344CB8AC3E}">
        <p14:creationId xmlns:p14="http://schemas.microsoft.com/office/powerpoint/2010/main" val="3319086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3</a:t>
            </a:fld>
            <a:endParaRPr lang="en-US" dirty="0"/>
          </a:p>
        </p:txBody>
      </p:sp>
    </p:spTree>
    <p:extLst>
      <p:ext uri="{BB962C8B-B14F-4D97-AF65-F5344CB8AC3E}">
        <p14:creationId xmlns:p14="http://schemas.microsoft.com/office/powerpoint/2010/main" val="1938948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4</a:t>
            </a:fld>
            <a:endParaRPr lang="en-US" dirty="0"/>
          </a:p>
        </p:txBody>
      </p:sp>
    </p:spTree>
    <p:extLst>
      <p:ext uri="{BB962C8B-B14F-4D97-AF65-F5344CB8AC3E}">
        <p14:creationId xmlns:p14="http://schemas.microsoft.com/office/powerpoint/2010/main" val="3862743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5</a:t>
            </a:fld>
            <a:endParaRPr lang="en-US" dirty="0"/>
          </a:p>
        </p:txBody>
      </p:sp>
    </p:spTree>
    <p:extLst>
      <p:ext uri="{BB962C8B-B14F-4D97-AF65-F5344CB8AC3E}">
        <p14:creationId xmlns:p14="http://schemas.microsoft.com/office/powerpoint/2010/main" val="4194793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6</a:t>
            </a:fld>
            <a:endParaRPr lang="en-US" dirty="0"/>
          </a:p>
        </p:txBody>
      </p:sp>
    </p:spTree>
    <p:extLst>
      <p:ext uri="{BB962C8B-B14F-4D97-AF65-F5344CB8AC3E}">
        <p14:creationId xmlns:p14="http://schemas.microsoft.com/office/powerpoint/2010/main" val="142515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8</a:t>
            </a:fld>
            <a:endParaRPr lang="en-US" dirty="0"/>
          </a:p>
        </p:txBody>
      </p:sp>
    </p:spTree>
    <p:extLst>
      <p:ext uri="{BB962C8B-B14F-4D97-AF65-F5344CB8AC3E}">
        <p14:creationId xmlns:p14="http://schemas.microsoft.com/office/powerpoint/2010/main" val="1639086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10</a:t>
            </a:fld>
            <a:endParaRPr lang="en-US" dirty="0"/>
          </a:p>
        </p:txBody>
      </p:sp>
    </p:spTree>
    <p:extLst>
      <p:ext uri="{BB962C8B-B14F-4D97-AF65-F5344CB8AC3E}">
        <p14:creationId xmlns:p14="http://schemas.microsoft.com/office/powerpoint/2010/main" val="964844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11</a:t>
            </a:fld>
            <a:endParaRPr lang="en-US" dirty="0"/>
          </a:p>
        </p:txBody>
      </p:sp>
    </p:spTree>
    <p:extLst>
      <p:ext uri="{BB962C8B-B14F-4D97-AF65-F5344CB8AC3E}">
        <p14:creationId xmlns:p14="http://schemas.microsoft.com/office/powerpoint/2010/main" val="1616857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and Image 2">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id="{79F46B00-4AE8-52A2-6926-FC2F5DD1FAD4}"/>
              </a:ext>
              <a:ext uri="{C183D7F6-B498-43B3-948B-1728B52AA6E4}">
                <adec:decorative xmlns:adec="http://schemas.microsoft.com/office/drawing/2017/decorative" val="1"/>
              </a:ext>
            </a:extLst>
          </p:cNvPr>
          <p:cNvGrpSpPr/>
          <p:nvPr userDrawn="1"/>
        </p:nvGrpSpPr>
        <p:grpSpPr>
          <a:xfrm>
            <a:off x="-2364" y="0"/>
            <a:ext cx="12194364" cy="6858000"/>
            <a:chOff x="-2364" y="0"/>
            <a:chExt cx="12194364"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549489" y="457199"/>
            <a:ext cx="5943599" cy="1920240"/>
          </a:xfrm>
        </p:spPr>
        <p:txBody>
          <a:bodyPr anchor="b">
            <a:noAutofit/>
          </a:bodyPr>
          <a:lstStyle>
            <a:lvl1pPr>
              <a:defRPr sz="4200" b="1">
                <a:latin typeface="+mj-lt"/>
              </a:defRPr>
            </a:lvl1pPr>
          </a:lstStyle>
          <a:p>
            <a:r>
              <a:rPr lang="en-US" dirty="0"/>
              <a:t>Click to add title</a:t>
            </a:r>
          </a:p>
        </p:txBody>
      </p:sp>
      <p:sp>
        <p:nvSpPr>
          <p:cNvPr id="15" name="Content Placeholder 2">
            <a:extLst>
              <a:ext uri="{FF2B5EF4-FFF2-40B4-BE49-F238E27FC236}">
                <a16:creationId xmlns:a16="http://schemas.microsoft.com/office/drawing/2014/main" id="{6BBDFA0C-B372-969D-6C8A-F664A4BF8D41}"/>
              </a:ext>
            </a:extLst>
          </p:cNvPr>
          <p:cNvSpPr>
            <a:spLocks noGrp="1" noChangeAspect="1"/>
          </p:cNvSpPr>
          <p:nvPr>
            <p:ph idx="17" hasCustomPrompt="1"/>
          </p:nvPr>
        </p:nvSpPr>
        <p:spPr>
          <a:xfrm>
            <a:off x="823108" y="640080"/>
            <a:ext cx="4297680" cy="4297680"/>
          </a:xfrm>
          <a:prstGeom prst="ellipse">
            <a:avLst/>
          </a:prstGeom>
          <a:solidFill>
            <a:schemeClr val="accent2"/>
          </a:solidFill>
        </p:spPr>
        <p:txBody>
          <a:bodyPr anchor="ctr" anchorCtr="0">
            <a:noAutofit/>
          </a:bodyPr>
          <a:lstStyle>
            <a:lvl1pPr marL="0" indent="0" algn="ctr">
              <a:buFont typeface="Arial" panose="020B0604020202020204" pitchFamily="34" charset="0"/>
              <a:buNone/>
              <a:defRPr sz="2000">
                <a:latin typeface="+mn-lt"/>
              </a:defRPr>
            </a:lvl1pPr>
            <a:lvl2pPr marL="347663" indent="0" algn="ctr">
              <a:buFont typeface="Arial" panose="020B0604020202020204" pitchFamily="34" charset="0"/>
              <a:buNone/>
              <a:defRPr sz="2000">
                <a:latin typeface="+mn-lt"/>
              </a:defRPr>
            </a:lvl2pPr>
            <a:lvl3pPr marL="685800" indent="0" algn="ctr">
              <a:buFont typeface="Arial" panose="020B0604020202020204" pitchFamily="34" charset="0"/>
              <a:buNone/>
              <a:defRPr sz="2000">
                <a:latin typeface="+mn-lt"/>
              </a:defRPr>
            </a:lvl3pPr>
            <a:lvl4pPr marL="914400" indent="0" algn="ctr">
              <a:buFont typeface="Arial" panose="020B0604020202020204" pitchFamily="34" charset="0"/>
              <a:buNone/>
              <a:defRPr sz="2000">
                <a:latin typeface="+mn-lt"/>
              </a:defRPr>
            </a:lvl4pPr>
            <a:lvl5pPr marL="1143000" indent="0" algn="ctr">
              <a:buFont typeface="Arial" panose="020B0604020202020204" pitchFamily="34" charset="0"/>
              <a:buNone/>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
        <p:nvSpPr>
          <p:cNvPr id="3" name="Content Placeholder 2">
            <a:extLst>
              <a:ext uri="{FF2B5EF4-FFF2-40B4-BE49-F238E27FC236}">
                <a16:creationId xmlns:a16="http://schemas.microsoft.com/office/drawing/2014/main" id="{99A8D2CC-EE75-85FA-1577-88C0BEC7B10C}"/>
              </a:ext>
            </a:extLst>
          </p:cNvPr>
          <p:cNvSpPr>
            <a:spLocks noGrp="1"/>
          </p:cNvSpPr>
          <p:nvPr>
            <p:ph idx="15" hasCustomPrompt="1"/>
          </p:nvPr>
        </p:nvSpPr>
        <p:spPr>
          <a:xfrm>
            <a:off x="5549490" y="2706369"/>
            <a:ext cx="5943600" cy="3383279"/>
          </a:xfrm>
        </p:spPr>
        <p:txBody>
          <a:bodyPr>
            <a:normAutofit/>
          </a:bodyPr>
          <a:lstStyle>
            <a:lvl1pPr marL="283464" indent="-283464">
              <a:spcBef>
                <a:spcPts val="1000"/>
              </a:spcBef>
              <a:buFont typeface="Arial" panose="020B0604020202020204" pitchFamily="34" charset="0"/>
              <a:buChar char="•"/>
              <a:defRPr sz="2000">
                <a:solidFill>
                  <a:schemeClr val="tx1"/>
                </a:solidFill>
                <a:latin typeface="+mn-lt"/>
              </a:defRPr>
            </a:lvl1pPr>
            <a:lvl2pPr marL="566928" indent="-283464">
              <a:spcBef>
                <a:spcPts val="1000"/>
              </a:spcBef>
              <a:buFont typeface="Arial" panose="020B0604020202020204" pitchFamily="34" charset="0"/>
              <a:buChar char="•"/>
              <a:defRPr sz="2000">
                <a:solidFill>
                  <a:schemeClr val="tx1"/>
                </a:solidFill>
                <a:latin typeface="+mn-lt"/>
              </a:defRPr>
            </a:lvl2pPr>
            <a:lvl3pPr marL="850392" indent="-283464">
              <a:spcBef>
                <a:spcPts val="1000"/>
              </a:spcBef>
              <a:buFont typeface="Arial" panose="020B0604020202020204" pitchFamily="34" charset="0"/>
              <a:buChar char="•"/>
              <a:defRPr sz="2000">
                <a:solidFill>
                  <a:schemeClr val="tx1"/>
                </a:solidFill>
                <a:latin typeface="+mn-lt"/>
              </a:defRPr>
            </a:lvl3pPr>
            <a:lvl4pPr marL="1133856" indent="-283464">
              <a:spcBef>
                <a:spcPts val="1000"/>
              </a:spcBef>
              <a:buFont typeface="Arial" panose="020B0604020202020204" pitchFamily="34" charset="0"/>
              <a:buChar char="•"/>
              <a:defRPr sz="2000">
                <a:solidFill>
                  <a:schemeClr val="tx1"/>
                </a:solidFill>
                <a:latin typeface="+mn-lt"/>
              </a:defRPr>
            </a:lvl4pPr>
            <a:lvl5pPr marL="1463040" indent="-283464">
              <a:spcBef>
                <a:spcPts val="1000"/>
              </a:spcBef>
              <a:buFont typeface="Arial" panose="020B0604020202020204" pitchFamily="34" charset="0"/>
              <a:buChar char="•"/>
              <a:defRPr sz="2000">
                <a:solidFill>
                  <a:schemeClr val="tx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25656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nd Righ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flipH="1">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71600"/>
            <a:ext cx="5486400" cy="4114800"/>
          </a:xfrm>
        </p:spPr>
        <p:txBody>
          <a:bodyPr anchor="ctr" anchorCtr="0">
            <a:noAutofit/>
          </a:bodyPr>
          <a:lstStyle>
            <a:lvl1pPr>
              <a:defRPr sz="6000" b="1">
                <a:latin typeface="+mj-lt"/>
              </a:defRPr>
            </a:lvl1pPr>
          </a:lstStyle>
          <a:p>
            <a:r>
              <a:rPr lang="en-US" dirty="0"/>
              <a:t>Click to add title</a:t>
            </a:r>
          </a:p>
        </p:txBody>
      </p:sp>
      <p:sp>
        <p:nvSpPr>
          <p:cNvPr id="15" name="Picture Placeholder 14">
            <a:extLst>
              <a:ext uri="{FF2B5EF4-FFF2-40B4-BE49-F238E27FC236}">
                <a16:creationId xmlns:a16="http://schemas.microsoft.com/office/drawing/2014/main" id="{3124234B-E1C4-2616-9993-A23142AA69B2}"/>
              </a:ext>
            </a:extLst>
          </p:cNvPr>
          <p:cNvSpPr>
            <a:spLocks noGrp="1"/>
          </p:cNvSpPr>
          <p:nvPr>
            <p:ph type="pic" sz="quarter" idx="10"/>
          </p:nvPr>
        </p:nvSpPr>
        <p:spPr>
          <a:xfrm>
            <a:off x="7183438" y="1168400"/>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49126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Left Image">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5943600" y="457200"/>
            <a:ext cx="5120640" cy="3200400"/>
          </a:xfrm>
        </p:spPr>
        <p:txBody>
          <a:bodyPr anchor="b" anchorCtr="0">
            <a:noAutofit/>
          </a:bodyPr>
          <a:lstStyle>
            <a:lvl1pPr>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8763DBBF-E63D-81E5-E7CE-32F6F2C2F935}"/>
              </a:ext>
            </a:extLst>
          </p:cNvPr>
          <p:cNvSpPr>
            <a:spLocks noGrp="1"/>
          </p:cNvSpPr>
          <p:nvPr>
            <p:ph type="subTitle" idx="1" hasCustomPrompt="1"/>
          </p:nvPr>
        </p:nvSpPr>
        <p:spPr>
          <a:xfrm>
            <a:off x="5943598" y="3657600"/>
            <a:ext cx="5120640" cy="1828800"/>
          </a:xfrm>
        </p:spPr>
        <p:txBody>
          <a:bodyPr anchor="t" anchorCtr="0">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5" name="Picture Placeholder 14">
            <a:extLst>
              <a:ext uri="{FF2B5EF4-FFF2-40B4-BE49-F238E27FC236}">
                <a16:creationId xmlns:a16="http://schemas.microsoft.com/office/drawing/2014/main" id="{64033732-ADA1-C540-7276-3FF5CDEF2C5E}"/>
              </a:ext>
            </a:extLst>
          </p:cNvPr>
          <p:cNvSpPr>
            <a:spLocks noGrp="1"/>
          </p:cNvSpPr>
          <p:nvPr>
            <p:ph type="pic" sz="quarter" idx="10"/>
          </p:nvPr>
        </p:nvSpPr>
        <p:spPr>
          <a:xfrm>
            <a:off x="904238" y="1157224"/>
            <a:ext cx="4500562" cy="452120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823856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and Image 1">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0"/>
            <a:ext cx="12208822" cy="6858002"/>
            <a:chOff x="0" y="0"/>
            <a:chExt cx="12208822" cy="6858002"/>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7200"/>
            <a:ext cx="10643508" cy="1371600"/>
          </a:xfrm>
        </p:spPr>
        <p:txBody>
          <a:bodyPr anchor="b">
            <a:noAutofit/>
          </a:bodyPr>
          <a:lstStyle>
            <a:lvl1pPr>
              <a:defRPr sz="4200" b="1">
                <a:latin typeface="+mj-lt"/>
              </a:defRPr>
            </a:lvl1pPr>
          </a:lstStyle>
          <a:p>
            <a:r>
              <a:rPr lang="en-US" dirty="0"/>
              <a:t>Click to add title</a:t>
            </a:r>
          </a:p>
        </p:txBody>
      </p:sp>
      <p:sp>
        <p:nvSpPr>
          <p:cNvPr id="10" name="Content Placeholder 2">
            <a:extLst>
              <a:ext uri="{FF2B5EF4-FFF2-40B4-BE49-F238E27FC236}">
                <a16:creationId xmlns:a16="http://schemas.microsoft.com/office/drawing/2014/main" id="{B07A1CF7-9B3B-E43E-830E-DAB65B608249}"/>
              </a:ext>
            </a:extLst>
          </p:cNvPr>
          <p:cNvSpPr>
            <a:spLocks noGrp="1"/>
          </p:cNvSpPr>
          <p:nvPr>
            <p:ph idx="15" hasCustomPrompt="1"/>
          </p:nvPr>
        </p:nvSpPr>
        <p:spPr>
          <a:xfrm>
            <a:off x="1166088" y="2652713"/>
            <a:ext cx="5394959" cy="3436936"/>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14">
            <a:extLst>
              <a:ext uri="{FF2B5EF4-FFF2-40B4-BE49-F238E27FC236}">
                <a16:creationId xmlns:a16="http://schemas.microsoft.com/office/drawing/2014/main" id="{D976D8D6-3BDC-1908-3425-FEE3EEF51A26}"/>
              </a:ext>
            </a:extLst>
          </p:cNvPr>
          <p:cNvSpPr>
            <a:spLocks noGrp="1"/>
          </p:cNvSpPr>
          <p:nvPr>
            <p:ph type="pic" sz="quarter" idx="14"/>
          </p:nvPr>
        </p:nvSpPr>
        <p:spPr>
          <a:xfrm>
            <a:off x="7317920" y="1447800"/>
            <a:ext cx="4214010" cy="4214010"/>
          </a:xfrm>
          <a:prstGeom prst="ellipse">
            <a:avLst/>
          </a:prstGeom>
          <a:solidFill>
            <a:schemeClr val="accent2"/>
          </a:solidFill>
        </p:spPr>
        <p:txBody>
          <a:bodyPr/>
          <a:lstStyle>
            <a:lvl1pPr marL="0" indent="0" algn="ctr">
              <a:buNone/>
              <a:defRPr sz="2000"/>
            </a:lvl1pPr>
          </a:lstStyle>
          <a:p>
            <a:r>
              <a:rPr lang="en-US"/>
              <a:t>Click icon to add picture</a:t>
            </a:r>
            <a:endParaRPr lang="en-US" dirty="0"/>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19303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4" r:id="rId4"/>
    <p:sldLayoutId id="2147483671" r:id="rId5"/>
    <p:sldLayoutId id="2147483659" r:id="rId6"/>
    <p:sldLayoutId id="2147483668" r:id="rId7"/>
    <p:sldLayoutId id="2147483669" r:id="rId8"/>
    <p:sldLayoutId id="2147483675" r:id="rId9"/>
    <p:sldLayoutId id="2147483676" r:id="rId10"/>
    <p:sldLayoutId id="2147483661" r:id="rId11"/>
    <p:sldLayoutId id="2147483666" r:id="rId12"/>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654944"/>
            <a:ext cx="8933110" cy="3830130"/>
          </a:xfrm>
        </p:spPr>
        <p:txBody>
          <a:bodyPr/>
          <a:lstStyle/>
          <a:p>
            <a:pPr algn="ctr"/>
            <a:r>
              <a:rPr lang="en-US" sz="3600" dirty="0" err="1"/>
              <a:t>Rolul</a:t>
            </a:r>
            <a:r>
              <a:rPr lang="en-US" sz="3600" dirty="0"/>
              <a:t> Shadow-</a:t>
            </a:r>
            <a:r>
              <a:rPr lang="en-US" sz="3600" dirty="0" err="1"/>
              <a:t>ului</a:t>
            </a:r>
            <a:r>
              <a:rPr lang="en-US" sz="3600" dirty="0"/>
              <a:t> </a:t>
            </a:r>
            <a:r>
              <a:rPr lang="en-US" sz="3600" dirty="0" err="1"/>
              <a:t>în</a:t>
            </a:r>
            <a:r>
              <a:rPr lang="en-US" sz="3600" dirty="0"/>
              <a:t> </a:t>
            </a:r>
            <a:r>
              <a:rPr lang="en-US" sz="3600" dirty="0" err="1"/>
              <a:t>integrarea</a:t>
            </a:r>
            <a:r>
              <a:rPr lang="en-US" sz="3600" dirty="0"/>
              <a:t> </a:t>
            </a:r>
            <a:r>
              <a:rPr lang="en-US" sz="3600" dirty="0" err="1"/>
              <a:t>copiilor</a:t>
            </a:r>
            <a:r>
              <a:rPr lang="en-US" sz="3600" dirty="0"/>
              <a:t> cu </a:t>
            </a:r>
            <a:r>
              <a:rPr lang="en-US" sz="3600" dirty="0" err="1"/>
              <a:t>Cerințe</a:t>
            </a:r>
            <a:r>
              <a:rPr lang="en-US" sz="3600" dirty="0"/>
              <a:t> </a:t>
            </a:r>
            <a:r>
              <a:rPr lang="en-US" sz="3600" dirty="0" err="1"/>
              <a:t>Educaționale</a:t>
            </a:r>
            <a:r>
              <a:rPr lang="en-US" sz="3600" dirty="0"/>
              <a:t> Speciale (CES) </a:t>
            </a:r>
            <a:r>
              <a:rPr lang="en-US" sz="3600" dirty="0" err="1"/>
              <a:t>în</a:t>
            </a:r>
            <a:r>
              <a:rPr lang="en-US" sz="3600" dirty="0"/>
              <a:t> </a:t>
            </a:r>
            <a:r>
              <a:rPr lang="en-US" sz="3600" dirty="0" err="1"/>
              <a:t>școlile</a:t>
            </a:r>
            <a:r>
              <a:rPr lang="en-US" sz="3600" dirty="0"/>
              <a:t> de </a:t>
            </a:r>
            <a:r>
              <a:rPr lang="en-US" sz="3600" dirty="0" err="1"/>
              <a:t>masă</a:t>
            </a:r>
            <a:endParaRPr lang="en-US" sz="3600" dirty="0"/>
          </a:p>
        </p:txBody>
      </p:sp>
      <p:pic>
        <p:nvPicPr>
          <p:cNvPr id="3" name="Picture 2">
            <a:extLst>
              <a:ext uri="{FF2B5EF4-FFF2-40B4-BE49-F238E27FC236}">
                <a16:creationId xmlns:a16="http://schemas.microsoft.com/office/drawing/2014/main" id="{EDCD37F5-9F79-08FD-D239-87697B14268A}"/>
              </a:ext>
            </a:extLst>
          </p:cNvPr>
          <p:cNvPicPr>
            <a:picLocks noChangeAspect="1"/>
          </p:cNvPicPr>
          <p:nvPr/>
        </p:nvPicPr>
        <p:blipFill>
          <a:blip r:embed="rId3"/>
          <a:stretch>
            <a:fillRect/>
          </a:stretch>
        </p:blipFill>
        <p:spPr>
          <a:xfrm>
            <a:off x="1167493" y="343705"/>
            <a:ext cx="3333750" cy="1190625"/>
          </a:xfrm>
          <a:prstGeom prst="rect">
            <a:avLst/>
          </a:prstGeom>
        </p:spPr>
      </p:pic>
      <p:pic>
        <p:nvPicPr>
          <p:cNvPr id="4" name="Picture 3">
            <a:extLst>
              <a:ext uri="{FF2B5EF4-FFF2-40B4-BE49-F238E27FC236}">
                <a16:creationId xmlns:a16="http://schemas.microsoft.com/office/drawing/2014/main" id="{B4724764-1B55-24E4-1482-6AA625943161}"/>
              </a:ext>
            </a:extLst>
          </p:cNvPr>
          <p:cNvPicPr>
            <a:picLocks noChangeAspect="1"/>
          </p:cNvPicPr>
          <p:nvPr/>
        </p:nvPicPr>
        <p:blipFill>
          <a:blip r:embed="rId4"/>
          <a:stretch>
            <a:fillRect/>
          </a:stretch>
        </p:blipFill>
        <p:spPr>
          <a:xfrm>
            <a:off x="6033700" y="343705"/>
            <a:ext cx="2019300" cy="1028700"/>
          </a:xfrm>
          <a:prstGeom prst="rect">
            <a:avLst/>
          </a:prstGeom>
        </p:spPr>
      </p:pic>
      <p:sp>
        <p:nvSpPr>
          <p:cNvPr id="6" name="TextBox 5">
            <a:extLst>
              <a:ext uri="{FF2B5EF4-FFF2-40B4-BE49-F238E27FC236}">
                <a16:creationId xmlns:a16="http://schemas.microsoft.com/office/drawing/2014/main" id="{E1311A62-403D-AE40-0EC6-2964683C1F05}"/>
              </a:ext>
            </a:extLst>
          </p:cNvPr>
          <p:cNvSpPr txBox="1"/>
          <p:nvPr/>
        </p:nvSpPr>
        <p:spPr>
          <a:xfrm>
            <a:off x="2096085" y="4488120"/>
            <a:ext cx="8933109" cy="2369880"/>
          </a:xfrm>
          <a:prstGeom prst="rect">
            <a:avLst/>
          </a:prstGeom>
          <a:noFill/>
        </p:spPr>
        <p:txBody>
          <a:bodyPr wrap="square">
            <a:spAutoFit/>
          </a:bodyPr>
          <a:lstStyle/>
          <a:p>
            <a:pPr algn="ctr"/>
            <a:br>
              <a:rPr lang="en-US" sz="1600" dirty="0"/>
            </a:br>
            <a:r>
              <a:rPr lang="ro-RO" sz="1600" dirty="0"/>
              <a:t> </a:t>
            </a:r>
            <a:r>
              <a:rPr lang="en-US" sz="1600" dirty="0" err="1"/>
              <a:t>Facultatea</a:t>
            </a:r>
            <a:r>
              <a:rPr lang="en-US" sz="1600" dirty="0"/>
              <a:t> de </a:t>
            </a:r>
            <a:r>
              <a:rPr lang="en-US" sz="1600" dirty="0" err="1"/>
              <a:t>Litere</a:t>
            </a:r>
            <a:r>
              <a:rPr lang="en-US" sz="1600" dirty="0"/>
              <a:t> - </a:t>
            </a:r>
            <a:r>
              <a:rPr lang="en-US" sz="1600" dirty="0" err="1"/>
              <a:t>Centrul</a:t>
            </a:r>
            <a:r>
              <a:rPr lang="en-US" sz="1600" dirty="0"/>
              <a:t> </a:t>
            </a:r>
            <a:r>
              <a:rPr lang="en-US" sz="1600" dirty="0" err="1"/>
              <a:t>Universitar</a:t>
            </a:r>
            <a:r>
              <a:rPr lang="en-US" sz="1600" dirty="0"/>
              <a:t> Nord Baia Mare</a:t>
            </a:r>
          </a:p>
          <a:p>
            <a:pPr algn="ctr"/>
            <a:r>
              <a:rPr lang="en-US" sz="1600" dirty="0"/>
              <a:t> </a:t>
            </a:r>
            <a:r>
              <a:rPr lang="en-US" sz="1600" dirty="0" err="1"/>
              <a:t>Specializare</a:t>
            </a:r>
            <a:r>
              <a:rPr lang="en-US" sz="1600" dirty="0"/>
              <a:t>: </a:t>
            </a:r>
            <a:r>
              <a:rPr lang="en-US" sz="1600" dirty="0" err="1"/>
              <a:t>Asistenț</a:t>
            </a:r>
            <a:r>
              <a:rPr lang="ro-RO" sz="1600" dirty="0"/>
              <a:t>ă</a:t>
            </a:r>
            <a:r>
              <a:rPr lang="en-US" sz="1600" dirty="0"/>
              <a:t> </a:t>
            </a:r>
            <a:r>
              <a:rPr lang="ro-RO" sz="1600" dirty="0"/>
              <a:t>și Intruziune S</a:t>
            </a:r>
            <a:r>
              <a:rPr lang="en-US" sz="1600" dirty="0" err="1"/>
              <a:t>ocială</a:t>
            </a:r>
            <a:r>
              <a:rPr lang="ro-RO" sz="1600" dirty="0"/>
              <a:t> a Vârstnicilor și Persoanelor cu Dizabilități</a:t>
            </a:r>
          </a:p>
          <a:p>
            <a:pPr algn="ctr"/>
            <a:r>
              <a:rPr lang="ro-RO" sz="1600" dirty="0"/>
              <a:t>Master anul II</a:t>
            </a:r>
          </a:p>
          <a:p>
            <a:pPr algn="ctr"/>
            <a:endParaRPr lang="en-US" sz="1600" dirty="0"/>
          </a:p>
          <a:p>
            <a:r>
              <a:rPr lang="en-US" sz="1600" b="1" dirty="0"/>
              <a:t>COORDONATOR,</a:t>
            </a:r>
            <a:r>
              <a:rPr lang="en-US" sz="1600" dirty="0"/>
              <a:t>			</a:t>
            </a:r>
            <a:r>
              <a:rPr lang="ro-RO" sz="1600" dirty="0"/>
              <a:t>                                                        </a:t>
            </a:r>
            <a:r>
              <a:rPr lang="en-US" sz="1600" b="1" dirty="0"/>
              <a:t>AUTOR,</a:t>
            </a:r>
            <a:br>
              <a:rPr lang="en-US" sz="1600" dirty="0"/>
            </a:br>
            <a:r>
              <a:rPr lang="en-US" sz="1600" dirty="0"/>
              <a:t>Conf. univ. Dr. Claudia MARIAN             </a:t>
            </a:r>
            <a:r>
              <a:rPr lang="ro-RO" sz="1600" dirty="0"/>
              <a:t>                                                            </a:t>
            </a:r>
            <a:r>
              <a:rPr lang="en-US" sz="1600" dirty="0"/>
              <a:t> Diana-</a:t>
            </a:r>
            <a:r>
              <a:rPr lang="en-US" sz="1600" dirty="0" err="1"/>
              <a:t>Denisa</a:t>
            </a:r>
            <a:r>
              <a:rPr lang="en-US" sz="1600" dirty="0"/>
              <a:t> </a:t>
            </a:r>
            <a:r>
              <a:rPr lang="ro-RO" sz="1600" dirty="0"/>
              <a:t>PAȘCA</a:t>
            </a:r>
            <a:endParaRPr lang="en-US" sz="1600" dirty="0"/>
          </a:p>
          <a:p>
            <a:br>
              <a:rPr lang="en-US" dirty="0"/>
            </a:br>
            <a:endParaRPr lang="en-US"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4CFB73D-B7C9-A177-04F3-E48E841A875E}"/>
              </a:ext>
            </a:extLst>
          </p:cNvPr>
          <p:cNvSpPr>
            <a:spLocks noGrp="1"/>
          </p:cNvSpPr>
          <p:nvPr>
            <p:ph type="title"/>
          </p:nvPr>
        </p:nvSpPr>
        <p:spPr>
          <a:xfrm>
            <a:off x="787664" y="317500"/>
            <a:ext cx="9779183" cy="1156593"/>
          </a:xfrm>
        </p:spPr>
        <p:txBody>
          <a:bodyPr/>
          <a:lstStyle/>
          <a:p>
            <a:r>
              <a:rPr lang="en-US" dirty="0" err="1"/>
              <a:t>Practicile</a:t>
            </a:r>
            <a:r>
              <a:rPr lang="en-US" dirty="0"/>
              <a:t> </a:t>
            </a:r>
            <a:r>
              <a:rPr lang="en-US" dirty="0" err="1"/>
              <a:t>și</a:t>
            </a:r>
            <a:r>
              <a:rPr lang="en-US" dirty="0"/>
              <a:t> </a:t>
            </a:r>
            <a:r>
              <a:rPr lang="en-US" dirty="0" err="1"/>
              <a:t>finanțarea</a:t>
            </a:r>
            <a:r>
              <a:rPr lang="en-US" dirty="0"/>
              <a:t> </a:t>
            </a:r>
            <a:r>
              <a:rPr lang="en-US" dirty="0" err="1"/>
              <a:t>în</a:t>
            </a:r>
            <a:r>
              <a:rPr lang="en-US" dirty="0"/>
              <a:t> </a:t>
            </a:r>
            <a:r>
              <a:rPr lang="en-US" dirty="0" err="1"/>
              <a:t>alte</a:t>
            </a:r>
            <a:r>
              <a:rPr lang="en-US" dirty="0"/>
              <a:t> </a:t>
            </a:r>
            <a:r>
              <a:rPr lang="en-US" dirty="0" err="1"/>
              <a:t>țări</a:t>
            </a:r>
            <a:r>
              <a:rPr lang="en-US" dirty="0"/>
              <a:t> a </a:t>
            </a:r>
            <a:r>
              <a:rPr lang="en-US" dirty="0" err="1"/>
              <a:t>profesiei</a:t>
            </a:r>
            <a:r>
              <a:rPr lang="en-US" dirty="0"/>
              <a:t> Shadow</a:t>
            </a:r>
          </a:p>
        </p:txBody>
      </p:sp>
      <p:sp>
        <p:nvSpPr>
          <p:cNvPr id="4" name="Content Placeholder 3">
            <a:extLst>
              <a:ext uri="{FF2B5EF4-FFF2-40B4-BE49-F238E27FC236}">
                <a16:creationId xmlns:a16="http://schemas.microsoft.com/office/drawing/2014/main" id="{DBA34351-9D9C-8C32-5CC0-3F19A1CAC037}"/>
              </a:ext>
            </a:extLst>
          </p:cNvPr>
          <p:cNvSpPr>
            <a:spLocks noGrp="1"/>
          </p:cNvSpPr>
          <p:nvPr>
            <p:ph idx="12"/>
          </p:nvPr>
        </p:nvSpPr>
        <p:spPr>
          <a:xfrm>
            <a:off x="970544" y="1474093"/>
            <a:ext cx="11029198" cy="4764929"/>
          </a:xfrm>
        </p:spPr>
        <p:txBody>
          <a:bodyPr>
            <a:normAutofit lnSpcReduction="10000"/>
          </a:bodyPr>
          <a:lstStyle/>
          <a:p>
            <a:endParaRPr lang="en-US" dirty="0"/>
          </a:p>
          <a:p>
            <a:pPr marL="342900" indent="-342900">
              <a:buFont typeface="Arial" panose="020B0604020202020204" pitchFamily="34" charset="0"/>
              <a:buChar char="•"/>
            </a:pPr>
            <a:r>
              <a:rPr lang="ro-RO" dirty="0"/>
              <a:t>În Regatul Unit, profesioniștii care oferă sprijin educațional individualizat pentru copiii cu nevoi speciale sunt adesea denumiți "teaching assistants" sau "learning support assistants". </a:t>
            </a:r>
          </a:p>
          <a:p>
            <a:pPr marL="342900" indent="-342900">
              <a:buFont typeface="Arial" panose="020B0604020202020204" pitchFamily="34" charset="0"/>
              <a:buChar char="•"/>
            </a:pPr>
            <a:r>
              <a:rPr lang="ro-RO" dirty="0"/>
              <a:t>Sunt prezenți în clasă pentru a asista elevii în activitățile zilnice și pentru a colabora cu profesorii. </a:t>
            </a:r>
          </a:p>
          <a:p>
            <a:pPr marL="342900" indent="-342900">
              <a:buFont typeface="Arial" panose="020B0604020202020204" pitchFamily="34" charset="0"/>
              <a:buChar char="•"/>
            </a:pPr>
            <a:r>
              <a:rPr lang="ro-RO" dirty="0"/>
              <a:t>Legislația relevantă este Children and Families Act 2014, care a introdus Planurile de Educație, Sănătate și Îngrijire (EHCPs). Aceste planuri detaliază sprijinul necesar pentru copiii cu nevoi educaționale speciale și dizabilități (SEND) și includ angajarea de asistenți educaționali. </a:t>
            </a:r>
          </a:p>
          <a:p>
            <a:pPr marL="342900" indent="-342900">
              <a:buFont typeface="Arial" panose="020B0604020202020204" pitchFamily="34" charset="0"/>
              <a:buChar char="•"/>
            </a:pPr>
            <a:r>
              <a:rPr lang="ro-RO" dirty="0"/>
              <a:t>Finanțarea pentru acești asistenți provine de la autoritățile locale, care primesc fonduri guvernamentale pentru a asigura suportul necesar, aplicându-se în special în contextul integrării elevilor cu nevoi speciale în școlile de masă. </a:t>
            </a:r>
          </a:p>
          <a:p>
            <a:pPr marL="342900" indent="-342900">
              <a:buFont typeface="Arial" panose="020B0604020202020204" pitchFamily="34" charset="0"/>
              <a:buChar char="•"/>
            </a:pPr>
            <a:r>
              <a:rPr lang="ro-RO" dirty="0"/>
              <a:t>În Statele Unite, acești profesioniști sunt denumiți „paraprofessionals” însă au aceleași atribuții și urmăresc aceleași obiective.</a:t>
            </a:r>
          </a:p>
          <a:p>
            <a:pPr marL="342900" indent="-342900">
              <a:buFont typeface="Arial" panose="020B0604020202020204" pitchFamily="34" charset="0"/>
              <a:buChar char="•"/>
            </a:pPr>
            <a:r>
              <a:rPr lang="ro-RO" dirty="0"/>
              <a:t>Sunt finanțați de districtele școlare, care primesc finanțare federală, de stat și locală. Individuals with Disabilities Education Act (IDEA) prevede că școlile trebuie să furnizeze "servicii și suporturi" necesare pentru elevii cu nevoi speciale.</a:t>
            </a:r>
            <a:endParaRPr lang="en-US" dirty="0"/>
          </a:p>
        </p:txBody>
      </p:sp>
    </p:spTree>
    <p:extLst>
      <p:ext uri="{BB962C8B-B14F-4D97-AF65-F5344CB8AC3E}">
        <p14:creationId xmlns:p14="http://schemas.microsoft.com/office/powerpoint/2010/main" val="26521028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EF58C-138C-55F4-DA77-4C3F06C81A1C}"/>
              </a:ext>
            </a:extLst>
          </p:cNvPr>
          <p:cNvSpPr>
            <a:spLocks noGrp="1"/>
          </p:cNvSpPr>
          <p:nvPr>
            <p:ph type="title"/>
          </p:nvPr>
        </p:nvSpPr>
        <p:spPr>
          <a:xfrm>
            <a:off x="1167492" y="457200"/>
            <a:ext cx="10643508" cy="1371600"/>
          </a:xfrm>
        </p:spPr>
        <p:txBody>
          <a:bodyPr/>
          <a:lstStyle/>
          <a:p>
            <a:r>
              <a:rPr lang="ro-RO" dirty="0"/>
              <a:t>Concluzie</a:t>
            </a:r>
            <a:endParaRPr lang="en-US" dirty="0"/>
          </a:p>
        </p:txBody>
      </p:sp>
      <p:sp>
        <p:nvSpPr>
          <p:cNvPr id="3" name="Content Placeholder 2">
            <a:extLst>
              <a:ext uri="{FF2B5EF4-FFF2-40B4-BE49-F238E27FC236}">
                <a16:creationId xmlns:a16="http://schemas.microsoft.com/office/drawing/2014/main" id="{9B5DDE7C-335B-FD23-E1E6-CDCB99B7878C}"/>
              </a:ext>
            </a:extLst>
          </p:cNvPr>
          <p:cNvSpPr>
            <a:spLocks noGrp="1"/>
          </p:cNvSpPr>
          <p:nvPr>
            <p:ph idx="15"/>
          </p:nvPr>
        </p:nvSpPr>
        <p:spPr>
          <a:xfrm>
            <a:off x="0" y="2419643"/>
            <a:ext cx="11915335" cy="4262511"/>
          </a:xfrm>
        </p:spPr>
        <p:txBody>
          <a:bodyPr>
            <a:normAutofit fontScale="77500" lnSpcReduction="20000"/>
          </a:bodyPr>
          <a:lstStyle/>
          <a:p>
            <a:r>
              <a:rPr lang="ro-RO" dirty="0"/>
              <a:t>	</a:t>
            </a:r>
            <a:r>
              <a:rPr lang="en-US" sz="2900" dirty="0" err="1"/>
              <a:t>Deși</a:t>
            </a:r>
            <a:r>
              <a:rPr lang="en-US" sz="2900" dirty="0"/>
              <a:t> </a:t>
            </a:r>
            <a:r>
              <a:rPr lang="en-US" sz="2900" dirty="0" err="1"/>
              <a:t>în</a:t>
            </a:r>
            <a:r>
              <a:rPr lang="en-US" sz="2900" dirty="0"/>
              <a:t> </a:t>
            </a:r>
            <a:r>
              <a:rPr lang="en-US" sz="2900" dirty="0" err="1"/>
              <a:t>România</a:t>
            </a:r>
            <a:r>
              <a:rPr lang="en-US" sz="2900" dirty="0"/>
              <a:t> au </a:t>
            </a:r>
            <a:r>
              <a:rPr lang="en-US" sz="2900" dirty="0" err="1"/>
              <a:t>fost</a:t>
            </a:r>
            <a:r>
              <a:rPr lang="en-US" sz="2900" dirty="0"/>
              <a:t> </a:t>
            </a:r>
            <a:r>
              <a:rPr lang="en-US" sz="2900" dirty="0" err="1"/>
              <a:t>introduse</a:t>
            </a:r>
            <a:r>
              <a:rPr lang="en-US" sz="2900" dirty="0"/>
              <a:t> </a:t>
            </a:r>
            <a:r>
              <a:rPr lang="en-US" sz="2900" dirty="0" err="1"/>
              <a:t>legi</a:t>
            </a:r>
            <a:r>
              <a:rPr lang="en-US" sz="2900" dirty="0"/>
              <a:t> </a:t>
            </a:r>
            <a:r>
              <a:rPr lang="en-US" sz="2900" dirty="0" err="1"/>
              <a:t>și</a:t>
            </a:r>
            <a:r>
              <a:rPr lang="en-US" sz="2900" dirty="0"/>
              <a:t> </a:t>
            </a:r>
            <a:r>
              <a:rPr lang="en-US" sz="2900" dirty="0" err="1"/>
              <a:t>strategii</a:t>
            </a:r>
            <a:r>
              <a:rPr lang="en-US" sz="2900" dirty="0"/>
              <a:t> </a:t>
            </a:r>
            <a:r>
              <a:rPr lang="en-US" sz="2900" dirty="0" err="1"/>
              <a:t>pentru</a:t>
            </a:r>
            <a:r>
              <a:rPr lang="en-US" sz="2900" dirty="0"/>
              <a:t> </a:t>
            </a:r>
            <a:r>
              <a:rPr lang="en-US" sz="2900" dirty="0" err="1"/>
              <a:t>integrarea</a:t>
            </a:r>
            <a:r>
              <a:rPr lang="en-US" sz="2900" dirty="0"/>
              <a:t> </a:t>
            </a:r>
            <a:r>
              <a:rPr lang="en-US" sz="2900" dirty="0" err="1"/>
              <a:t>copiilor</a:t>
            </a:r>
            <a:r>
              <a:rPr lang="en-US" sz="2900" dirty="0"/>
              <a:t> cu CES </a:t>
            </a:r>
            <a:r>
              <a:rPr lang="en-US" sz="2900" dirty="0" err="1"/>
              <a:t>în</a:t>
            </a:r>
            <a:r>
              <a:rPr lang="en-US" sz="2900" dirty="0"/>
              <a:t> </a:t>
            </a:r>
            <a:r>
              <a:rPr lang="en-US" sz="2900" dirty="0" err="1"/>
              <a:t>școlile</a:t>
            </a:r>
            <a:r>
              <a:rPr lang="en-US" sz="2900" dirty="0"/>
              <a:t> de </a:t>
            </a:r>
            <a:r>
              <a:rPr lang="en-US" sz="2900" dirty="0" err="1"/>
              <a:t>masă</a:t>
            </a:r>
            <a:r>
              <a:rPr lang="en-US" sz="2900" dirty="0"/>
              <a:t>, </a:t>
            </a:r>
            <a:r>
              <a:rPr lang="en-US" sz="2900" dirty="0" err="1"/>
              <a:t>sistemul</a:t>
            </a:r>
            <a:r>
              <a:rPr lang="en-US" sz="2900" dirty="0"/>
              <a:t> </a:t>
            </a:r>
            <a:r>
              <a:rPr lang="ro-RO" sz="2900" dirty="0"/>
              <a:t>în realitate este încă deficitar</a:t>
            </a:r>
            <a:r>
              <a:rPr lang="en-US" sz="2900" dirty="0"/>
              <a:t>.</a:t>
            </a:r>
            <a:endParaRPr lang="ro-RO" sz="2900" dirty="0"/>
          </a:p>
          <a:p>
            <a:r>
              <a:rPr lang="ro-RO" sz="2900" dirty="0"/>
              <a:t>	</a:t>
            </a:r>
            <a:r>
              <a:rPr lang="en-US" sz="2900" dirty="0" err="1"/>
              <a:t>Pentru</a:t>
            </a:r>
            <a:r>
              <a:rPr lang="en-US" sz="2900" dirty="0"/>
              <a:t> a </a:t>
            </a:r>
            <a:r>
              <a:rPr lang="en-US" sz="2900" dirty="0" err="1"/>
              <a:t>asigura</a:t>
            </a:r>
            <a:r>
              <a:rPr lang="en-US" sz="2900" dirty="0"/>
              <a:t> </a:t>
            </a:r>
            <a:r>
              <a:rPr lang="en-US" sz="2900" dirty="0" err="1"/>
              <a:t>accesul</a:t>
            </a:r>
            <a:r>
              <a:rPr lang="en-US" sz="2900" dirty="0"/>
              <a:t> </a:t>
            </a:r>
            <a:r>
              <a:rPr lang="en-US" sz="2900" dirty="0" err="1"/>
              <a:t>echitabil</a:t>
            </a:r>
            <a:r>
              <a:rPr lang="en-US" sz="2900" dirty="0"/>
              <a:t> la </a:t>
            </a:r>
            <a:r>
              <a:rPr lang="en-US" sz="2900" dirty="0" err="1"/>
              <a:t>acest</a:t>
            </a:r>
            <a:r>
              <a:rPr lang="en-US" sz="2900" dirty="0"/>
              <a:t> </a:t>
            </a:r>
            <a:r>
              <a:rPr lang="en-US" sz="2900" dirty="0" err="1"/>
              <a:t>sprijin</a:t>
            </a:r>
            <a:r>
              <a:rPr lang="ro-RO" sz="2900" dirty="0"/>
              <a:t> oferit de Shadow</a:t>
            </a:r>
            <a:r>
              <a:rPr lang="en-US" sz="2900" dirty="0"/>
              <a:t>, </a:t>
            </a:r>
            <a:r>
              <a:rPr lang="en-US" sz="2900" dirty="0" err="1"/>
              <a:t>ar</a:t>
            </a:r>
            <a:r>
              <a:rPr lang="en-US" sz="2900" dirty="0"/>
              <a:t> fi </a:t>
            </a:r>
            <a:r>
              <a:rPr lang="en-US" sz="2900" dirty="0" err="1"/>
              <a:t>oportun</a:t>
            </a:r>
            <a:r>
              <a:rPr lang="en-US" sz="2900" dirty="0"/>
              <a:t> ca </a:t>
            </a:r>
            <a:r>
              <a:rPr lang="en-US" sz="2900" dirty="0" err="1"/>
              <a:t>statul</a:t>
            </a:r>
            <a:r>
              <a:rPr lang="en-US" sz="2900" dirty="0"/>
              <a:t> </a:t>
            </a:r>
            <a:r>
              <a:rPr lang="en-US" sz="2900" dirty="0" err="1"/>
              <a:t>să</a:t>
            </a:r>
            <a:r>
              <a:rPr lang="en-US" sz="2900" dirty="0"/>
              <a:t> </a:t>
            </a:r>
            <a:r>
              <a:rPr lang="en-US" sz="2900" dirty="0" err="1"/>
              <a:t>finanțeze</a:t>
            </a:r>
            <a:r>
              <a:rPr lang="en-US" sz="2900" dirty="0"/>
              <a:t> </a:t>
            </a:r>
            <a:r>
              <a:rPr lang="en-US" sz="2900" dirty="0" err="1"/>
              <a:t>această</a:t>
            </a:r>
            <a:r>
              <a:rPr lang="en-US" sz="2900" dirty="0"/>
              <a:t> </a:t>
            </a:r>
            <a:r>
              <a:rPr lang="en-US" sz="2900" dirty="0" err="1"/>
              <a:t>meserie</a:t>
            </a:r>
            <a:r>
              <a:rPr lang="en-US" sz="2900" dirty="0"/>
              <a:t>, </a:t>
            </a:r>
            <a:r>
              <a:rPr lang="en-US" sz="2900" dirty="0" err="1"/>
              <a:t>astfel</a:t>
            </a:r>
            <a:r>
              <a:rPr lang="en-US" sz="2900" dirty="0"/>
              <a:t> </a:t>
            </a:r>
            <a:r>
              <a:rPr lang="en-US" sz="2900" dirty="0" err="1"/>
              <a:t>încât</a:t>
            </a:r>
            <a:r>
              <a:rPr lang="en-US" sz="2900" dirty="0"/>
              <a:t> </a:t>
            </a:r>
            <a:r>
              <a:rPr lang="en-US" sz="2900" dirty="0" err="1"/>
              <a:t>părinții</a:t>
            </a:r>
            <a:r>
              <a:rPr lang="en-US" sz="2900" dirty="0"/>
              <a:t> </a:t>
            </a:r>
            <a:r>
              <a:rPr lang="en-US" sz="2900" dirty="0" err="1"/>
              <a:t>să</a:t>
            </a:r>
            <a:r>
              <a:rPr lang="en-US" sz="2900" dirty="0"/>
              <a:t> nu fie </a:t>
            </a:r>
            <a:r>
              <a:rPr lang="en-US" sz="2900" dirty="0" err="1"/>
              <a:t>nevoiți</a:t>
            </a:r>
            <a:r>
              <a:rPr lang="en-US" sz="2900" dirty="0"/>
              <a:t> </a:t>
            </a:r>
            <a:r>
              <a:rPr lang="en-US" sz="2900" dirty="0" err="1"/>
              <a:t>să</a:t>
            </a:r>
            <a:r>
              <a:rPr lang="en-US" sz="2900" dirty="0"/>
              <a:t> </a:t>
            </a:r>
            <a:r>
              <a:rPr lang="en-US" sz="2900" dirty="0" err="1"/>
              <a:t>plătească</a:t>
            </a:r>
            <a:r>
              <a:rPr lang="en-US" sz="2900" dirty="0"/>
              <a:t> </a:t>
            </a:r>
            <a:r>
              <a:rPr lang="en-US" sz="2900" dirty="0" err="1"/>
              <a:t>pentru</a:t>
            </a:r>
            <a:r>
              <a:rPr lang="en-US" sz="2900" dirty="0"/>
              <a:t> </a:t>
            </a:r>
            <a:r>
              <a:rPr lang="en-US" sz="2900" dirty="0" err="1"/>
              <a:t>acest</a:t>
            </a:r>
            <a:r>
              <a:rPr lang="en-US" sz="2900" dirty="0"/>
              <a:t> </a:t>
            </a:r>
            <a:r>
              <a:rPr lang="en-US" sz="2900" dirty="0" err="1"/>
              <a:t>serviciu</a:t>
            </a:r>
            <a:r>
              <a:rPr lang="en-US" sz="2900" dirty="0"/>
              <a:t>, </a:t>
            </a:r>
            <a:r>
              <a:rPr lang="en-US" sz="2900" dirty="0" err="1"/>
              <a:t>așa</a:t>
            </a:r>
            <a:r>
              <a:rPr lang="en-US" sz="2900" dirty="0"/>
              <a:t> cum se </a:t>
            </a:r>
            <a:r>
              <a:rPr lang="en-US" sz="2900" dirty="0" err="1"/>
              <a:t>întâmplă</a:t>
            </a:r>
            <a:r>
              <a:rPr lang="en-US" sz="2900" dirty="0"/>
              <a:t> </a:t>
            </a:r>
            <a:r>
              <a:rPr lang="en-US" sz="2900" dirty="0" err="1"/>
              <a:t>în</a:t>
            </a:r>
            <a:r>
              <a:rPr lang="en-US" sz="2900" dirty="0"/>
              <a:t> </a:t>
            </a:r>
            <a:r>
              <a:rPr lang="en-US" sz="2900" dirty="0" err="1"/>
              <a:t>alte</a:t>
            </a:r>
            <a:r>
              <a:rPr lang="en-US" sz="2900" dirty="0"/>
              <a:t> </a:t>
            </a:r>
            <a:r>
              <a:rPr lang="en-US" sz="2900" dirty="0" err="1"/>
              <a:t>țări</a:t>
            </a:r>
            <a:r>
              <a:rPr lang="en-US" sz="2900" dirty="0"/>
              <a:t>. </a:t>
            </a:r>
            <a:r>
              <a:rPr lang="en-US" sz="2900" dirty="0" err="1"/>
              <a:t>Astfel</a:t>
            </a:r>
            <a:r>
              <a:rPr lang="en-US" sz="2900" dirty="0"/>
              <a:t>, se </a:t>
            </a:r>
            <a:r>
              <a:rPr lang="en-US" sz="2900" dirty="0" err="1"/>
              <a:t>poate</a:t>
            </a:r>
            <a:r>
              <a:rPr lang="en-US" sz="2900" dirty="0"/>
              <a:t> </a:t>
            </a:r>
            <a:r>
              <a:rPr lang="en-US" sz="2900" dirty="0" err="1"/>
              <a:t>promova</a:t>
            </a:r>
            <a:r>
              <a:rPr lang="en-US" sz="2900" dirty="0"/>
              <a:t> o </a:t>
            </a:r>
            <a:r>
              <a:rPr lang="en-US" sz="2900" dirty="0" err="1"/>
              <a:t>integrare</a:t>
            </a:r>
            <a:r>
              <a:rPr lang="en-US" sz="2900" dirty="0"/>
              <a:t> </a:t>
            </a:r>
            <a:r>
              <a:rPr lang="en-US" sz="2900" dirty="0" err="1"/>
              <a:t>mai</a:t>
            </a:r>
            <a:r>
              <a:rPr lang="en-US" sz="2900" dirty="0"/>
              <a:t> </a:t>
            </a:r>
            <a:r>
              <a:rPr lang="en-US" sz="2900" dirty="0" err="1"/>
              <a:t>adecvată</a:t>
            </a:r>
            <a:r>
              <a:rPr lang="en-US" sz="2900" dirty="0"/>
              <a:t> </a:t>
            </a:r>
            <a:r>
              <a:rPr lang="en-US" sz="2900" dirty="0" err="1"/>
              <a:t>și</a:t>
            </a:r>
            <a:r>
              <a:rPr lang="en-US" sz="2900" dirty="0"/>
              <a:t> </a:t>
            </a:r>
            <a:r>
              <a:rPr lang="en-US" sz="2900" dirty="0" err="1"/>
              <a:t>mai</a:t>
            </a:r>
            <a:r>
              <a:rPr lang="en-US" sz="2900" dirty="0"/>
              <a:t> </a:t>
            </a:r>
            <a:r>
              <a:rPr lang="en-US" sz="2900" dirty="0" err="1"/>
              <a:t>completă</a:t>
            </a:r>
            <a:r>
              <a:rPr lang="en-US" sz="2900" dirty="0"/>
              <a:t> a </a:t>
            </a:r>
            <a:r>
              <a:rPr lang="en-US" sz="2900" dirty="0" err="1"/>
              <a:t>copiilor</a:t>
            </a:r>
            <a:r>
              <a:rPr lang="en-US" sz="2900" dirty="0"/>
              <a:t> cu </a:t>
            </a:r>
            <a:r>
              <a:rPr lang="ro-RO" sz="2900" dirty="0"/>
              <a:t>CES </a:t>
            </a:r>
            <a:r>
              <a:rPr lang="en-US" sz="2900" dirty="0" err="1"/>
              <a:t>în</a:t>
            </a:r>
            <a:r>
              <a:rPr lang="en-US" sz="2900" dirty="0"/>
              <a:t> </a:t>
            </a:r>
            <a:r>
              <a:rPr lang="en-US" sz="2900" dirty="0" err="1"/>
              <a:t>sistemul</a:t>
            </a:r>
            <a:r>
              <a:rPr lang="en-US" sz="2900" dirty="0"/>
              <a:t> de </a:t>
            </a:r>
            <a:r>
              <a:rPr lang="en-US" sz="2900" dirty="0" err="1"/>
              <a:t>învățământ</a:t>
            </a:r>
            <a:r>
              <a:rPr lang="en-US" sz="2900" dirty="0"/>
              <a:t>. </a:t>
            </a:r>
            <a:r>
              <a:rPr lang="ro-RO" sz="2900" dirty="0"/>
              <a:t>Shadow-ul este preocupat în primul rând de </a:t>
            </a:r>
            <a:r>
              <a:rPr lang="en-US" sz="2900" dirty="0" err="1"/>
              <a:t>dezvoltarea</a:t>
            </a:r>
            <a:r>
              <a:rPr lang="en-US" sz="2900" dirty="0"/>
              <a:t> </a:t>
            </a:r>
            <a:r>
              <a:rPr lang="en-US" sz="2900" dirty="0" err="1"/>
              <a:t>ariei</a:t>
            </a:r>
            <a:r>
              <a:rPr lang="en-US" sz="2900" dirty="0"/>
              <a:t> </a:t>
            </a:r>
            <a:r>
              <a:rPr lang="en-US" sz="2900" dirty="0" err="1"/>
              <a:t>sociale</a:t>
            </a:r>
            <a:r>
              <a:rPr lang="ro-RO" sz="2900" dirty="0"/>
              <a:t>, </a:t>
            </a:r>
            <a:r>
              <a:rPr lang="en-US" sz="2900" dirty="0" err="1"/>
              <a:t>urmat</a:t>
            </a:r>
            <a:r>
              <a:rPr lang="ro-RO" sz="2900" dirty="0"/>
              <a:t>e mai apoi </a:t>
            </a:r>
            <a:r>
              <a:rPr lang="en-US" sz="2900" dirty="0" err="1"/>
              <a:t>abilitățile</a:t>
            </a:r>
            <a:r>
              <a:rPr lang="en-US" sz="2900" dirty="0"/>
              <a:t> </a:t>
            </a:r>
            <a:r>
              <a:rPr lang="en-US" sz="2900" dirty="0" err="1"/>
              <a:t>academice</a:t>
            </a:r>
            <a:r>
              <a:rPr lang="ro-RO" sz="2900" dirty="0"/>
              <a:t>.</a:t>
            </a:r>
          </a:p>
          <a:p>
            <a:r>
              <a:rPr lang="ro-RO" sz="2900" dirty="0"/>
              <a:t>	</a:t>
            </a:r>
            <a:r>
              <a:rPr lang="en-US" sz="2900" dirty="0"/>
              <a:t>Este </a:t>
            </a:r>
            <a:r>
              <a:rPr lang="en-US" sz="2900" dirty="0" err="1"/>
              <a:t>nevoie</a:t>
            </a:r>
            <a:r>
              <a:rPr lang="en-US" sz="2900" dirty="0"/>
              <a:t> de o </a:t>
            </a:r>
            <a:r>
              <a:rPr lang="en-US" sz="2900" dirty="0" err="1"/>
              <a:t>colaborare</a:t>
            </a:r>
            <a:r>
              <a:rPr lang="en-US" sz="2900" dirty="0"/>
              <a:t> </a:t>
            </a:r>
            <a:r>
              <a:rPr lang="en-US" sz="2900" dirty="0" err="1"/>
              <a:t>constantă</a:t>
            </a:r>
            <a:r>
              <a:rPr lang="en-US" sz="2900" dirty="0"/>
              <a:t> </a:t>
            </a:r>
            <a:r>
              <a:rPr lang="en-US" sz="2900" dirty="0" err="1"/>
              <a:t>și</a:t>
            </a:r>
            <a:r>
              <a:rPr lang="en-US" sz="2900" dirty="0"/>
              <a:t> </a:t>
            </a:r>
            <a:r>
              <a:rPr lang="en-US" sz="2900" dirty="0" err="1"/>
              <a:t>deschisă</a:t>
            </a:r>
            <a:r>
              <a:rPr lang="en-US" sz="2900" dirty="0"/>
              <a:t> cu </a:t>
            </a:r>
            <a:r>
              <a:rPr lang="en-US" sz="2900" dirty="0" err="1"/>
              <a:t>toți</a:t>
            </a:r>
            <a:r>
              <a:rPr lang="en-US" sz="2900" dirty="0"/>
              <a:t> </a:t>
            </a:r>
            <a:r>
              <a:rPr lang="en-US" sz="2900" dirty="0" err="1"/>
              <a:t>membrii</a:t>
            </a:r>
            <a:r>
              <a:rPr lang="en-US" sz="2900" dirty="0"/>
              <a:t> </a:t>
            </a:r>
            <a:r>
              <a:rPr lang="en-US" sz="2900" dirty="0" err="1"/>
              <a:t>echipei</a:t>
            </a:r>
            <a:r>
              <a:rPr lang="en-US" sz="2900" dirty="0"/>
              <a:t> de </a:t>
            </a:r>
            <a:r>
              <a:rPr lang="en-US" sz="2900" dirty="0" err="1"/>
              <a:t>integrare</a:t>
            </a:r>
            <a:r>
              <a:rPr lang="en-US" sz="2900" dirty="0"/>
              <a:t> a </a:t>
            </a:r>
            <a:r>
              <a:rPr lang="en-US" sz="2900" dirty="0" err="1"/>
              <a:t>copiilor</a:t>
            </a:r>
            <a:r>
              <a:rPr lang="en-US" sz="2900" dirty="0"/>
              <a:t> </a:t>
            </a:r>
            <a:r>
              <a:rPr lang="en-US" sz="2900" dirty="0" err="1"/>
              <a:t>deoarece</a:t>
            </a:r>
            <a:r>
              <a:rPr lang="en-US" sz="2900" dirty="0"/>
              <a:t> </a:t>
            </a:r>
            <a:r>
              <a:rPr lang="en-US" sz="2900" dirty="0" err="1"/>
              <a:t>prin</a:t>
            </a:r>
            <a:r>
              <a:rPr lang="en-US" sz="2900" dirty="0"/>
              <a:t> </a:t>
            </a:r>
            <a:r>
              <a:rPr lang="en-US" sz="2900" dirty="0" err="1"/>
              <a:t>felul</a:t>
            </a:r>
            <a:r>
              <a:rPr lang="en-US" sz="2900" dirty="0"/>
              <a:t> </a:t>
            </a:r>
            <a:r>
              <a:rPr lang="en-US" sz="2900" dirty="0" err="1"/>
              <a:t>acesta</a:t>
            </a:r>
            <a:r>
              <a:rPr lang="en-US" sz="2900" dirty="0"/>
              <a:t> se </a:t>
            </a:r>
            <a:r>
              <a:rPr lang="en-US" sz="2900" dirty="0" err="1"/>
              <a:t>creează</a:t>
            </a:r>
            <a:r>
              <a:rPr lang="en-US" sz="2900" dirty="0"/>
              <a:t> un </a:t>
            </a:r>
            <a:r>
              <a:rPr lang="en-US" sz="2900" dirty="0" err="1"/>
              <a:t>mediu</a:t>
            </a:r>
            <a:r>
              <a:rPr lang="en-US" sz="2900" dirty="0"/>
              <a:t> </a:t>
            </a:r>
            <a:r>
              <a:rPr lang="en-US" sz="2900" dirty="0" err="1"/>
              <a:t>educațional</a:t>
            </a:r>
            <a:r>
              <a:rPr lang="en-US" sz="2900" dirty="0"/>
              <a:t> </a:t>
            </a:r>
            <a:r>
              <a:rPr lang="en-US" sz="2900" dirty="0" err="1"/>
              <a:t>coerent</a:t>
            </a:r>
            <a:r>
              <a:rPr lang="en-US" sz="2900" dirty="0"/>
              <a:t> </a:t>
            </a:r>
            <a:r>
              <a:rPr lang="en-US" sz="2900" dirty="0" err="1"/>
              <a:t>și</a:t>
            </a:r>
            <a:r>
              <a:rPr lang="en-US" sz="2900" dirty="0"/>
              <a:t> </a:t>
            </a:r>
            <a:r>
              <a:rPr lang="en-US" sz="2900" dirty="0" err="1"/>
              <a:t>susținător</a:t>
            </a:r>
            <a:r>
              <a:rPr lang="en-US" sz="2900" dirty="0"/>
              <a:t>, </a:t>
            </a:r>
            <a:r>
              <a:rPr lang="en-US" sz="2900" dirty="0" err="1"/>
              <a:t>atât</a:t>
            </a:r>
            <a:r>
              <a:rPr lang="en-US" sz="2900" dirty="0"/>
              <a:t> </a:t>
            </a:r>
            <a:r>
              <a:rPr lang="en-US" sz="2900" dirty="0" err="1"/>
              <a:t>acasă</a:t>
            </a:r>
            <a:r>
              <a:rPr lang="en-US" sz="2900" dirty="0"/>
              <a:t>, </a:t>
            </a:r>
            <a:r>
              <a:rPr lang="en-US" sz="2900" dirty="0" err="1"/>
              <a:t>cât</a:t>
            </a:r>
            <a:r>
              <a:rPr lang="en-US" sz="2900" dirty="0"/>
              <a:t> </a:t>
            </a:r>
            <a:r>
              <a:rPr lang="en-US" sz="2900" dirty="0" err="1"/>
              <a:t>și</a:t>
            </a:r>
            <a:r>
              <a:rPr lang="en-US" sz="2900" dirty="0"/>
              <a:t> la </a:t>
            </a:r>
            <a:r>
              <a:rPr lang="en-US" sz="2900" dirty="0" err="1"/>
              <a:t>școală</a:t>
            </a:r>
            <a:r>
              <a:rPr lang="ro-RO" sz="2900" dirty="0"/>
              <a:t>, shadow-ul este actorul social cel mai apropiat să obțină acest lucru. Împărtășirea zilnică a observațiilor și ajustarea strategiilor educaționale pe care Shadow-ul o face în funcție de progresul copilului îmbunătățesc integrarea deoarece permit ajustarea planurilor de intervenție în timp real, asigurând sprijin continuu și adecvat. </a:t>
            </a:r>
          </a:p>
          <a:p>
            <a:r>
              <a:rPr lang="ro-RO" sz="2900" dirty="0"/>
              <a:t>	Prin aplicarea acestor sugestii, pentru copii cu CES se asigură accesul la un mediu educațional de calitate, în care să se dezvolte și să prospere.</a:t>
            </a:r>
          </a:p>
          <a:p>
            <a:endParaRPr lang="ro-RO" dirty="0"/>
          </a:p>
          <a:p>
            <a:endParaRPr lang="en-US" dirty="0"/>
          </a:p>
        </p:txBody>
      </p:sp>
    </p:spTree>
    <p:extLst>
      <p:ext uri="{BB962C8B-B14F-4D97-AF65-F5344CB8AC3E}">
        <p14:creationId xmlns:p14="http://schemas.microsoft.com/office/powerpoint/2010/main" val="362649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CC7FC500-BBFB-3AA4-BEDE-038CB94FFF61}"/>
              </a:ext>
            </a:extLst>
          </p:cNvPr>
          <p:cNvSpPr>
            <a:spLocks noGrp="1" noChangeAspect="1"/>
          </p:cNvSpPr>
          <p:nvPr>
            <p:ph idx="17"/>
          </p:nvPr>
        </p:nvSpPr>
        <p:spPr>
          <a:xfrm>
            <a:off x="823107" y="640079"/>
            <a:ext cx="10571723" cy="4972929"/>
          </a:xfrm>
        </p:spPr>
        <p:txBody>
          <a:bodyPr/>
          <a:lstStyle/>
          <a:p>
            <a:r>
              <a:rPr lang="ro-RO" sz="7200" dirty="0"/>
              <a:t>VĂ MULȚUMESC PENTRU ATENȚIE!</a:t>
            </a:r>
            <a:endParaRPr lang="en-US" sz="7200" dirty="0"/>
          </a:p>
        </p:txBody>
      </p:sp>
    </p:spTree>
    <p:extLst>
      <p:ext uri="{BB962C8B-B14F-4D97-AF65-F5344CB8AC3E}">
        <p14:creationId xmlns:p14="http://schemas.microsoft.com/office/powerpoint/2010/main" val="853261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ro-RO" dirty="0"/>
              <a:t>Rezumat</a:t>
            </a:r>
            <a:endParaRPr lang="en-US" dirty="0"/>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661182" y="2523904"/>
            <a:ext cx="10276865" cy="3366815"/>
          </a:xfrm>
        </p:spPr>
        <p:txBody>
          <a:bodyPr vert="horz" lIns="91440" tIns="45720" rIns="91440" bIns="45720" rtlCol="0" anchor="t">
            <a:normAutofit/>
          </a:bodyPr>
          <a:lstStyle/>
          <a:p>
            <a:pPr algn="ctr"/>
            <a:r>
              <a:rPr lang="ro-RO" dirty="0"/>
              <a:t>Această lucrare are ca scop analiza statutului de Shadow în România și diferențierea rolurilor între această profesie și Profesorul de Sprijin folosind modelul sistemelor ecologice elaborat de Urie Bronfenbrenner pentru a analiza contextele de integrare actuale și necesitatea unei echipe integrate.</a:t>
            </a:r>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8DD4-4828-CE87-0C5C-42BE175E8DA5}"/>
              </a:ext>
            </a:extLst>
          </p:cNvPr>
          <p:cNvSpPr>
            <a:spLocks noGrp="1"/>
          </p:cNvSpPr>
          <p:nvPr>
            <p:ph type="title"/>
          </p:nvPr>
        </p:nvSpPr>
        <p:spPr>
          <a:xfrm>
            <a:off x="731394" y="2760784"/>
            <a:ext cx="4867548" cy="1055077"/>
          </a:xfrm>
        </p:spPr>
        <p:txBody>
          <a:bodyPr/>
          <a:lstStyle/>
          <a:p>
            <a:r>
              <a:rPr lang="ro-RO" dirty="0"/>
              <a:t>Introducere</a:t>
            </a:r>
            <a:endParaRPr lang="en-US" dirty="0"/>
          </a:p>
        </p:txBody>
      </p:sp>
      <p:pic>
        <p:nvPicPr>
          <p:cNvPr id="7" name="Picture 6">
            <a:extLst>
              <a:ext uri="{FF2B5EF4-FFF2-40B4-BE49-F238E27FC236}">
                <a16:creationId xmlns:a16="http://schemas.microsoft.com/office/drawing/2014/main" id="{CDDC81C4-018C-F55D-8095-7DE2D3FCC9DB}"/>
              </a:ext>
            </a:extLst>
          </p:cNvPr>
          <p:cNvPicPr>
            <a:picLocks noChangeAspect="1"/>
          </p:cNvPicPr>
          <p:nvPr/>
        </p:nvPicPr>
        <p:blipFill>
          <a:blip r:embed="rId3"/>
          <a:stretch>
            <a:fillRect/>
          </a:stretch>
        </p:blipFill>
        <p:spPr>
          <a:xfrm>
            <a:off x="5236552" y="0"/>
            <a:ext cx="6955448" cy="6858000"/>
          </a:xfrm>
          <a:prstGeom prst="rect">
            <a:avLst/>
          </a:prstGeom>
        </p:spPr>
      </p:pic>
    </p:spTree>
    <p:extLst>
      <p:ext uri="{BB962C8B-B14F-4D97-AF65-F5344CB8AC3E}">
        <p14:creationId xmlns:p14="http://schemas.microsoft.com/office/powerpoint/2010/main" val="3662677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26BC9DE8-A5CC-4BE1-0DE5-CB15D01A7919}"/>
              </a:ext>
            </a:extLst>
          </p:cNvPr>
          <p:cNvSpPr>
            <a:spLocks noGrp="1"/>
          </p:cNvSpPr>
          <p:nvPr>
            <p:ph type="subTitle" idx="1"/>
          </p:nvPr>
        </p:nvSpPr>
        <p:spPr>
          <a:xfrm>
            <a:off x="309489" y="1346981"/>
            <a:ext cx="11155680" cy="5053819"/>
          </a:xfrm>
        </p:spPr>
        <p:txBody>
          <a:bodyPr/>
          <a:lstStyle/>
          <a:p>
            <a:pPr marL="457200" indent="-457200">
              <a:buFont typeface="Arial" panose="020B0604020202020204" pitchFamily="34" charset="0"/>
              <a:buChar char="•"/>
            </a:pPr>
            <a:r>
              <a:rPr lang="ro-RO" dirty="0"/>
              <a:t>Obiectivul principal al </a:t>
            </a:r>
            <a:r>
              <a:rPr lang="en-US" dirty="0" err="1"/>
              <a:t>Profesorului</a:t>
            </a:r>
            <a:r>
              <a:rPr lang="en-US" dirty="0"/>
              <a:t> de </a:t>
            </a:r>
            <a:r>
              <a:rPr lang="en-US" dirty="0" err="1"/>
              <a:t>Sprijin</a:t>
            </a:r>
            <a:r>
              <a:rPr lang="en-US" dirty="0"/>
              <a:t> </a:t>
            </a:r>
            <a:r>
              <a:rPr lang="ro-RO" dirty="0"/>
              <a:t>este </a:t>
            </a:r>
            <a:r>
              <a:rPr lang="en-US" dirty="0" err="1"/>
              <a:t>dezvoltarea</a:t>
            </a:r>
            <a:r>
              <a:rPr lang="en-US" dirty="0"/>
              <a:t> </a:t>
            </a:r>
            <a:r>
              <a:rPr lang="en-US" dirty="0" err="1"/>
              <a:t>abilităților</a:t>
            </a:r>
            <a:r>
              <a:rPr lang="en-US" dirty="0"/>
              <a:t> </a:t>
            </a:r>
            <a:r>
              <a:rPr lang="en-US" dirty="0" err="1"/>
              <a:t>educaționale</a:t>
            </a:r>
            <a:r>
              <a:rPr lang="en-US" dirty="0"/>
              <a:t> ale </a:t>
            </a:r>
            <a:r>
              <a:rPr lang="en-US" dirty="0" err="1"/>
              <a:t>copilului</a:t>
            </a:r>
            <a:r>
              <a:rPr lang="en-US" dirty="0"/>
              <a:t> </a:t>
            </a:r>
            <a:r>
              <a:rPr lang="en-US" dirty="0" err="1"/>
              <a:t>și</a:t>
            </a:r>
            <a:r>
              <a:rPr lang="en-US" dirty="0"/>
              <a:t> </a:t>
            </a:r>
            <a:r>
              <a:rPr lang="en-US" dirty="0" err="1"/>
              <a:t>îmbunătățirea</a:t>
            </a:r>
            <a:r>
              <a:rPr lang="en-US" dirty="0"/>
              <a:t> </a:t>
            </a:r>
            <a:r>
              <a:rPr lang="en-US" dirty="0" err="1"/>
              <a:t>progresului</a:t>
            </a:r>
            <a:r>
              <a:rPr lang="en-US" dirty="0"/>
              <a:t> </a:t>
            </a:r>
            <a:r>
              <a:rPr lang="en-US" dirty="0" err="1"/>
              <a:t>școlar</a:t>
            </a:r>
            <a:endParaRPr lang="ro-RO" dirty="0"/>
          </a:p>
          <a:p>
            <a:pPr marL="457200" indent="-457200">
              <a:buFont typeface="Arial" panose="020B0604020202020204" pitchFamily="34" charset="0"/>
              <a:buChar char="•"/>
            </a:pPr>
            <a:r>
              <a:rPr lang="ro-RO" dirty="0"/>
              <a:t>Obiectiv </a:t>
            </a:r>
            <a:r>
              <a:rPr lang="en-US" dirty="0"/>
              <a:t>principal </a:t>
            </a:r>
            <a:r>
              <a:rPr lang="ro-RO" dirty="0"/>
              <a:t>al Shadow-ului este </a:t>
            </a:r>
            <a:r>
              <a:rPr lang="en-US" dirty="0" err="1"/>
              <a:t>să</a:t>
            </a:r>
            <a:r>
              <a:rPr lang="en-US" dirty="0"/>
              <a:t> </a:t>
            </a:r>
            <a:r>
              <a:rPr lang="en-US" dirty="0" err="1"/>
              <a:t>ajute</a:t>
            </a:r>
            <a:r>
              <a:rPr lang="en-US" dirty="0"/>
              <a:t> </a:t>
            </a:r>
            <a:r>
              <a:rPr lang="en-US" dirty="0" err="1"/>
              <a:t>copilul</a:t>
            </a:r>
            <a:r>
              <a:rPr lang="en-US" dirty="0"/>
              <a:t> </a:t>
            </a:r>
            <a:r>
              <a:rPr lang="en-US" dirty="0" err="1"/>
              <a:t>să</a:t>
            </a:r>
            <a:r>
              <a:rPr lang="en-US" dirty="0"/>
              <a:t> </a:t>
            </a:r>
            <a:r>
              <a:rPr lang="en-US" dirty="0" err="1"/>
              <a:t>dezvolte</a:t>
            </a:r>
            <a:r>
              <a:rPr lang="en-US" dirty="0"/>
              <a:t> </a:t>
            </a:r>
            <a:r>
              <a:rPr lang="en-US" dirty="0" err="1"/>
              <a:t>abilități</a:t>
            </a:r>
            <a:r>
              <a:rPr lang="en-US" dirty="0"/>
              <a:t> </a:t>
            </a:r>
            <a:r>
              <a:rPr lang="en-US" dirty="0" err="1"/>
              <a:t>sociale</a:t>
            </a:r>
            <a:r>
              <a:rPr lang="en-US" dirty="0"/>
              <a:t> </a:t>
            </a:r>
            <a:r>
              <a:rPr lang="en-US" dirty="0" err="1"/>
              <a:t>funcționale</a:t>
            </a:r>
            <a:r>
              <a:rPr lang="en-US" dirty="0"/>
              <a:t> </a:t>
            </a:r>
            <a:r>
              <a:rPr lang="en-US" dirty="0" err="1"/>
              <a:t>pentru</a:t>
            </a:r>
            <a:r>
              <a:rPr lang="en-US" dirty="0"/>
              <a:t> </a:t>
            </a:r>
            <a:r>
              <a:rPr lang="en-US" dirty="0" err="1"/>
              <a:t>integrarea</a:t>
            </a:r>
            <a:r>
              <a:rPr lang="en-US" dirty="0"/>
              <a:t> </a:t>
            </a:r>
            <a:r>
              <a:rPr lang="en-US" dirty="0" err="1"/>
              <a:t>socială</a:t>
            </a:r>
            <a:r>
              <a:rPr lang="ro-RO" dirty="0"/>
              <a:t>.</a:t>
            </a:r>
          </a:p>
          <a:p>
            <a:pPr marL="457200" indent="-457200">
              <a:buFont typeface="Arial" panose="020B0604020202020204" pitchFamily="34" charset="0"/>
              <a:buChar char="•"/>
            </a:pPr>
            <a:r>
              <a:rPr lang="en-US" dirty="0" err="1"/>
              <a:t>În</a:t>
            </a:r>
            <a:r>
              <a:rPr lang="en-US" dirty="0"/>
              <a:t> </a:t>
            </a:r>
            <a:r>
              <a:rPr lang="en-US" dirty="0" err="1"/>
              <a:t>alte</a:t>
            </a:r>
            <a:r>
              <a:rPr lang="en-US" dirty="0"/>
              <a:t> </a:t>
            </a:r>
            <a:r>
              <a:rPr lang="en-US" dirty="0" err="1"/>
              <a:t>țări</a:t>
            </a:r>
            <a:r>
              <a:rPr lang="en-US" dirty="0"/>
              <a:t>, </a:t>
            </a:r>
            <a:r>
              <a:rPr lang="en-US" dirty="0" err="1"/>
              <a:t>rolul</a:t>
            </a:r>
            <a:r>
              <a:rPr lang="en-US" dirty="0"/>
              <a:t> </a:t>
            </a:r>
            <a:r>
              <a:rPr lang="en-US" dirty="0" err="1"/>
              <a:t>și</a:t>
            </a:r>
            <a:r>
              <a:rPr lang="en-US" dirty="0"/>
              <a:t> </a:t>
            </a:r>
            <a:r>
              <a:rPr lang="en-US" dirty="0" err="1"/>
              <a:t>responsabilitățile</a:t>
            </a:r>
            <a:r>
              <a:rPr lang="en-US" dirty="0"/>
              <a:t> </a:t>
            </a:r>
            <a:r>
              <a:rPr lang="en-US" dirty="0" err="1"/>
              <a:t>unui</a:t>
            </a:r>
            <a:r>
              <a:rPr lang="en-US" dirty="0"/>
              <a:t> shadow </a:t>
            </a:r>
            <a:r>
              <a:rPr lang="en-US" dirty="0" err="1"/>
              <a:t>cuprind</a:t>
            </a:r>
            <a:r>
              <a:rPr lang="en-US" dirty="0"/>
              <a:t> </a:t>
            </a:r>
            <a:r>
              <a:rPr lang="en-US" dirty="0" err="1"/>
              <a:t>toate</a:t>
            </a:r>
            <a:r>
              <a:rPr lang="en-US" dirty="0"/>
              <a:t> </a:t>
            </a:r>
            <a:r>
              <a:rPr lang="en-US" dirty="0" err="1"/>
              <a:t>ariile</a:t>
            </a:r>
            <a:r>
              <a:rPr lang="en-US" dirty="0"/>
              <a:t> de </a:t>
            </a:r>
            <a:r>
              <a:rPr lang="en-US" dirty="0" err="1"/>
              <a:t>dezvoltare</a:t>
            </a:r>
            <a:r>
              <a:rPr lang="en-US" dirty="0"/>
              <a:t> ale </a:t>
            </a:r>
            <a:r>
              <a:rPr lang="en-US" dirty="0" err="1"/>
              <a:t>copilului</a:t>
            </a:r>
            <a:r>
              <a:rPr lang="en-US" dirty="0"/>
              <a:t>, </a:t>
            </a:r>
            <a:r>
              <a:rPr lang="en-US" dirty="0" err="1"/>
              <a:t>atât</a:t>
            </a:r>
            <a:r>
              <a:rPr lang="en-US" dirty="0"/>
              <a:t> pe </a:t>
            </a:r>
            <a:r>
              <a:rPr lang="en-US" dirty="0" err="1"/>
              <a:t>cele</a:t>
            </a:r>
            <a:r>
              <a:rPr lang="en-US" dirty="0"/>
              <a:t> </a:t>
            </a:r>
            <a:r>
              <a:rPr lang="en-US" dirty="0" err="1"/>
              <a:t>academice</a:t>
            </a:r>
            <a:r>
              <a:rPr lang="en-US" dirty="0"/>
              <a:t>, </a:t>
            </a:r>
            <a:r>
              <a:rPr lang="en-US" dirty="0" err="1"/>
              <a:t>cât</a:t>
            </a:r>
            <a:r>
              <a:rPr lang="en-US" dirty="0"/>
              <a:t> </a:t>
            </a:r>
            <a:r>
              <a:rPr lang="en-US" dirty="0" err="1"/>
              <a:t>și</a:t>
            </a:r>
            <a:r>
              <a:rPr lang="en-US" dirty="0"/>
              <a:t> pe </a:t>
            </a:r>
            <a:r>
              <a:rPr lang="en-US" dirty="0" err="1"/>
              <a:t>cele</a:t>
            </a:r>
            <a:r>
              <a:rPr lang="en-US" dirty="0"/>
              <a:t> </a:t>
            </a:r>
            <a:r>
              <a:rPr lang="en-US" dirty="0" err="1"/>
              <a:t>sociale</a:t>
            </a:r>
            <a:r>
              <a:rPr lang="en-US" dirty="0"/>
              <a:t>.</a:t>
            </a:r>
          </a:p>
        </p:txBody>
      </p:sp>
    </p:spTree>
    <p:extLst>
      <p:ext uri="{BB962C8B-B14F-4D97-AF65-F5344CB8AC3E}">
        <p14:creationId xmlns:p14="http://schemas.microsoft.com/office/powerpoint/2010/main" val="77975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FF5EE67-DE83-C00F-F31C-58A2B46234DB}"/>
              </a:ext>
            </a:extLst>
          </p:cNvPr>
          <p:cNvSpPr>
            <a:spLocks noGrp="1"/>
          </p:cNvSpPr>
          <p:nvPr>
            <p:ph type="title"/>
          </p:nvPr>
        </p:nvSpPr>
        <p:spPr>
          <a:xfrm>
            <a:off x="1167492" y="45085"/>
            <a:ext cx="9779183" cy="1600835"/>
          </a:xfrm>
        </p:spPr>
        <p:txBody>
          <a:bodyPr/>
          <a:lstStyle/>
          <a:p>
            <a:r>
              <a:rPr lang="ro-RO" sz="4400" dirty="0"/>
              <a:t>Criterii de analiză</a:t>
            </a:r>
            <a:endParaRPr lang="en-US" sz="4400" dirty="0"/>
          </a:p>
        </p:txBody>
      </p:sp>
      <p:sp>
        <p:nvSpPr>
          <p:cNvPr id="3" name="Content Placeholder 2">
            <a:extLst>
              <a:ext uri="{FF2B5EF4-FFF2-40B4-BE49-F238E27FC236}">
                <a16:creationId xmlns:a16="http://schemas.microsoft.com/office/drawing/2014/main" id="{DAF7743C-9A64-6DD7-26EC-7870E2484D2F}"/>
              </a:ext>
            </a:extLst>
          </p:cNvPr>
          <p:cNvSpPr>
            <a:spLocks noGrp="1"/>
          </p:cNvSpPr>
          <p:nvPr>
            <p:ph idx="14"/>
          </p:nvPr>
        </p:nvSpPr>
        <p:spPr>
          <a:xfrm>
            <a:off x="478303" y="2652713"/>
            <a:ext cx="10469098" cy="3436937"/>
          </a:xfrm>
        </p:spPr>
        <p:txBody>
          <a:bodyPr>
            <a:normAutofit/>
          </a:bodyPr>
          <a:lstStyle/>
          <a:p>
            <a:pPr marL="59436" indent="0">
              <a:buNone/>
            </a:pPr>
            <a:r>
              <a:rPr lang="ro-RO" dirty="0"/>
              <a:t>	</a:t>
            </a:r>
            <a:r>
              <a:rPr lang="en-US" sz="2800" dirty="0"/>
              <a:t>1.</a:t>
            </a:r>
            <a:r>
              <a:rPr lang="ro-RO" sz="2800" dirty="0"/>
              <a:t> </a:t>
            </a:r>
            <a:r>
              <a:rPr lang="en-US" sz="2800" dirty="0" err="1"/>
              <a:t>Rolul</a:t>
            </a:r>
            <a:r>
              <a:rPr lang="en-US" sz="2800" dirty="0"/>
              <a:t> </a:t>
            </a:r>
            <a:r>
              <a:rPr lang="en-US" sz="2800" dirty="0" err="1"/>
              <a:t>și</a:t>
            </a:r>
            <a:r>
              <a:rPr lang="en-US" sz="2800" dirty="0"/>
              <a:t> </a:t>
            </a:r>
            <a:r>
              <a:rPr lang="en-US" sz="2800" dirty="0" err="1"/>
              <a:t>responsabilitățile</a:t>
            </a:r>
            <a:r>
              <a:rPr lang="en-US" sz="2800" dirty="0"/>
              <a:t> shadow-</a:t>
            </a:r>
            <a:r>
              <a:rPr lang="en-US" sz="2800" dirty="0" err="1"/>
              <a:t>ului</a:t>
            </a:r>
            <a:r>
              <a:rPr lang="en-US" sz="2800" dirty="0"/>
              <a:t> </a:t>
            </a:r>
            <a:r>
              <a:rPr lang="en-US" sz="2800" dirty="0" err="1"/>
              <a:t>și</a:t>
            </a:r>
            <a:r>
              <a:rPr lang="en-US" sz="2800" dirty="0"/>
              <a:t> ale </a:t>
            </a:r>
            <a:r>
              <a:rPr lang="en-US" sz="2800" dirty="0" err="1"/>
              <a:t>profesorului</a:t>
            </a:r>
            <a:r>
              <a:rPr lang="en-US" sz="2800" dirty="0"/>
              <a:t> de </a:t>
            </a:r>
            <a:r>
              <a:rPr lang="en-US" sz="2800" dirty="0" err="1"/>
              <a:t>sprijin</a:t>
            </a:r>
            <a:r>
              <a:rPr lang="en-US" sz="2800" dirty="0"/>
              <a:t> </a:t>
            </a:r>
            <a:r>
              <a:rPr lang="en-US" sz="2800" dirty="0" err="1"/>
              <a:t>în</a:t>
            </a:r>
            <a:r>
              <a:rPr lang="en-US" sz="2800" dirty="0"/>
              <a:t> </a:t>
            </a:r>
            <a:r>
              <a:rPr lang="en-US" sz="2800" dirty="0" err="1"/>
              <a:t>școlile</a:t>
            </a:r>
            <a:r>
              <a:rPr lang="en-US" sz="2800" dirty="0"/>
              <a:t> de </a:t>
            </a:r>
            <a:r>
              <a:rPr lang="en-US" sz="2800" dirty="0" err="1"/>
              <a:t>masă</a:t>
            </a:r>
            <a:r>
              <a:rPr lang="en-US" sz="2800" dirty="0"/>
              <a:t>.</a:t>
            </a:r>
            <a:endParaRPr lang="ro-RO" sz="2800" dirty="0"/>
          </a:p>
          <a:p>
            <a:pPr marL="59436" indent="0">
              <a:buNone/>
            </a:pPr>
            <a:endParaRPr lang="en-US" sz="2800" dirty="0"/>
          </a:p>
          <a:p>
            <a:pPr marL="59436" indent="0">
              <a:buNone/>
            </a:pPr>
            <a:r>
              <a:rPr lang="ro-RO" sz="2800" dirty="0"/>
              <a:t>	</a:t>
            </a:r>
            <a:r>
              <a:rPr lang="en-US" sz="2800" dirty="0"/>
              <a:t>2.</a:t>
            </a:r>
            <a:r>
              <a:rPr lang="ro-RO" sz="2800" dirty="0"/>
              <a:t> </a:t>
            </a:r>
            <a:r>
              <a:rPr lang="en-US" sz="2800" dirty="0" err="1"/>
              <a:t>Asemănări</a:t>
            </a:r>
            <a:r>
              <a:rPr lang="en-US" sz="2800" dirty="0"/>
              <a:t> </a:t>
            </a:r>
            <a:r>
              <a:rPr lang="en-US" sz="2800" dirty="0" err="1"/>
              <a:t>și</a:t>
            </a:r>
            <a:r>
              <a:rPr lang="en-US" sz="2800" dirty="0"/>
              <a:t> </a:t>
            </a:r>
            <a:r>
              <a:rPr lang="en-US" sz="2800" dirty="0" err="1"/>
              <a:t>diferențe</a:t>
            </a:r>
            <a:r>
              <a:rPr lang="en-US" sz="2800" dirty="0"/>
              <a:t> </a:t>
            </a:r>
            <a:r>
              <a:rPr lang="en-US" sz="2800" dirty="0" err="1"/>
              <a:t>între</a:t>
            </a:r>
            <a:r>
              <a:rPr lang="en-US" sz="2800" dirty="0"/>
              <a:t> </a:t>
            </a:r>
            <a:r>
              <a:rPr lang="en-US" sz="2800" dirty="0" err="1"/>
              <a:t>rolurile</a:t>
            </a:r>
            <a:r>
              <a:rPr lang="en-US" sz="2800" dirty="0"/>
              <a:t> </a:t>
            </a:r>
            <a:r>
              <a:rPr lang="en-US" sz="2800" dirty="0" err="1"/>
              <a:t>profesioniștilor</a:t>
            </a:r>
            <a:r>
              <a:rPr lang="en-US" sz="2800" dirty="0"/>
              <a:t>.</a:t>
            </a:r>
            <a:endParaRPr lang="ro-RO" sz="2800" dirty="0"/>
          </a:p>
          <a:p>
            <a:pPr marL="59436" indent="0">
              <a:buNone/>
            </a:pPr>
            <a:endParaRPr lang="en-US" sz="2800" dirty="0"/>
          </a:p>
          <a:p>
            <a:pPr marL="59436" indent="0">
              <a:buNone/>
            </a:pPr>
            <a:r>
              <a:rPr lang="ro-RO" sz="2800" dirty="0"/>
              <a:t>	</a:t>
            </a:r>
            <a:r>
              <a:rPr lang="en-US" sz="2800" dirty="0"/>
              <a:t>3.Compararea cu </a:t>
            </a:r>
            <a:r>
              <a:rPr lang="en-US" sz="2800" dirty="0" err="1"/>
              <a:t>practicile</a:t>
            </a:r>
            <a:r>
              <a:rPr lang="en-US" sz="2800" dirty="0"/>
              <a:t> din </a:t>
            </a:r>
            <a:r>
              <a:rPr lang="en-US" sz="2800" dirty="0" err="1"/>
              <a:t>alte</a:t>
            </a:r>
            <a:r>
              <a:rPr lang="en-US" sz="2800" dirty="0"/>
              <a:t> </a:t>
            </a:r>
            <a:r>
              <a:rPr lang="en-US" sz="2800" dirty="0" err="1"/>
              <a:t>țări</a:t>
            </a:r>
            <a:r>
              <a:rPr lang="en-US" sz="2800" dirty="0"/>
              <a:t> ale </a:t>
            </a:r>
            <a:r>
              <a:rPr lang="en-US" sz="2800" dirty="0" err="1"/>
              <a:t>profesiei</a:t>
            </a:r>
            <a:r>
              <a:rPr lang="en-US" sz="2800" dirty="0"/>
              <a:t> „shadow”.</a:t>
            </a:r>
          </a:p>
        </p:txBody>
      </p:sp>
    </p:spTree>
    <p:extLst>
      <p:ext uri="{BB962C8B-B14F-4D97-AF65-F5344CB8AC3E}">
        <p14:creationId xmlns:p14="http://schemas.microsoft.com/office/powerpoint/2010/main" val="2529338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AA093-E00B-31E9-0A13-71142E30E57C}"/>
              </a:ext>
            </a:extLst>
          </p:cNvPr>
          <p:cNvSpPr>
            <a:spLocks noGrp="1"/>
          </p:cNvSpPr>
          <p:nvPr>
            <p:ph type="ctrTitle"/>
          </p:nvPr>
        </p:nvSpPr>
        <p:spPr>
          <a:xfrm>
            <a:off x="225083" y="142385"/>
            <a:ext cx="6428935" cy="1229216"/>
          </a:xfrm>
        </p:spPr>
        <p:txBody>
          <a:bodyPr/>
          <a:lstStyle/>
          <a:p>
            <a:r>
              <a:rPr lang="ro-RO" sz="3600" dirty="0"/>
              <a:t>Explorarea rolului profesional al Shadow-ului</a:t>
            </a:r>
            <a:endParaRPr lang="en-US" sz="3600" dirty="0"/>
          </a:p>
        </p:txBody>
      </p:sp>
      <p:sp>
        <p:nvSpPr>
          <p:cNvPr id="3" name="Subtitle 2">
            <a:extLst>
              <a:ext uri="{FF2B5EF4-FFF2-40B4-BE49-F238E27FC236}">
                <a16:creationId xmlns:a16="http://schemas.microsoft.com/office/drawing/2014/main" id="{C62C8177-F0B6-B02C-3682-183D8307E999}"/>
              </a:ext>
            </a:extLst>
          </p:cNvPr>
          <p:cNvSpPr>
            <a:spLocks noGrp="1"/>
          </p:cNvSpPr>
          <p:nvPr>
            <p:ph type="subTitle" idx="1"/>
          </p:nvPr>
        </p:nvSpPr>
        <p:spPr>
          <a:xfrm>
            <a:off x="0" y="2335236"/>
            <a:ext cx="7286797" cy="3151163"/>
          </a:xfrm>
        </p:spPr>
        <p:txBody>
          <a:bodyPr/>
          <a:lstStyle/>
          <a:p>
            <a:r>
              <a:rPr lang="en-US" sz="2000" dirty="0"/>
              <a:t>•</a:t>
            </a:r>
            <a:r>
              <a:rPr lang="ro-RO" sz="2000" dirty="0"/>
              <a:t> </a:t>
            </a:r>
            <a:r>
              <a:rPr lang="en-US" sz="2000" dirty="0"/>
              <a:t>Conform </a:t>
            </a:r>
            <a:r>
              <a:rPr lang="en-US" sz="2000" dirty="0" err="1"/>
              <a:t>unei</a:t>
            </a:r>
            <a:r>
              <a:rPr lang="en-US" sz="2000" dirty="0"/>
              <a:t> </a:t>
            </a:r>
            <a:r>
              <a:rPr lang="en-US" sz="2000" dirty="0" err="1"/>
              <a:t>circulare</a:t>
            </a:r>
            <a:r>
              <a:rPr lang="en-US" sz="2000" dirty="0"/>
              <a:t> din 15 </a:t>
            </a:r>
            <a:r>
              <a:rPr lang="en-US" sz="2000" dirty="0" err="1"/>
              <a:t>ianuarie</a:t>
            </a:r>
            <a:r>
              <a:rPr lang="en-US" sz="2000" dirty="0"/>
              <a:t> 2020 a </a:t>
            </a:r>
            <a:r>
              <a:rPr lang="en-US" sz="2000" dirty="0" err="1"/>
              <a:t>Ministerului</a:t>
            </a:r>
            <a:r>
              <a:rPr lang="en-US" sz="2000" dirty="0"/>
              <a:t> </a:t>
            </a:r>
            <a:r>
              <a:rPr lang="en-US" sz="2000" dirty="0" err="1"/>
              <a:t>Educației</a:t>
            </a:r>
            <a:r>
              <a:rPr lang="en-US" sz="2000" dirty="0"/>
              <a:t> </a:t>
            </a:r>
            <a:r>
              <a:rPr lang="en-US" sz="2000" dirty="0" err="1"/>
              <a:t>și</a:t>
            </a:r>
            <a:r>
              <a:rPr lang="en-US" sz="2000" dirty="0"/>
              <a:t> </a:t>
            </a:r>
            <a:r>
              <a:rPr lang="en-US" sz="2000" dirty="0" err="1"/>
              <a:t>Cercetării</a:t>
            </a:r>
            <a:r>
              <a:rPr lang="en-US" sz="2000" dirty="0"/>
              <a:t>, </a:t>
            </a:r>
            <a:r>
              <a:rPr lang="en-US" sz="2000" dirty="0" err="1"/>
              <a:t>părinții</a:t>
            </a:r>
            <a:r>
              <a:rPr lang="en-US" sz="2000" dirty="0"/>
              <a:t> </a:t>
            </a:r>
            <a:r>
              <a:rPr lang="en-US" sz="2000" dirty="0" err="1"/>
              <a:t>sau</a:t>
            </a:r>
            <a:r>
              <a:rPr lang="en-US" sz="2000" dirty="0"/>
              <a:t> </a:t>
            </a:r>
            <a:r>
              <a:rPr lang="en-US" sz="2000" dirty="0" err="1"/>
              <a:t>alte</a:t>
            </a:r>
            <a:r>
              <a:rPr lang="en-US" sz="2000" dirty="0"/>
              <a:t> </a:t>
            </a:r>
            <a:r>
              <a:rPr lang="en-US" sz="2000" dirty="0" err="1"/>
              <a:t>persoane</a:t>
            </a:r>
            <a:r>
              <a:rPr lang="en-US" sz="2000" dirty="0"/>
              <a:t> pot </a:t>
            </a:r>
            <a:r>
              <a:rPr lang="en-US" sz="2000" dirty="0" err="1"/>
              <a:t>însoți</a:t>
            </a:r>
            <a:r>
              <a:rPr lang="en-US" sz="2000" dirty="0"/>
              <a:t> </a:t>
            </a:r>
            <a:r>
              <a:rPr lang="en-US" sz="2000" dirty="0" err="1"/>
              <a:t>elevii</a:t>
            </a:r>
            <a:r>
              <a:rPr lang="en-US" sz="2000" dirty="0"/>
              <a:t> cu </a:t>
            </a:r>
            <a:r>
              <a:rPr lang="en-US" sz="2000" dirty="0" err="1"/>
              <a:t>cerințe</a:t>
            </a:r>
            <a:r>
              <a:rPr lang="en-US" sz="2000" dirty="0"/>
              <a:t> </a:t>
            </a:r>
            <a:r>
              <a:rPr lang="en-US" sz="2000" dirty="0" err="1"/>
              <a:t>educaționale</a:t>
            </a:r>
            <a:r>
              <a:rPr lang="en-US" sz="2000" dirty="0"/>
              <a:t> </a:t>
            </a:r>
            <a:r>
              <a:rPr lang="en-US" sz="2000" dirty="0" err="1"/>
              <a:t>speciale</a:t>
            </a:r>
            <a:r>
              <a:rPr lang="en-US" sz="2000" dirty="0"/>
              <a:t> </a:t>
            </a:r>
            <a:r>
              <a:rPr lang="en-US" sz="2000" dirty="0" err="1"/>
              <a:t>și</a:t>
            </a:r>
            <a:r>
              <a:rPr lang="en-US" sz="2000" dirty="0"/>
              <a:t>/</a:t>
            </a:r>
            <a:r>
              <a:rPr lang="en-US" sz="2000" dirty="0" err="1"/>
              <a:t>sau</a:t>
            </a:r>
            <a:r>
              <a:rPr lang="en-US" sz="2000" dirty="0"/>
              <a:t> </a:t>
            </a:r>
            <a:r>
              <a:rPr lang="en-US" sz="2000" dirty="0" err="1"/>
              <a:t>dizabilități</a:t>
            </a:r>
            <a:r>
              <a:rPr lang="en-US" sz="2000" dirty="0"/>
              <a:t> la </a:t>
            </a:r>
            <a:r>
              <a:rPr lang="en-US" sz="2000" dirty="0" err="1"/>
              <a:t>orele</a:t>
            </a:r>
            <a:r>
              <a:rPr lang="en-US" sz="2000" dirty="0"/>
              <a:t> de curs.</a:t>
            </a:r>
          </a:p>
          <a:p>
            <a:r>
              <a:rPr lang="en-US" sz="2000" dirty="0"/>
              <a:t>•</a:t>
            </a:r>
            <a:r>
              <a:rPr lang="ro-RO" sz="2000" dirty="0"/>
              <a:t> </a:t>
            </a:r>
            <a:r>
              <a:rPr lang="en-US" sz="2000" dirty="0"/>
              <a:t>„Shadow” se </a:t>
            </a:r>
            <a:r>
              <a:rPr lang="en-US" sz="2000" dirty="0" err="1"/>
              <a:t>referă</a:t>
            </a:r>
            <a:r>
              <a:rPr lang="en-US" sz="2000" dirty="0"/>
              <a:t> la </a:t>
            </a:r>
            <a:r>
              <a:rPr lang="en-US" sz="2000" dirty="0" err="1"/>
              <a:t>persoanele</a:t>
            </a:r>
            <a:r>
              <a:rPr lang="en-US" sz="2000" dirty="0"/>
              <a:t> care </a:t>
            </a:r>
            <a:r>
              <a:rPr lang="en-US" sz="2000" dirty="0" err="1"/>
              <a:t>însoțesc</a:t>
            </a:r>
            <a:r>
              <a:rPr lang="en-US" sz="2000" dirty="0"/>
              <a:t> </a:t>
            </a:r>
            <a:r>
              <a:rPr lang="en-US" sz="2000" dirty="0" err="1"/>
              <a:t>copiii</a:t>
            </a:r>
            <a:r>
              <a:rPr lang="en-US" sz="2000" dirty="0"/>
              <a:t> la </a:t>
            </a:r>
            <a:r>
              <a:rPr lang="en-US" sz="2000" dirty="0" err="1"/>
              <a:t>grădiniță</a:t>
            </a:r>
            <a:r>
              <a:rPr lang="en-US" sz="2000" dirty="0"/>
              <a:t> </a:t>
            </a:r>
            <a:r>
              <a:rPr lang="en-US" sz="2000" dirty="0" err="1"/>
              <a:t>sau</a:t>
            </a:r>
            <a:r>
              <a:rPr lang="en-US" sz="2000" dirty="0"/>
              <a:t> </a:t>
            </a:r>
            <a:r>
              <a:rPr lang="en-US" sz="2000" dirty="0" err="1"/>
              <a:t>școală</a:t>
            </a:r>
            <a:r>
              <a:rPr lang="en-US" sz="2000" dirty="0"/>
              <a:t> </a:t>
            </a:r>
            <a:r>
              <a:rPr lang="en-US" sz="2000" dirty="0" err="1"/>
              <a:t>pentru</a:t>
            </a:r>
            <a:r>
              <a:rPr lang="en-US" sz="2000" dirty="0"/>
              <a:t> a-</a:t>
            </a:r>
            <a:r>
              <a:rPr lang="en-US" sz="2000" dirty="0" err="1"/>
              <a:t>i</a:t>
            </a:r>
            <a:r>
              <a:rPr lang="en-US" sz="2000" dirty="0"/>
              <a:t> </a:t>
            </a:r>
            <a:r>
              <a:rPr lang="en-US" sz="2000" dirty="0" err="1"/>
              <a:t>sprijini</a:t>
            </a:r>
            <a:r>
              <a:rPr lang="en-US" sz="2000" dirty="0"/>
              <a:t> </a:t>
            </a:r>
            <a:r>
              <a:rPr lang="en-US" sz="2000" dirty="0" err="1"/>
              <a:t>în</a:t>
            </a:r>
            <a:r>
              <a:rPr lang="en-US" sz="2000" dirty="0"/>
              <a:t> </a:t>
            </a:r>
            <a:r>
              <a:rPr lang="en-US" sz="2000" dirty="0" err="1"/>
              <a:t>integrarea</a:t>
            </a:r>
            <a:r>
              <a:rPr lang="en-US" sz="2000" dirty="0"/>
              <a:t> </a:t>
            </a:r>
            <a:r>
              <a:rPr lang="en-US" sz="2000" dirty="0" err="1"/>
              <a:t>educațională</a:t>
            </a:r>
            <a:r>
              <a:rPr lang="en-US" sz="2000" dirty="0"/>
              <a:t> </a:t>
            </a:r>
            <a:r>
              <a:rPr lang="en-US" sz="2000" dirty="0" err="1"/>
              <a:t>și</a:t>
            </a:r>
            <a:r>
              <a:rPr lang="en-US" sz="2000" dirty="0"/>
              <a:t> </a:t>
            </a:r>
            <a:r>
              <a:rPr lang="en-US" sz="2000" dirty="0" err="1"/>
              <a:t>socială</a:t>
            </a:r>
            <a:r>
              <a:rPr lang="en-US" sz="2000" dirty="0"/>
              <a:t>.</a:t>
            </a:r>
          </a:p>
          <a:p>
            <a:r>
              <a:rPr lang="en-US" sz="2000" dirty="0"/>
              <a:t>•</a:t>
            </a:r>
            <a:r>
              <a:rPr lang="ro-RO" sz="2000" dirty="0"/>
              <a:t> </a:t>
            </a:r>
            <a:r>
              <a:rPr lang="en-US" sz="2000" dirty="0" err="1"/>
              <a:t>Copiii</a:t>
            </a:r>
            <a:r>
              <a:rPr lang="en-US" sz="2000" dirty="0"/>
              <a:t> cu </a:t>
            </a:r>
            <a:r>
              <a:rPr lang="en-US" sz="2000" dirty="0" err="1"/>
              <a:t>Tulburări</a:t>
            </a:r>
            <a:r>
              <a:rPr lang="en-US" sz="2000" dirty="0"/>
              <a:t> de </a:t>
            </a:r>
            <a:r>
              <a:rPr lang="en-US" sz="2000" dirty="0" err="1"/>
              <a:t>Spectru</a:t>
            </a:r>
            <a:r>
              <a:rPr lang="en-US" sz="2000" dirty="0"/>
              <a:t> Autist (TSA) </a:t>
            </a:r>
            <a:r>
              <a:rPr lang="en-US" sz="2000" dirty="0" err="1"/>
              <a:t>întâmpină</a:t>
            </a:r>
            <a:r>
              <a:rPr lang="en-US" sz="2000" dirty="0"/>
              <a:t> </a:t>
            </a:r>
            <a:r>
              <a:rPr lang="en-US" sz="2000" dirty="0" err="1"/>
              <a:t>dificultăți</a:t>
            </a:r>
            <a:r>
              <a:rPr lang="en-US" sz="2000" dirty="0"/>
              <a:t> de </a:t>
            </a:r>
            <a:r>
              <a:rPr lang="en-US" sz="2000" dirty="0" err="1"/>
              <a:t>integrare</a:t>
            </a:r>
            <a:r>
              <a:rPr lang="en-US" sz="2000" dirty="0"/>
              <a:t> din </a:t>
            </a:r>
            <a:r>
              <a:rPr lang="en-US" sz="2000" dirty="0" err="1"/>
              <a:t>cauza</a:t>
            </a:r>
            <a:r>
              <a:rPr lang="en-US" sz="2000" dirty="0"/>
              <a:t> </a:t>
            </a:r>
            <a:r>
              <a:rPr lang="en-US" sz="2000" dirty="0" err="1"/>
              <a:t>problemelor</a:t>
            </a:r>
            <a:r>
              <a:rPr lang="en-US" sz="2000" dirty="0"/>
              <a:t> de </a:t>
            </a:r>
            <a:r>
              <a:rPr lang="en-US" sz="2000" dirty="0" err="1"/>
              <a:t>limbaj</a:t>
            </a:r>
            <a:r>
              <a:rPr lang="en-US" sz="2000" dirty="0"/>
              <a:t>, </a:t>
            </a:r>
            <a:r>
              <a:rPr lang="en-US" sz="2000" dirty="0" err="1"/>
              <a:t>comunicare</a:t>
            </a:r>
            <a:r>
              <a:rPr lang="en-US" sz="2000" dirty="0"/>
              <a:t> </a:t>
            </a:r>
            <a:r>
              <a:rPr lang="en-US" sz="2000" dirty="0" err="1"/>
              <a:t>și</a:t>
            </a:r>
            <a:r>
              <a:rPr lang="en-US" sz="2000" dirty="0"/>
              <a:t> </a:t>
            </a:r>
            <a:r>
              <a:rPr lang="en-US" sz="2000" dirty="0" err="1"/>
              <a:t>socializare</a:t>
            </a:r>
            <a:r>
              <a:rPr lang="en-US" sz="2000" dirty="0"/>
              <a:t>, </a:t>
            </a:r>
            <a:r>
              <a:rPr lang="en-US" sz="2000" dirty="0" err="1"/>
              <a:t>necesitând</a:t>
            </a:r>
            <a:r>
              <a:rPr lang="en-US" sz="2000" dirty="0"/>
              <a:t> </a:t>
            </a:r>
            <a:r>
              <a:rPr lang="en-US" sz="2000" dirty="0" err="1"/>
              <a:t>sprijin</a:t>
            </a:r>
            <a:r>
              <a:rPr lang="en-US" sz="2000" dirty="0"/>
              <a:t> </a:t>
            </a:r>
            <a:r>
              <a:rPr lang="en-US" sz="2000" dirty="0" err="1"/>
              <a:t>specializat</a:t>
            </a:r>
            <a:r>
              <a:rPr lang="en-US" sz="2000" dirty="0"/>
              <a:t>.</a:t>
            </a:r>
          </a:p>
          <a:p>
            <a:r>
              <a:rPr lang="en-US" sz="2000" dirty="0"/>
              <a:t>•</a:t>
            </a:r>
            <a:r>
              <a:rPr lang="ro-RO" sz="2000" dirty="0"/>
              <a:t> </a:t>
            </a:r>
            <a:r>
              <a:rPr lang="en-US" sz="2000" dirty="0"/>
              <a:t>Este </a:t>
            </a:r>
            <a:r>
              <a:rPr lang="en-US" sz="2000" dirty="0" err="1"/>
              <a:t>preferabil</a:t>
            </a:r>
            <a:r>
              <a:rPr lang="en-US" sz="2000" dirty="0"/>
              <a:t> ca shadow-</a:t>
            </a:r>
            <a:r>
              <a:rPr lang="en-US" sz="2000" dirty="0" err="1"/>
              <a:t>ul</a:t>
            </a:r>
            <a:r>
              <a:rPr lang="en-US" sz="2000" dirty="0"/>
              <a:t> </a:t>
            </a:r>
            <a:r>
              <a:rPr lang="en-US" sz="2000" dirty="0" err="1"/>
              <a:t>să</a:t>
            </a:r>
            <a:r>
              <a:rPr lang="en-US" sz="2000" dirty="0"/>
              <a:t> </a:t>
            </a:r>
            <a:r>
              <a:rPr lang="en-US" sz="2000" dirty="0" err="1"/>
              <a:t>aibă</a:t>
            </a:r>
            <a:r>
              <a:rPr lang="en-US" sz="2000" dirty="0"/>
              <a:t> </a:t>
            </a:r>
            <a:r>
              <a:rPr lang="en-US" sz="2000" dirty="0" err="1"/>
              <a:t>studii</a:t>
            </a:r>
            <a:r>
              <a:rPr lang="en-US" sz="2000" dirty="0"/>
              <a:t> </a:t>
            </a:r>
            <a:r>
              <a:rPr lang="en-US" sz="2000" dirty="0" err="1"/>
              <a:t>în</a:t>
            </a:r>
            <a:r>
              <a:rPr lang="en-US" sz="2000" dirty="0"/>
              <a:t> </a:t>
            </a:r>
            <a:r>
              <a:rPr lang="en-US" sz="2000" dirty="0" err="1"/>
              <a:t>psihologie</a:t>
            </a:r>
            <a:r>
              <a:rPr lang="en-US" sz="2000" dirty="0"/>
              <a:t> </a:t>
            </a:r>
            <a:r>
              <a:rPr lang="en-US" sz="2000" dirty="0" err="1"/>
              <a:t>sau</a:t>
            </a:r>
            <a:r>
              <a:rPr lang="en-US" sz="2000" dirty="0"/>
              <a:t> </a:t>
            </a:r>
            <a:r>
              <a:rPr lang="en-US" sz="2000" dirty="0" err="1"/>
              <a:t>asistență</a:t>
            </a:r>
            <a:r>
              <a:rPr lang="en-US" sz="2000" dirty="0"/>
              <a:t> </a:t>
            </a:r>
            <a:r>
              <a:rPr lang="en-US" sz="2000" dirty="0" err="1"/>
              <a:t>socială</a:t>
            </a:r>
            <a:r>
              <a:rPr lang="en-US" sz="2000" dirty="0"/>
              <a:t>. </a:t>
            </a:r>
            <a:r>
              <a:rPr lang="en-US" sz="2000" dirty="0" err="1"/>
              <a:t>Terapeut</a:t>
            </a:r>
            <a:r>
              <a:rPr lang="en-US" sz="2000" dirty="0"/>
              <a:t> </a:t>
            </a:r>
            <a:r>
              <a:rPr lang="en-US" sz="2000" dirty="0" err="1"/>
              <a:t>specializat</a:t>
            </a:r>
            <a:r>
              <a:rPr lang="en-US" sz="2000" dirty="0"/>
              <a:t> </a:t>
            </a:r>
            <a:r>
              <a:rPr lang="en-US" sz="2000" dirty="0" err="1"/>
              <a:t>în</a:t>
            </a:r>
            <a:r>
              <a:rPr lang="en-US" sz="2000" dirty="0"/>
              <a:t> </a:t>
            </a:r>
            <a:r>
              <a:rPr lang="en-US" sz="2000" dirty="0" err="1"/>
              <a:t>terapie</a:t>
            </a:r>
            <a:r>
              <a:rPr lang="en-US" sz="2000" dirty="0"/>
              <a:t> ABA </a:t>
            </a:r>
            <a:r>
              <a:rPr lang="en-US" sz="2000" dirty="0" err="1"/>
              <a:t>este</a:t>
            </a:r>
            <a:r>
              <a:rPr lang="en-US" sz="2000" dirty="0"/>
              <a:t> </a:t>
            </a:r>
            <a:r>
              <a:rPr lang="en-US" sz="2000" dirty="0" err="1"/>
              <a:t>esențial</a:t>
            </a:r>
            <a:r>
              <a:rPr lang="en-US" sz="2000" dirty="0"/>
              <a:t> </a:t>
            </a:r>
            <a:r>
              <a:rPr lang="en-US" sz="2000" dirty="0" err="1"/>
              <a:t>pentru</a:t>
            </a:r>
            <a:r>
              <a:rPr lang="en-US" sz="2000" dirty="0"/>
              <a:t> a </a:t>
            </a:r>
            <a:r>
              <a:rPr lang="en-US" sz="2000" dirty="0" err="1"/>
              <a:t>facilita</a:t>
            </a:r>
            <a:r>
              <a:rPr lang="en-US" sz="2000" dirty="0"/>
              <a:t> </a:t>
            </a:r>
            <a:r>
              <a:rPr lang="en-US" sz="2000" dirty="0" err="1"/>
              <a:t>independența</a:t>
            </a:r>
            <a:r>
              <a:rPr lang="en-US" sz="2000" dirty="0"/>
              <a:t> </a:t>
            </a:r>
            <a:r>
              <a:rPr lang="en-US" sz="2000" dirty="0" err="1"/>
              <a:t>copilului</a:t>
            </a:r>
            <a:r>
              <a:rPr lang="en-US" sz="2000" dirty="0"/>
              <a:t>.</a:t>
            </a:r>
          </a:p>
          <a:p>
            <a:r>
              <a:rPr lang="en-US" sz="2000" dirty="0"/>
              <a:t>•</a:t>
            </a:r>
            <a:r>
              <a:rPr lang="ro-RO" sz="2000" dirty="0"/>
              <a:t>  Folosește p</a:t>
            </a:r>
            <a:r>
              <a:rPr lang="en-US" sz="2000" dirty="0" err="1"/>
              <a:t>rincipii</a:t>
            </a:r>
            <a:r>
              <a:rPr lang="en-US" sz="2000" dirty="0"/>
              <a:t> ABA: </a:t>
            </a:r>
            <a:r>
              <a:rPr lang="en-US" sz="2000" dirty="0" err="1"/>
              <a:t>suporturi</a:t>
            </a:r>
            <a:r>
              <a:rPr lang="en-US" sz="2000" dirty="0"/>
              <a:t> </a:t>
            </a:r>
            <a:r>
              <a:rPr lang="en-US" sz="2000" dirty="0" err="1"/>
              <a:t>vizuale</a:t>
            </a:r>
            <a:r>
              <a:rPr lang="en-US" sz="2000" dirty="0"/>
              <a:t>, recompense </a:t>
            </a:r>
            <a:r>
              <a:rPr lang="en-US" sz="2000" dirty="0" err="1"/>
              <a:t>și</a:t>
            </a:r>
            <a:r>
              <a:rPr lang="en-US" sz="2000" dirty="0"/>
              <a:t> </a:t>
            </a:r>
            <a:r>
              <a:rPr lang="en-US" sz="2000" dirty="0" err="1"/>
              <a:t>tokeni</a:t>
            </a:r>
            <a:r>
              <a:rPr lang="en-US" sz="2000" dirty="0"/>
              <a:t> </a:t>
            </a:r>
            <a:r>
              <a:rPr lang="en-US" sz="2000" dirty="0" err="1"/>
              <a:t>pentru</a:t>
            </a:r>
            <a:r>
              <a:rPr lang="en-US" sz="2000" dirty="0"/>
              <a:t> a </a:t>
            </a:r>
            <a:r>
              <a:rPr lang="en-US" sz="2000" dirty="0" err="1"/>
              <a:t>ajuta</a:t>
            </a:r>
            <a:r>
              <a:rPr lang="en-US" sz="2000" dirty="0"/>
              <a:t> </a:t>
            </a:r>
            <a:r>
              <a:rPr lang="en-US" sz="2000" dirty="0" err="1"/>
              <a:t>copiii</a:t>
            </a:r>
            <a:r>
              <a:rPr lang="en-US" sz="2000" dirty="0"/>
              <a:t> </a:t>
            </a:r>
            <a:r>
              <a:rPr lang="en-US" sz="2000" dirty="0" err="1"/>
              <a:t>să</a:t>
            </a:r>
            <a:r>
              <a:rPr lang="en-US" sz="2000" dirty="0"/>
              <a:t> </a:t>
            </a:r>
            <a:r>
              <a:rPr lang="en-US" sz="2000" dirty="0" err="1"/>
              <a:t>înțeleagă</a:t>
            </a:r>
            <a:r>
              <a:rPr lang="en-US" sz="2000" dirty="0"/>
              <a:t> </a:t>
            </a:r>
            <a:r>
              <a:rPr lang="en-US" sz="2000" dirty="0" err="1"/>
              <a:t>durata</a:t>
            </a:r>
            <a:r>
              <a:rPr lang="en-US" sz="2000" dirty="0"/>
              <a:t> </a:t>
            </a:r>
            <a:r>
              <a:rPr lang="en-US" sz="2000" dirty="0" err="1"/>
              <a:t>activităților</a:t>
            </a:r>
            <a:r>
              <a:rPr lang="en-US" sz="2000" dirty="0"/>
              <a:t>.</a:t>
            </a:r>
          </a:p>
        </p:txBody>
      </p:sp>
    </p:spTree>
    <p:extLst>
      <p:ext uri="{BB962C8B-B14F-4D97-AF65-F5344CB8AC3E}">
        <p14:creationId xmlns:p14="http://schemas.microsoft.com/office/powerpoint/2010/main" val="4117153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85DC67F-6075-25D2-6EF6-CE8D98104DC8}"/>
              </a:ext>
            </a:extLst>
          </p:cNvPr>
          <p:cNvSpPr>
            <a:spLocks noGrp="1"/>
          </p:cNvSpPr>
          <p:nvPr>
            <p:ph type="subTitle" idx="1"/>
          </p:nvPr>
        </p:nvSpPr>
        <p:spPr>
          <a:xfrm>
            <a:off x="225083" y="1012873"/>
            <a:ext cx="6977308" cy="5176911"/>
          </a:xfrm>
        </p:spPr>
        <p:txBody>
          <a:bodyPr/>
          <a:lstStyle/>
          <a:p>
            <a:r>
              <a:rPr lang="en-US" sz="1800" dirty="0"/>
              <a:t>• </a:t>
            </a:r>
            <a:r>
              <a:rPr lang="en-US" sz="2400" dirty="0" err="1"/>
              <a:t>Oferă</a:t>
            </a:r>
            <a:r>
              <a:rPr lang="en-US" sz="2400" dirty="0"/>
              <a:t> </a:t>
            </a:r>
            <a:r>
              <a:rPr lang="en-US" sz="2400" dirty="0" err="1"/>
              <a:t>suport</a:t>
            </a:r>
            <a:r>
              <a:rPr lang="en-US" sz="2400" dirty="0"/>
              <a:t> </a:t>
            </a:r>
            <a:r>
              <a:rPr lang="en-US" sz="2400" dirty="0" err="1"/>
              <a:t>în</a:t>
            </a:r>
            <a:r>
              <a:rPr lang="en-US" sz="2400" dirty="0"/>
              <a:t> </a:t>
            </a:r>
            <a:r>
              <a:rPr lang="en-US" sz="2400" dirty="0" err="1"/>
              <a:t>comunicare</a:t>
            </a:r>
            <a:r>
              <a:rPr lang="en-US" sz="2400" dirty="0"/>
              <a:t>, </a:t>
            </a:r>
            <a:r>
              <a:rPr lang="en-US" sz="2400" dirty="0" err="1"/>
              <a:t>abilități</a:t>
            </a:r>
            <a:r>
              <a:rPr lang="en-US" sz="2400" dirty="0"/>
              <a:t> </a:t>
            </a:r>
            <a:r>
              <a:rPr lang="en-US" sz="2400" dirty="0" err="1"/>
              <a:t>sociale</a:t>
            </a:r>
            <a:r>
              <a:rPr lang="en-US" sz="2400" dirty="0"/>
              <a:t> </a:t>
            </a:r>
            <a:r>
              <a:rPr lang="en-US" sz="2400" dirty="0" err="1"/>
              <a:t>și</a:t>
            </a:r>
            <a:r>
              <a:rPr lang="en-US" sz="2400" dirty="0"/>
              <a:t> </a:t>
            </a:r>
            <a:r>
              <a:rPr lang="en-US" sz="2400" dirty="0" err="1"/>
              <a:t>comportamentale</a:t>
            </a:r>
            <a:r>
              <a:rPr lang="en-US" sz="2400" dirty="0"/>
              <a:t> pe </a:t>
            </a:r>
            <a:r>
              <a:rPr lang="en-US" sz="2400" dirty="0" err="1"/>
              <a:t>durata</a:t>
            </a:r>
            <a:r>
              <a:rPr lang="en-US" sz="2400" dirty="0"/>
              <a:t> </a:t>
            </a:r>
            <a:r>
              <a:rPr lang="en-US" sz="2400" dirty="0" err="1"/>
              <a:t>cursurilor</a:t>
            </a:r>
            <a:r>
              <a:rPr lang="en-US" sz="2400" dirty="0"/>
              <a:t> </a:t>
            </a:r>
            <a:r>
              <a:rPr lang="en-US" sz="2400" dirty="0" err="1"/>
              <a:t>și</a:t>
            </a:r>
            <a:r>
              <a:rPr lang="en-US" sz="2400" dirty="0"/>
              <a:t> </a:t>
            </a:r>
            <a:r>
              <a:rPr lang="en-US" sz="2400" dirty="0" err="1"/>
              <a:t>activităților</a:t>
            </a:r>
            <a:r>
              <a:rPr lang="en-US" sz="2400" dirty="0"/>
              <a:t> </a:t>
            </a:r>
            <a:r>
              <a:rPr lang="en-US" sz="2400" dirty="0" err="1"/>
              <a:t>extrașcolare</a:t>
            </a:r>
            <a:r>
              <a:rPr lang="en-US" sz="2400" dirty="0"/>
              <a:t>.</a:t>
            </a:r>
          </a:p>
          <a:p>
            <a:r>
              <a:rPr lang="en-US" sz="2400" dirty="0"/>
              <a:t>• </a:t>
            </a:r>
            <a:r>
              <a:rPr lang="en-US" sz="2400" dirty="0" err="1"/>
              <a:t>Colaborează</a:t>
            </a:r>
            <a:r>
              <a:rPr lang="en-US" sz="2400" dirty="0"/>
              <a:t> constant cu </a:t>
            </a:r>
            <a:r>
              <a:rPr lang="en-US" sz="2400" dirty="0" err="1"/>
              <a:t>părinții</a:t>
            </a:r>
            <a:r>
              <a:rPr lang="en-US" sz="2400" dirty="0"/>
              <a:t> </a:t>
            </a:r>
            <a:r>
              <a:rPr lang="en-US" sz="2400" dirty="0" err="1"/>
              <a:t>și</a:t>
            </a:r>
            <a:r>
              <a:rPr lang="en-US" sz="2400" dirty="0"/>
              <a:t> </a:t>
            </a:r>
            <a:r>
              <a:rPr lang="en-US" sz="2400" dirty="0" err="1"/>
              <a:t>terapeuții</a:t>
            </a:r>
            <a:r>
              <a:rPr lang="en-US" sz="2400" dirty="0"/>
              <a:t> </a:t>
            </a:r>
            <a:r>
              <a:rPr lang="en-US" sz="2400" dirty="0" err="1"/>
              <a:t>copilului</a:t>
            </a:r>
            <a:r>
              <a:rPr lang="en-US" sz="2400" dirty="0"/>
              <a:t>.</a:t>
            </a:r>
          </a:p>
          <a:p>
            <a:r>
              <a:rPr lang="en-US" sz="2400" dirty="0"/>
              <a:t>• </a:t>
            </a:r>
            <a:r>
              <a:rPr lang="en-US" sz="2400" dirty="0" err="1"/>
              <a:t>Colectează</a:t>
            </a:r>
            <a:r>
              <a:rPr lang="en-US" sz="2400" dirty="0"/>
              <a:t> date </a:t>
            </a:r>
            <a:r>
              <a:rPr lang="en-US" sz="2400" dirty="0" err="1"/>
              <a:t>zilnice</a:t>
            </a:r>
            <a:r>
              <a:rPr lang="en-US" sz="2400" dirty="0"/>
              <a:t> </a:t>
            </a:r>
            <a:r>
              <a:rPr lang="en-US" sz="2400" dirty="0" err="1"/>
              <a:t>despre</a:t>
            </a:r>
            <a:r>
              <a:rPr lang="en-US" sz="2400" dirty="0"/>
              <a:t> </a:t>
            </a:r>
            <a:r>
              <a:rPr lang="en-US" sz="2400" dirty="0" err="1"/>
              <a:t>activitățile</a:t>
            </a:r>
            <a:r>
              <a:rPr lang="en-US" sz="2400" dirty="0"/>
              <a:t> </a:t>
            </a:r>
            <a:r>
              <a:rPr lang="en-US" sz="2400" dirty="0" err="1"/>
              <a:t>și</a:t>
            </a:r>
            <a:r>
              <a:rPr lang="en-US" sz="2400" dirty="0"/>
              <a:t> </a:t>
            </a:r>
            <a:r>
              <a:rPr lang="en-US" sz="2400" dirty="0" err="1"/>
              <a:t>comportamentul</a:t>
            </a:r>
            <a:r>
              <a:rPr lang="en-US" sz="2400" dirty="0"/>
              <a:t> </a:t>
            </a:r>
            <a:r>
              <a:rPr lang="en-US" sz="2400" dirty="0" err="1"/>
              <a:t>copilului</a:t>
            </a:r>
            <a:r>
              <a:rPr lang="en-US" sz="2400" dirty="0"/>
              <a:t> </a:t>
            </a:r>
            <a:r>
              <a:rPr lang="en-US" sz="2400" dirty="0" err="1"/>
              <a:t>pentru</a:t>
            </a:r>
            <a:r>
              <a:rPr lang="en-US" sz="2400" dirty="0"/>
              <a:t> a </a:t>
            </a:r>
            <a:r>
              <a:rPr lang="en-US" sz="2400" dirty="0" err="1"/>
              <a:t>îmbunătăți</a:t>
            </a:r>
            <a:r>
              <a:rPr lang="en-US" sz="2400" dirty="0"/>
              <a:t> </a:t>
            </a:r>
            <a:r>
              <a:rPr lang="en-US" sz="2400" dirty="0" err="1"/>
              <a:t>planurile</a:t>
            </a:r>
            <a:r>
              <a:rPr lang="en-US" sz="2400" dirty="0"/>
              <a:t> de </a:t>
            </a:r>
            <a:r>
              <a:rPr lang="en-US" sz="2400" dirty="0" err="1"/>
              <a:t>intervenție</a:t>
            </a:r>
            <a:r>
              <a:rPr lang="en-US" sz="2400" dirty="0"/>
              <a:t>.</a:t>
            </a:r>
          </a:p>
          <a:p>
            <a:r>
              <a:rPr lang="en-US" sz="2400" dirty="0"/>
              <a:t>• </a:t>
            </a:r>
            <a:r>
              <a:rPr lang="en-US" sz="2400" dirty="0" err="1"/>
              <a:t>Ajută</a:t>
            </a:r>
            <a:r>
              <a:rPr lang="en-US" sz="2400" dirty="0"/>
              <a:t> </a:t>
            </a:r>
            <a:r>
              <a:rPr lang="en-US" sz="2400" dirty="0" err="1"/>
              <a:t>copiii</a:t>
            </a:r>
            <a:r>
              <a:rPr lang="en-US" sz="2400" dirty="0"/>
              <a:t> </a:t>
            </a:r>
            <a:r>
              <a:rPr lang="en-US" sz="2400" dirty="0" err="1"/>
              <a:t>să</a:t>
            </a:r>
            <a:r>
              <a:rPr lang="en-US" sz="2400" dirty="0"/>
              <a:t> </a:t>
            </a:r>
            <a:r>
              <a:rPr lang="en-US" sz="2400" dirty="0" err="1"/>
              <a:t>înțeleagă</a:t>
            </a:r>
            <a:r>
              <a:rPr lang="en-US" sz="2400" dirty="0"/>
              <a:t> </a:t>
            </a:r>
            <a:r>
              <a:rPr lang="en-US" sz="2400" dirty="0" err="1"/>
              <a:t>comportamentele</a:t>
            </a:r>
            <a:r>
              <a:rPr lang="en-US" sz="2400" dirty="0"/>
              <a:t> </a:t>
            </a:r>
            <a:r>
              <a:rPr lang="en-US" sz="2400" dirty="0" err="1"/>
              <a:t>adecvate</a:t>
            </a:r>
            <a:r>
              <a:rPr lang="en-US" sz="2400" dirty="0"/>
              <a:t> </a:t>
            </a:r>
            <a:r>
              <a:rPr lang="en-US" sz="2400" dirty="0" err="1"/>
              <a:t>în</a:t>
            </a:r>
            <a:r>
              <a:rPr lang="en-US" sz="2400" dirty="0"/>
              <a:t> </a:t>
            </a:r>
            <a:r>
              <a:rPr lang="en-US" sz="2400" dirty="0" err="1"/>
              <a:t>școală</a:t>
            </a:r>
            <a:r>
              <a:rPr lang="en-US" sz="2400" dirty="0"/>
              <a:t> </a:t>
            </a:r>
            <a:r>
              <a:rPr lang="en-US" sz="2400" dirty="0" err="1"/>
              <a:t>și</a:t>
            </a:r>
            <a:r>
              <a:rPr lang="en-US" sz="2400" dirty="0"/>
              <a:t> </a:t>
            </a:r>
            <a:r>
              <a:rPr lang="en-US" sz="2400" dirty="0" err="1"/>
              <a:t>în</a:t>
            </a:r>
            <a:r>
              <a:rPr lang="en-US" sz="2400" dirty="0"/>
              <a:t> </a:t>
            </a:r>
            <a:r>
              <a:rPr lang="en-US" sz="2400" dirty="0" err="1"/>
              <a:t>pauze</a:t>
            </a:r>
            <a:r>
              <a:rPr lang="en-US" sz="2400" dirty="0"/>
              <a:t>.</a:t>
            </a:r>
          </a:p>
          <a:p>
            <a:r>
              <a:rPr lang="en-US" sz="2400" dirty="0"/>
              <a:t>• </a:t>
            </a:r>
            <a:r>
              <a:rPr lang="en-US" sz="2400" dirty="0" err="1"/>
              <a:t>Facilitează</a:t>
            </a:r>
            <a:r>
              <a:rPr lang="en-US" sz="2400" dirty="0"/>
              <a:t> </a:t>
            </a:r>
            <a:r>
              <a:rPr lang="en-US" sz="2400" dirty="0" err="1"/>
              <a:t>relațiile</a:t>
            </a:r>
            <a:r>
              <a:rPr lang="en-US" sz="2400" dirty="0"/>
              <a:t> de </a:t>
            </a:r>
            <a:r>
              <a:rPr lang="en-US" sz="2400" dirty="0" err="1"/>
              <a:t>prietenie</a:t>
            </a:r>
            <a:r>
              <a:rPr lang="en-US" sz="2400" dirty="0"/>
              <a:t> </a:t>
            </a:r>
            <a:r>
              <a:rPr lang="en-US" sz="2400" dirty="0" err="1"/>
              <a:t>și</a:t>
            </a:r>
            <a:r>
              <a:rPr lang="en-US" sz="2400" dirty="0"/>
              <a:t> </a:t>
            </a:r>
            <a:r>
              <a:rPr lang="en-US" sz="2400" dirty="0" err="1"/>
              <a:t>colegialitate</a:t>
            </a:r>
            <a:r>
              <a:rPr lang="en-US" sz="2400" dirty="0"/>
              <a:t> </a:t>
            </a:r>
            <a:r>
              <a:rPr lang="en-US" sz="2400" dirty="0" err="1"/>
              <a:t>prin</a:t>
            </a:r>
            <a:r>
              <a:rPr lang="en-US" sz="2400" dirty="0"/>
              <a:t> </a:t>
            </a:r>
            <a:r>
              <a:rPr lang="en-US" sz="2400" dirty="0" err="1"/>
              <a:t>participarea</a:t>
            </a:r>
            <a:r>
              <a:rPr lang="en-US" sz="2400" dirty="0"/>
              <a:t> </a:t>
            </a:r>
            <a:r>
              <a:rPr lang="en-US" sz="2400" dirty="0" err="1"/>
              <a:t>activă</a:t>
            </a:r>
            <a:r>
              <a:rPr lang="en-US" sz="2400" dirty="0"/>
              <a:t> la </a:t>
            </a:r>
            <a:r>
              <a:rPr lang="en-US" sz="2400" dirty="0" err="1"/>
              <a:t>interacțiuni</a:t>
            </a:r>
            <a:r>
              <a:rPr lang="en-US" sz="2400" dirty="0"/>
              <a:t> </a:t>
            </a:r>
            <a:r>
              <a:rPr lang="en-US" sz="2400" dirty="0" err="1"/>
              <a:t>și</a:t>
            </a:r>
            <a:r>
              <a:rPr lang="en-US" sz="2400" dirty="0"/>
              <a:t> </a:t>
            </a:r>
            <a:r>
              <a:rPr lang="en-US" sz="2400" dirty="0" err="1"/>
              <a:t>jocuri</a:t>
            </a:r>
            <a:r>
              <a:rPr lang="en-US" sz="2400" dirty="0"/>
              <a:t>.</a:t>
            </a:r>
          </a:p>
          <a:p>
            <a:r>
              <a:rPr lang="en-US" sz="2400" dirty="0"/>
              <a:t>• </a:t>
            </a:r>
            <a:r>
              <a:rPr lang="en-US" sz="2400" dirty="0" err="1"/>
              <a:t>În</a:t>
            </a:r>
            <a:r>
              <a:rPr lang="en-US" sz="2400" dirty="0"/>
              <a:t> </a:t>
            </a:r>
            <a:r>
              <a:rPr lang="en-US" sz="2400" dirty="0" err="1"/>
              <a:t>România</a:t>
            </a:r>
            <a:r>
              <a:rPr lang="en-US" sz="2400" dirty="0"/>
              <a:t>, </a:t>
            </a:r>
            <a:r>
              <a:rPr lang="en-US" sz="2400" dirty="0" err="1"/>
              <a:t>salariul</a:t>
            </a:r>
            <a:r>
              <a:rPr lang="en-US" sz="2400" dirty="0"/>
              <a:t> </a:t>
            </a:r>
            <a:r>
              <a:rPr lang="en-US" sz="2400" dirty="0" err="1"/>
              <a:t>unui</a:t>
            </a:r>
            <a:r>
              <a:rPr lang="en-US" sz="2400" dirty="0"/>
              <a:t> shadow </a:t>
            </a:r>
            <a:r>
              <a:rPr lang="en-US" sz="2400" dirty="0" err="1"/>
              <a:t>este</a:t>
            </a:r>
            <a:r>
              <a:rPr lang="en-US" sz="2400" dirty="0"/>
              <a:t> </a:t>
            </a:r>
            <a:r>
              <a:rPr lang="en-US" sz="2400" dirty="0" err="1"/>
              <a:t>suportat</a:t>
            </a:r>
            <a:r>
              <a:rPr lang="en-US" sz="2400" dirty="0"/>
              <a:t> de </a:t>
            </a:r>
            <a:r>
              <a:rPr lang="en-US" sz="2400" dirty="0" err="1"/>
              <a:t>către</a:t>
            </a:r>
            <a:r>
              <a:rPr lang="en-US" sz="2400" dirty="0"/>
              <a:t> </a:t>
            </a:r>
            <a:r>
              <a:rPr lang="en-US" sz="2400" dirty="0" err="1"/>
              <a:t>părinte</a:t>
            </a:r>
            <a:r>
              <a:rPr lang="en-US" sz="2400" dirty="0"/>
              <a:t>.</a:t>
            </a:r>
          </a:p>
          <a:p>
            <a:endParaRPr lang="en-US" dirty="0"/>
          </a:p>
        </p:txBody>
      </p:sp>
    </p:spTree>
    <p:extLst>
      <p:ext uri="{BB962C8B-B14F-4D97-AF65-F5344CB8AC3E}">
        <p14:creationId xmlns:p14="http://schemas.microsoft.com/office/powerpoint/2010/main" val="3024260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F9E134-98AA-3ECE-E40A-180C85ACD7D5}"/>
              </a:ext>
            </a:extLst>
          </p:cNvPr>
          <p:cNvSpPr>
            <a:spLocks noGrp="1"/>
          </p:cNvSpPr>
          <p:nvPr>
            <p:ph type="title"/>
          </p:nvPr>
        </p:nvSpPr>
        <p:spPr>
          <a:xfrm>
            <a:off x="1153424" y="309489"/>
            <a:ext cx="9601200" cy="1283460"/>
          </a:xfrm>
        </p:spPr>
        <p:txBody>
          <a:bodyPr/>
          <a:lstStyle/>
          <a:p>
            <a:br>
              <a:rPr lang="en-US" dirty="0"/>
            </a:br>
            <a:r>
              <a:rPr lang="en-US" dirty="0" err="1"/>
              <a:t>Explorarea</a:t>
            </a:r>
            <a:r>
              <a:rPr lang="en-US" dirty="0"/>
              <a:t> </a:t>
            </a:r>
            <a:r>
              <a:rPr lang="en-US" dirty="0" err="1"/>
              <a:t>rolului</a:t>
            </a:r>
            <a:r>
              <a:rPr lang="en-US" dirty="0"/>
              <a:t> </a:t>
            </a:r>
            <a:r>
              <a:rPr lang="en-US" dirty="0" err="1"/>
              <a:t>profesional</a:t>
            </a:r>
            <a:r>
              <a:rPr lang="en-US" dirty="0"/>
              <a:t> al </a:t>
            </a:r>
            <a:r>
              <a:rPr lang="en-US" dirty="0" err="1"/>
              <a:t>Profesorului</a:t>
            </a:r>
            <a:r>
              <a:rPr lang="en-US" dirty="0"/>
              <a:t> de </a:t>
            </a:r>
            <a:r>
              <a:rPr lang="en-US" dirty="0" err="1"/>
              <a:t>Sprijin</a:t>
            </a:r>
            <a:endParaRPr lang="en-US" dirty="0"/>
          </a:p>
        </p:txBody>
      </p:sp>
      <p:sp>
        <p:nvSpPr>
          <p:cNvPr id="3" name="Content Placeholder 2">
            <a:extLst>
              <a:ext uri="{FF2B5EF4-FFF2-40B4-BE49-F238E27FC236}">
                <a16:creationId xmlns:a16="http://schemas.microsoft.com/office/drawing/2014/main" id="{D1455C0B-19FB-954B-532A-0A68CAC4E0E4}"/>
              </a:ext>
            </a:extLst>
          </p:cNvPr>
          <p:cNvSpPr>
            <a:spLocks noGrp="1"/>
          </p:cNvSpPr>
          <p:nvPr>
            <p:ph idx="1"/>
          </p:nvPr>
        </p:nvSpPr>
        <p:spPr>
          <a:xfrm>
            <a:off x="175847" y="1911443"/>
            <a:ext cx="11275255" cy="4545628"/>
          </a:xfrm>
        </p:spPr>
        <p:txBody>
          <a:bodyPr>
            <a:normAutofit fontScale="92500"/>
          </a:bodyPr>
          <a:lstStyle/>
          <a:p>
            <a:pPr>
              <a:lnSpc>
                <a:spcPct val="100000"/>
              </a:lnSpc>
            </a:pPr>
            <a:r>
              <a:rPr lang="ro-RO" sz="2900" dirty="0"/>
              <a:t>	</a:t>
            </a:r>
            <a:r>
              <a:rPr lang="en-US" sz="2900" dirty="0"/>
              <a:t>•</a:t>
            </a:r>
            <a:r>
              <a:rPr lang="en-US" sz="2900" dirty="0" err="1"/>
              <a:t>Finanțare</a:t>
            </a:r>
            <a:r>
              <a:rPr lang="en-US" sz="2900" dirty="0"/>
              <a:t> </a:t>
            </a:r>
            <a:r>
              <a:rPr lang="en-US" sz="2900" dirty="0" err="1"/>
              <a:t>suportată</a:t>
            </a:r>
            <a:r>
              <a:rPr lang="en-US" sz="2900" dirty="0"/>
              <a:t> de </a:t>
            </a:r>
            <a:r>
              <a:rPr lang="en-US" sz="2900" dirty="0" err="1"/>
              <a:t>către</a:t>
            </a:r>
            <a:r>
              <a:rPr lang="en-US" sz="2900" dirty="0"/>
              <a:t> stat, conform </a:t>
            </a:r>
            <a:r>
              <a:rPr lang="en-US" sz="2900" dirty="0" err="1"/>
              <a:t>ordinului</a:t>
            </a:r>
            <a:r>
              <a:rPr lang="en-US" sz="2900" dirty="0"/>
              <a:t> 5574/2011.</a:t>
            </a:r>
          </a:p>
          <a:p>
            <a:pPr>
              <a:lnSpc>
                <a:spcPct val="100000"/>
              </a:lnSpc>
            </a:pPr>
            <a:r>
              <a:rPr lang="ro-RO" sz="2900" dirty="0"/>
              <a:t>	</a:t>
            </a:r>
            <a:r>
              <a:rPr lang="en-US" sz="2900" dirty="0"/>
              <a:t>•</a:t>
            </a:r>
            <a:r>
              <a:rPr lang="en-US" sz="2900" dirty="0" err="1"/>
              <a:t>Studii</a:t>
            </a:r>
            <a:r>
              <a:rPr lang="en-US" sz="2900" dirty="0"/>
              <a:t> </a:t>
            </a:r>
            <a:r>
              <a:rPr lang="en-US" sz="2900" dirty="0" err="1"/>
              <a:t>superioare</a:t>
            </a:r>
            <a:r>
              <a:rPr lang="en-US" sz="2900" dirty="0"/>
              <a:t> </a:t>
            </a:r>
            <a:r>
              <a:rPr lang="en-US" sz="2900" dirty="0" err="1"/>
              <a:t>în</a:t>
            </a:r>
            <a:r>
              <a:rPr lang="en-US" sz="2900" dirty="0"/>
              <a:t> </a:t>
            </a:r>
            <a:r>
              <a:rPr lang="en-US" sz="2900" dirty="0" err="1"/>
              <a:t>psihopedagogie</a:t>
            </a:r>
            <a:r>
              <a:rPr lang="ro-RO" sz="2900" dirty="0"/>
              <a:t> specială, psihologie sau pedagogie.</a:t>
            </a:r>
            <a:endParaRPr lang="en-US" sz="2900" dirty="0"/>
          </a:p>
          <a:p>
            <a:pPr>
              <a:lnSpc>
                <a:spcPct val="100000"/>
              </a:lnSpc>
            </a:pPr>
            <a:r>
              <a:rPr lang="ro-RO" sz="2900" dirty="0"/>
              <a:t>	</a:t>
            </a:r>
            <a:r>
              <a:rPr lang="en-US" sz="2900" dirty="0"/>
              <a:t>•</a:t>
            </a:r>
            <a:r>
              <a:rPr lang="en-US" sz="2900" dirty="0" err="1"/>
              <a:t>Desfășoară</a:t>
            </a:r>
            <a:r>
              <a:rPr lang="en-US" sz="2900" dirty="0"/>
              <a:t> </a:t>
            </a:r>
            <a:r>
              <a:rPr lang="en-US" sz="2900" dirty="0" err="1"/>
              <a:t>activități</a:t>
            </a:r>
            <a:r>
              <a:rPr lang="en-US" sz="2900" dirty="0"/>
              <a:t> de </a:t>
            </a:r>
            <a:r>
              <a:rPr lang="en-US" sz="2900" dirty="0" err="1"/>
              <a:t>învățare</a:t>
            </a:r>
            <a:r>
              <a:rPr lang="en-US" sz="2900" dirty="0"/>
              <a:t>, </a:t>
            </a:r>
            <a:r>
              <a:rPr lang="en-US" sz="2900" dirty="0" err="1"/>
              <a:t>stimulare</a:t>
            </a:r>
            <a:r>
              <a:rPr lang="en-US" sz="2900" dirty="0"/>
              <a:t>, </a:t>
            </a:r>
            <a:r>
              <a:rPr lang="en-US" sz="2900" dirty="0" err="1"/>
              <a:t>compensare</a:t>
            </a:r>
            <a:r>
              <a:rPr lang="en-US" sz="2900" dirty="0"/>
              <a:t> </a:t>
            </a:r>
            <a:r>
              <a:rPr lang="en-US" sz="2900" dirty="0" err="1"/>
              <a:t>și</a:t>
            </a:r>
            <a:r>
              <a:rPr lang="en-US" sz="2900" dirty="0"/>
              <a:t> </a:t>
            </a:r>
            <a:r>
              <a:rPr lang="en-US" sz="2900" dirty="0" err="1"/>
              <a:t>recuperare</a:t>
            </a:r>
            <a:r>
              <a:rPr lang="en-US" sz="2900" dirty="0"/>
              <a:t> </a:t>
            </a:r>
            <a:r>
              <a:rPr lang="en-US" sz="2900" dirty="0" err="1"/>
              <a:t>pentru</a:t>
            </a:r>
            <a:r>
              <a:rPr lang="en-US" sz="2900" dirty="0"/>
              <a:t> </a:t>
            </a:r>
            <a:r>
              <a:rPr lang="en-US" sz="2900" dirty="0" err="1"/>
              <a:t>elevii</a:t>
            </a:r>
            <a:r>
              <a:rPr lang="en-US" sz="2900" dirty="0"/>
              <a:t> cu CES </a:t>
            </a:r>
            <a:r>
              <a:rPr lang="en-US" sz="2900" dirty="0" err="1"/>
              <a:t>integrați</a:t>
            </a:r>
            <a:r>
              <a:rPr lang="en-US" sz="2900" dirty="0"/>
              <a:t> </a:t>
            </a:r>
            <a:r>
              <a:rPr lang="en-US" sz="2900" dirty="0" err="1"/>
              <a:t>în</a:t>
            </a:r>
            <a:r>
              <a:rPr lang="en-US" sz="2900" dirty="0"/>
              <a:t> </a:t>
            </a:r>
            <a:r>
              <a:rPr lang="en-US" sz="2900" dirty="0" err="1"/>
              <a:t>învățământul</a:t>
            </a:r>
            <a:r>
              <a:rPr lang="en-US" sz="2900" dirty="0"/>
              <a:t> de </a:t>
            </a:r>
            <a:r>
              <a:rPr lang="en-US" sz="2900" dirty="0" err="1"/>
              <a:t>masă</a:t>
            </a:r>
            <a:r>
              <a:rPr lang="en-US" sz="2900" dirty="0"/>
              <a:t>.</a:t>
            </a:r>
          </a:p>
          <a:p>
            <a:pPr>
              <a:lnSpc>
                <a:spcPct val="100000"/>
              </a:lnSpc>
            </a:pPr>
            <a:r>
              <a:rPr lang="ro-RO" sz="2900" dirty="0"/>
              <a:t>	</a:t>
            </a:r>
            <a:r>
              <a:rPr lang="en-US" sz="2900" dirty="0"/>
              <a:t>•</a:t>
            </a:r>
            <a:r>
              <a:rPr lang="en-US" sz="2900" dirty="0" err="1"/>
              <a:t>Colaborează</a:t>
            </a:r>
            <a:r>
              <a:rPr lang="en-US" sz="2900" dirty="0"/>
              <a:t> cu </a:t>
            </a:r>
            <a:r>
              <a:rPr lang="en-US" sz="2900" dirty="0" err="1"/>
              <a:t>profesorii</a:t>
            </a:r>
            <a:r>
              <a:rPr lang="en-US" sz="2900" dirty="0"/>
              <a:t> din </a:t>
            </a:r>
            <a:r>
              <a:rPr lang="en-US" sz="2900" dirty="0" err="1"/>
              <a:t>școala</a:t>
            </a:r>
            <a:r>
              <a:rPr lang="en-US" sz="2900" dirty="0"/>
              <a:t> de </a:t>
            </a:r>
            <a:r>
              <a:rPr lang="en-US" sz="2900" dirty="0" err="1"/>
              <a:t>masă</a:t>
            </a:r>
            <a:r>
              <a:rPr lang="en-US" sz="2900" dirty="0"/>
              <a:t> </a:t>
            </a:r>
            <a:r>
              <a:rPr lang="en-US" sz="2900" dirty="0" err="1"/>
              <a:t>și</a:t>
            </a:r>
            <a:r>
              <a:rPr lang="en-US" sz="2900" dirty="0"/>
              <a:t> cu shadow-</a:t>
            </a:r>
            <a:r>
              <a:rPr lang="en-US" sz="2900" dirty="0" err="1"/>
              <a:t>ul</a:t>
            </a:r>
            <a:r>
              <a:rPr lang="en-US" sz="2900" dirty="0"/>
              <a:t> </a:t>
            </a:r>
            <a:r>
              <a:rPr lang="en-US" sz="2900" dirty="0" err="1"/>
              <a:t>pentru</a:t>
            </a:r>
            <a:r>
              <a:rPr lang="en-US" sz="2900" dirty="0"/>
              <a:t> a forma o </a:t>
            </a:r>
            <a:r>
              <a:rPr lang="en-US" sz="2900" dirty="0" err="1"/>
              <a:t>echipă</a:t>
            </a:r>
            <a:r>
              <a:rPr lang="en-US" sz="2900" dirty="0"/>
              <a:t> </a:t>
            </a:r>
            <a:r>
              <a:rPr lang="en-US" sz="2900" dirty="0" err="1"/>
              <a:t>omogenă</a:t>
            </a:r>
            <a:r>
              <a:rPr lang="en-US" sz="2900" dirty="0"/>
              <a:t>.</a:t>
            </a:r>
          </a:p>
          <a:p>
            <a:pPr>
              <a:lnSpc>
                <a:spcPct val="100000"/>
              </a:lnSpc>
            </a:pPr>
            <a:r>
              <a:rPr lang="ro-RO" sz="2900" dirty="0"/>
              <a:t>	</a:t>
            </a:r>
            <a:r>
              <a:rPr lang="en-US" sz="2900" dirty="0"/>
              <a:t>•</a:t>
            </a:r>
            <a:r>
              <a:rPr lang="en-US" sz="2900" dirty="0" err="1"/>
              <a:t>Realizează</a:t>
            </a:r>
            <a:r>
              <a:rPr lang="en-US" sz="2900" dirty="0"/>
              <a:t> </a:t>
            </a:r>
            <a:r>
              <a:rPr lang="en-US" sz="2900" dirty="0" err="1"/>
              <a:t>și</a:t>
            </a:r>
            <a:r>
              <a:rPr lang="en-US" sz="2900" dirty="0"/>
              <a:t> </a:t>
            </a:r>
            <a:r>
              <a:rPr lang="en-US" sz="2900" dirty="0" err="1"/>
              <a:t>monitorizează</a:t>
            </a:r>
            <a:r>
              <a:rPr lang="en-US" sz="2900" dirty="0"/>
              <a:t> </a:t>
            </a:r>
            <a:r>
              <a:rPr lang="en-US" sz="2900" dirty="0" err="1"/>
              <a:t>adaptarea</a:t>
            </a:r>
            <a:r>
              <a:rPr lang="en-US" sz="2900" dirty="0"/>
              <a:t> </a:t>
            </a:r>
            <a:r>
              <a:rPr lang="en-US" sz="2900" dirty="0" err="1"/>
              <a:t>curriculumului</a:t>
            </a:r>
            <a:r>
              <a:rPr lang="en-US" sz="2900" dirty="0"/>
              <a:t> </a:t>
            </a:r>
            <a:r>
              <a:rPr lang="en-US" sz="2900" dirty="0" err="1"/>
              <a:t>în</a:t>
            </a:r>
            <a:r>
              <a:rPr lang="en-US" sz="2900" dirty="0"/>
              <a:t> </a:t>
            </a:r>
            <a:r>
              <a:rPr lang="en-US" sz="2900" dirty="0" err="1"/>
              <a:t>parteneriat</a:t>
            </a:r>
            <a:r>
              <a:rPr lang="en-US" sz="2900" dirty="0"/>
              <a:t> cu </a:t>
            </a:r>
            <a:r>
              <a:rPr lang="en-US" sz="2900" dirty="0" err="1"/>
              <a:t>cadrele</a:t>
            </a:r>
            <a:r>
              <a:rPr lang="en-US" sz="2900" dirty="0"/>
              <a:t> </a:t>
            </a:r>
            <a:r>
              <a:rPr lang="en-US" sz="2900" dirty="0" err="1"/>
              <a:t>didactice</a:t>
            </a:r>
            <a:r>
              <a:rPr lang="en-US" sz="2900" dirty="0"/>
              <a:t> de la </a:t>
            </a:r>
            <a:r>
              <a:rPr lang="en-US" sz="2900" dirty="0" err="1"/>
              <a:t>clasă</a:t>
            </a:r>
            <a:r>
              <a:rPr lang="en-US" sz="2900" dirty="0"/>
              <a:t>.</a:t>
            </a:r>
          </a:p>
          <a:p>
            <a:endParaRPr lang="en-US" dirty="0"/>
          </a:p>
        </p:txBody>
      </p:sp>
    </p:spTree>
    <p:extLst>
      <p:ext uri="{BB962C8B-B14F-4D97-AF65-F5344CB8AC3E}">
        <p14:creationId xmlns:p14="http://schemas.microsoft.com/office/powerpoint/2010/main" val="1265939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959222-3FAC-1F41-D49C-EB7B1F9613B0}"/>
              </a:ext>
            </a:extLst>
          </p:cNvPr>
          <p:cNvSpPr>
            <a:spLocks noGrp="1"/>
          </p:cNvSpPr>
          <p:nvPr>
            <p:ph idx="1"/>
          </p:nvPr>
        </p:nvSpPr>
        <p:spPr>
          <a:xfrm>
            <a:off x="422030" y="1023424"/>
            <a:ext cx="9973993" cy="4811151"/>
          </a:xfrm>
        </p:spPr>
        <p:txBody>
          <a:bodyPr>
            <a:normAutofit/>
          </a:bodyPr>
          <a:lstStyle/>
          <a:p>
            <a:pPr>
              <a:lnSpc>
                <a:spcPct val="110000"/>
              </a:lnSpc>
            </a:pPr>
            <a:r>
              <a:rPr lang="ro-RO" dirty="0"/>
              <a:t>	</a:t>
            </a:r>
            <a:r>
              <a:rPr lang="en-US" dirty="0"/>
              <a:t>•</a:t>
            </a:r>
            <a:r>
              <a:rPr lang="en-US" sz="2400" dirty="0" err="1"/>
              <a:t>Evaluează</a:t>
            </a:r>
            <a:r>
              <a:rPr lang="en-US" sz="2400" dirty="0"/>
              <a:t> </a:t>
            </a:r>
            <a:r>
              <a:rPr lang="en-US" sz="2400" dirty="0" err="1"/>
              <a:t>rezultatele</a:t>
            </a:r>
            <a:r>
              <a:rPr lang="en-US" sz="2400" dirty="0"/>
              <a:t> </a:t>
            </a:r>
            <a:r>
              <a:rPr lang="en-US" sz="2400" dirty="0" err="1"/>
              <a:t>aplicării</a:t>
            </a:r>
            <a:r>
              <a:rPr lang="en-US" sz="2400" dirty="0"/>
              <a:t> </a:t>
            </a:r>
            <a:r>
              <a:rPr lang="en-US" sz="2400" dirty="0" err="1"/>
              <a:t>programelor</a:t>
            </a:r>
            <a:r>
              <a:rPr lang="en-US" sz="2400" dirty="0"/>
              <a:t> </a:t>
            </a:r>
            <a:r>
              <a:rPr lang="en-US" sz="2400" dirty="0" err="1"/>
              <a:t>curriculare</a:t>
            </a:r>
            <a:r>
              <a:rPr lang="en-US" sz="2400" dirty="0"/>
              <a:t> </a:t>
            </a:r>
            <a:r>
              <a:rPr lang="en-US" sz="2400" dirty="0" err="1"/>
              <a:t>adaptate</a:t>
            </a:r>
            <a:r>
              <a:rPr lang="en-US" sz="2400" dirty="0"/>
              <a:t> </a:t>
            </a:r>
            <a:r>
              <a:rPr lang="en-US" sz="2400" dirty="0" err="1"/>
              <a:t>împreună</a:t>
            </a:r>
            <a:r>
              <a:rPr lang="en-US" sz="2400" dirty="0"/>
              <a:t> cu </a:t>
            </a:r>
            <a:r>
              <a:rPr lang="en-US" sz="2400" dirty="0" err="1"/>
              <a:t>cadrele</a:t>
            </a:r>
            <a:r>
              <a:rPr lang="en-US" sz="2400" dirty="0"/>
              <a:t> </a:t>
            </a:r>
            <a:r>
              <a:rPr lang="en-US" sz="2400" dirty="0" err="1"/>
              <a:t>didactice</a:t>
            </a:r>
            <a:r>
              <a:rPr lang="en-US" sz="2400" dirty="0"/>
              <a:t>.</a:t>
            </a:r>
          </a:p>
          <a:p>
            <a:pPr>
              <a:lnSpc>
                <a:spcPct val="110000"/>
              </a:lnSpc>
            </a:pPr>
            <a:r>
              <a:rPr lang="ro-RO" sz="2400" dirty="0"/>
              <a:t>	</a:t>
            </a:r>
            <a:r>
              <a:rPr lang="en-US" sz="2400" dirty="0"/>
              <a:t>•</a:t>
            </a:r>
            <a:r>
              <a:rPr lang="en-US" sz="2400" dirty="0" err="1"/>
              <a:t>Creează</a:t>
            </a:r>
            <a:r>
              <a:rPr lang="en-US" sz="2400" dirty="0"/>
              <a:t> </a:t>
            </a:r>
            <a:r>
              <a:rPr lang="en-US" sz="2400" dirty="0" err="1"/>
              <a:t>materiale</a:t>
            </a:r>
            <a:r>
              <a:rPr lang="en-US" sz="2400" dirty="0"/>
              <a:t> </a:t>
            </a:r>
            <a:r>
              <a:rPr lang="en-US" sz="2400" dirty="0" err="1"/>
              <a:t>didactice</a:t>
            </a:r>
            <a:r>
              <a:rPr lang="en-US" sz="2400" dirty="0"/>
              <a:t>, </a:t>
            </a:r>
            <a:r>
              <a:rPr lang="en-US" sz="2400" dirty="0" err="1"/>
              <a:t>instrumente</a:t>
            </a:r>
            <a:r>
              <a:rPr lang="en-US" sz="2400" dirty="0"/>
              <a:t> de </a:t>
            </a:r>
            <a:r>
              <a:rPr lang="en-US" sz="2400" dirty="0" err="1"/>
              <a:t>lucru</a:t>
            </a:r>
            <a:r>
              <a:rPr lang="en-US" sz="2400" dirty="0"/>
              <a:t> </a:t>
            </a:r>
            <a:r>
              <a:rPr lang="en-US" sz="2400" dirty="0" err="1"/>
              <a:t>și</a:t>
            </a:r>
            <a:r>
              <a:rPr lang="en-US" sz="2400" dirty="0"/>
              <a:t> </a:t>
            </a:r>
            <a:r>
              <a:rPr lang="en-US" sz="2400" dirty="0" err="1"/>
              <a:t>evaluare</a:t>
            </a:r>
            <a:r>
              <a:rPr lang="en-US" sz="2400" dirty="0"/>
              <a:t> </a:t>
            </a:r>
            <a:r>
              <a:rPr lang="en-US" sz="2400" dirty="0" err="1"/>
              <a:t>specifice</a:t>
            </a:r>
            <a:r>
              <a:rPr lang="en-US" sz="2400" dirty="0"/>
              <a:t>.</a:t>
            </a:r>
          </a:p>
          <a:p>
            <a:pPr>
              <a:lnSpc>
                <a:spcPct val="110000"/>
              </a:lnSpc>
            </a:pPr>
            <a:r>
              <a:rPr lang="ro-RO" sz="2400" dirty="0"/>
              <a:t>	</a:t>
            </a:r>
            <a:r>
              <a:rPr lang="en-US" sz="2400" dirty="0"/>
              <a:t>•</a:t>
            </a:r>
            <a:r>
              <a:rPr lang="en-US" sz="2400" dirty="0" err="1"/>
              <a:t>Consiliază</a:t>
            </a:r>
            <a:r>
              <a:rPr lang="en-US" sz="2400" dirty="0"/>
              <a:t> </a:t>
            </a:r>
            <a:r>
              <a:rPr lang="en-US" sz="2400" dirty="0" err="1"/>
              <a:t>părinții</a:t>
            </a:r>
            <a:r>
              <a:rPr lang="en-US" sz="2400" dirty="0"/>
              <a:t> </a:t>
            </a:r>
            <a:r>
              <a:rPr lang="en-US" sz="2400" dirty="0" err="1"/>
              <a:t>copiilor</a:t>
            </a:r>
            <a:r>
              <a:rPr lang="en-US" sz="2400" dirty="0"/>
              <a:t> care </a:t>
            </a:r>
            <a:r>
              <a:rPr lang="en-US" sz="2400" dirty="0" err="1"/>
              <a:t>beneficiază</a:t>
            </a:r>
            <a:r>
              <a:rPr lang="en-US" sz="2400" dirty="0"/>
              <a:t> de </a:t>
            </a:r>
            <a:r>
              <a:rPr lang="en-US" sz="2400" dirty="0" err="1"/>
              <a:t>servicii</a:t>
            </a:r>
            <a:r>
              <a:rPr lang="en-US" sz="2400" dirty="0"/>
              <a:t> de </a:t>
            </a:r>
            <a:r>
              <a:rPr lang="en-US" sz="2400" dirty="0" err="1"/>
              <a:t>sprijin</a:t>
            </a:r>
            <a:r>
              <a:rPr lang="en-US" sz="2400" dirty="0"/>
              <a:t>.</a:t>
            </a:r>
          </a:p>
          <a:p>
            <a:pPr>
              <a:lnSpc>
                <a:spcPct val="110000"/>
              </a:lnSpc>
            </a:pPr>
            <a:r>
              <a:rPr lang="ro-RO" sz="2400" dirty="0"/>
              <a:t>	</a:t>
            </a:r>
            <a:r>
              <a:rPr lang="en-US" sz="2400" dirty="0"/>
              <a:t>•</a:t>
            </a:r>
            <a:r>
              <a:rPr lang="en-US" sz="2400" dirty="0" err="1"/>
              <a:t>Participă</a:t>
            </a:r>
            <a:r>
              <a:rPr lang="en-US" sz="2400" dirty="0"/>
              <a:t> </a:t>
            </a:r>
            <a:r>
              <a:rPr lang="en-US" sz="2400" dirty="0" err="1"/>
              <a:t>ocazional</a:t>
            </a:r>
            <a:r>
              <a:rPr lang="en-US" sz="2400" dirty="0"/>
              <a:t> la ore </a:t>
            </a:r>
            <a:r>
              <a:rPr lang="en-US" sz="2400" dirty="0" err="1"/>
              <a:t>și</a:t>
            </a:r>
            <a:r>
              <a:rPr lang="en-US" sz="2400" dirty="0"/>
              <a:t> </a:t>
            </a:r>
            <a:r>
              <a:rPr lang="en-US" sz="2400" dirty="0" err="1"/>
              <a:t>activități</a:t>
            </a:r>
            <a:r>
              <a:rPr lang="en-US" sz="2400" dirty="0"/>
              <a:t> </a:t>
            </a:r>
            <a:r>
              <a:rPr lang="en-US" sz="2400" dirty="0" err="1"/>
              <a:t>extrașcolare</a:t>
            </a:r>
            <a:r>
              <a:rPr lang="en-US" sz="2400" dirty="0"/>
              <a:t>.</a:t>
            </a:r>
          </a:p>
          <a:p>
            <a:pPr>
              <a:lnSpc>
                <a:spcPct val="110000"/>
              </a:lnSpc>
            </a:pPr>
            <a:r>
              <a:rPr lang="ro-RO" sz="2400" dirty="0"/>
              <a:t>	</a:t>
            </a:r>
            <a:r>
              <a:rPr lang="en-US" sz="2400" dirty="0"/>
              <a:t>•</a:t>
            </a:r>
            <a:r>
              <a:rPr lang="en-US" sz="2400" dirty="0" err="1"/>
              <a:t>Poate</a:t>
            </a:r>
            <a:r>
              <a:rPr lang="en-US" sz="2400" dirty="0"/>
              <a:t> </a:t>
            </a:r>
            <a:r>
              <a:rPr lang="en-US" sz="2400" dirty="0" err="1"/>
              <a:t>recomanda</a:t>
            </a:r>
            <a:r>
              <a:rPr lang="en-US" sz="2400" dirty="0"/>
              <a:t> </a:t>
            </a:r>
            <a:r>
              <a:rPr lang="en-US" sz="2400" dirty="0" err="1"/>
              <a:t>evaluarea</a:t>
            </a:r>
            <a:r>
              <a:rPr lang="en-US" sz="2400" dirty="0"/>
              <a:t> </a:t>
            </a:r>
            <a:r>
              <a:rPr lang="en-US" sz="2400" dirty="0" err="1"/>
              <a:t>și</a:t>
            </a:r>
            <a:r>
              <a:rPr lang="en-US" sz="2400" dirty="0"/>
              <a:t> </a:t>
            </a:r>
            <a:r>
              <a:rPr lang="en-US" sz="2400" dirty="0" err="1"/>
              <a:t>orientarea</a:t>
            </a:r>
            <a:r>
              <a:rPr lang="en-US" sz="2400" dirty="0"/>
              <a:t> </a:t>
            </a:r>
            <a:r>
              <a:rPr lang="en-US" sz="2400" dirty="0" err="1"/>
              <a:t>școlară</a:t>
            </a:r>
            <a:r>
              <a:rPr lang="en-US" sz="2400" dirty="0"/>
              <a:t> a </a:t>
            </a:r>
            <a:r>
              <a:rPr lang="en-US" sz="2400" dirty="0" err="1"/>
              <a:t>elevilor</a:t>
            </a:r>
            <a:r>
              <a:rPr lang="en-US" sz="2400" dirty="0"/>
              <a:t> cu </a:t>
            </a:r>
            <a:r>
              <a:rPr lang="en-US" sz="2400" dirty="0" err="1"/>
              <a:t>dificultăți</a:t>
            </a:r>
            <a:r>
              <a:rPr lang="en-US" sz="2400" dirty="0"/>
              <a:t> de </a:t>
            </a:r>
            <a:r>
              <a:rPr lang="en-US" sz="2400" dirty="0" err="1"/>
              <a:t>învățare</a:t>
            </a:r>
            <a:r>
              <a:rPr lang="en-US" sz="2400" dirty="0"/>
              <a:t> de </a:t>
            </a:r>
            <a:r>
              <a:rPr lang="en-US" sz="2400" dirty="0" err="1"/>
              <a:t>către</a:t>
            </a:r>
            <a:r>
              <a:rPr lang="en-US" sz="2400" dirty="0"/>
              <a:t> </a:t>
            </a:r>
            <a:r>
              <a:rPr lang="en-US" sz="2400" dirty="0" err="1"/>
              <a:t>comisia</a:t>
            </a:r>
            <a:r>
              <a:rPr lang="en-US" sz="2400" dirty="0"/>
              <a:t> CJRAE/CMBRAE.</a:t>
            </a:r>
          </a:p>
          <a:p>
            <a:endParaRPr lang="en-US" dirty="0"/>
          </a:p>
        </p:txBody>
      </p:sp>
    </p:spTree>
    <p:extLst>
      <p:ext uri="{BB962C8B-B14F-4D97-AF65-F5344CB8AC3E}">
        <p14:creationId xmlns:p14="http://schemas.microsoft.com/office/powerpoint/2010/main" val="1242997791"/>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2.xml><?xml version="1.0" encoding="utf-8"?>
<ds:datastoreItem xmlns:ds="http://schemas.openxmlformats.org/officeDocument/2006/customXml" ds:itemID="{45A8381C-73EB-48EA-B45F-7B7C8C7DF409}">
  <ds:schemaRefs>
    <ds:schemaRef ds:uri="http://schemas.microsoft.com/sharepoint/v3/contenttype/forms"/>
  </ds:schemaRefs>
</ds:datastoreItem>
</file>

<file path=customXml/itemProps3.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Universal presentation</Template>
  <TotalTime>97</TotalTime>
  <Words>1032</Words>
  <Application>Microsoft Office PowerPoint</Application>
  <PresentationFormat>Widescreen</PresentationFormat>
  <Paragraphs>66</Paragraphs>
  <Slides>12</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Tenorite</vt:lpstr>
      <vt:lpstr>Custom</vt:lpstr>
      <vt:lpstr>Rolul Shadow-ului în integrarea copiilor cu Cerințe Educaționale Speciale (CES) în școlile de masă</vt:lpstr>
      <vt:lpstr>Rezumat</vt:lpstr>
      <vt:lpstr>Introducere</vt:lpstr>
      <vt:lpstr>PowerPoint Presentation</vt:lpstr>
      <vt:lpstr>Criterii de analiză</vt:lpstr>
      <vt:lpstr>Explorarea rolului profesional al Shadow-ului</vt:lpstr>
      <vt:lpstr>PowerPoint Presentation</vt:lpstr>
      <vt:lpstr> Explorarea rolului profesional al Profesorului de Sprijin</vt:lpstr>
      <vt:lpstr>PowerPoint Presentation</vt:lpstr>
      <vt:lpstr>Practicile și finanțarea în alte țări a profesiei Shadow</vt:lpstr>
      <vt:lpstr>Concluzie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Rolul Shadow-ului în integrarea copiilor cu Cerințe Educaționale Speciale (CES) în școlile de masă</dc:title>
  <dc:creator>diana druta</dc:creator>
  <cp:lastModifiedBy>diana druta</cp:lastModifiedBy>
  <cp:revision>1</cp:revision>
  <dcterms:created xsi:type="dcterms:W3CDTF">2024-05-20T13:18:31Z</dcterms:created>
  <dcterms:modified xsi:type="dcterms:W3CDTF">2024-05-20T14:55:51Z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