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256" r:id="rId5"/>
    <p:sldId id="257" r:id="rId6"/>
    <p:sldId id="286" r:id="rId7"/>
    <p:sldId id="288" r:id="rId8"/>
    <p:sldId id="289" r:id="rId9"/>
    <p:sldId id="297" r:id="rId10"/>
    <p:sldId id="299" r:id="rId11"/>
    <p:sldId id="290" r:id="rId12"/>
    <p:sldId id="300" r:id="rId13"/>
    <p:sldId id="291" r:id="rId14"/>
    <p:sldId id="292" r:id="rId15"/>
    <p:sldId id="29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5646" autoAdjust="0"/>
  </p:normalViewPr>
  <p:slideViewPr>
    <p:cSldViewPr snapToGrid="0">
      <p:cViewPr varScale="1">
        <p:scale>
          <a:sx n="68" d="100"/>
          <a:sy n="68" d="100"/>
        </p:scale>
        <p:origin x="816" y="72"/>
      </p:cViewPr>
      <p:guideLst/>
    </p:cSldViewPr>
  </p:slideViewPr>
  <p:outlineViewPr>
    <p:cViewPr>
      <p:scale>
        <a:sx n="33" d="100"/>
        <a:sy n="33" d="100"/>
      </p:scale>
      <p:origin x="0" y="-5760"/>
    </p:cViewPr>
  </p:outlineViewPr>
  <p:notesTextViewPr>
    <p:cViewPr>
      <p:scale>
        <a:sx n="1" d="1"/>
        <a:sy n="1" d="1"/>
      </p:scale>
      <p:origin x="0" y="0"/>
    </p:cViewPr>
  </p:notesTextViewPr>
  <p:sorterViewPr>
    <p:cViewPr varScale="1">
      <p:scale>
        <a:sx n="100" d="100"/>
        <a:sy n="100" d="100"/>
      </p:scale>
      <p:origin x="0" y="-7325"/>
    </p:cViewPr>
  </p:sorterViewPr>
  <p:notesViewPr>
    <p:cSldViewPr snapToGrid="0">
      <p:cViewPr varScale="1">
        <p:scale>
          <a:sx n="58" d="100"/>
          <a:sy n="58"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5/20/2024</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5/20/2024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12</a:t>
            </a:fld>
            <a:endParaRPr lang="en-US" dirty="0"/>
          </a:p>
        </p:txBody>
      </p:sp>
    </p:spTree>
    <p:extLst>
      <p:ext uri="{BB962C8B-B14F-4D97-AF65-F5344CB8AC3E}">
        <p14:creationId xmlns:p14="http://schemas.microsoft.com/office/powerpoint/2010/main" val="3319086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291524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1938948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3862743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4194793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6</a:t>
            </a:fld>
            <a:endParaRPr lang="en-US" dirty="0"/>
          </a:p>
        </p:txBody>
      </p:sp>
    </p:spTree>
    <p:extLst>
      <p:ext uri="{BB962C8B-B14F-4D97-AF65-F5344CB8AC3E}">
        <p14:creationId xmlns:p14="http://schemas.microsoft.com/office/powerpoint/2010/main" val="142515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8</a:t>
            </a:fld>
            <a:endParaRPr lang="en-US" dirty="0"/>
          </a:p>
        </p:txBody>
      </p:sp>
    </p:spTree>
    <p:extLst>
      <p:ext uri="{BB962C8B-B14F-4D97-AF65-F5344CB8AC3E}">
        <p14:creationId xmlns:p14="http://schemas.microsoft.com/office/powerpoint/2010/main" val="1639086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10</a:t>
            </a:fld>
            <a:endParaRPr lang="en-US" dirty="0"/>
          </a:p>
        </p:txBody>
      </p:sp>
    </p:spTree>
    <p:extLst>
      <p:ext uri="{BB962C8B-B14F-4D97-AF65-F5344CB8AC3E}">
        <p14:creationId xmlns:p14="http://schemas.microsoft.com/office/powerpoint/2010/main" val="964844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11</a:t>
            </a:fld>
            <a:endParaRPr lang="en-US" dirty="0"/>
          </a:p>
        </p:txBody>
      </p:sp>
    </p:spTree>
    <p:extLst>
      <p:ext uri="{BB962C8B-B14F-4D97-AF65-F5344CB8AC3E}">
        <p14:creationId xmlns:p14="http://schemas.microsoft.com/office/powerpoint/2010/main" val="1616857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830130"/>
          </a:xfrm>
        </p:spPr>
        <p:txBody>
          <a:bodyPr anchor="b">
            <a:noAutofit/>
          </a:bodyPr>
          <a:lstStyle>
            <a:lvl1pPr algn="l">
              <a:defRPr sz="6000" b="1">
                <a:latin typeface="+mj-lt"/>
              </a:defRPr>
            </a:lvl1pPr>
          </a:lstStyle>
          <a:p>
            <a:r>
              <a:rPr lang="en-US" dirty="0"/>
              <a:t>Click to add title</a:t>
            </a: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and Image 2">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79F46B00-4AE8-52A2-6926-FC2F5DD1FAD4}"/>
              </a:ext>
              <a:ext uri="{C183D7F6-B498-43B3-948B-1728B52AA6E4}">
                <adec:decorative xmlns:adec="http://schemas.microsoft.com/office/drawing/2017/decorative" val="1"/>
              </a:ext>
            </a:extLst>
          </p:cNvPr>
          <p:cNvGrpSpPr/>
          <p:nvPr userDrawn="1"/>
        </p:nvGrpSpPr>
        <p:grpSpPr>
          <a:xfrm>
            <a:off x="-2364" y="0"/>
            <a:ext cx="12194364" cy="6858000"/>
            <a:chOff x="-2364" y="0"/>
            <a:chExt cx="12194364"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5549489" y="457199"/>
            <a:ext cx="5943599" cy="1920240"/>
          </a:xfrm>
        </p:spPr>
        <p:txBody>
          <a:bodyPr anchor="b">
            <a:noAutofit/>
          </a:bodyPr>
          <a:lstStyle>
            <a:lvl1pPr>
              <a:defRPr sz="4200" b="1">
                <a:latin typeface="+mj-lt"/>
              </a:defRPr>
            </a:lvl1pPr>
          </a:lstStyle>
          <a:p>
            <a:r>
              <a:rPr lang="en-US" dirty="0"/>
              <a:t>Click to add title</a:t>
            </a:r>
          </a:p>
        </p:txBody>
      </p:sp>
      <p:sp>
        <p:nvSpPr>
          <p:cNvPr id="15" name="Content Placeholder 2">
            <a:extLst>
              <a:ext uri="{FF2B5EF4-FFF2-40B4-BE49-F238E27FC236}">
                <a16:creationId xmlns:a16="http://schemas.microsoft.com/office/drawing/2014/main" id="{6BBDFA0C-B372-969D-6C8A-F664A4BF8D41}"/>
              </a:ext>
            </a:extLst>
          </p:cNvPr>
          <p:cNvSpPr>
            <a:spLocks noGrp="1" noChangeAspect="1"/>
          </p:cNvSpPr>
          <p:nvPr>
            <p:ph idx="17" hasCustomPrompt="1"/>
          </p:nvPr>
        </p:nvSpPr>
        <p:spPr>
          <a:xfrm>
            <a:off x="823108" y="640080"/>
            <a:ext cx="4297680" cy="4297680"/>
          </a:xfrm>
          <a:prstGeom prst="ellipse">
            <a:avLst/>
          </a:prstGeom>
          <a:solidFill>
            <a:schemeClr val="accent2"/>
          </a:solidFill>
        </p:spPr>
        <p:txBody>
          <a:bodyPr anchor="ctr" anchorCtr="0">
            <a:noAutofit/>
          </a:bodyPr>
          <a:lstStyle>
            <a:lvl1pPr marL="0" indent="0" algn="ctr">
              <a:buFont typeface="Arial" panose="020B0604020202020204" pitchFamily="34" charset="0"/>
              <a:buNone/>
              <a:defRPr sz="2000">
                <a:latin typeface="+mn-lt"/>
              </a:defRPr>
            </a:lvl1pPr>
            <a:lvl2pPr marL="347663" indent="0" algn="ctr">
              <a:buFont typeface="Arial" panose="020B0604020202020204" pitchFamily="34" charset="0"/>
              <a:buNone/>
              <a:defRPr sz="2000">
                <a:latin typeface="+mn-lt"/>
              </a:defRPr>
            </a:lvl2pPr>
            <a:lvl3pPr marL="685800" indent="0" algn="ctr">
              <a:buFont typeface="Arial" panose="020B0604020202020204" pitchFamily="34" charset="0"/>
              <a:buNone/>
              <a:defRPr sz="2000">
                <a:latin typeface="+mn-lt"/>
              </a:defRPr>
            </a:lvl3pPr>
            <a:lvl4pPr marL="914400" indent="0" algn="ctr">
              <a:buFont typeface="Arial" panose="020B0604020202020204" pitchFamily="34" charset="0"/>
              <a:buNone/>
              <a:defRPr sz="2000">
                <a:latin typeface="+mn-lt"/>
              </a:defRPr>
            </a:lvl4pPr>
            <a:lvl5pPr marL="1143000" indent="0" algn="ctr">
              <a:buFont typeface="Arial" panose="020B0604020202020204" pitchFamily="34" charset="0"/>
              <a:buNone/>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
        <p:nvSpPr>
          <p:cNvPr id="3" name="Content Placeholder 2">
            <a:extLst>
              <a:ext uri="{FF2B5EF4-FFF2-40B4-BE49-F238E27FC236}">
                <a16:creationId xmlns:a16="http://schemas.microsoft.com/office/drawing/2014/main" id="{99A8D2CC-EE75-85FA-1577-88C0BEC7B10C}"/>
              </a:ext>
            </a:extLst>
          </p:cNvPr>
          <p:cNvSpPr>
            <a:spLocks noGrp="1"/>
          </p:cNvSpPr>
          <p:nvPr>
            <p:ph idx="15" hasCustomPrompt="1"/>
          </p:nvPr>
        </p:nvSpPr>
        <p:spPr>
          <a:xfrm>
            <a:off x="5549490" y="2706369"/>
            <a:ext cx="5943600" cy="3383279"/>
          </a:xfrm>
        </p:spPr>
        <p:txBody>
          <a:bodyPr>
            <a:normAutofit/>
          </a:bodyPr>
          <a:lstStyle>
            <a:lvl1pPr marL="283464" indent="-283464">
              <a:spcBef>
                <a:spcPts val="1000"/>
              </a:spcBef>
              <a:buFont typeface="Arial" panose="020B0604020202020204" pitchFamily="34" charset="0"/>
              <a:buChar char="•"/>
              <a:defRPr sz="2000">
                <a:solidFill>
                  <a:schemeClr val="tx1"/>
                </a:solidFill>
                <a:latin typeface="+mn-lt"/>
              </a:defRPr>
            </a:lvl1pPr>
            <a:lvl2pPr marL="566928" indent="-283464">
              <a:spcBef>
                <a:spcPts val="1000"/>
              </a:spcBef>
              <a:buFont typeface="Arial" panose="020B0604020202020204" pitchFamily="34" charset="0"/>
              <a:buChar char="•"/>
              <a:defRPr sz="2000">
                <a:solidFill>
                  <a:schemeClr val="tx1"/>
                </a:solidFill>
                <a:latin typeface="+mn-lt"/>
              </a:defRPr>
            </a:lvl2pPr>
            <a:lvl3pPr marL="850392" indent="-283464">
              <a:spcBef>
                <a:spcPts val="1000"/>
              </a:spcBef>
              <a:buFont typeface="Arial" panose="020B0604020202020204" pitchFamily="34" charset="0"/>
              <a:buChar char="•"/>
              <a:defRPr sz="2000">
                <a:solidFill>
                  <a:schemeClr val="tx1"/>
                </a:solidFill>
                <a:latin typeface="+mn-lt"/>
              </a:defRPr>
            </a:lvl3pPr>
            <a:lvl4pPr marL="1133856" indent="-283464">
              <a:spcBef>
                <a:spcPts val="1000"/>
              </a:spcBef>
              <a:buFont typeface="Arial" panose="020B0604020202020204" pitchFamily="34" charset="0"/>
              <a:buChar char="•"/>
              <a:defRPr sz="2000">
                <a:solidFill>
                  <a:schemeClr val="tx1"/>
                </a:solidFill>
                <a:latin typeface="+mn-lt"/>
              </a:defRPr>
            </a:lvl4pPr>
            <a:lvl5pPr marL="1463040" indent="-283464">
              <a:spcBef>
                <a:spcPts val="1000"/>
              </a:spcBef>
              <a:buFont typeface="Arial" panose="020B0604020202020204" pitchFamily="34" charset="0"/>
              <a:buChar char="•"/>
              <a:defRPr sz="2000">
                <a:solidFill>
                  <a:schemeClr val="tx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25656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Chart ">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62811"/>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58864" y="102021"/>
            <a:ext cx="9779183" cy="174441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58865"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Right Imag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flipH="1">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71600"/>
            <a:ext cx="5486400" cy="4114800"/>
          </a:xfrm>
        </p:spPr>
        <p:txBody>
          <a:bodyPr anchor="ctr" anchorCtr="0">
            <a:noAutofit/>
          </a:bodyPr>
          <a:lstStyle>
            <a:lvl1pPr>
              <a:defRPr sz="6000" b="1">
                <a:latin typeface="+mj-lt"/>
              </a:defRPr>
            </a:lvl1pPr>
          </a:lstStyle>
          <a:p>
            <a:r>
              <a:rPr lang="en-US" dirty="0"/>
              <a:t>Click to add title</a:t>
            </a:r>
          </a:p>
        </p:txBody>
      </p:sp>
      <p:sp>
        <p:nvSpPr>
          <p:cNvPr id="15" name="Picture Placeholder 14">
            <a:extLst>
              <a:ext uri="{FF2B5EF4-FFF2-40B4-BE49-F238E27FC236}">
                <a16:creationId xmlns:a16="http://schemas.microsoft.com/office/drawing/2014/main" id="{3124234B-E1C4-2616-9993-A23142AA69B2}"/>
              </a:ext>
            </a:extLst>
          </p:cNvPr>
          <p:cNvSpPr>
            <a:spLocks noGrp="1"/>
          </p:cNvSpPr>
          <p:nvPr>
            <p:ph type="pic" sz="quarter" idx="10"/>
          </p:nvPr>
        </p:nvSpPr>
        <p:spPr>
          <a:xfrm>
            <a:off x="7183438" y="1168400"/>
            <a:ext cx="4500562" cy="4521200"/>
          </a:xfrm>
          <a:prstGeom prst="ellipse">
            <a:avLst/>
          </a:prstGeom>
          <a:solidFill>
            <a:schemeClr val="accent2"/>
          </a:solidFill>
        </p:spPr>
        <p:txBody>
          <a:bodyPr/>
          <a:lstStyle>
            <a:lvl1pPr marL="0" indent="0" algn="ctr">
              <a:buNone/>
              <a:defRPr sz="2000"/>
            </a:lvl1pPr>
          </a:lstStyle>
          <a:p>
            <a:r>
              <a:rPr lang="en-US"/>
              <a:t>Click icon to add picture</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49126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Left Imag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5943600" y="457200"/>
            <a:ext cx="5120640" cy="3200400"/>
          </a:xfrm>
        </p:spPr>
        <p:txBody>
          <a:bodyPr anchor="b" anchorCtr="0">
            <a:noAutofit/>
          </a:bodyPr>
          <a:lstStyle>
            <a:lvl1pPr>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8763DBBF-E63D-81E5-E7CE-32F6F2C2F935}"/>
              </a:ext>
            </a:extLst>
          </p:cNvPr>
          <p:cNvSpPr>
            <a:spLocks noGrp="1"/>
          </p:cNvSpPr>
          <p:nvPr>
            <p:ph type="subTitle" idx="1" hasCustomPrompt="1"/>
          </p:nvPr>
        </p:nvSpPr>
        <p:spPr>
          <a:xfrm>
            <a:off x="5943598" y="3657600"/>
            <a:ext cx="5120640" cy="1828800"/>
          </a:xfrm>
        </p:spPr>
        <p:txBody>
          <a:bodyPr anchor="t"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Picture Placeholder 14">
            <a:extLst>
              <a:ext uri="{FF2B5EF4-FFF2-40B4-BE49-F238E27FC236}">
                <a16:creationId xmlns:a16="http://schemas.microsoft.com/office/drawing/2014/main" id="{64033732-ADA1-C540-7276-3FF5CDEF2C5E}"/>
              </a:ext>
            </a:extLst>
          </p:cNvPr>
          <p:cNvSpPr>
            <a:spLocks noGrp="1"/>
          </p:cNvSpPr>
          <p:nvPr>
            <p:ph type="pic" sz="quarter" idx="10"/>
          </p:nvPr>
        </p:nvSpPr>
        <p:spPr>
          <a:xfrm>
            <a:off x="904238" y="1157224"/>
            <a:ext cx="4500562" cy="4521200"/>
          </a:xfrm>
          <a:prstGeom prst="ellipse">
            <a:avLst/>
          </a:prstGeom>
          <a:solidFill>
            <a:schemeClr val="accent2"/>
          </a:solidFill>
        </p:spPr>
        <p:txBody>
          <a:bodyPr/>
          <a:lstStyle>
            <a:lvl1pPr marL="0" indent="0" algn="ctr">
              <a:buNone/>
              <a:defRPr sz="2000"/>
            </a:lvl1pPr>
          </a:lstStyle>
          <a:p>
            <a:r>
              <a:rPr lang="en-US"/>
              <a:t>Click icon to add picture</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823856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085"/>
            <a:ext cx="9779183" cy="160083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CA1EED44-783E-8705-4119-D7E9F7D4F2B4}"/>
              </a:ext>
            </a:extLst>
          </p:cNvPr>
          <p:cNvSpPr>
            <a:spLocks noGrp="1"/>
          </p:cNvSpPr>
          <p:nvPr>
            <p:ph idx="14" hasCustomPrompt="1"/>
          </p:nvPr>
        </p:nvSpPr>
        <p:spPr>
          <a:xfrm>
            <a:off x="1166087" y="2652713"/>
            <a:ext cx="9780587" cy="3436936"/>
          </a:xfrm>
        </p:spPr>
        <p:txBody>
          <a:bodyPr>
            <a:normAutofit/>
          </a:bodyPr>
          <a:lstStyle>
            <a:lvl1pPr marL="342900" indent="-283464">
              <a:spcBef>
                <a:spcPts val="1000"/>
              </a:spcBef>
              <a:buFont typeface="Arial" panose="020B0604020202020204" pitchFamily="34" charset="0"/>
              <a:buChar char="•"/>
              <a:defRPr sz="2000">
                <a:solidFill>
                  <a:schemeClr val="bg1"/>
                </a:solidFill>
                <a:latin typeface="+mn-lt"/>
              </a:defRPr>
            </a:lvl1pPr>
            <a:lvl2pPr marL="566928" indent="-283464">
              <a:spcBef>
                <a:spcPts val="1000"/>
              </a:spcBef>
              <a:buFont typeface="Arial" panose="020B0604020202020204" pitchFamily="34" charset="0"/>
              <a:buChar char="•"/>
              <a:defRPr sz="2000">
                <a:solidFill>
                  <a:schemeClr val="bg1"/>
                </a:solidFill>
                <a:latin typeface="+mn-lt"/>
              </a:defRPr>
            </a:lvl2pPr>
            <a:lvl3pPr marL="850392" indent="-283464">
              <a:spcBef>
                <a:spcPts val="1000"/>
              </a:spcBef>
              <a:buFont typeface="Arial" panose="020B0604020202020204" pitchFamily="34" charset="0"/>
              <a:buChar char="•"/>
              <a:defRPr sz="2000">
                <a:solidFill>
                  <a:schemeClr val="bg1"/>
                </a:solidFill>
                <a:latin typeface="+mn-lt"/>
              </a:defRPr>
            </a:lvl3pPr>
            <a:lvl4pPr marL="1097280" indent="-283464">
              <a:spcBef>
                <a:spcPts val="1000"/>
              </a:spcBef>
              <a:buFont typeface="Arial" panose="020B0604020202020204" pitchFamily="34" charset="0"/>
              <a:buChar char="•"/>
              <a:defRPr sz="2000">
                <a:solidFill>
                  <a:schemeClr val="bg1"/>
                </a:solidFill>
                <a:latin typeface="+mn-lt"/>
              </a:defRPr>
            </a:lvl4pPr>
            <a:lvl5pPr marL="1371600"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8317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bIns="0"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601200" cy="1653371"/>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6784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ntent">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69008"/>
            <a:ext cx="9779183" cy="1706563"/>
          </a:xfrm>
        </p:spPr>
        <p:txBody>
          <a:bodyPr anchor="b">
            <a:noAutofit/>
          </a:bodyPr>
          <a:lstStyle>
            <a:lvl1pPr>
              <a:defRPr sz="4200" b="1">
                <a:solidFill>
                  <a:schemeClr val="bg1"/>
                </a:solidFill>
                <a:latin typeface="+mj-lt"/>
              </a:defRPr>
            </a:lvl1pPr>
          </a:lstStyle>
          <a:p>
            <a:r>
              <a:rPr lang="en-US" dirty="0"/>
              <a:t>Click to add title</a:t>
            </a:r>
          </a:p>
        </p:txBody>
      </p:sp>
      <p:sp>
        <p:nvSpPr>
          <p:cNvPr id="14" name="Content Placeholder 2">
            <a:extLst>
              <a:ext uri="{FF2B5EF4-FFF2-40B4-BE49-F238E27FC236}">
                <a16:creationId xmlns:a16="http://schemas.microsoft.com/office/drawing/2014/main" id="{926B296A-EB6A-9BE9-E813-B15C46524F4D}"/>
              </a:ext>
            </a:extLst>
          </p:cNvPr>
          <p:cNvSpPr>
            <a:spLocks noGrp="1"/>
          </p:cNvSpPr>
          <p:nvPr>
            <p:ph idx="12" hasCustomPrompt="1"/>
          </p:nvPr>
        </p:nvSpPr>
        <p:spPr>
          <a:xfrm>
            <a:off x="1167493" y="2023984"/>
            <a:ext cx="4663440" cy="3332832"/>
          </a:xfrm>
        </p:spPr>
        <p:txBody>
          <a:bodyPr>
            <a:normAutofit/>
          </a:bodyPr>
          <a:lstStyle>
            <a:lvl1pPr marL="530352" indent="-530352">
              <a:spcBef>
                <a:spcPts val="1000"/>
              </a:spcBef>
              <a:buFont typeface="+mj-lt"/>
              <a:buAutoNum type="arabicPeriod"/>
              <a:defRPr sz="2000">
                <a:solidFill>
                  <a:schemeClr val="bg1"/>
                </a:solidFill>
                <a:latin typeface="+mn-lt"/>
              </a:defRPr>
            </a:lvl1pPr>
            <a:lvl2pPr marL="1097280" indent="-530352">
              <a:spcBef>
                <a:spcPts val="1000"/>
              </a:spcBef>
              <a:buFont typeface="+mj-lt"/>
              <a:buAutoNum type="alphaLcPeriod"/>
              <a:defRPr sz="2000">
                <a:solidFill>
                  <a:schemeClr val="bg1"/>
                </a:solidFill>
                <a:latin typeface="+mn-lt"/>
              </a:defRPr>
            </a:lvl2pPr>
            <a:lvl3pPr marL="1645920" indent="-530352">
              <a:spcBef>
                <a:spcPts val="1000"/>
              </a:spcBef>
              <a:buFont typeface="+mj-lt"/>
              <a:buAutoNum type="arabicParenR"/>
              <a:defRPr sz="2000">
                <a:solidFill>
                  <a:schemeClr val="bg1"/>
                </a:solidFill>
                <a:latin typeface="+mn-lt"/>
              </a:defRPr>
            </a:lvl3pPr>
            <a:lvl4pPr marL="1920240" indent="-530352">
              <a:spcBef>
                <a:spcPts val="1000"/>
              </a:spcBef>
              <a:buFont typeface="+mj-lt"/>
              <a:buAutoNum type="alphaLcParenR"/>
              <a:defRPr sz="2000">
                <a:solidFill>
                  <a:schemeClr val="bg1"/>
                </a:solidFill>
                <a:latin typeface="+mn-lt"/>
              </a:defRPr>
            </a:lvl4pPr>
            <a:lvl5pPr marL="2560320" indent="-514350">
              <a:spcBef>
                <a:spcPts val="1000"/>
              </a:spcBef>
              <a:buFont typeface="+mj-lt"/>
              <a:buAutoNum type="romanLcPeriod"/>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435B7D5-E7F8-1267-8942-3C97BE836B98}"/>
              </a:ext>
            </a:extLst>
          </p:cNvPr>
          <p:cNvSpPr>
            <a:spLocks noGrp="1"/>
          </p:cNvSpPr>
          <p:nvPr>
            <p:ph idx="11"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20426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and Image 1">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0"/>
            <a:ext cx="12208822" cy="6858002"/>
            <a:chOff x="0" y="0"/>
            <a:chExt cx="12208822" cy="6858002"/>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7200"/>
            <a:ext cx="10643508" cy="1371600"/>
          </a:xfrm>
        </p:spPr>
        <p:txBody>
          <a:bodyPr anchor="b">
            <a:noAutofit/>
          </a:bodyPr>
          <a:lstStyle>
            <a:lvl1pPr>
              <a:defRPr sz="4200" b="1">
                <a:latin typeface="+mj-lt"/>
              </a:defRPr>
            </a:lvl1pPr>
          </a:lstStyle>
          <a:p>
            <a:r>
              <a:rPr lang="en-US" dirty="0"/>
              <a:t>Click to add title</a:t>
            </a:r>
          </a:p>
        </p:txBody>
      </p:sp>
      <p:sp>
        <p:nvSpPr>
          <p:cNvPr id="10" name="Content Placeholder 2">
            <a:extLst>
              <a:ext uri="{FF2B5EF4-FFF2-40B4-BE49-F238E27FC236}">
                <a16:creationId xmlns:a16="http://schemas.microsoft.com/office/drawing/2014/main" id="{B07A1CF7-9B3B-E43E-830E-DAB65B608249}"/>
              </a:ext>
            </a:extLst>
          </p:cNvPr>
          <p:cNvSpPr>
            <a:spLocks noGrp="1"/>
          </p:cNvSpPr>
          <p:nvPr>
            <p:ph idx="15" hasCustomPrompt="1"/>
          </p:nvPr>
        </p:nvSpPr>
        <p:spPr>
          <a:xfrm>
            <a:off x="1166088" y="2652713"/>
            <a:ext cx="5394959" cy="3436936"/>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14">
            <a:extLst>
              <a:ext uri="{FF2B5EF4-FFF2-40B4-BE49-F238E27FC236}">
                <a16:creationId xmlns:a16="http://schemas.microsoft.com/office/drawing/2014/main" id="{D976D8D6-3BDC-1908-3425-FEE3EEF51A26}"/>
              </a:ext>
            </a:extLst>
          </p:cNvPr>
          <p:cNvSpPr>
            <a:spLocks noGrp="1"/>
          </p:cNvSpPr>
          <p:nvPr>
            <p:ph type="pic" sz="quarter" idx="14"/>
          </p:nvPr>
        </p:nvSpPr>
        <p:spPr>
          <a:xfrm>
            <a:off x="7317920" y="1447800"/>
            <a:ext cx="4214010" cy="4214010"/>
          </a:xfrm>
          <a:prstGeom prst="ellipse">
            <a:avLst/>
          </a:prstGeom>
          <a:solidFill>
            <a:schemeClr val="accent2"/>
          </a:solidFill>
        </p:spPr>
        <p:txBody>
          <a:bodyPr/>
          <a:lstStyle>
            <a:lvl1pPr marL="0" indent="0" algn="ctr">
              <a:buNone/>
              <a:defRPr sz="2000"/>
            </a:lvl1pPr>
          </a:lstStyle>
          <a:p>
            <a:r>
              <a:rPr lang="en-US"/>
              <a:t>Click icon to add picture</a:t>
            </a:r>
            <a:endParaRPr lang="en-US" dirty="0"/>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19303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4" r:id="rId4"/>
    <p:sldLayoutId id="2147483671" r:id="rId5"/>
    <p:sldLayoutId id="2147483659" r:id="rId6"/>
    <p:sldLayoutId id="2147483668" r:id="rId7"/>
    <p:sldLayoutId id="2147483669" r:id="rId8"/>
    <p:sldLayoutId id="2147483675" r:id="rId9"/>
    <p:sldLayoutId id="2147483676" r:id="rId10"/>
    <p:sldLayoutId id="2147483661" r:id="rId11"/>
    <p:sldLayoutId id="2147483666" r:id="rId12"/>
  </p:sldLayoutIdLst>
  <p:hf sldNum="0" hdr="0" ftr="0" dt="0"/>
  <p:txStyles>
    <p:titleStyle>
      <a:lvl1pPr algn="l" defTabSz="914400" rtl="0" eaLnBrk="1" latinLnBrk="0" hangingPunct="1">
        <a:lnSpc>
          <a:spcPct val="8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654944"/>
            <a:ext cx="8933110" cy="3830130"/>
          </a:xfrm>
        </p:spPr>
        <p:txBody>
          <a:bodyPr/>
          <a:lstStyle/>
          <a:p>
            <a:pPr algn="ctr"/>
            <a:r>
              <a:rPr lang="en-US" sz="3600" dirty="0" err="1"/>
              <a:t>Rolul</a:t>
            </a:r>
            <a:r>
              <a:rPr lang="en-US" sz="3600" dirty="0"/>
              <a:t> Shadow-</a:t>
            </a:r>
            <a:r>
              <a:rPr lang="en-US" sz="3600" dirty="0" err="1"/>
              <a:t>ului</a:t>
            </a:r>
            <a:r>
              <a:rPr lang="en-US" sz="3600" dirty="0"/>
              <a:t> </a:t>
            </a:r>
            <a:r>
              <a:rPr lang="en-US" sz="3600" dirty="0" err="1"/>
              <a:t>în</a:t>
            </a:r>
            <a:r>
              <a:rPr lang="en-US" sz="3600" dirty="0"/>
              <a:t> </a:t>
            </a:r>
            <a:r>
              <a:rPr lang="en-US" sz="3600" dirty="0" err="1"/>
              <a:t>integrarea</a:t>
            </a:r>
            <a:r>
              <a:rPr lang="en-US" sz="3600" dirty="0"/>
              <a:t> </a:t>
            </a:r>
            <a:r>
              <a:rPr lang="en-US" sz="3600" dirty="0" err="1"/>
              <a:t>copiilor</a:t>
            </a:r>
            <a:r>
              <a:rPr lang="en-US" sz="3600" dirty="0"/>
              <a:t> cu </a:t>
            </a:r>
            <a:r>
              <a:rPr lang="en-US" sz="3600" dirty="0" err="1"/>
              <a:t>Cerințe</a:t>
            </a:r>
            <a:r>
              <a:rPr lang="en-US" sz="3600" dirty="0"/>
              <a:t> </a:t>
            </a:r>
            <a:r>
              <a:rPr lang="en-US" sz="3600" dirty="0" err="1"/>
              <a:t>Educaționale</a:t>
            </a:r>
            <a:r>
              <a:rPr lang="en-US" sz="3600" dirty="0"/>
              <a:t> Speciale (CES) </a:t>
            </a:r>
            <a:r>
              <a:rPr lang="en-US" sz="3600" dirty="0" err="1"/>
              <a:t>în</a:t>
            </a:r>
            <a:r>
              <a:rPr lang="en-US" sz="3600" dirty="0"/>
              <a:t> </a:t>
            </a:r>
            <a:r>
              <a:rPr lang="en-US" sz="3600" dirty="0" err="1"/>
              <a:t>școlile</a:t>
            </a:r>
            <a:r>
              <a:rPr lang="en-US" sz="3600" dirty="0"/>
              <a:t> de </a:t>
            </a:r>
            <a:r>
              <a:rPr lang="en-US" sz="3600" dirty="0" err="1"/>
              <a:t>masă</a:t>
            </a:r>
            <a:endParaRPr lang="en-US" sz="3600" dirty="0"/>
          </a:p>
        </p:txBody>
      </p:sp>
      <p:pic>
        <p:nvPicPr>
          <p:cNvPr id="3" name="Picture 2">
            <a:extLst>
              <a:ext uri="{FF2B5EF4-FFF2-40B4-BE49-F238E27FC236}">
                <a16:creationId xmlns:a16="http://schemas.microsoft.com/office/drawing/2014/main" id="{EDCD37F5-9F79-08FD-D239-87697B14268A}"/>
              </a:ext>
            </a:extLst>
          </p:cNvPr>
          <p:cNvPicPr>
            <a:picLocks noChangeAspect="1"/>
          </p:cNvPicPr>
          <p:nvPr/>
        </p:nvPicPr>
        <p:blipFill>
          <a:blip r:embed="rId3"/>
          <a:stretch>
            <a:fillRect/>
          </a:stretch>
        </p:blipFill>
        <p:spPr>
          <a:xfrm>
            <a:off x="1167493" y="343705"/>
            <a:ext cx="3333750" cy="1190625"/>
          </a:xfrm>
          <a:prstGeom prst="rect">
            <a:avLst/>
          </a:prstGeom>
        </p:spPr>
      </p:pic>
      <p:pic>
        <p:nvPicPr>
          <p:cNvPr id="4" name="Picture 3">
            <a:extLst>
              <a:ext uri="{FF2B5EF4-FFF2-40B4-BE49-F238E27FC236}">
                <a16:creationId xmlns:a16="http://schemas.microsoft.com/office/drawing/2014/main" id="{B4724764-1B55-24E4-1482-6AA625943161}"/>
              </a:ext>
            </a:extLst>
          </p:cNvPr>
          <p:cNvPicPr>
            <a:picLocks noChangeAspect="1"/>
          </p:cNvPicPr>
          <p:nvPr/>
        </p:nvPicPr>
        <p:blipFill>
          <a:blip r:embed="rId4"/>
          <a:stretch>
            <a:fillRect/>
          </a:stretch>
        </p:blipFill>
        <p:spPr>
          <a:xfrm>
            <a:off x="6033700" y="343705"/>
            <a:ext cx="2019300" cy="1028700"/>
          </a:xfrm>
          <a:prstGeom prst="rect">
            <a:avLst/>
          </a:prstGeom>
        </p:spPr>
      </p:pic>
      <p:sp>
        <p:nvSpPr>
          <p:cNvPr id="6" name="TextBox 5">
            <a:extLst>
              <a:ext uri="{FF2B5EF4-FFF2-40B4-BE49-F238E27FC236}">
                <a16:creationId xmlns:a16="http://schemas.microsoft.com/office/drawing/2014/main" id="{E1311A62-403D-AE40-0EC6-2964683C1F05}"/>
              </a:ext>
            </a:extLst>
          </p:cNvPr>
          <p:cNvSpPr txBox="1"/>
          <p:nvPr/>
        </p:nvSpPr>
        <p:spPr>
          <a:xfrm>
            <a:off x="2096085" y="4488120"/>
            <a:ext cx="8933109" cy="2369880"/>
          </a:xfrm>
          <a:prstGeom prst="rect">
            <a:avLst/>
          </a:prstGeom>
          <a:noFill/>
        </p:spPr>
        <p:txBody>
          <a:bodyPr wrap="square">
            <a:spAutoFit/>
          </a:bodyPr>
          <a:lstStyle/>
          <a:p>
            <a:pPr algn="ctr"/>
            <a:br>
              <a:rPr lang="en-US" sz="1600" dirty="0"/>
            </a:br>
            <a:r>
              <a:rPr lang="ro-RO" sz="1600" dirty="0"/>
              <a:t> </a:t>
            </a:r>
            <a:r>
              <a:rPr lang="en-US" sz="1600" dirty="0" err="1"/>
              <a:t>Facultatea</a:t>
            </a:r>
            <a:r>
              <a:rPr lang="en-US" sz="1600" dirty="0"/>
              <a:t> de </a:t>
            </a:r>
            <a:r>
              <a:rPr lang="en-US" sz="1600" dirty="0" err="1"/>
              <a:t>Litere</a:t>
            </a:r>
            <a:r>
              <a:rPr lang="en-US" sz="1600" dirty="0"/>
              <a:t> - </a:t>
            </a:r>
            <a:r>
              <a:rPr lang="en-US" sz="1600" dirty="0" err="1"/>
              <a:t>Centrul</a:t>
            </a:r>
            <a:r>
              <a:rPr lang="en-US" sz="1600" dirty="0"/>
              <a:t> </a:t>
            </a:r>
            <a:r>
              <a:rPr lang="en-US" sz="1600" dirty="0" err="1"/>
              <a:t>Universitar</a:t>
            </a:r>
            <a:r>
              <a:rPr lang="en-US" sz="1600" dirty="0"/>
              <a:t> Nord Baia Mare</a:t>
            </a:r>
          </a:p>
          <a:p>
            <a:pPr algn="ctr"/>
            <a:r>
              <a:rPr lang="en-US" sz="1600" dirty="0"/>
              <a:t> </a:t>
            </a:r>
            <a:r>
              <a:rPr lang="en-US" sz="1600" dirty="0" err="1"/>
              <a:t>Specializare</a:t>
            </a:r>
            <a:r>
              <a:rPr lang="en-US" sz="1600" dirty="0"/>
              <a:t>: </a:t>
            </a:r>
            <a:r>
              <a:rPr lang="en-US" sz="1600" dirty="0" err="1"/>
              <a:t>Asistenț</a:t>
            </a:r>
            <a:r>
              <a:rPr lang="ro-RO" sz="1600" dirty="0"/>
              <a:t>ă</a:t>
            </a:r>
            <a:r>
              <a:rPr lang="en-US" sz="1600" dirty="0"/>
              <a:t> </a:t>
            </a:r>
            <a:r>
              <a:rPr lang="ro-RO" sz="1600" dirty="0"/>
              <a:t>și Intruziune S</a:t>
            </a:r>
            <a:r>
              <a:rPr lang="en-US" sz="1600" dirty="0" err="1"/>
              <a:t>ocială</a:t>
            </a:r>
            <a:r>
              <a:rPr lang="ro-RO" sz="1600" dirty="0"/>
              <a:t> a Vârstnicilor și Persoanelor cu Dizabilități</a:t>
            </a:r>
          </a:p>
          <a:p>
            <a:pPr algn="ctr"/>
            <a:r>
              <a:rPr lang="ro-RO" sz="1600" dirty="0"/>
              <a:t>Master anul II</a:t>
            </a:r>
          </a:p>
          <a:p>
            <a:pPr algn="ctr"/>
            <a:endParaRPr lang="en-US" sz="1600" dirty="0"/>
          </a:p>
          <a:p>
            <a:r>
              <a:rPr lang="en-US" sz="1600" b="1" dirty="0"/>
              <a:t>COORDONATOR,</a:t>
            </a:r>
            <a:r>
              <a:rPr lang="en-US" sz="1600" dirty="0"/>
              <a:t>			</a:t>
            </a:r>
            <a:r>
              <a:rPr lang="ro-RO" sz="1600" dirty="0"/>
              <a:t>                                                        </a:t>
            </a:r>
            <a:r>
              <a:rPr lang="en-US" sz="1600" b="1" dirty="0"/>
              <a:t>AUTOR,</a:t>
            </a:r>
            <a:br>
              <a:rPr lang="en-US" sz="1600" dirty="0"/>
            </a:br>
            <a:r>
              <a:rPr lang="en-US" sz="1600" dirty="0"/>
              <a:t>Conf. univ. Dr. Claudia MARIAN             </a:t>
            </a:r>
            <a:r>
              <a:rPr lang="ro-RO" sz="1600" dirty="0"/>
              <a:t>                                                            </a:t>
            </a:r>
            <a:r>
              <a:rPr lang="en-US" sz="1600" dirty="0"/>
              <a:t> Diana-</a:t>
            </a:r>
            <a:r>
              <a:rPr lang="en-US" sz="1600" dirty="0" err="1"/>
              <a:t>Denisa</a:t>
            </a:r>
            <a:r>
              <a:rPr lang="en-US" sz="1600" dirty="0"/>
              <a:t> </a:t>
            </a:r>
            <a:r>
              <a:rPr lang="ro-RO" sz="1600" dirty="0"/>
              <a:t>PAȘCA</a:t>
            </a:r>
            <a:endParaRPr lang="en-US" sz="1600" dirty="0"/>
          </a:p>
          <a:p>
            <a:br>
              <a:rPr lang="en-US" dirty="0"/>
            </a:br>
            <a:endParaRPr lang="en-US" dirty="0"/>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CFB73D-B7C9-A177-04F3-E48E841A875E}"/>
              </a:ext>
            </a:extLst>
          </p:cNvPr>
          <p:cNvSpPr>
            <a:spLocks noGrp="1"/>
          </p:cNvSpPr>
          <p:nvPr>
            <p:ph type="title"/>
          </p:nvPr>
        </p:nvSpPr>
        <p:spPr>
          <a:xfrm>
            <a:off x="787664" y="317500"/>
            <a:ext cx="9779183" cy="1156593"/>
          </a:xfrm>
        </p:spPr>
        <p:txBody>
          <a:bodyPr/>
          <a:lstStyle/>
          <a:p>
            <a:r>
              <a:rPr lang="en-US" dirty="0" err="1"/>
              <a:t>Practicile</a:t>
            </a:r>
            <a:r>
              <a:rPr lang="en-US" dirty="0"/>
              <a:t> </a:t>
            </a:r>
            <a:r>
              <a:rPr lang="en-US" dirty="0" err="1"/>
              <a:t>și</a:t>
            </a:r>
            <a:r>
              <a:rPr lang="en-US" dirty="0"/>
              <a:t> </a:t>
            </a:r>
            <a:r>
              <a:rPr lang="en-US" dirty="0" err="1"/>
              <a:t>finanțarea</a:t>
            </a:r>
            <a:r>
              <a:rPr lang="en-US" dirty="0"/>
              <a:t> </a:t>
            </a:r>
            <a:r>
              <a:rPr lang="en-US" dirty="0" err="1"/>
              <a:t>în</a:t>
            </a:r>
            <a:r>
              <a:rPr lang="en-US" dirty="0"/>
              <a:t> </a:t>
            </a:r>
            <a:r>
              <a:rPr lang="en-US" dirty="0" err="1"/>
              <a:t>alte</a:t>
            </a:r>
            <a:r>
              <a:rPr lang="en-US" dirty="0"/>
              <a:t> </a:t>
            </a:r>
            <a:r>
              <a:rPr lang="en-US" dirty="0" err="1"/>
              <a:t>țări</a:t>
            </a:r>
            <a:r>
              <a:rPr lang="en-US" dirty="0"/>
              <a:t> a </a:t>
            </a:r>
            <a:r>
              <a:rPr lang="en-US" dirty="0" err="1"/>
              <a:t>profesiei</a:t>
            </a:r>
            <a:r>
              <a:rPr lang="en-US" dirty="0"/>
              <a:t> Shadow</a:t>
            </a:r>
          </a:p>
        </p:txBody>
      </p:sp>
      <p:sp>
        <p:nvSpPr>
          <p:cNvPr id="4" name="Content Placeholder 3">
            <a:extLst>
              <a:ext uri="{FF2B5EF4-FFF2-40B4-BE49-F238E27FC236}">
                <a16:creationId xmlns:a16="http://schemas.microsoft.com/office/drawing/2014/main" id="{DBA34351-9D9C-8C32-5CC0-3F19A1CAC037}"/>
              </a:ext>
            </a:extLst>
          </p:cNvPr>
          <p:cNvSpPr>
            <a:spLocks noGrp="1"/>
          </p:cNvSpPr>
          <p:nvPr>
            <p:ph idx="12"/>
          </p:nvPr>
        </p:nvSpPr>
        <p:spPr>
          <a:xfrm>
            <a:off x="970544" y="1474093"/>
            <a:ext cx="11029198" cy="4764929"/>
          </a:xfrm>
        </p:spPr>
        <p:txBody>
          <a:bodyPr>
            <a:normAutofit lnSpcReduction="10000"/>
          </a:bodyPr>
          <a:lstStyle/>
          <a:p>
            <a:endParaRPr lang="en-US" dirty="0"/>
          </a:p>
          <a:p>
            <a:pPr marL="342900" indent="-342900">
              <a:buFont typeface="Arial" panose="020B0604020202020204" pitchFamily="34" charset="0"/>
              <a:buChar char="•"/>
            </a:pPr>
            <a:r>
              <a:rPr lang="ro-RO" dirty="0"/>
              <a:t>În Regatul Unit, profesioniștii care oferă sprijin educațional individualizat pentru copiii cu nevoi speciale sunt adesea denumiți "teaching assistants" sau "learning support assistants". </a:t>
            </a:r>
          </a:p>
          <a:p>
            <a:pPr marL="342900" indent="-342900">
              <a:buFont typeface="Arial" panose="020B0604020202020204" pitchFamily="34" charset="0"/>
              <a:buChar char="•"/>
            </a:pPr>
            <a:r>
              <a:rPr lang="ro-RO" dirty="0"/>
              <a:t>Sunt prezenți în clasă pentru a asista elevii în activitățile zilnice și pentru a colabora cu profesorii. </a:t>
            </a:r>
          </a:p>
          <a:p>
            <a:pPr marL="342900" indent="-342900">
              <a:buFont typeface="Arial" panose="020B0604020202020204" pitchFamily="34" charset="0"/>
              <a:buChar char="•"/>
            </a:pPr>
            <a:r>
              <a:rPr lang="ro-RO" dirty="0"/>
              <a:t>Legislația relevantă este Children and Families Act 2014, care a introdus Planurile de Educație, Sănătate și Îngrijire (EHCPs). Aceste planuri detaliază sprijinul necesar pentru copiii cu nevoi educaționale speciale și dizabilități (SEND) și includ angajarea de asistenți educaționali. </a:t>
            </a:r>
          </a:p>
          <a:p>
            <a:pPr marL="342900" indent="-342900">
              <a:buFont typeface="Arial" panose="020B0604020202020204" pitchFamily="34" charset="0"/>
              <a:buChar char="•"/>
            </a:pPr>
            <a:r>
              <a:rPr lang="ro-RO" dirty="0"/>
              <a:t>Finanțarea pentru acești asistenți provine de la autoritățile locale, care primesc fonduri guvernamentale pentru a asigura suportul necesar, aplicându-se în special în contextul integrării elevilor cu nevoi speciale în școlile de masă. </a:t>
            </a:r>
          </a:p>
          <a:p>
            <a:pPr marL="342900" indent="-342900">
              <a:buFont typeface="Arial" panose="020B0604020202020204" pitchFamily="34" charset="0"/>
              <a:buChar char="•"/>
            </a:pPr>
            <a:r>
              <a:rPr lang="ro-RO" dirty="0"/>
              <a:t>În Statele Unite, acești profesioniști sunt denumiți „paraprofessionals” însă au aceleași atribuții și urmăresc aceleași obiective.</a:t>
            </a:r>
          </a:p>
          <a:p>
            <a:pPr marL="342900" indent="-342900">
              <a:buFont typeface="Arial" panose="020B0604020202020204" pitchFamily="34" charset="0"/>
              <a:buChar char="•"/>
            </a:pPr>
            <a:r>
              <a:rPr lang="ro-RO" dirty="0"/>
              <a:t>Sunt finanțați de districtele școlare, care primesc finanțare federală, de stat și locală. Individuals with Disabilities Education Act (IDEA) prevede că școlile trebuie să furnizeze "servicii și suporturi" necesare pentru elevii cu nevoi speciale.</a:t>
            </a:r>
            <a:endParaRPr lang="en-US" dirty="0"/>
          </a:p>
        </p:txBody>
      </p:sp>
    </p:spTree>
    <p:extLst>
      <p:ext uri="{BB962C8B-B14F-4D97-AF65-F5344CB8AC3E}">
        <p14:creationId xmlns:p14="http://schemas.microsoft.com/office/powerpoint/2010/main" val="2652102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EF58C-138C-55F4-DA77-4C3F06C81A1C}"/>
              </a:ext>
            </a:extLst>
          </p:cNvPr>
          <p:cNvSpPr>
            <a:spLocks noGrp="1"/>
          </p:cNvSpPr>
          <p:nvPr>
            <p:ph type="title"/>
          </p:nvPr>
        </p:nvSpPr>
        <p:spPr>
          <a:xfrm>
            <a:off x="1167492" y="457200"/>
            <a:ext cx="10643508" cy="1371600"/>
          </a:xfrm>
        </p:spPr>
        <p:txBody>
          <a:bodyPr/>
          <a:lstStyle/>
          <a:p>
            <a:r>
              <a:rPr lang="ro-RO" dirty="0"/>
              <a:t>Concluzie</a:t>
            </a:r>
            <a:endParaRPr lang="en-US" dirty="0"/>
          </a:p>
        </p:txBody>
      </p:sp>
      <p:sp>
        <p:nvSpPr>
          <p:cNvPr id="3" name="Content Placeholder 2">
            <a:extLst>
              <a:ext uri="{FF2B5EF4-FFF2-40B4-BE49-F238E27FC236}">
                <a16:creationId xmlns:a16="http://schemas.microsoft.com/office/drawing/2014/main" id="{9B5DDE7C-335B-FD23-E1E6-CDCB99B7878C}"/>
              </a:ext>
            </a:extLst>
          </p:cNvPr>
          <p:cNvSpPr>
            <a:spLocks noGrp="1"/>
          </p:cNvSpPr>
          <p:nvPr>
            <p:ph idx="15"/>
          </p:nvPr>
        </p:nvSpPr>
        <p:spPr>
          <a:xfrm>
            <a:off x="0" y="2419643"/>
            <a:ext cx="11915335" cy="4262511"/>
          </a:xfrm>
        </p:spPr>
        <p:txBody>
          <a:bodyPr>
            <a:normAutofit fontScale="77500" lnSpcReduction="20000"/>
          </a:bodyPr>
          <a:lstStyle/>
          <a:p>
            <a:r>
              <a:rPr lang="ro-RO" dirty="0"/>
              <a:t>	</a:t>
            </a:r>
            <a:r>
              <a:rPr lang="en-US" sz="2900" dirty="0" err="1"/>
              <a:t>Deși</a:t>
            </a:r>
            <a:r>
              <a:rPr lang="en-US" sz="2900" dirty="0"/>
              <a:t> </a:t>
            </a:r>
            <a:r>
              <a:rPr lang="en-US" sz="2900" dirty="0" err="1"/>
              <a:t>în</a:t>
            </a:r>
            <a:r>
              <a:rPr lang="en-US" sz="2900" dirty="0"/>
              <a:t> </a:t>
            </a:r>
            <a:r>
              <a:rPr lang="en-US" sz="2900" dirty="0" err="1"/>
              <a:t>România</a:t>
            </a:r>
            <a:r>
              <a:rPr lang="en-US" sz="2900" dirty="0"/>
              <a:t> au </a:t>
            </a:r>
            <a:r>
              <a:rPr lang="en-US" sz="2900" dirty="0" err="1"/>
              <a:t>fost</a:t>
            </a:r>
            <a:r>
              <a:rPr lang="en-US" sz="2900" dirty="0"/>
              <a:t> </a:t>
            </a:r>
            <a:r>
              <a:rPr lang="en-US" sz="2900" dirty="0" err="1"/>
              <a:t>introduse</a:t>
            </a:r>
            <a:r>
              <a:rPr lang="en-US" sz="2900" dirty="0"/>
              <a:t> </a:t>
            </a:r>
            <a:r>
              <a:rPr lang="en-US" sz="2900" dirty="0" err="1"/>
              <a:t>legi</a:t>
            </a:r>
            <a:r>
              <a:rPr lang="en-US" sz="2900" dirty="0"/>
              <a:t> </a:t>
            </a:r>
            <a:r>
              <a:rPr lang="en-US" sz="2900" dirty="0" err="1"/>
              <a:t>și</a:t>
            </a:r>
            <a:r>
              <a:rPr lang="en-US" sz="2900" dirty="0"/>
              <a:t> </a:t>
            </a:r>
            <a:r>
              <a:rPr lang="en-US" sz="2900" dirty="0" err="1"/>
              <a:t>strategii</a:t>
            </a:r>
            <a:r>
              <a:rPr lang="en-US" sz="2900" dirty="0"/>
              <a:t> </a:t>
            </a:r>
            <a:r>
              <a:rPr lang="en-US" sz="2900" dirty="0" err="1"/>
              <a:t>pentru</a:t>
            </a:r>
            <a:r>
              <a:rPr lang="en-US" sz="2900" dirty="0"/>
              <a:t> </a:t>
            </a:r>
            <a:r>
              <a:rPr lang="en-US" sz="2900" dirty="0" err="1"/>
              <a:t>integrarea</a:t>
            </a:r>
            <a:r>
              <a:rPr lang="en-US" sz="2900" dirty="0"/>
              <a:t> </a:t>
            </a:r>
            <a:r>
              <a:rPr lang="en-US" sz="2900" dirty="0" err="1"/>
              <a:t>copiilor</a:t>
            </a:r>
            <a:r>
              <a:rPr lang="en-US" sz="2900" dirty="0"/>
              <a:t> cu CES </a:t>
            </a:r>
            <a:r>
              <a:rPr lang="en-US" sz="2900" dirty="0" err="1"/>
              <a:t>în</a:t>
            </a:r>
            <a:r>
              <a:rPr lang="en-US" sz="2900" dirty="0"/>
              <a:t> </a:t>
            </a:r>
            <a:r>
              <a:rPr lang="en-US" sz="2900" dirty="0" err="1"/>
              <a:t>școlile</a:t>
            </a:r>
            <a:r>
              <a:rPr lang="en-US" sz="2900" dirty="0"/>
              <a:t> de </a:t>
            </a:r>
            <a:r>
              <a:rPr lang="en-US" sz="2900" dirty="0" err="1"/>
              <a:t>masă</a:t>
            </a:r>
            <a:r>
              <a:rPr lang="en-US" sz="2900" dirty="0"/>
              <a:t>, </a:t>
            </a:r>
            <a:r>
              <a:rPr lang="en-US" sz="2900" dirty="0" err="1"/>
              <a:t>sistemul</a:t>
            </a:r>
            <a:r>
              <a:rPr lang="en-US" sz="2900" dirty="0"/>
              <a:t> </a:t>
            </a:r>
            <a:r>
              <a:rPr lang="ro-RO" sz="2900" dirty="0"/>
              <a:t>în realitate este încă deficitar</a:t>
            </a:r>
            <a:r>
              <a:rPr lang="en-US" sz="2900" dirty="0"/>
              <a:t>.</a:t>
            </a:r>
            <a:endParaRPr lang="ro-RO" sz="2900" dirty="0"/>
          </a:p>
          <a:p>
            <a:r>
              <a:rPr lang="ro-RO" sz="2900" dirty="0"/>
              <a:t>	</a:t>
            </a:r>
            <a:r>
              <a:rPr lang="en-US" sz="2900" dirty="0" err="1"/>
              <a:t>Pentru</a:t>
            </a:r>
            <a:r>
              <a:rPr lang="en-US" sz="2900" dirty="0"/>
              <a:t> a </a:t>
            </a:r>
            <a:r>
              <a:rPr lang="en-US" sz="2900" dirty="0" err="1"/>
              <a:t>asigura</a:t>
            </a:r>
            <a:r>
              <a:rPr lang="en-US" sz="2900" dirty="0"/>
              <a:t> </a:t>
            </a:r>
            <a:r>
              <a:rPr lang="en-US" sz="2900" dirty="0" err="1"/>
              <a:t>accesul</a:t>
            </a:r>
            <a:r>
              <a:rPr lang="en-US" sz="2900" dirty="0"/>
              <a:t> </a:t>
            </a:r>
            <a:r>
              <a:rPr lang="en-US" sz="2900" dirty="0" err="1"/>
              <a:t>echitabil</a:t>
            </a:r>
            <a:r>
              <a:rPr lang="en-US" sz="2900" dirty="0"/>
              <a:t> la </a:t>
            </a:r>
            <a:r>
              <a:rPr lang="en-US" sz="2900" dirty="0" err="1"/>
              <a:t>acest</a:t>
            </a:r>
            <a:r>
              <a:rPr lang="en-US" sz="2900" dirty="0"/>
              <a:t> </a:t>
            </a:r>
            <a:r>
              <a:rPr lang="en-US" sz="2900" dirty="0" err="1"/>
              <a:t>sprijin</a:t>
            </a:r>
            <a:r>
              <a:rPr lang="ro-RO" sz="2900" dirty="0"/>
              <a:t> oferit de Shadow</a:t>
            </a:r>
            <a:r>
              <a:rPr lang="en-US" sz="2900" dirty="0"/>
              <a:t>, </a:t>
            </a:r>
            <a:r>
              <a:rPr lang="en-US" sz="2900" dirty="0" err="1"/>
              <a:t>ar</a:t>
            </a:r>
            <a:r>
              <a:rPr lang="en-US" sz="2900" dirty="0"/>
              <a:t> fi </a:t>
            </a:r>
            <a:r>
              <a:rPr lang="en-US" sz="2900" dirty="0" err="1"/>
              <a:t>oportun</a:t>
            </a:r>
            <a:r>
              <a:rPr lang="en-US" sz="2900" dirty="0"/>
              <a:t> ca </a:t>
            </a:r>
            <a:r>
              <a:rPr lang="en-US" sz="2900" dirty="0" err="1"/>
              <a:t>statul</a:t>
            </a:r>
            <a:r>
              <a:rPr lang="en-US" sz="2900" dirty="0"/>
              <a:t> </a:t>
            </a:r>
            <a:r>
              <a:rPr lang="en-US" sz="2900" dirty="0" err="1"/>
              <a:t>să</a:t>
            </a:r>
            <a:r>
              <a:rPr lang="en-US" sz="2900" dirty="0"/>
              <a:t> </a:t>
            </a:r>
            <a:r>
              <a:rPr lang="en-US" sz="2900" dirty="0" err="1"/>
              <a:t>finanțeze</a:t>
            </a:r>
            <a:r>
              <a:rPr lang="en-US" sz="2900" dirty="0"/>
              <a:t> </a:t>
            </a:r>
            <a:r>
              <a:rPr lang="en-US" sz="2900" dirty="0" err="1"/>
              <a:t>această</a:t>
            </a:r>
            <a:r>
              <a:rPr lang="en-US" sz="2900" dirty="0"/>
              <a:t> </a:t>
            </a:r>
            <a:r>
              <a:rPr lang="en-US" sz="2900" dirty="0" err="1"/>
              <a:t>meserie</a:t>
            </a:r>
            <a:r>
              <a:rPr lang="en-US" sz="2900" dirty="0"/>
              <a:t>, </a:t>
            </a:r>
            <a:r>
              <a:rPr lang="en-US" sz="2900" dirty="0" err="1"/>
              <a:t>astfel</a:t>
            </a:r>
            <a:r>
              <a:rPr lang="en-US" sz="2900" dirty="0"/>
              <a:t> </a:t>
            </a:r>
            <a:r>
              <a:rPr lang="en-US" sz="2900" dirty="0" err="1"/>
              <a:t>încât</a:t>
            </a:r>
            <a:r>
              <a:rPr lang="en-US" sz="2900" dirty="0"/>
              <a:t> </a:t>
            </a:r>
            <a:r>
              <a:rPr lang="en-US" sz="2900" dirty="0" err="1"/>
              <a:t>părinții</a:t>
            </a:r>
            <a:r>
              <a:rPr lang="en-US" sz="2900" dirty="0"/>
              <a:t> </a:t>
            </a:r>
            <a:r>
              <a:rPr lang="en-US" sz="2900" dirty="0" err="1"/>
              <a:t>să</a:t>
            </a:r>
            <a:r>
              <a:rPr lang="en-US" sz="2900" dirty="0"/>
              <a:t> nu fie </a:t>
            </a:r>
            <a:r>
              <a:rPr lang="en-US" sz="2900" dirty="0" err="1"/>
              <a:t>nevoiți</a:t>
            </a:r>
            <a:r>
              <a:rPr lang="en-US" sz="2900" dirty="0"/>
              <a:t> </a:t>
            </a:r>
            <a:r>
              <a:rPr lang="en-US" sz="2900" dirty="0" err="1"/>
              <a:t>să</a:t>
            </a:r>
            <a:r>
              <a:rPr lang="en-US" sz="2900" dirty="0"/>
              <a:t> </a:t>
            </a:r>
            <a:r>
              <a:rPr lang="en-US" sz="2900" dirty="0" err="1"/>
              <a:t>plătească</a:t>
            </a:r>
            <a:r>
              <a:rPr lang="en-US" sz="2900" dirty="0"/>
              <a:t> </a:t>
            </a:r>
            <a:r>
              <a:rPr lang="en-US" sz="2900" dirty="0" err="1"/>
              <a:t>pentru</a:t>
            </a:r>
            <a:r>
              <a:rPr lang="en-US" sz="2900" dirty="0"/>
              <a:t> </a:t>
            </a:r>
            <a:r>
              <a:rPr lang="en-US" sz="2900" dirty="0" err="1"/>
              <a:t>acest</a:t>
            </a:r>
            <a:r>
              <a:rPr lang="en-US" sz="2900" dirty="0"/>
              <a:t> </a:t>
            </a:r>
            <a:r>
              <a:rPr lang="en-US" sz="2900" dirty="0" err="1"/>
              <a:t>serviciu</a:t>
            </a:r>
            <a:r>
              <a:rPr lang="en-US" sz="2900" dirty="0"/>
              <a:t>, </a:t>
            </a:r>
            <a:r>
              <a:rPr lang="en-US" sz="2900" dirty="0" err="1"/>
              <a:t>așa</a:t>
            </a:r>
            <a:r>
              <a:rPr lang="en-US" sz="2900" dirty="0"/>
              <a:t> cum se </a:t>
            </a:r>
            <a:r>
              <a:rPr lang="en-US" sz="2900" dirty="0" err="1"/>
              <a:t>întâmplă</a:t>
            </a:r>
            <a:r>
              <a:rPr lang="en-US" sz="2900" dirty="0"/>
              <a:t> </a:t>
            </a:r>
            <a:r>
              <a:rPr lang="en-US" sz="2900" dirty="0" err="1"/>
              <a:t>în</a:t>
            </a:r>
            <a:r>
              <a:rPr lang="en-US" sz="2900" dirty="0"/>
              <a:t> </a:t>
            </a:r>
            <a:r>
              <a:rPr lang="en-US" sz="2900" dirty="0" err="1"/>
              <a:t>alte</a:t>
            </a:r>
            <a:r>
              <a:rPr lang="en-US" sz="2900" dirty="0"/>
              <a:t> </a:t>
            </a:r>
            <a:r>
              <a:rPr lang="en-US" sz="2900" dirty="0" err="1"/>
              <a:t>țări</a:t>
            </a:r>
            <a:r>
              <a:rPr lang="en-US" sz="2900" dirty="0"/>
              <a:t>. </a:t>
            </a:r>
            <a:r>
              <a:rPr lang="en-US" sz="2900" dirty="0" err="1"/>
              <a:t>Astfel</a:t>
            </a:r>
            <a:r>
              <a:rPr lang="en-US" sz="2900" dirty="0"/>
              <a:t>, se </a:t>
            </a:r>
            <a:r>
              <a:rPr lang="en-US" sz="2900" dirty="0" err="1"/>
              <a:t>poate</a:t>
            </a:r>
            <a:r>
              <a:rPr lang="en-US" sz="2900" dirty="0"/>
              <a:t> </a:t>
            </a:r>
            <a:r>
              <a:rPr lang="en-US" sz="2900" dirty="0" err="1"/>
              <a:t>promova</a:t>
            </a:r>
            <a:r>
              <a:rPr lang="en-US" sz="2900" dirty="0"/>
              <a:t> o </a:t>
            </a:r>
            <a:r>
              <a:rPr lang="en-US" sz="2900" dirty="0" err="1"/>
              <a:t>integrare</a:t>
            </a:r>
            <a:r>
              <a:rPr lang="en-US" sz="2900" dirty="0"/>
              <a:t> </a:t>
            </a:r>
            <a:r>
              <a:rPr lang="en-US" sz="2900" dirty="0" err="1"/>
              <a:t>mai</a:t>
            </a:r>
            <a:r>
              <a:rPr lang="en-US" sz="2900" dirty="0"/>
              <a:t> </a:t>
            </a:r>
            <a:r>
              <a:rPr lang="en-US" sz="2900" dirty="0" err="1"/>
              <a:t>adecvată</a:t>
            </a:r>
            <a:r>
              <a:rPr lang="en-US" sz="2900" dirty="0"/>
              <a:t> </a:t>
            </a:r>
            <a:r>
              <a:rPr lang="en-US" sz="2900" dirty="0" err="1"/>
              <a:t>și</a:t>
            </a:r>
            <a:r>
              <a:rPr lang="en-US" sz="2900" dirty="0"/>
              <a:t> </a:t>
            </a:r>
            <a:r>
              <a:rPr lang="en-US" sz="2900" dirty="0" err="1"/>
              <a:t>mai</a:t>
            </a:r>
            <a:r>
              <a:rPr lang="en-US" sz="2900" dirty="0"/>
              <a:t> </a:t>
            </a:r>
            <a:r>
              <a:rPr lang="en-US" sz="2900" dirty="0" err="1"/>
              <a:t>completă</a:t>
            </a:r>
            <a:r>
              <a:rPr lang="en-US" sz="2900" dirty="0"/>
              <a:t> a </a:t>
            </a:r>
            <a:r>
              <a:rPr lang="en-US" sz="2900" dirty="0" err="1"/>
              <a:t>copiilor</a:t>
            </a:r>
            <a:r>
              <a:rPr lang="en-US" sz="2900" dirty="0"/>
              <a:t> cu </a:t>
            </a:r>
            <a:r>
              <a:rPr lang="ro-RO" sz="2900" dirty="0"/>
              <a:t>CES </a:t>
            </a:r>
            <a:r>
              <a:rPr lang="en-US" sz="2900" dirty="0" err="1"/>
              <a:t>în</a:t>
            </a:r>
            <a:r>
              <a:rPr lang="en-US" sz="2900" dirty="0"/>
              <a:t> </a:t>
            </a:r>
            <a:r>
              <a:rPr lang="en-US" sz="2900" dirty="0" err="1"/>
              <a:t>sistemul</a:t>
            </a:r>
            <a:r>
              <a:rPr lang="en-US" sz="2900" dirty="0"/>
              <a:t> de </a:t>
            </a:r>
            <a:r>
              <a:rPr lang="en-US" sz="2900" dirty="0" err="1"/>
              <a:t>învățământ</a:t>
            </a:r>
            <a:r>
              <a:rPr lang="en-US" sz="2900" dirty="0"/>
              <a:t>. </a:t>
            </a:r>
            <a:r>
              <a:rPr lang="ro-RO" sz="2900" dirty="0"/>
              <a:t>Shadow-ul este preocupat în primul rând de </a:t>
            </a:r>
            <a:r>
              <a:rPr lang="en-US" sz="2900" dirty="0" err="1"/>
              <a:t>dezvoltarea</a:t>
            </a:r>
            <a:r>
              <a:rPr lang="en-US" sz="2900" dirty="0"/>
              <a:t> </a:t>
            </a:r>
            <a:r>
              <a:rPr lang="en-US" sz="2900" dirty="0" err="1"/>
              <a:t>ariei</a:t>
            </a:r>
            <a:r>
              <a:rPr lang="en-US" sz="2900" dirty="0"/>
              <a:t> </a:t>
            </a:r>
            <a:r>
              <a:rPr lang="en-US" sz="2900" dirty="0" err="1"/>
              <a:t>sociale</a:t>
            </a:r>
            <a:r>
              <a:rPr lang="ro-RO" sz="2900" dirty="0"/>
              <a:t>, </a:t>
            </a:r>
            <a:r>
              <a:rPr lang="en-US" sz="2900" dirty="0" err="1"/>
              <a:t>urmat</a:t>
            </a:r>
            <a:r>
              <a:rPr lang="ro-RO" sz="2900" dirty="0"/>
              <a:t>e mai apoi </a:t>
            </a:r>
            <a:r>
              <a:rPr lang="en-US" sz="2900" dirty="0" err="1"/>
              <a:t>abilitățile</a:t>
            </a:r>
            <a:r>
              <a:rPr lang="en-US" sz="2900" dirty="0"/>
              <a:t> </a:t>
            </a:r>
            <a:r>
              <a:rPr lang="en-US" sz="2900" dirty="0" err="1"/>
              <a:t>academice</a:t>
            </a:r>
            <a:r>
              <a:rPr lang="ro-RO" sz="2900" dirty="0"/>
              <a:t>.</a:t>
            </a:r>
          </a:p>
          <a:p>
            <a:r>
              <a:rPr lang="ro-RO" sz="2900" dirty="0"/>
              <a:t>	</a:t>
            </a:r>
            <a:r>
              <a:rPr lang="en-US" sz="2900" dirty="0"/>
              <a:t>Este </a:t>
            </a:r>
            <a:r>
              <a:rPr lang="en-US" sz="2900" dirty="0" err="1"/>
              <a:t>nevoie</a:t>
            </a:r>
            <a:r>
              <a:rPr lang="en-US" sz="2900" dirty="0"/>
              <a:t> de o </a:t>
            </a:r>
            <a:r>
              <a:rPr lang="en-US" sz="2900" dirty="0" err="1"/>
              <a:t>colaborare</a:t>
            </a:r>
            <a:r>
              <a:rPr lang="en-US" sz="2900" dirty="0"/>
              <a:t> </a:t>
            </a:r>
            <a:r>
              <a:rPr lang="en-US" sz="2900" dirty="0" err="1"/>
              <a:t>constantă</a:t>
            </a:r>
            <a:r>
              <a:rPr lang="en-US" sz="2900" dirty="0"/>
              <a:t> </a:t>
            </a:r>
            <a:r>
              <a:rPr lang="en-US" sz="2900" dirty="0" err="1"/>
              <a:t>și</a:t>
            </a:r>
            <a:r>
              <a:rPr lang="en-US" sz="2900" dirty="0"/>
              <a:t> </a:t>
            </a:r>
            <a:r>
              <a:rPr lang="en-US" sz="2900" dirty="0" err="1"/>
              <a:t>deschisă</a:t>
            </a:r>
            <a:r>
              <a:rPr lang="en-US" sz="2900" dirty="0"/>
              <a:t> cu </a:t>
            </a:r>
            <a:r>
              <a:rPr lang="en-US" sz="2900" dirty="0" err="1"/>
              <a:t>toți</a:t>
            </a:r>
            <a:r>
              <a:rPr lang="en-US" sz="2900" dirty="0"/>
              <a:t> </a:t>
            </a:r>
            <a:r>
              <a:rPr lang="en-US" sz="2900" dirty="0" err="1"/>
              <a:t>membrii</a:t>
            </a:r>
            <a:r>
              <a:rPr lang="en-US" sz="2900" dirty="0"/>
              <a:t> </a:t>
            </a:r>
            <a:r>
              <a:rPr lang="en-US" sz="2900" dirty="0" err="1"/>
              <a:t>echipei</a:t>
            </a:r>
            <a:r>
              <a:rPr lang="en-US" sz="2900" dirty="0"/>
              <a:t> de </a:t>
            </a:r>
            <a:r>
              <a:rPr lang="en-US" sz="2900" dirty="0" err="1"/>
              <a:t>integrare</a:t>
            </a:r>
            <a:r>
              <a:rPr lang="en-US" sz="2900" dirty="0"/>
              <a:t> a </a:t>
            </a:r>
            <a:r>
              <a:rPr lang="en-US" sz="2900" dirty="0" err="1"/>
              <a:t>copiilor</a:t>
            </a:r>
            <a:r>
              <a:rPr lang="en-US" sz="2900" dirty="0"/>
              <a:t> </a:t>
            </a:r>
            <a:r>
              <a:rPr lang="en-US" sz="2900" dirty="0" err="1"/>
              <a:t>deoarece</a:t>
            </a:r>
            <a:r>
              <a:rPr lang="en-US" sz="2900" dirty="0"/>
              <a:t> </a:t>
            </a:r>
            <a:r>
              <a:rPr lang="en-US" sz="2900" dirty="0" err="1"/>
              <a:t>prin</a:t>
            </a:r>
            <a:r>
              <a:rPr lang="en-US" sz="2900" dirty="0"/>
              <a:t> </a:t>
            </a:r>
            <a:r>
              <a:rPr lang="en-US" sz="2900" dirty="0" err="1"/>
              <a:t>felul</a:t>
            </a:r>
            <a:r>
              <a:rPr lang="en-US" sz="2900" dirty="0"/>
              <a:t> </a:t>
            </a:r>
            <a:r>
              <a:rPr lang="en-US" sz="2900" dirty="0" err="1"/>
              <a:t>acesta</a:t>
            </a:r>
            <a:r>
              <a:rPr lang="en-US" sz="2900" dirty="0"/>
              <a:t> se </a:t>
            </a:r>
            <a:r>
              <a:rPr lang="en-US" sz="2900" dirty="0" err="1"/>
              <a:t>creează</a:t>
            </a:r>
            <a:r>
              <a:rPr lang="en-US" sz="2900" dirty="0"/>
              <a:t> un </a:t>
            </a:r>
            <a:r>
              <a:rPr lang="en-US" sz="2900" dirty="0" err="1"/>
              <a:t>mediu</a:t>
            </a:r>
            <a:r>
              <a:rPr lang="en-US" sz="2900" dirty="0"/>
              <a:t> </a:t>
            </a:r>
            <a:r>
              <a:rPr lang="en-US" sz="2900" dirty="0" err="1"/>
              <a:t>educațional</a:t>
            </a:r>
            <a:r>
              <a:rPr lang="en-US" sz="2900" dirty="0"/>
              <a:t> </a:t>
            </a:r>
            <a:r>
              <a:rPr lang="en-US" sz="2900" dirty="0" err="1"/>
              <a:t>coerent</a:t>
            </a:r>
            <a:r>
              <a:rPr lang="en-US" sz="2900" dirty="0"/>
              <a:t> </a:t>
            </a:r>
            <a:r>
              <a:rPr lang="en-US" sz="2900" dirty="0" err="1"/>
              <a:t>și</a:t>
            </a:r>
            <a:r>
              <a:rPr lang="en-US" sz="2900" dirty="0"/>
              <a:t> </a:t>
            </a:r>
            <a:r>
              <a:rPr lang="en-US" sz="2900" dirty="0" err="1"/>
              <a:t>susținător</a:t>
            </a:r>
            <a:r>
              <a:rPr lang="en-US" sz="2900" dirty="0"/>
              <a:t>, </a:t>
            </a:r>
            <a:r>
              <a:rPr lang="en-US" sz="2900" dirty="0" err="1"/>
              <a:t>atât</a:t>
            </a:r>
            <a:r>
              <a:rPr lang="en-US" sz="2900" dirty="0"/>
              <a:t> </a:t>
            </a:r>
            <a:r>
              <a:rPr lang="en-US" sz="2900" dirty="0" err="1"/>
              <a:t>acasă</a:t>
            </a:r>
            <a:r>
              <a:rPr lang="en-US" sz="2900" dirty="0"/>
              <a:t>, </a:t>
            </a:r>
            <a:r>
              <a:rPr lang="en-US" sz="2900" dirty="0" err="1"/>
              <a:t>cât</a:t>
            </a:r>
            <a:r>
              <a:rPr lang="en-US" sz="2900" dirty="0"/>
              <a:t> </a:t>
            </a:r>
            <a:r>
              <a:rPr lang="en-US" sz="2900" dirty="0" err="1"/>
              <a:t>și</a:t>
            </a:r>
            <a:r>
              <a:rPr lang="en-US" sz="2900" dirty="0"/>
              <a:t> la </a:t>
            </a:r>
            <a:r>
              <a:rPr lang="en-US" sz="2900" dirty="0" err="1"/>
              <a:t>școală</a:t>
            </a:r>
            <a:r>
              <a:rPr lang="ro-RO" sz="2900" dirty="0"/>
              <a:t>, shadow-ul este actorul social cel mai apropiat să obțină acest lucru. Împărtășirea zilnică a observațiilor și ajustarea strategiilor educaționale pe care Shadow-ul o face în funcție de progresul copilului îmbunătățesc integrarea deoarece permit ajustarea planurilor de intervenție în timp real, asigurând sprijin continuu și adecvat. </a:t>
            </a:r>
          </a:p>
          <a:p>
            <a:r>
              <a:rPr lang="ro-RO" sz="2900" dirty="0"/>
              <a:t>	Prin aplicarea acestor sugestii, pentru copii cu CES se asigură accesul la un mediu educațional de calitate, în care să se dezvolte și să prospere.</a:t>
            </a:r>
          </a:p>
          <a:p>
            <a:endParaRPr lang="ro-RO" dirty="0"/>
          </a:p>
          <a:p>
            <a:endParaRPr lang="en-US" dirty="0"/>
          </a:p>
        </p:txBody>
      </p:sp>
    </p:spTree>
    <p:extLst>
      <p:ext uri="{BB962C8B-B14F-4D97-AF65-F5344CB8AC3E}">
        <p14:creationId xmlns:p14="http://schemas.microsoft.com/office/powerpoint/2010/main" val="362649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C7FC500-BBFB-3AA4-BEDE-038CB94FFF61}"/>
              </a:ext>
            </a:extLst>
          </p:cNvPr>
          <p:cNvSpPr>
            <a:spLocks noGrp="1" noChangeAspect="1"/>
          </p:cNvSpPr>
          <p:nvPr>
            <p:ph idx="17"/>
          </p:nvPr>
        </p:nvSpPr>
        <p:spPr>
          <a:xfrm>
            <a:off x="823107" y="640079"/>
            <a:ext cx="10571723" cy="4972929"/>
          </a:xfrm>
        </p:spPr>
        <p:txBody>
          <a:bodyPr/>
          <a:lstStyle/>
          <a:p>
            <a:r>
              <a:rPr lang="ro-RO" sz="7200" dirty="0"/>
              <a:t>VĂ MULȚUMESC PENTRU ATENȚIE!</a:t>
            </a:r>
            <a:endParaRPr lang="en-US" sz="7200" dirty="0"/>
          </a:p>
        </p:txBody>
      </p:sp>
    </p:spTree>
    <p:extLst>
      <p:ext uri="{BB962C8B-B14F-4D97-AF65-F5344CB8AC3E}">
        <p14:creationId xmlns:p14="http://schemas.microsoft.com/office/powerpoint/2010/main" val="853261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58864" y="102021"/>
            <a:ext cx="9779183" cy="1744415"/>
          </a:xfrm>
        </p:spPr>
        <p:txBody>
          <a:bodyPr/>
          <a:lstStyle/>
          <a:p>
            <a:r>
              <a:rPr lang="ro-RO" dirty="0"/>
              <a:t>Rezumat</a:t>
            </a:r>
            <a:endParaRPr lang="en-US" dirty="0"/>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661182" y="2523904"/>
            <a:ext cx="10276865" cy="3366815"/>
          </a:xfrm>
        </p:spPr>
        <p:txBody>
          <a:bodyPr vert="horz" lIns="91440" tIns="45720" rIns="91440" bIns="45720" rtlCol="0" anchor="t">
            <a:normAutofit/>
          </a:bodyPr>
          <a:lstStyle/>
          <a:p>
            <a:pPr algn="ctr"/>
            <a:r>
              <a:rPr lang="ro-RO" dirty="0"/>
              <a:t>Această lucrare are ca scop analiza statutului de Shadow în România și diferențierea rolurilor între această profesie și Profesorul de Sprijin folosind modelul sistemelor ecologice elaborat de Urie Bronfenbrenner pentru a analiza contextele de integrare actuale și necesitatea unei echipe integrate.</a:t>
            </a:r>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8DD4-4828-CE87-0C5C-42BE175E8DA5}"/>
              </a:ext>
            </a:extLst>
          </p:cNvPr>
          <p:cNvSpPr>
            <a:spLocks noGrp="1"/>
          </p:cNvSpPr>
          <p:nvPr>
            <p:ph type="title"/>
          </p:nvPr>
        </p:nvSpPr>
        <p:spPr>
          <a:xfrm>
            <a:off x="731394" y="2760784"/>
            <a:ext cx="4867548" cy="1055077"/>
          </a:xfrm>
        </p:spPr>
        <p:txBody>
          <a:bodyPr/>
          <a:lstStyle/>
          <a:p>
            <a:r>
              <a:rPr lang="ro-RO" dirty="0"/>
              <a:t>Introducere</a:t>
            </a:r>
            <a:endParaRPr lang="en-US" dirty="0"/>
          </a:p>
        </p:txBody>
      </p:sp>
      <p:pic>
        <p:nvPicPr>
          <p:cNvPr id="7" name="Picture 6">
            <a:extLst>
              <a:ext uri="{FF2B5EF4-FFF2-40B4-BE49-F238E27FC236}">
                <a16:creationId xmlns:a16="http://schemas.microsoft.com/office/drawing/2014/main" id="{CDDC81C4-018C-F55D-8095-7DE2D3FCC9DB}"/>
              </a:ext>
            </a:extLst>
          </p:cNvPr>
          <p:cNvPicPr>
            <a:picLocks noChangeAspect="1"/>
          </p:cNvPicPr>
          <p:nvPr/>
        </p:nvPicPr>
        <p:blipFill>
          <a:blip r:embed="rId3"/>
          <a:stretch>
            <a:fillRect/>
          </a:stretch>
        </p:blipFill>
        <p:spPr>
          <a:xfrm>
            <a:off x="5236552" y="0"/>
            <a:ext cx="6955448" cy="6858000"/>
          </a:xfrm>
          <a:prstGeom prst="rect">
            <a:avLst/>
          </a:prstGeom>
        </p:spPr>
      </p:pic>
    </p:spTree>
    <p:extLst>
      <p:ext uri="{BB962C8B-B14F-4D97-AF65-F5344CB8AC3E}">
        <p14:creationId xmlns:p14="http://schemas.microsoft.com/office/powerpoint/2010/main" val="3662677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6BC9DE8-A5CC-4BE1-0DE5-CB15D01A7919}"/>
              </a:ext>
            </a:extLst>
          </p:cNvPr>
          <p:cNvSpPr>
            <a:spLocks noGrp="1"/>
          </p:cNvSpPr>
          <p:nvPr>
            <p:ph type="subTitle" idx="1"/>
          </p:nvPr>
        </p:nvSpPr>
        <p:spPr>
          <a:xfrm>
            <a:off x="309489" y="1346981"/>
            <a:ext cx="11155680" cy="5053819"/>
          </a:xfrm>
        </p:spPr>
        <p:txBody>
          <a:bodyPr/>
          <a:lstStyle/>
          <a:p>
            <a:pPr marL="457200" indent="-457200">
              <a:buFont typeface="Arial" panose="020B0604020202020204" pitchFamily="34" charset="0"/>
              <a:buChar char="•"/>
            </a:pPr>
            <a:r>
              <a:rPr lang="ro-RO" dirty="0"/>
              <a:t>Obiectivul principal al </a:t>
            </a:r>
            <a:r>
              <a:rPr lang="en-US" dirty="0" err="1"/>
              <a:t>Profesorului</a:t>
            </a:r>
            <a:r>
              <a:rPr lang="en-US" dirty="0"/>
              <a:t> de </a:t>
            </a:r>
            <a:r>
              <a:rPr lang="en-US" dirty="0" err="1"/>
              <a:t>Sprijin</a:t>
            </a:r>
            <a:r>
              <a:rPr lang="en-US" dirty="0"/>
              <a:t> </a:t>
            </a:r>
            <a:r>
              <a:rPr lang="ro-RO" dirty="0"/>
              <a:t>este </a:t>
            </a:r>
            <a:r>
              <a:rPr lang="en-US" dirty="0" err="1"/>
              <a:t>dezvoltarea</a:t>
            </a:r>
            <a:r>
              <a:rPr lang="en-US" dirty="0"/>
              <a:t> </a:t>
            </a:r>
            <a:r>
              <a:rPr lang="en-US" dirty="0" err="1"/>
              <a:t>abilităților</a:t>
            </a:r>
            <a:r>
              <a:rPr lang="en-US" dirty="0"/>
              <a:t> </a:t>
            </a:r>
            <a:r>
              <a:rPr lang="en-US" dirty="0" err="1"/>
              <a:t>educaționale</a:t>
            </a:r>
            <a:r>
              <a:rPr lang="en-US" dirty="0"/>
              <a:t> ale </a:t>
            </a:r>
            <a:r>
              <a:rPr lang="en-US" dirty="0" err="1"/>
              <a:t>copilului</a:t>
            </a:r>
            <a:r>
              <a:rPr lang="en-US" dirty="0"/>
              <a:t> </a:t>
            </a:r>
            <a:r>
              <a:rPr lang="en-US" dirty="0" err="1"/>
              <a:t>și</a:t>
            </a:r>
            <a:r>
              <a:rPr lang="en-US" dirty="0"/>
              <a:t> </a:t>
            </a:r>
            <a:r>
              <a:rPr lang="en-US" dirty="0" err="1"/>
              <a:t>îmbunătățirea</a:t>
            </a:r>
            <a:r>
              <a:rPr lang="en-US" dirty="0"/>
              <a:t> </a:t>
            </a:r>
            <a:r>
              <a:rPr lang="en-US" dirty="0" err="1"/>
              <a:t>progresului</a:t>
            </a:r>
            <a:r>
              <a:rPr lang="en-US" dirty="0"/>
              <a:t> </a:t>
            </a:r>
            <a:r>
              <a:rPr lang="en-US" dirty="0" err="1"/>
              <a:t>școlar</a:t>
            </a:r>
            <a:endParaRPr lang="ro-RO" dirty="0"/>
          </a:p>
          <a:p>
            <a:pPr marL="457200" indent="-457200">
              <a:buFont typeface="Arial" panose="020B0604020202020204" pitchFamily="34" charset="0"/>
              <a:buChar char="•"/>
            </a:pPr>
            <a:r>
              <a:rPr lang="ro-RO" dirty="0"/>
              <a:t>Obiectiv </a:t>
            </a:r>
            <a:r>
              <a:rPr lang="en-US" dirty="0"/>
              <a:t>principal </a:t>
            </a:r>
            <a:r>
              <a:rPr lang="ro-RO" dirty="0"/>
              <a:t>al Shadow-ului este </a:t>
            </a:r>
            <a:r>
              <a:rPr lang="en-US" dirty="0" err="1"/>
              <a:t>să</a:t>
            </a:r>
            <a:r>
              <a:rPr lang="en-US" dirty="0"/>
              <a:t> </a:t>
            </a:r>
            <a:r>
              <a:rPr lang="en-US" dirty="0" err="1"/>
              <a:t>ajute</a:t>
            </a:r>
            <a:r>
              <a:rPr lang="en-US" dirty="0"/>
              <a:t> </a:t>
            </a:r>
            <a:r>
              <a:rPr lang="en-US" dirty="0" err="1"/>
              <a:t>copilul</a:t>
            </a:r>
            <a:r>
              <a:rPr lang="en-US" dirty="0"/>
              <a:t> </a:t>
            </a:r>
            <a:r>
              <a:rPr lang="en-US" dirty="0" err="1"/>
              <a:t>să</a:t>
            </a:r>
            <a:r>
              <a:rPr lang="en-US" dirty="0"/>
              <a:t> </a:t>
            </a:r>
            <a:r>
              <a:rPr lang="en-US" dirty="0" err="1"/>
              <a:t>dezvolte</a:t>
            </a:r>
            <a:r>
              <a:rPr lang="en-US" dirty="0"/>
              <a:t> </a:t>
            </a:r>
            <a:r>
              <a:rPr lang="en-US" dirty="0" err="1"/>
              <a:t>abilități</a:t>
            </a:r>
            <a:r>
              <a:rPr lang="en-US" dirty="0"/>
              <a:t> </a:t>
            </a:r>
            <a:r>
              <a:rPr lang="en-US" dirty="0" err="1"/>
              <a:t>sociale</a:t>
            </a:r>
            <a:r>
              <a:rPr lang="en-US" dirty="0"/>
              <a:t> </a:t>
            </a:r>
            <a:r>
              <a:rPr lang="en-US" dirty="0" err="1"/>
              <a:t>funcționale</a:t>
            </a:r>
            <a:r>
              <a:rPr lang="en-US" dirty="0"/>
              <a:t> </a:t>
            </a:r>
            <a:r>
              <a:rPr lang="en-US" dirty="0" err="1"/>
              <a:t>pentru</a:t>
            </a:r>
            <a:r>
              <a:rPr lang="en-US" dirty="0"/>
              <a:t> </a:t>
            </a:r>
            <a:r>
              <a:rPr lang="en-US" dirty="0" err="1"/>
              <a:t>integrarea</a:t>
            </a:r>
            <a:r>
              <a:rPr lang="en-US" dirty="0"/>
              <a:t> </a:t>
            </a:r>
            <a:r>
              <a:rPr lang="en-US" dirty="0" err="1"/>
              <a:t>socială</a:t>
            </a:r>
            <a:r>
              <a:rPr lang="ro-RO" dirty="0"/>
              <a:t>.</a:t>
            </a:r>
          </a:p>
          <a:p>
            <a:pPr marL="457200" indent="-457200">
              <a:buFont typeface="Arial" panose="020B0604020202020204" pitchFamily="34" charset="0"/>
              <a:buChar char="•"/>
            </a:pPr>
            <a:r>
              <a:rPr lang="en-US" dirty="0" err="1"/>
              <a:t>În</a:t>
            </a:r>
            <a:r>
              <a:rPr lang="en-US" dirty="0"/>
              <a:t> </a:t>
            </a:r>
            <a:r>
              <a:rPr lang="en-US" dirty="0" err="1"/>
              <a:t>alte</a:t>
            </a:r>
            <a:r>
              <a:rPr lang="en-US" dirty="0"/>
              <a:t> </a:t>
            </a:r>
            <a:r>
              <a:rPr lang="en-US" dirty="0" err="1"/>
              <a:t>țări</a:t>
            </a:r>
            <a:r>
              <a:rPr lang="en-US" dirty="0"/>
              <a:t>, </a:t>
            </a:r>
            <a:r>
              <a:rPr lang="en-US" dirty="0" err="1"/>
              <a:t>rolul</a:t>
            </a:r>
            <a:r>
              <a:rPr lang="en-US" dirty="0"/>
              <a:t> </a:t>
            </a:r>
            <a:r>
              <a:rPr lang="en-US" dirty="0" err="1"/>
              <a:t>și</a:t>
            </a:r>
            <a:r>
              <a:rPr lang="en-US" dirty="0"/>
              <a:t> </a:t>
            </a:r>
            <a:r>
              <a:rPr lang="en-US" dirty="0" err="1"/>
              <a:t>responsabilitățile</a:t>
            </a:r>
            <a:r>
              <a:rPr lang="en-US" dirty="0"/>
              <a:t> </a:t>
            </a:r>
            <a:r>
              <a:rPr lang="en-US" dirty="0" err="1"/>
              <a:t>unui</a:t>
            </a:r>
            <a:r>
              <a:rPr lang="en-US" dirty="0"/>
              <a:t> shadow </a:t>
            </a:r>
            <a:r>
              <a:rPr lang="en-US" dirty="0" err="1"/>
              <a:t>cuprind</a:t>
            </a:r>
            <a:r>
              <a:rPr lang="en-US" dirty="0"/>
              <a:t> </a:t>
            </a:r>
            <a:r>
              <a:rPr lang="en-US" dirty="0" err="1"/>
              <a:t>toate</a:t>
            </a:r>
            <a:r>
              <a:rPr lang="en-US" dirty="0"/>
              <a:t> </a:t>
            </a:r>
            <a:r>
              <a:rPr lang="en-US" dirty="0" err="1"/>
              <a:t>ariile</a:t>
            </a:r>
            <a:r>
              <a:rPr lang="en-US" dirty="0"/>
              <a:t> de </a:t>
            </a:r>
            <a:r>
              <a:rPr lang="en-US" dirty="0" err="1"/>
              <a:t>dezvoltare</a:t>
            </a:r>
            <a:r>
              <a:rPr lang="en-US" dirty="0"/>
              <a:t> ale </a:t>
            </a:r>
            <a:r>
              <a:rPr lang="en-US" dirty="0" err="1"/>
              <a:t>copilului</a:t>
            </a:r>
            <a:r>
              <a:rPr lang="en-US" dirty="0"/>
              <a:t>, </a:t>
            </a:r>
            <a:r>
              <a:rPr lang="en-US" dirty="0" err="1"/>
              <a:t>atât</a:t>
            </a:r>
            <a:r>
              <a:rPr lang="en-US" dirty="0"/>
              <a:t> pe </a:t>
            </a:r>
            <a:r>
              <a:rPr lang="en-US" dirty="0" err="1"/>
              <a:t>cele</a:t>
            </a:r>
            <a:r>
              <a:rPr lang="en-US" dirty="0"/>
              <a:t> </a:t>
            </a:r>
            <a:r>
              <a:rPr lang="en-US" dirty="0" err="1"/>
              <a:t>academice</a:t>
            </a:r>
            <a:r>
              <a:rPr lang="en-US" dirty="0"/>
              <a:t>, </a:t>
            </a:r>
            <a:r>
              <a:rPr lang="en-US" dirty="0" err="1"/>
              <a:t>cât</a:t>
            </a:r>
            <a:r>
              <a:rPr lang="en-US" dirty="0"/>
              <a:t> </a:t>
            </a:r>
            <a:r>
              <a:rPr lang="en-US" dirty="0" err="1"/>
              <a:t>și</a:t>
            </a:r>
            <a:r>
              <a:rPr lang="en-US" dirty="0"/>
              <a:t> pe </a:t>
            </a:r>
            <a:r>
              <a:rPr lang="en-US" dirty="0" err="1"/>
              <a:t>cele</a:t>
            </a:r>
            <a:r>
              <a:rPr lang="en-US" dirty="0"/>
              <a:t> </a:t>
            </a:r>
            <a:r>
              <a:rPr lang="en-US" dirty="0" err="1"/>
              <a:t>sociale</a:t>
            </a:r>
            <a:r>
              <a:rPr lang="en-US" dirty="0"/>
              <a:t>.</a:t>
            </a:r>
          </a:p>
        </p:txBody>
      </p:sp>
    </p:spTree>
    <p:extLst>
      <p:ext uri="{BB962C8B-B14F-4D97-AF65-F5344CB8AC3E}">
        <p14:creationId xmlns:p14="http://schemas.microsoft.com/office/powerpoint/2010/main" val="77975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FF5EE67-DE83-C00F-F31C-58A2B46234DB}"/>
              </a:ext>
            </a:extLst>
          </p:cNvPr>
          <p:cNvSpPr>
            <a:spLocks noGrp="1"/>
          </p:cNvSpPr>
          <p:nvPr>
            <p:ph type="title"/>
          </p:nvPr>
        </p:nvSpPr>
        <p:spPr>
          <a:xfrm>
            <a:off x="1167492" y="45085"/>
            <a:ext cx="9779183" cy="1600835"/>
          </a:xfrm>
        </p:spPr>
        <p:txBody>
          <a:bodyPr/>
          <a:lstStyle/>
          <a:p>
            <a:r>
              <a:rPr lang="ro-RO" sz="4400" dirty="0"/>
              <a:t>Criterii de analiză</a:t>
            </a:r>
            <a:endParaRPr lang="en-US" sz="4400" dirty="0"/>
          </a:p>
        </p:txBody>
      </p:sp>
      <p:sp>
        <p:nvSpPr>
          <p:cNvPr id="3" name="Content Placeholder 2">
            <a:extLst>
              <a:ext uri="{FF2B5EF4-FFF2-40B4-BE49-F238E27FC236}">
                <a16:creationId xmlns:a16="http://schemas.microsoft.com/office/drawing/2014/main" id="{DAF7743C-9A64-6DD7-26EC-7870E2484D2F}"/>
              </a:ext>
            </a:extLst>
          </p:cNvPr>
          <p:cNvSpPr>
            <a:spLocks noGrp="1"/>
          </p:cNvSpPr>
          <p:nvPr>
            <p:ph idx="14"/>
          </p:nvPr>
        </p:nvSpPr>
        <p:spPr>
          <a:xfrm>
            <a:off x="478303" y="2652713"/>
            <a:ext cx="10469098" cy="3436937"/>
          </a:xfrm>
        </p:spPr>
        <p:txBody>
          <a:bodyPr>
            <a:normAutofit/>
          </a:bodyPr>
          <a:lstStyle/>
          <a:p>
            <a:pPr marL="59436" indent="0">
              <a:buNone/>
            </a:pPr>
            <a:r>
              <a:rPr lang="ro-RO" dirty="0"/>
              <a:t>	</a:t>
            </a:r>
            <a:r>
              <a:rPr lang="en-US" sz="2800" dirty="0"/>
              <a:t>1.</a:t>
            </a:r>
            <a:r>
              <a:rPr lang="ro-RO" sz="2800" dirty="0"/>
              <a:t> </a:t>
            </a:r>
            <a:r>
              <a:rPr lang="en-US" sz="2800" dirty="0" err="1"/>
              <a:t>Rolul</a:t>
            </a:r>
            <a:r>
              <a:rPr lang="en-US" sz="2800" dirty="0"/>
              <a:t> </a:t>
            </a:r>
            <a:r>
              <a:rPr lang="en-US" sz="2800" dirty="0" err="1"/>
              <a:t>și</a:t>
            </a:r>
            <a:r>
              <a:rPr lang="en-US" sz="2800" dirty="0"/>
              <a:t> </a:t>
            </a:r>
            <a:r>
              <a:rPr lang="en-US" sz="2800" dirty="0" err="1"/>
              <a:t>responsabilitățile</a:t>
            </a:r>
            <a:r>
              <a:rPr lang="en-US" sz="2800" dirty="0"/>
              <a:t> shadow-</a:t>
            </a:r>
            <a:r>
              <a:rPr lang="en-US" sz="2800" dirty="0" err="1"/>
              <a:t>ului</a:t>
            </a:r>
            <a:r>
              <a:rPr lang="en-US" sz="2800" dirty="0"/>
              <a:t> </a:t>
            </a:r>
            <a:r>
              <a:rPr lang="en-US" sz="2800" dirty="0" err="1"/>
              <a:t>și</a:t>
            </a:r>
            <a:r>
              <a:rPr lang="en-US" sz="2800" dirty="0"/>
              <a:t> ale </a:t>
            </a:r>
            <a:r>
              <a:rPr lang="en-US" sz="2800" dirty="0" err="1"/>
              <a:t>profesorului</a:t>
            </a:r>
            <a:r>
              <a:rPr lang="en-US" sz="2800" dirty="0"/>
              <a:t> de </a:t>
            </a:r>
            <a:r>
              <a:rPr lang="en-US" sz="2800" dirty="0" err="1"/>
              <a:t>sprijin</a:t>
            </a:r>
            <a:r>
              <a:rPr lang="en-US" sz="2800" dirty="0"/>
              <a:t> </a:t>
            </a:r>
            <a:r>
              <a:rPr lang="en-US" sz="2800" dirty="0" err="1"/>
              <a:t>în</a:t>
            </a:r>
            <a:r>
              <a:rPr lang="en-US" sz="2800" dirty="0"/>
              <a:t> </a:t>
            </a:r>
            <a:r>
              <a:rPr lang="en-US" sz="2800" dirty="0" err="1"/>
              <a:t>școlile</a:t>
            </a:r>
            <a:r>
              <a:rPr lang="en-US" sz="2800" dirty="0"/>
              <a:t> de </a:t>
            </a:r>
            <a:r>
              <a:rPr lang="en-US" sz="2800" dirty="0" err="1"/>
              <a:t>masă</a:t>
            </a:r>
            <a:r>
              <a:rPr lang="en-US" sz="2800" dirty="0"/>
              <a:t>.</a:t>
            </a:r>
            <a:endParaRPr lang="ro-RO" sz="2800" dirty="0"/>
          </a:p>
          <a:p>
            <a:pPr marL="59436" indent="0">
              <a:buNone/>
            </a:pPr>
            <a:endParaRPr lang="en-US" sz="2800" dirty="0"/>
          </a:p>
          <a:p>
            <a:pPr marL="59436" indent="0">
              <a:buNone/>
            </a:pPr>
            <a:r>
              <a:rPr lang="ro-RO" sz="2800" dirty="0"/>
              <a:t>	</a:t>
            </a:r>
            <a:r>
              <a:rPr lang="en-US" sz="2800" dirty="0"/>
              <a:t>2.</a:t>
            </a:r>
            <a:r>
              <a:rPr lang="ro-RO" sz="2800" dirty="0"/>
              <a:t> </a:t>
            </a:r>
            <a:r>
              <a:rPr lang="en-US" sz="2800" dirty="0" err="1"/>
              <a:t>Asemănări</a:t>
            </a:r>
            <a:r>
              <a:rPr lang="en-US" sz="2800" dirty="0"/>
              <a:t> </a:t>
            </a:r>
            <a:r>
              <a:rPr lang="en-US" sz="2800" dirty="0" err="1"/>
              <a:t>și</a:t>
            </a:r>
            <a:r>
              <a:rPr lang="en-US" sz="2800" dirty="0"/>
              <a:t> </a:t>
            </a:r>
            <a:r>
              <a:rPr lang="en-US" sz="2800" dirty="0" err="1"/>
              <a:t>diferențe</a:t>
            </a:r>
            <a:r>
              <a:rPr lang="en-US" sz="2800" dirty="0"/>
              <a:t> </a:t>
            </a:r>
            <a:r>
              <a:rPr lang="en-US" sz="2800" dirty="0" err="1"/>
              <a:t>între</a:t>
            </a:r>
            <a:r>
              <a:rPr lang="en-US" sz="2800" dirty="0"/>
              <a:t> </a:t>
            </a:r>
            <a:r>
              <a:rPr lang="en-US" sz="2800" dirty="0" err="1"/>
              <a:t>rolurile</a:t>
            </a:r>
            <a:r>
              <a:rPr lang="en-US" sz="2800" dirty="0"/>
              <a:t> </a:t>
            </a:r>
            <a:r>
              <a:rPr lang="en-US" sz="2800" dirty="0" err="1"/>
              <a:t>profesioniștilor</a:t>
            </a:r>
            <a:r>
              <a:rPr lang="en-US" sz="2800" dirty="0"/>
              <a:t>.</a:t>
            </a:r>
            <a:endParaRPr lang="ro-RO" sz="2800" dirty="0"/>
          </a:p>
          <a:p>
            <a:pPr marL="59436" indent="0">
              <a:buNone/>
            </a:pPr>
            <a:endParaRPr lang="en-US" sz="2800" dirty="0"/>
          </a:p>
          <a:p>
            <a:pPr marL="59436" indent="0">
              <a:buNone/>
            </a:pPr>
            <a:r>
              <a:rPr lang="ro-RO" sz="2800" dirty="0"/>
              <a:t>	</a:t>
            </a:r>
            <a:r>
              <a:rPr lang="en-US" sz="2800" dirty="0"/>
              <a:t>3.Compararea cu </a:t>
            </a:r>
            <a:r>
              <a:rPr lang="en-US" sz="2800" dirty="0" err="1"/>
              <a:t>practicile</a:t>
            </a:r>
            <a:r>
              <a:rPr lang="en-US" sz="2800" dirty="0"/>
              <a:t> din </a:t>
            </a:r>
            <a:r>
              <a:rPr lang="en-US" sz="2800" dirty="0" err="1"/>
              <a:t>alte</a:t>
            </a:r>
            <a:r>
              <a:rPr lang="en-US" sz="2800" dirty="0"/>
              <a:t> </a:t>
            </a:r>
            <a:r>
              <a:rPr lang="en-US" sz="2800" dirty="0" err="1"/>
              <a:t>țări</a:t>
            </a:r>
            <a:r>
              <a:rPr lang="en-US" sz="2800" dirty="0"/>
              <a:t> ale </a:t>
            </a:r>
            <a:r>
              <a:rPr lang="en-US" sz="2800" dirty="0" err="1"/>
              <a:t>profesiei</a:t>
            </a:r>
            <a:r>
              <a:rPr lang="en-US" sz="2800" dirty="0"/>
              <a:t> „shadow”.</a:t>
            </a:r>
          </a:p>
        </p:txBody>
      </p:sp>
    </p:spTree>
    <p:extLst>
      <p:ext uri="{BB962C8B-B14F-4D97-AF65-F5344CB8AC3E}">
        <p14:creationId xmlns:p14="http://schemas.microsoft.com/office/powerpoint/2010/main" val="2529338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A093-E00B-31E9-0A13-71142E30E57C}"/>
              </a:ext>
            </a:extLst>
          </p:cNvPr>
          <p:cNvSpPr>
            <a:spLocks noGrp="1"/>
          </p:cNvSpPr>
          <p:nvPr>
            <p:ph type="ctrTitle"/>
          </p:nvPr>
        </p:nvSpPr>
        <p:spPr>
          <a:xfrm>
            <a:off x="225083" y="142385"/>
            <a:ext cx="6428935" cy="1229216"/>
          </a:xfrm>
        </p:spPr>
        <p:txBody>
          <a:bodyPr/>
          <a:lstStyle/>
          <a:p>
            <a:r>
              <a:rPr lang="ro-RO" sz="3600" dirty="0"/>
              <a:t>Explorarea rolului profesional al Shadow-ului</a:t>
            </a:r>
            <a:endParaRPr lang="en-US" sz="3600" dirty="0"/>
          </a:p>
        </p:txBody>
      </p:sp>
      <p:sp>
        <p:nvSpPr>
          <p:cNvPr id="3" name="Subtitle 2">
            <a:extLst>
              <a:ext uri="{FF2B5EF4-FFF2-40B4-BE49-F238E27FC236}">
                <a16:creationId xmlns:a16="http://schemas.microsoft.com/office/drawing/2014/main" id="{C62C8177-F0B6-B02C-3682-183D8307E999}"/>
              </a:ext>
            </a:extLst>
          </p:cNvPr>
          <p:cNvSpPr>
            <a:spLocks noGrp="1"/>
          </p:cNvSpPr>
          <p:nvPr>
            <p:ph type="subTitle" idx="1"/>
          </p:nvPr>
        </p:nvSpPr>
        <p:spPr>
          <a:xfrm>
            <a:off x="0" y="2335236"/>
            <a:ext cx="7286797" cy="3151163"/>
          </a:xfrm>
        </p:spPr>
        <p:txBody>
          <a:bodyPr/>
          <a:lstStyle/>
          <a:p>
            <a:r>
              <a:rPr lang="en-US" sz="2000" dirty="0"/>
              <a:t>•</a:t>
            </a:r>
            <a:r>
              <a:rPr lang="ro-RO" sz="2000" dirty="0"/>
              <a:t> </a:t>
            </a:r>
            <a:r>
              <a:rPr lang="en-US" sz="2000" dirty="0"/>
              <a:t>Conform </a:t>
            </a:r>
            <a:r>
              <a:rPr lang="en-US" sz="2000" dirty="0" err="1"/>
              <a:t>unei</a:t>
            </a:r>
            <a:r>
              <a:rPr lang="en-US" sz="2000" dirty="0"/>
              <a:t> </a:t>
            </a:r>
            <a:r>
              <a:rPr lang="en-US" sz="2000" dirty="0" err="1"/>
              <a:t>circulare</a:t>
            </a:r>
            <a:r>
              <a:rPr lang="en-US" sz="2000" dirty="0"/>
              <a:t> din 15 </a:t>
            </a:r>
            <a:r>
              <a:rPr lang="en-US" sz="2000" dirty="0" err="1"/>
              <a:t>ianuarie</a:t>
            </a:r>
            <a:r>
              <a:rPr lang="en-US" sz="2000" dirty="0"/>
              <a:t> 2020 a </a:t>
            </a:r>
            <a:r>
              <a:rPr lang="en-US" sz="2000" dirty="0" err="1"/>
              <a:t>Ministerului</a:t>
            </a:r>
            <a:r>
              <a:rPr lang="en-US" sz="2000" dirty="0"/>
              <a:t> </a:t>
            </a:r>
            <a:r>
              <a:rPr lang="en-US" sz="2000" dirty="0" err="1"/>
              <a:t>Educației</a:t>
            </a:r>
            <a:r>
              <a:rPr lang="en-US" sz="2000" dirty="0"/>
              <a:t> </a:t>
            </a:r>
            <a:r>
              <a:rPr lang="en-US" sz="2000" dirty="0" err="1"/>
              <a:t>și</a:t>
            </a:r>
            <a:r>
              <a:rPr lang="en-US" sz="2000" dirty="0"/>
              <a:t> </a:t>
            </a:r>
            <a:r>
              <a:rPr lang="en-US" sz="2000" dirty="0" err="1"/>
              <a:t>Cercetării</a:t>
            </a:r>
            <a:r>
              <a:rPr lang="en-US" sz="2000" dirty="0"/>
              <a:t>, </a:t>
            </a:r>
            <a:r>
              <a:rPr lang="en-US" sz="2000" dirty="0" err="1"/>
              <a:t>părinții</a:t>
            </a:r>
            <a:r>
              <a:rPr lang="en-US" sz="2000" dirty="0"/>
              <a:t> </a:t>
            </a:r>
            <a:r>
              <a:rPr lang="en-US" sz="2000" dirty="0" err="1"/>
              <a:t>sau</a:t>
            </a:r>
            <a:r>
              <a:rPr lang="en-US" sz="2000" dirty="0"/>
              <a:t> </a:t>
            </a:r>
            <a:r>
              <a:rPr lang="en-US" sz="2000" dirty="0" err="1"/>
              <a:t>alte</a:t>
            </a:r>
            <a:r>
              <a:rPr lang="en-US" sz="2000" dirty="0"/>
              <a:t> </a:t>
            </a:r>
            <a:r>
              <a:rPr lang="en-US" sz="2000" dirty="0" err="1"/>
              <a:t>persoane</a:t>
            </a:r>
            <a:r>
              <a:rPr lang="en-US" sz="2000" dirty="0"/>
              <a:t> pot </a:t>
            </a:r>
            <a:r>
              <a:rPr lang="en-US" sz="2000" dirty="0" err="1"/>
              <a:t>însoți</a:t>
            </a:r>
            <a:r>
              <a:rPr lang="en-US" sz="2000" dirty="0"/>
              <a:t> </a:t>
            </a:r>
            <a:r>
              <a:rPr lang="en-US" sz="2000" dirty="0" err="1"/>
              <a:t>elevii</a:t>
            </a:r>
            <a:r>
              <a:rPr lang="en-US" sz="2000" dirty="0"/>
              <a:t> cu </a:t>
            </a:r>
            <a:r>
              <a:rPr lang="en-US" sz="2000" dirty="0" err="1"/>
              <a:t>cerințe</a:t>
            </a:r>
            <a:r>
              <a:rPr lang="en-US" sz="2000" dirty="0"/>
              <a:t> </a:t>
            </a:r>
            <a:r>
              <a:rPr lang="en-US" sz="2000" dirty="0" err="1"/>
              <a:t>educaționale</a:t>
            </a:r>
            <a:r>
              <a:rPr lang="en-US" sz="2000" dirty="0"/>
              <a:t> </a:t>
            </a:r>
            <a:r>
              <a:rPr lang="en-US" sz="2000" dirty="0" err="1"/>
              <a:t>speciale</a:t>
            </a:r>
            <a:r>
              <a:rPr lang="en-US" sz="2000" dirty="0"/>
              <a:t> </a:t>
            </a:r>
            <a:r>
              <a:rPr lang="en-US" sz="2000" dirty="0" err="1"/>
              <a:t>și</a:t>
            </a:r>
            <a:r>
              <a:rPr lang="en-US" sz="2000" dirty="0"/>
              <a:t>/</a:t>
            </a:r>
            <a:r>
              <a:rPr lang="en-US" sz="2000" dirty="0" err="1"/>
              <a:t>sau</a:t>
            </a:r>
            <a:r>
              <a:rPr lang="en-US" sz="2000" dirty="0"/>
              <a:t> </a:t>
            </a:r>
            <a:r>
              <a:rPr lang="en-US" sz="2000" dirty="0" err="1"/>
              <a:t>dizabilități</a:t>
            </a:r>
            <a:r>
              <a:rPr lang="en-US" sz="2000" dirty="0"/>
              <a:t> la </a:t>
            </a:r>
            <a:r>
              <a:rPr lang="en-US" sz="2000" dirty="0" err="1"/>
              <a:t>orele</a:t>
            </a:r>
            <a:r>
              <a:rPr lang="en-US" sz="2000" dirty="0"/>
              <a:t> de curs.</a:t>
            </a:r>
          </a:p>
          <a:p>
            <a:r>
              <a:rPr lang="en-US" sz="2000" dirty="0"/>
              <a:t>•</a:t>
            </a:r>
            <a:r>
              <a:rPr lang="ro-RO" sz="2000" dirty="0"/>
              <a:t> </a:t>
            </a:r>
            <a:r>
              <a:rPr lang="en-US" sz="2000" dirty="0"/>
              <a:t>„Shadow” se </a:t>
            </a:r>
            <a:r>
              <a:rPr lang="en-US" sz="2000" dirty="0" err="1"/>
              <a:t>referă</a:t>
            </a:r>
            <a:r>
              <a:rPr lang="en-US" sz="2000" dirty="0"/>
              <a:t> la </a:t>
            </a:r>
            <a:r>
              <a:rPr lang="en-US" sz="2000" dirty="0" err="1"/>
              <a:t>persoanele</a:t>
            </a:r>
            <a:r>
              <a:rPr lang="en-US" sz="2000" dirty="0"/>
              <a:t> care </a:t>
            </a:r>
            <a:r>
              <a:rPr lang="en-US" sz="2000" dirty="0" err="1"/>
              <a:t>însoțesc</a:t>
            </a:r>
            <a:r>
              <a:rPr lang="en-US" sz="2000" dirty="0"/>
              <a:t> </a:t>
            </a:r>
            <a:r>
              <a:rPr lang="en-US" sz="2000" dirty="0" err="1"/>
              <a:t>copiii</a:t>
            </a:r>
            <a:r>
              <a:rPr lang="en-US" sz="2000" dirty="0"/>
              <a:t> la </a:t>
            </a:r>
            <a:r>
              <a:rPr lang="en-US" sz="2000" dirty="0" err="1"/>
              <a:t>grădiniță</a:t>
            </a:r>
            <a:r>
              <a:rPr lang="en-US" sz="2000" dirty="0"/>
              <a:t> </a:t>
            </a:r>
            <a:r>
              <a:rPr lang="en-US" sz="2000" dirty="0" err="1"/>
              <a:t>sau</a:t>
            </a:r>
            <a:r>
              <a:rPr lang="en-US" sz="2000" dirty="0"/>
              <a:t> </a:t>
            </a:r>
            <a:r>
              <a:rPr lang="en-US" sz="2000" dirty="0" err="1"/>
              <a:t>școală</a:t>
            </a:r>
            <a:r>
              <a:rPr lang="en-US" sz="2000" dirty="0"/>
              <a:t> </a:t>
            </a:r>
            <a:r>
              <a:rPr lang="en-US" sz="2000" dirty="0" err="1"/>
              <a:t>pentru</a:t>
            </a:r>
            <a:r>
              <a:rPr lang="en-US" sz="2000" dirty="0"/>
              <a:t> a-</a:t>
            </a:r>
            <a:r>
              <a:rPr lang="en-US" sz="2000" dirty="0" err="1"/>
              <a:t>i</a:t>
            </a:r>
            <a:r>
              <a:rPr lang="en-US" sz="2000" dirty="0"/>
              <a:t> </a:t>
            </a:r>
            <a:r>
              <a:rPr lang="en-US" sz="2000" dirty="0" err="1"/>
              <a:t>sprijini</a:t>
            </a:r>
            <a:r>
              <a:rPr lang="en-US" sz="2000" dirty="0"/>
              <a:t> </a:t>
            </a:r>
            <a:r>
              <a:rPr lang="en-US" sz="2000" dirty="0" err="1"/>
              <a:t>în</a:t>
            </a:r>
            <a:r>
              <a:rPr lang="en-US" sz="2000" dirty="0"/>
              <a:t> </a:t>
            </a:r>
            <a:r>
              <a:rPr lang="en-US" sz="2000" dirty="0" err="1"/>
              <a:t>integrarea</a:t>
            </a:r>
            <a:r>
              <a:rPr lang="en-US" sz="2000" dirty="0"/>
              <a:t> </a:t>
            </a:r>
            <a:r>
              <a:rPr lang="en-US" sz="2000" dirty="0" err="1"/>
              <a:t>educațională</a:t>
            </a:r>
            <a:r>
              <a:rPr lang="en-US" sz="2000" dirty="0"/>
              <a:t> </a:t>
            </a:r>
            <a:r>
              <a:rPr lang="en-US" sz="2000" dirty="0" err="1"/>
              <a:t>și</a:t>
            </a:r>
            <a:r>
              <a:rPr lang="en-US" sz="2000" dirty="0"/>
              <a:t> </a:t>
            </a:r>
            <a:r>
              <a:rPr lang="en-US" sz="2000" dirty="0" err="1"/>
              <a:t>socială</a:t>
            </a:r>
            <a:r>
              <a:rPr lang="en-US" sz="2000" dirty="0"/>
              <a:t>.</a:t>
            </a:r>
          </a:p>
          <a:p>
            <a:r>
              <a:rPr lang="en-US" sz="2000" dirty="0"/>
              <a:t>•</a:t>
            </a:r>
            <a:r>
              <a:rPr lang="ro-RO" sz="2000" dirty="0"/>
              <a:t> </a:t>
            </a:r>
            <a:r>
              <a:rPr lang="en-US" sz="2000" dirty="0" err="1"/>
              <a:t>Copiii</a:t>
            </a:r>
            <a:r>
              <a:rPr lang="en-US" sz="2000" dirty="0"/>
              <a:t> cu </a:t>
            </a:r>
            <a:r>
              <a:rPr lang="en-US" sz="2000" dirty="0" err="1"/>
              <a:t>Tulburări</a:t>
            </a:r>
            <a:r>
              <a:rPr lang="en-US" sz="2000" dirty="0"/>
              <a:t> de </a:t>
            </a:r>
            <a:r>
              <a:rPr lang="en-US" sz="2000" dirty="0" err="1"/>
              <a:t>Spectru</a:t>
            </a:r>
            <a:r>
              <a:rPr lang="en-US" sz="2000" dirty="0"/>
              <a:t> Autist (TSA) </a:t>
            </a:r>
            <a:r>
              <a:rPr lang="en-US" sz="2000" dirty="0" err="1"/>
              <a:t>întâmpină</a:t>
            </a:r>
            <a:r>
              <a:rPr lang="en-US" sz="2000" dirty="0"/>
              <a:t> </a:t>
            </a:r>
            <a:r>
              <a:rPr lang="en-US" sz="2000" dirty="0" err="1"/>
              <a:t>dificultăți</a:t>
            </a:r>
            <a:r>
              <a:rPr lang="en-US" sz="2000" dirty="0"/>
              <a:t> de </a:t>
            </a:r>
            <a:r>
              <a:rPr lang="en-US" sz="2000" dirty="0" err="1"/>
              <a:t>integrare</a:t>
            </a:r>
            <a:r>
              <a:rPr lang="en-US" sz="2000" dirty="0"/>
              <a:t> din </a:t>
            </a:r>
            <a:r>
              <a:rPr lang="en-US" sz="2000" dirty="0" err="1"/>
              <a:t>cauza</a:t>
            </a:r>
            <a:r>
              <a:rPr lang="en-US" sz="2000" dirty="0"/>
              <a:t> </a:t>
            </a:r>
            <a:r>
              <a:rPr lang="en-US" sz="2000" dirty="0" err="1"/>
              <a:t>problemelor</a:t>
            </a:r>
            <a:r>
              <a:rPr lang="en-US" sz="2000" dirty="0"/>
              <a:t> de </a:t>
            </a:r>
            <a:r>
              <a:rPr lang="en-US" sz="2000" dirty="0" err="1"/>
              <a:t>limbaj</a:t>
            </a:r>
            <a:r>
              <a:rPr lang="en-US" sz="2000" dirty="0"/>
              <a:t>, </a:t>
            </a:r>
            <a:r>
              <a:rPr lang="en-US" sz="2000" dirty="0" err="1"/>
              <a:t>comunicare</a:t>
            </a:r>
            <a:r>
              <a:rPr lang="en-US" sz="2000" dirty="0"/>
              <a:t> </a:t>
            </a:r>
            <a:r>
              <a:rPr lang="en-US" sz="2000" dirty="0" err="1"/>
              <a:t>și</a:t>
            </a:r>
            <a:r>
              <a:rPr lang="en-US" sz="2000" dirty="0"/>
              <a:t> </a:t>
            </a:r>
            <a:r>
              <a:rPr lang="en-US" sz="2000" dirty="0" err="1"/>
              <a:t>socializare</a:t>
            </a:r>
            <a:r>
              <a:rPr lang="en-US" sz="2000" dirty="0"/>
              <a:t>, </a:t>
            </a:r>
            <a:r>
              <a:rPr lang="en-US" sz="2000" dirty="0" err="1"/>
              <a:t>necesitând</a:t>
            </a:r>
            <a:r>
              <a:rPr lang="en-US" sz="2000" dirty="0"/>
              <a:t> </a:t>
            </a:r>
            <a:r>
              <a:rPr lang="en-US" sz="2000" dirty="0" err="1"/>
              <a:t>sprijin</a:t>
            </a:r>
            <a:r>
              <a:rPr lang="en-US" sz="2000" dirty="0"/>
              <a:t> </a:t>
            </a:r>
            <a:r>
              <a:rPr lang="en-US" sz="2000" dirty="0" err="1"/>
              <a:t>specializat</a:t>
            </a:r>
            <a:r>
              <a:rPr lang="en-US" sz="2000" dirty="0"/>
              <a:t>.</a:t>
            </a:r>
          </a:p>
          <a:p>
            <a:r>
              <a:rPr lang="en-US" sz="2000" dirty="0"/>
              <a:t>•</a:t>
            </a:r>
            <a:r>
              <a:rPr lang="ro-RO" sz="2000" dirty="0"/>
              <a:t> </a:t>
            </a:r>
            <a:r>
              <a:rPr lang="en-US" sz="2000" dirty="0"/>
              <a:t>Este </a:t>
            </a:r>
            <a:r>
              <a:rPr lang="en-US" sz="2000" dirty="0" err="1"/>
              <a:t>preferabil</a:t>
            </a:r>
            <a:r>
              <a:rPr lang="en-US" sz="2000" dirty="0"/>
              <a:t> ca shadow-</a:t>
            </a:r>
            <a:r>
              <a:rPr lang="en-US" sz="2000" dirty="0" err="1"/>
              <a:t>ul</a:t>
            </a:r>
            <a:r>
              <a:rPr lang="en-US" sz="2000" dirty="0"/>
              <a:t> </a:t>
            </a:r>
            <a:r>
              <a:rPr lang="en-US" sz="2000" dirty="0" err="1"/>
              <a:t>să</a:t>
            </a:r>
            <a:r>
              <a:rPr lang="en-US" sz="2000" dirty="0"/>
              <a:t> </a:t>
            </a:r>
            <a:r>
              <a:rPr lang="en-US" sz="2000" dirty="0" err="1"/>
              <a:t>aibă</a:t>
            </a:r>
            <a:r>
              <a:rPr lang="en-US" sz="2000" dirty="0"/>
              <a:t> </a:t>
            </a:r>
            <a:r>
              <a:rPr lang="en-US" sz="2000" dirty="0" err="1"/>
              <a:t>studii</a:t>
            </a:r>
            <a:r>
              <a:rPr lang="en-US" sz="2000" dirty="0"/>
              <a:t> </a:t>
            </a:r>
            <a:r>
              <a:rPr lang="en-US" sz="2000" dirty="0" err="1"/>
              <a:t>în</a:t>
            </a:r>
            <a:r>
              <a:rPr lang="en-US" sz="2000" dirty="0"/>
              <a:t> </a:t>
            </a:r>
            <a:r>
              <a:rPr lang="en-US" sz="2000" dirty="0" err="1"/>
              <a:t>psihologie</a:t>
            </a:r>
            <a:r>
              <a:rPr lang="en-US" sz="2000" dirty="0"/>
              <a:t> </a:t>
            </a:r>
            <a:r>
              <a:rPr lang="en-US" sz="2000" dirty="0" err="1"/>
              <a:t>sau</a:t>
            </a:r>
            <a:r>
              <a:rPr lang="en-US" sz="2000" dirty="0"/>
              <a:t> </a:t>
            </a:r>
            <a:r>
              <a:rPr lang="en-US" sz="2000" dirty="0" err="1"/>
              <a:t>asistență</a:t>
            </a:r>
            <a:r>
              <a:rPr lang="en-US" sz="2000" dirty="0"/>
              <a:t> </a:t>
            </a:r>
            <a:r>
              <a:rPr lang="en-US" sz="2000" dirty="0" err="1"/>
              <a:t>socială</a:t>
            </a:r>
            <a:r>
              <a:rPr lang="en-US" sz="2000" dirty="0"/>
              <a:t>. </a:t>
            </a:r>
            <a:r>
              <a:rPr lang="en-US" sz="2000" dirty="0" err="1"/>
              <a:t>Terapeut</a:t>
            </a:r>
            <a:r>
              <a:rPr lang="en-US" sz="2000" dirty="0"/>
              <a:t> </a:t>
            </a:r>
            <a:r>
              <a:rPr lang="en-US" sz="2000" dirty="0" err="1"/>
              <a:t>specializat</a:t>
            </a:r>
            <a:r>
              <a:rPr lang="en-US" sz="2000" dirty="0"/>
              <a:t> </a:t>
            </a:r>
            <a:r>
              <a:rPr lang="en-US" sz="2000" dirty="0" err="1"/>
              <a:t>în</a:t>
            </a:r>
            <a:r>
              <a:rPr lang="en-US" sz="2000" dirty="0"/>
              <a:t> </a:t>
            </a:r>
            <a:r>
              <a:rPr lang="en-US" sz="2000" dirty="0" err="1"/>
              <a:t>terapie</a:t>
            </a:r>
            <a:r>
              <a:rPr lang="en-US" sz="2000" dirty="0"/>
              <a:t> ABA </a:t>
            </a:r>
            <a:r>
              <a:rPr lang="en-US" sz="2000" dirty="0" err="1"/>
              <a:t>este</a:t>
            </a:r>
            <a:r>
              <a:rPr lang="en-US" sz="2000" dirty="0"/>
              <a:t> </a:t>
            </a:r>
            <a:r>
              <a:rPr lang="en-US" sz="2000" dirty="0" err="1"/>
              <a:t>esențial</a:t>
            </a:r>
            <a:r>
              <a:rPr lang="en-US" sz="2000" dirty="0"/>
              <a:t> </a:t>
            </a:r>
            <a:r>
              <a:rPr lang="en-US" sz="2000" dirty="0" err="1"/>
              <a:t>pentru</a:t>
            </a:r>
            <a:r>
              <a:rPr lang="en-US" sz="2000" dirty="0"/>
              <a:t> a </a:t>
            </a:r>
            <a:r>
              <a:rPr lang="en-US" sz="2000" dirty="0" err="1"/>
              <a:t>facilita</a:t>
            </a:r>
            <a:r>
              <a:rPr lang="en-US" sz="2000" dirty="0"/>
              <a:t> </a:t>
            </a:r>
            <a:r>
              <a:rPr lang="en-US" sz="2000" dirty="0" err="1"/>
              <a:t>independența</a:t>
            </a:r>
            <a:r>
              <a:rPr lang="en-US" sz="2000" dirty="0"/>
              <a:t> </a:t>
            </a:r>
            <a:r>
              <a:rPr lang="en-US" sz="2000" dirty="0" err="1"/>
              <a:t>copilului</a:t>
            </a:r>
            <a:r>
              <a:rPr lang="en-US" sz="2000" dirty="0"/>
              <a:t>.</a:t>
            </a:r>
          </a:p>
          <a:p>
            <a:r>
              <a:rPr lang="en-US" sz="2000" dirty="0"/>
              <a:t>•</a:t>
            </a:r>
            <a:r>
              <a:rPr lang="ro-RO" sz="2000" dirty="0"/>
              <a:t>  Folosește p</a:t>
            </a:r>
            <a:r>
              <a:rPr lang="en-US" sz="2000" dirty="0" err="1"/>
              <a:t>rincipii</a:t>
            </a:r>
            <a:r>
              <a:rPr lang="en-US" sz="2000" dirty="0"/>
              <a:t> ABA: </a:t>
            </a:r>
            <a:r>
              <a:rPr lang="en-US" sz="2000" dirty="0" err="1"/>
              <a:t>suporturi</a:t>
            </a:r>
            <a:r>
              <a:rPr lang="en-US" sz="2000" dirty="0"/>
              <a:t> </a:t>
            </a:r>
            <a:r>
              <a:rPr lang="en-US" sz="2000" dirty="0" err="1"/>
              <a:t>vizuale</a:t>
            </a:r>
            <a:r>
              <a:rPr lang="en-US" sz="2000" dirty="0"/>
              <a:t>, recompense </a:t>
            </a:r>
            <a:r>
              <a:rPr lang="en-US" sz="2000" dirty="0" err="1"/>
              <a:t>și</a:t>
            </a:r>
            <a:r>
              <a:rPr lang="en-US" sz="2000" dirty="0"/>
              <a:t> </a:t>
            </a:r>
            <a:r>
              <a:rPr lang="en-US" sz="2000" dirty="0" err="1"/>
              <a:t>tokeni</a:t>
            </a:r>
            <a:r>
              <a:rPr lang="en-US" sz="2000" dirty="0"/>
              <a:t> </a:t>
            </a:r>
            <a:r>
              <a:rPr lang="en-US" sz="2000" dirty="0" err="1"/>
              <a:t>pentru</a:t>
            </a:r>
            <a:r>
              <a:rPr lang="en-US" sz="2000" dirty="0"/>
              <a:t> a </a:t>
            </a:r>
            <a:r>
              <a:rPr lang="en-US" sz="2000" dirty="0" err="1"/>
              <a:t>ajuta</a:t>
            </a:r>
            <a:r>
              <a:rPr lang="en-US" sz="2000" dirty="0"/>
              <a:t> </a:t>
            </a:r>
            <a:r>
              <a:rPr lang="en-US" sz="2000" dirty="0" err="1"/>
              <a:t>copiii</a:t>
            </a:r>
            <a:r>
              <a:rPr lang="en-US" sz="2000" dirty="0"/>
              <a:t> </a:t>
            </a:r>
            <a:r>
              <a:rPr lang="en-US" sz="2000" dirty="0" err="1"/>
              <a:t>să</a:t>
            </a:r>
            <a:r>
              <a:rPr lang="en-US" sz="2000" dirty="0"/>
              <a:t> </a:t>
            </a:r>
            <a:r>
              <a:rPr lang="en-US" sz="2000" dirty="0" err="1"/>
              <a:t>înțeleagă</a:t>
            </a:r>
            <a:r>
              <a:rPr lang="en-US" sz="2000" dirty="0"/>
              <a:t> </a:t>
            </a:r>
            <a:r>
              <a:rPr lang="en-US" sz="2000" dirty="0" err="1"/>
              <a:t>durata</a:t>
            </a:r>
            <a:r>
              <a:rPr lang="en-US" sz="2000" dirty="0"/>
              <a:t> </a:t>
            </a:r>
            <a:r>
              <a:rPr lang="en-US" sz="2000" dirty="0" err="1"/>
              <a:t>activităților</a:t>
            </a:r>
            <a:r>
              <a:rPr lang="en-US" sz="2000" dirty="0"/>
              <a:t>.</a:t>
            </a:r>
          </a:p>
        </p:txBody>
      </p:sp>
    </p:spTree>
    <p:extLst>
      <p:ext uri="{BB962C8B-B14F-4D97-AF65-F5344CB8AC3E}">
        <p14:creationId xmlns:p14="http://schemas.microsoft.com/office/powerpoint/2010/main" val="4117153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85DC67F-6075-25D2-6EF6-CE8D98104DC8}"/>
              </a:ext>
            </a:extLst>
          </p:cNvPr>
          <p:cNvSpPr>
            <a:spLocks noGrp="1"/>
          </p:cNvSpPr>
          <p:nvPr>
            <p:ph type="subTitle" idx="1"/>
          </p:nvPr>
        </p:nvSpPr>
        <p:spPr>
          <a:xfrm>
            <a:off x="225083" y="1012873"/>
            <a:ext cx="6977308" cy="5176911"/>
          </a:xfrm>
        </p:spPr>
        <p:txBody>
          <a:bodyPr/>
          <a:lstStyle/>
          <a:p>
            <a:r>
              <a:rPr lang="en-US" sz="1800" dirty="0"/>
              <a:t>• </a:t>
            </a:r>
            <a:r>
              <a:rPr lang="en-US" sz="2400" dirty="0" err="1"/>
              <a:t>Oferă</a:t>
            </a:r>
            <a:r>
              <a:rPr lang="en-US" sz="2400" dirty="0"/>
              <a:t> </a:t>
            </a:r>
            <a:r>
              <a:rPr lang="en-US" sz="2400" dirty="0" err="1"/>
              <a:t>suport</a:t>
            </a:r>
            <a:r>
              <a:rPr lang="en-US" sz="2400" dirty="0"/>
              <a:t> </a:t>
            </a:r>
            <a:r>
              <a:rPr lang="en-US" sz="2400" dirty="0" err="1"/>
              <a:t>în</a:t>
            </a:r>
            <a:r>
              <a:rPr lang="en-US" sz="2400" dirty="0"/>
              <a:t> </a:t>
            </a:r>
            <a:r>
              <a:rPr lang="en-US" sz="2400" dirty="0" err="1"/>
              <a:t>comunicare</a:t>
            </a:r>
            <a:r>
              <a:rPr lang="en-US" sz="2400" dirty="0"/>
              <a:t>, </a:t>
            </a:r>
            <a:r>
              <a:rPr lang="en-US" sz="2400" dirty="0" err="1"/>
              <a:t>abilități</a:t>
            </a:r>
            <a:r>
              <a:rPr lang="en-US" sz="2400" dirty="0"/>
              <a:t> </a:t>
            </a:r>
            <a:r>
              <a:rPr lang="en-US" sz="2400" dirty="0" err="1"/>
              <a:t>sociale</a:t>
            </a:r>
            <a:r>
              <a:rPr lang="en-US" sz="2400" dirty="0"/>
              <a:t> </a:t>
            </a:r>
            <a:r>
              <a:rPr lang="en-US" sz="2400" dirty="0" err="1"/>
              <a:t>și</a:t>
            </a:r>
            <a:r>
              <a:rPr lang="en-US" sz="2400" dirty="0"/>
              <a:t> </a:t>
            </a:r>
            <a:r>
              <a:rPr lang="en-US" sz="2400" dirty="0" err="1"/>
              <a:t>comportamentale</a:t>
            </a:r>
            <a:r>
              <a:rPr lang="en-US" sz="2400" dirty="0"/>
              <a:t> pe </a:t>
            </a:r>
            <a:r>
              <a:rPr lang="en-US" sz="2400" dirty="0" err="1"/>
              <a:t>durata</a:t>
            </a:r>
            <a:r>
              <a:rPr lang="en-US" sz="2400" dirty="0"/>
              <a:t> </a:t>
            </a:r>
            <a:r>
              <a:rPr lang="en-US" sz="2400" dirty="0" err="1"/>
              <a:t>cursurilor</a:t>
            </a:r>
            <a:r>
              <a:rPr lang="en-US" sz="2400" dirty="0"/>
              <a:t> </a:t>
            </a:r>
            <a:r>
              <a:rPr lang="en-US" sz="2400" dirty="0" err="1"/>
              <a:t>și</a:t>
            </a:r>
            <a:r>
              <a:rPr lang="en-US" sz="2400" dirty="0"/>
              <a:t> </a:t>
            </a:r>
            <a:r>
              <a:rPr lang="en-US" sz="2400" dirty="0" err="1"/>
              <a:t>activităților</a:t>
            </a:r>
            <a:r>
              <a:rPr lang="en-US" sz="2400" dirty="0"/>
              <a:t> </a:t>
            </a:r>
            <a:r>
              <a:rPr lang="en-US" sz="2400" dirty="0" err="1"/>
              <a:t>extrașcolare</a:t>
            </a:r>
            <a:r>
              <a:rPr lang="en-US" sz="2400" dirty="0"/>
              <a:t>.</a:t>
            </a:r>
          </a:p>
          <a:p>
            <a:r>
              <a:rPr lang="en-US" sz="2400" dirty="0"/>
              <a:t>• </a:t>
            </a:r>
            <a:r>
              <a:rPr lang="en-US" sz="2400" dirty="0" err="1"/>
              <a:t>Colaborează</a:t>
            </a:r>
            <a:r>
              <a:rPr lang="en-US" sz="2400" dirty="0"/>
              <a:t> constant cu </a:t>
            </a:r>
            <a:r>
              <a:rPr lang="en-US" sz="2400" dirty="0" err="1"/>
              <a:t>părinții</a:t>
            </a:r>
            <a:r>
              <a:rPr lang="en-US" sz="2400" dirty="0"/>
              <a:t> </a:t>
            </a:r>
            <a:r>
              <a:rPr lang="en-US" sz="2400" dirty="0" err="1"/>
              <a:t>și</a:t>
            </a:r>
            <a:r>
              <a:rPr lang="en-US" sz="2400" dirty="0"/>
              <a:t> </a:t>
            </a:r>
            <a:r>
              <a:rPr lang="en-US" sz="2400" dirty="0" err="1"/>
              <a:t>terapeuții</a:t>
            </a:r>
            <a:r>
              <a:rPr lang="en-US" sz="2400" dirty="0"/>
              <a:t> </a:t>
            </a:r>
            <a:r>
              <a:rPr lang="en-US" sz="2400" dirty="0" err="1"/>
              <a:t>copilului</a:t>
            </a:r>
            <a:r>
              <a:rPr lang="en-US" sz="2400" dirty="0"/>
              <a:t>.</a:t>
            </a:r>
          </a:p>
          <a:p>
            <a:r>
              <a:rPr lang="en-US" sz="2400" dirty="0"/>
              <a:t>• </a:t>
            </a:r>
            <a:r>
              <a:rPr lang="en-US" sz="2400" dirty="0" err="1"/>
              <a:t>Colectează</a:t>
            </a:r>
            <a:r>
              <a:rPr lang="en-US" sz="2400" dirty="0"/>
              <a:t> date </a:t>
            </a:r>
            <a:r>
              <a:rPr lang="en-US" sz="2400" dirty="0" err="1"/>
              <a:t>zilnice</a:t>
            </a:r>
            <a:r>
              <a:rPr lang="en-US" sz="2400" dirty="0"/>
              <a:t> </a:t>
            </a:r>
            <a:r>
              <a:rPr lang="en-US" sz="2400" dirty="0" err="1"/>
              <a:t>despre</a:t>
            </a:r>
            <a:r>
              <a:rPr lang="en-US" sz="2400" dirty="0"/>
              <a:t> </a:t>
            </a:r>
            <a:r>
              <a:rPr lang="en-US" sz="2400" dirty="0" err="1"/>
              <a:t>activitățile</a:t>
            </a:r>
            <a:r>
              <a:rPr lang="en-US" sz="2400" dirty="0"/>
              <a:t> </a:t>
            </a:r>
            <a:r>
              <a:rPr lang="en-US" sz="2400" dirty="0" err="1"/>
              <a:t>și</a:t>
            </a:r>
            <a:r>
              <a:rPr lang="en-US" sz="2400" dirty="0"/>
              <a:t> </a:t>
            </a:r>
            <a:r>
              <a:rPr lang="en-US" sz="2400" dirty="0" err="1"/>
              <a:t>comportamentul</a:t>
            </a:r>
            <a:r>
              <a:rPr lang="en-US" sz="2400" dirty="0"/>
              <a:t> </a:t>
            </a:r>
            <a:r>
              <a:rPr lang="en-US" sz="2400" dirty="0" err="1"/>
              <a:t>copilului</a:t>
            </a:r>
            <a:r>
              <a:rPr lang="en-US" sz="2400" dirty="0"/>
              <a:t> </a:t>
            </a:r>
            <a:r>
              <a:rPr lang="en-US" sz="2400" dirty="0" err="1"/>
              <a:t>pentru</a:t>
            </a:r>
            <a:r>
              <a:rPr lang="en-US" sz="2400" dirty="0"/>
              <a:t> a </a:t>
            </a:r>
            <a:r>
              <a:rPr lang="en-US" sz="2400" dirty="0" err="1"/>
              <a:t>îmbunătăți</a:t>
            </a:r>
            <a:r>
              <a:rPr lang="en-US" sz="2400" dirty="0"/>
              <a:t> </a:t>
            </a:r>
            <a:r>
              <a:rPr lang="en-US" sz="2400" dirty="0" err="1"/>
              <a:t>planurile</a:t>
            </a:r>
            <a:r>
              <a:rPr lang="en-US" sz="2400" dirty="0"/>
              <a:t> de </a:t>
            </a:r>
            <a:r>
              <a:rPr lang="en-US" sz="2400" dirty="0" err="1"/>
              <a:t>intervenție</a:t>
            </a:r>
            <a:r>
              <a:rPr lang="en-US" sz="2400" dirty="0"/>
              <a:t>.</a:t>
            </a:r>
          </a:p>
          <a:p>
            <a:r>
              <a:rPr lang="en-US" sz="2400" dirty="0"/>
              <a:t>• </a:t>
            </a:r>
            <a:r>
              <a:rPr lang="en-US" sz="2400" dirty="0" err="1"/>
              <a:t>Ajută</a:t>
            </a:r>
            <a:r>
              <a:rPr lang="en-US" sz="2400" dirty="0"/>
              <a:t> </a:t>
            </a:r>
            <a:r>
              <a:rPr lang="en-US" sz="2400" dirty="0" err="1"/>
              <a:t>copiii</a:t>
            </a:r>
            <a:r>
              <a:rPr lang="en-US" sz="2400" dirty="0"/>
              <a:t> </a:t>
            </a:r>
            <a:r>
              <a:rPr lang="en-US" sz="2400" dirty="0" err="1"/>
              <a:t>să</a:t>
            </a:r>
            <a:r>
              <a:rPr lang="en-US" sz="2400" dirty="0"/>
              <a:t> </a:t>
            </a:r>
            <a:r>
              <a:rPr lang="en-US" sz="2400" dirty="0" err="1"/>
              <a:t>înțeleagă</a:t>
            </a:r>
            <a:r>
              <a:rPr lang="en-US" sz="2400" dirty="0"/>
              <a:t> </a:t>
            </a:r>
            <a:r>
              <a:rPr lang="en-US" sz="2400" dirty="0" err="1"/>
              <a:t>comportamentele</a:t>
            </a:r>
            <a:r>
              <a:rPr lang="en-US" sz="2400" dirty="0"/>
              <a:t> </a:t>
            </a:r>
            <a:r>
              <a:rPr lang="en-US" sz="2400" dirty="0" err="1"/>
              <a:t>adecvate</a:t>
            </a:r>
            <a:r>
              <a:rPr lang="en-US" sz="2400" dirty="0"/>
              <a:t> </a:t>
            </a:r>
            <a:r>
              <a:rPr lang="en-US" sz="2400" dirty="0" err="1"/>
              <a:t>în</a:t>
            </a:r>
            <a:r>
              <a:rPr lang="en-US" sz="2400" dirty="0"/>
              <a:t> </a:t>
            </a:r>
            <a:r>
              <a:rPr lang="en-US" sz="2400" dirty="0" err="1"/>
              <a:t>școală</a:t>
            </a:r>
            <a:r>
              <a:rPr lang="en-US" sz="2400" dirty="0"/>
              <a:t> </a:t>
            </a:r>
            <a:r>
              <a:rPr lang="en-US" sz="2400" dirty="0" err="1"/>
              <a:t>și</a:t>
            </a:r>
            <a:r>
              <a:rPr lang="en-US" sz="2400" dirty="0"/>
              <a:t> </a:t>
            </a:r>
            <a:r>
              <a:rPr lang="en-US" sz="2400" dirty="0" err="1"/>
              <a:t>în</a:t>
            </a:r>
            <a:r>
              <a:rPr lang="en-US" sz="2400" dirty="0"/>
              <a:t> </a:t>
            </a:r>
            <a:r>
              <a:rPr lang="en-US" sz="2400" dirty="0" err="1"/>
              <a:t>pauze</a:t>
            </a:r>
            <a:r>
              <a:rPr lang="en-US" sz="2400" dirty="0"/>
              <a:t>.</a:t>
            </a:r>
          </a:p>
          <a:p>
            <a:r>
              <a:rPr lang="en-US" sz="2400" dirty="0"/>
              <a:t>• </a:t>
            </a:r>
            <a:r>
              <a:rPr lang="en-US" sz="2400" dirty="0" err="1"/>
              <a:t>Facilitează</a:t>
            </a:r>
            <a:r>
              <a:rPr lang="en-US" sz="2400" dirty="0"/>
              <a:t> </a:t>
            </a:r>
            <a:r>
              <a:rPr lang="en-US" sz="2400" dirty="0" err="1"/>
              <a:t>relațiile</a:t>
            </a:r>
            <a:r>
              <a:rPr lang="en-US" sz="2400" dirty="0"/>
              <a:t> de </a:t>
            </a:r>
            <a:r>
              <a:rPr lang="en-US" sz="2400" dirty="0" err="1"/>
              <a:t>prietenie</a:t>
            </a:r>
            <a:r>
              <a:rPr lang="en-US" sz="2400" dirty="0"/>
              <a:t> </a:t>
            </a:r>
            <a:r>
              <a:rPr lang="en-US" sz="2400" dirty="0" err="1"/>
              <a:t>și</a:t>
            </a:r>
            <a:r>
              <a:rPr lang="en-US" sz="2400" dirty="0"/>
              <a:t> </a:t>
            </a:r>
            <a:r>
              <a:rPr lang="en-US" sz="2400" dirty="0" err="1"/>
              <a:t>colegialitate</a:t>
            </a:r>
            <a:r>
              <a:rPr lang="en-US" sz="2400" dirty="0"/>
              <a:t> </a:t>
            </a:r>
            <a:r>
              <a:rPr lang="en-US" sz="2400" dirty="0" err="1"/>
              <a:t>prin</a:t>
            </a:r>
            <a:r>
              <a:rPr lang="en-US" sz="2400" dirty="0"/>
              <a:t> </a:t>
            </a:r>
            <a:r>
              <a:rPr lang="en-US" sz="2400" dirty="0" err="1"/>
              <a:t>participarea</a:t>
            </a:r>
            <a:r>
              <a:rPr lang="en-US" sz="2400" dirty="0"/>
              <a:t> </a:t>
            </a:r>
            <a:r>
              <a:rPr lang="en-US" sz="2400" dirty="0" err="1"/>
              <a:t>activă</a:t>
            </a:r>
            <a:r>
              <a:rPr lang="en-US" sz="2400" dirty="0"/>
              <a:t> la </a:t>
            </a:r>
            <a:r>
              <a:rPr lang="en-US" sz="2400" dirty="0" err="1"/>
              <a:t>interacțiuni</a:t>
            </a:r>
            <a:r>
              <a:rPr lang="en-US" sz="2400" dirty="0"/>
              <a:t> </a:t>
            </a:r>
            <a:r>
              <a:rPr lang="en-US" sz="2400" dirty="0" err="1"/>
              <a:t>și</a:t>
            </a:r>
            <a:r>
              <a:rPr lang="en-US" sz="2400" dirty="0"/>
              <a:t> </a:t>
            </a:r>
            <a:r>
              <a:rPr lang="en-US" sz="2400" dirty="0" err="1"/>
              <a:t>jocuri</a:t>
            </a:r>
            <a:r>
              <a:rPr lang="en-US" sz="2400" dirty="0"/>
              <a:t>.</a:t>
            </a:r>
          </a:p>
          <a:p>
            <a:r>
              <a:rPr lang="en-US" sz="2400" dirty="0"/>
              <a:t>• </a:t>
            </a:r>
            <a:r>
              <a:rPr lang="en-US" sz="2400" dirty="0" err="1"/>
              <a:t>În</a:t>
            </a:r>
            <a:r>
              <a:rPr lang="en-US" sz="2400" dirty="0"/>
              <a:t> </a:t>
            </a:r>
            <a:r>
              <a:rPr lang="en-US" sz="2400" dirty="0" err="1"/>
              <a:t>România</a:t>
            </a:r>
            <a:r>
              <a:rPr lang="en-US" sz="2400" dirty="0"/>
              <a:t>, </a:t>
            </a:r>
            <a:r>
              <a:rPr lang="en-US" sz="2400" dirty="0" err="1"/>
              <a:t>salariul</a:t>
            </a:r>
            <a:r>
              <a:rPr lang="en-US" sz="2400" dirty="0"/>
              <a:t> </a:t>
            </a:r>
            <a:r>
              <a:rPr lang="en-US" sz="2400" dirty="0" err="1"/>
              <a:t>unui</a:t>
            </a:r>
            <a:r>
              <a:rPr lang="en-US" sz="2400" dirty="0"/>
              <a:t> shadow </a:t>
            </a:r>
            <a:r>
              <a:rPr lang="en-US" sz="2400" dirty="0" err="1"/>
              <a:t>este</a:t>
            </a:r>
            <a:r>
              <a:rPr lang="en-US" sz="2400" dirty="0"/>
              <a:t> </a:t>
            </a:r>
            <a:r>
              <a:rPr lang="en-US" sz="2400" dirty="0" err="1"/>
              <a:t>suportat</a:t>
            </a:r>
            <a:r>
              <a:rPr lang="en-US" sz="2400" dirty="0"/>
              <a:t> de </a:t>
            </a:r>
            <a:r>
              <a:rPr lang="en-US" sz="2400" dirty="0" err="1"/>
              <a:t>către</a:t>
            </a:r>
            <a:r>
              <a:rPr lang="en-US" sz="2400" dirty="0"/>
              <a:t> </a:t>
            </a:r>
            <a:r>
              <a:rPr lang="en-US" sz="2400" dirty="0" err="1"/>
              <a:t>părinte</a:t>
            </a:r>
            <a:r>
              <a:rPr lang="en-US" sz="2400" dirty="0"/>
              <a:t>.</a:t>
            </a:r>
          </a:p>
          <a:p>
            <a:endParaRPr lang="en-US" dirty="0"/>
          </a:p>
        </p:txBody>
      </p:sp>
    </p:spTree>
    <p:extLst>
      <p:ext uri="{BB962C8B-B14F-4D97-AF65-F5344CB8AC3E}">
        <p14:creationId xmlns:p14="http://schemas.microsoft.com/office/powerpoint/2010/main" val="3024260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F9E134-98AA-3ECE-E40A-180C85ACD7D5}"/>
              </a:ext>
            </a:extLst>
          </p:cNvPr>
          <p:cNvSpPr>
            <a:spLocks noGrp="1"/>
          </p:cNvSpPr>
          <p:nvPr>
            <p:ph type="title"/>
          </p:nvPr>
        </p:nvSpPr>
        <p:spPr>
          <a:xfrm>
            <a:off x="1153424" y="309489"/>
            <a:ext cx="9601200" cy="1283460"/>
          </a:xfrm>
        </p:spPr>
        <p:txBody>
          <a:bodyPr/>
          <a:lstStyle/>
          <a:p>
            <a:br>
              <a:rPr lang="en-US" dirty="0"/>
            </a:br>
            <a:r>
              <a:rPr lang="en-US" dirty="0" err="1"/>
              <a:t>Explorarea</a:t>
            </a:r>
            <a:r>
              <a:rPr lang="en-US" dirty="0"/>
              <a:t> </a:t>
            </a:r>
            <a:r>
              <a:rPr lang="en-US" dirty="0" err="1"/>
              <a:t>rolului</a:t>
            </a:r>
            <a:r>
              <a:rPr lang="en-US" dirty="0"/>
              <a:t> </a:t>
            </a:r>
            <a:r>
              <a:rPr lang="en-US" dirty="0" err="1"/>
              <a:t>profesional</a:t>
            </a:r>
            <a:r>
              <a:rPr lang="en-US" dirty="0"/>
              <a:t> al </a:t>
            </a:r>
            <a:r>
              <a:rPr lang="en-US" dirty="0" err="1"/>
              <a:t>Profesorului</a:t>
            </a:r>
            <a:r>
              <a:rPr lang="en-US" dirty="0"/>
              <a:t> de </a:t>
            </a:r>
            <a:r>
              <a:rPr lang="en-US" dirty="0" err="1"/>
              <a:t>Sprijin</a:t>
            </a:r>
            <a:endParaRPr lang="en-US" dirty="0"/>
          </a:p>
        </p:txBody>
      </p:sp>
      <p:sp>
        <p:nvSpPr>
          <p:cNvPr id="3" name="Content Placeholder 2">
            <a:extLst>
              <a:ext uri="{FF2B5EF4-FFF2-40B4-BE49-F238E27FC236}">
                <a16:creationId xmlns:a16="http://schemas.microsoft.com/office/drawing/2014/main" id="{D1455C0B-19FB-954B-532A-0A68CAC4E0E4}"/>
              </a:ext>
            </a:extLst>
          </p:cNvPr>
          <p:cNvSpPr>
            <a:spLocks noGrp="1"/>
          </p:cNvSpPr>
          <p:nvPr>
            <p:ph idx="1"/>
          </p:nvPr>
        </p:nvSpPr>
        <p:spPr>
          <a:xfrm>
            <a:off x="175847" y="1911443"/>
            <a:ext cx="11275255" cy="4545628"/>
          </a:xfrm>
        </p:spPr>
        <p:txBody>
          <a:bodyPr>
            <a:normAutofit fontScale="92500"/>
          </a:bodyPr>
          <a:lstStyle/>
          <a:p>
            <a:pPr>
              <a:lnSpc>
                <a:spcPct val="100000"/>
              </a:lnSpc>
            </a:pPr>
            <a:r>
              <a:rPr lang="ro-RO" sz="2900" dirty="0"/>
              <a:t>	</a:t>
            </a:r>
            <a:r>
              <a:rPr lang="en-US" sz="2900" dirty="0"/>
              <a:t>•</a:t>
            </a:r>
            <a:r>
              <a:rPr lang="en-US" sz="2900" dirty="0" err="1"/>
              <a:t>Finanțare</a:t>
            </a:r>
            <a:r>
              <a:rPr lang="en-US" sz="2900" dirty="0"/>
              <a:t> </a:t>
            </a:r>
            <a:r>
              <a:rPr lang="en-US" sz="2900" dirty="0" err="1"/>
              <a:t>suportată</a:t>
            </a:r>
            <a:r>
              <a:rPr lang="en-US" sz="2900" dirty="0"/>
              <a:t> de </a:t>
            </a:r>
            <a:r>
              <a:rPr lang="en-US" sz="2900" dirty="0" err="1"/>
              <a:t>către</a:t>
            </a:r>
            <a:r>
              <a:rPr lang="en-US" sz="2900" dirty="0"/>
              <a:t> stat, conform </a:t>
            </a:r>
            <a:r>
              <a:rPr lang="en-US" sz="2900" dirty="0" err="1"/>
              <a:t>ordinului</a:t>
            </a:r>
            <a:r>
              <a:rPr lang="en-US" sz="2900" dirty="0"/>
              <a:t> 5574/2011.</a:t>
            </a:r>
          </a:p>
          <a:p>
            <a:pPr>
              <a:lnSpc>
                <a:spcPct val="100000"/>
              </a:lnSpc>
            </a:pPr>
            <a:r>
              <a:rPr lang="ro-RO" sz="2900" dirty="0"/>
              <a:t>	</a:t>
            </a:r>
            <a:r>
              <a:rPr lang="en-US" sz="2900" dirty="0"/>
              <a:t>•</a:t>
            </a:r>
            <a:r>
              <a:rPr lang="en-US" sz="2900" dirty="0" err="1"/>
              <a:t>Studii</a:t>
            </a:r>
            <a:r>
              <a:rPr lang="en-US" sz="2900" dirty="0"/>
              <a:t> </a:t>
            </a:r>
            <a:r>
              <a:rPr lang="en-US" sz="2900" dirty="0" err="1"/>
              <a:t>superioare</a:t>
            </a:r>
            <a:r>
              <a:rPr lang="en-US" sz="2900" dirty="0"/>
              <a:t> </a:t>
            </a:r>
            <a:r>
              <a:rPr lang="en-US" sz="2900" dirty="0" err="1"/>
              <a:t>în</a:t>
            </a:r>
            <a:r>
              <a:rPr lang="en-US" sz="2900" dirty="0"/>
              <a:t> </a:t>
            </a:r>
            <a:r>
              <a:rPr lang="en-US" sz="2900" dirty="0" err="1"/>
              <a:t>psihopedagogie</a:t>
            </a:r>
            <a:r>
              <a:rPr lang="ro-RO" sz="2900" dirty="0"/>
              <a:t> specială, psihologie sau pedagogie.</a:t>
            </a:r>
            <a:endParaRPr lang="en-US" sz="2900" dirty="0"/>
          </a:p>
          <a:p>
            <a:pPr>
              <a:lnSpc>
                <a:spcPct val="100000"/>
              </a:lnSpc>
            </a:pPr>
            <a:r>
              <a:rPr lang="ro-RO" sz="2900" dirty="0"/>
              <a:t>	</a:t>
            </a:r>
            <a:r>
              <a:rPr lang="en-US" sz="2900" dirty="0"/>
              <a:t>•</a:t>
            </a:r>
            <a:r>
              <a:rPr lang="en-US" sz="2900" dirty="0" err="1"/>
              <a:t>Desfășoară</a:t>
            </a:r>
            <a:r>
              <a:rPr lang="en-US" sz="2900" dirty="0"/>
              <a:t> </a:t>
            </a:r>
            <a:r>
              <a:rPr lang="en-US" sz="2900" dirty="0" err="1"/>
              <a:t>activități</a:t>
            </a:r>
            <a:r>
              <a:rPr lang="en-US" sz="2900" dirty="0"/>
              <a:t> de </a:t>
            </a:r>
            <a:r>
              <a:rPr lang="en-US" sz="2900" dirty="0" err="1"/>
              <a:t>învățare</a:t>
            </a:r>
            <a:r>
              <a:rPr lang="en-US" sz="2900" dirty="0"/>
              <a:t>, </a:t>
            </a:r>
            <a:r>
              <a:rPr lang="en-US" sz="2900" dirty="0" err="1"/>
              <a:t>stimulare</a:t>
            </a:r>
            <a:r>
              <a:rPr lang="en-US" sz="2900" dirty="0"/>
              <a:t>, </a:t>
            </a:r>
            <a:r>
              <a:rPr lang="en-US" sz="2900" dirty="0" err="1"/>
              <a:t>compensare</a:t>
            </a:r>
            <a:r>
              <a:rPr lang="en-US" sz="2900" dirty="0"/>
              <a:t> </a:t>
            </a:r>
            <a:r>
              <a:rPr lang="en-US" sz="2900" dirty="0" err="1"/>
              <a:t>și</a:t>
            </a:r>
            <a:r>
              <a:rPr lang="en-US" sz="2900" dirty="0"/>
              <a:t> </a:t>
            </a:r>
            <a:r>
              <a:rPr lang="en-US" sz="2900" dirty="0" err="1"/>
              <a:t>recuperare</a:t>
            </a:r>
            <a:r>
              <a:rPr lang="en-US" sz="2900" dirty="0"/>
              <a:t> </a:t>
            </a:r>
            <a:r>
              <a:rPr lang="en-US" sz="2900" dirty="0" err="1"/>
              <a:t>pentru</a:t>
            </a:r>
            <a:r>
              <a:rPr lang="en-US" sz="2900" dirty="0"/>
              <a:t> </a:t>
            </a:r>
            <a:r>
              <a:rPr lang="en-US" sz="2900" dirty="0" err="1"/>
              <a:t>elevii</a:t>
            </a:r>
            <a:r>
              <a:rPr lang="en-US" sz="2900" dirty="0"/>
              <a:t> cu CES </a:t>
            </a:r>
            <a:r>
              <a:rPr lang="en-US" sz="2900" dirty="0" err="1"/>
              <a:t>integrați</a:t>
            </a:r>
            <a:r>
              <a:rPr lang="en-US" sz="2900" dirty="0"/>
              <a:t> </a:t>
            </a:r>
            <a:r>
              <a:rPr lang="en-US" sz="2900" dirty="0" err="1"/>
              <a:t>în</a:t>
            </a:r>
            <a:r>
              <a:rPr lang="en-US" sz="2900" dirty="0"/>
              <a:t> </a:t>
            </a:r>
            <a:r>
              <a:rPr lang="en-US" sz="2900" dirty="0" err="1"/>
              <a:t>învățământul</a:t>
            </a:r>
            <a:r>
              <a:rPr lang="en-US" sz="2900" dirty="0"/>
              <a:t> de </a:t>
            </a:r>
            <a:r>
              <a:rPr lang="en-US" sz="2900" dirty="0" err="1"/>
              <a:t>masă</a:t>
            </a:r>
            <a:r>
              <a:rPr lang="en-US" sz="2900" dirty="0"/>
              <a:t>.</a:t>
            </a:r>
          </a:p>
          <a:p>
            <a:pPr>
              <a:lnSpc>
                <a:spcPct val="100000"/>
              </a:lnSpc>
            </a:pPr>
            <a:r>
              <a:rPr lang="ro-RO" sz="2900" dirty="0"/>
              <a:t>	</a:t>
            </a:r>
            <a:r>
              <a:rPr lang="en-US" sz="2900" dirty="0"/>
              <a:t>•</a:t>
            </a:r>
            <a:r>
              <a:rPr lang="en-US" sz="2900" dirty="0" err="1"/>
              <a:t>Colaborează</a:t>
            </a:r>
            <a:r>
              <a:rPr lang="en-US" sz="2900" dirty="0"/>
              <a:t> cu </a:t>
            </a:r>
            <a:r>
              <a:rPr lang="en-US" sz="2900" dirty="0" err="1"/>
              <a:t>profesorii</a:t>
            </a:r>
            <a:r>
              <a:rPr lang="en-US" sz="2900" dirty="0"/>
              <a:t> din </a:t>
            </a:r>
            <a:r>
              <a:rPr lang="en-US" sz="2900" dirty="0" err="1"/>
              <a:t>școala</a:t>
            </a:r>
            <a:r>
              <a:rPr lang="en-US" sz="2900" dirty="0"/>
              <a:t> de </a:t>
            </a:r>
            <a:r>
              <a:rPr lang="en-US" sz="2900" dirty="0" err="1"/>
              <a:t>masă</a:t>
            </a:r>
            <a:r>
              <a:rPr lang="en-US" sz="2900" dirty="0"/>
              <a:t> </a:t>
            </a:r>
            <a:r>
              <a:rPr lang="en-US" sz="2900" dirty="0" err="1"/>
              <a:t>și</a:t>
            </a:r>
            <a:r>
              <a:rPr lang="en-US" sz="2900" dirty="0"/>
              <a:t> cu shadow-</a:t>
            </a:r>
            <a:r>
              <a:rPr lang="en-US" sz="2900" dirty="0" err="1"/>
              <a:t>ul</a:t>
            </a:r>
            <a:r>
              <a:rPr lang="en-US" sz="2900" dirty="0"/>
              <a:t> </a:t>
            </a:r>
            <a:r>
              <a:rPr lang="en-US" sz="2900" dirty="0" err="1"/>
              <a:t>pentru</a:t>
            </a:r>
            <a:r>
              <a:rPr lang="en-US" sz="2900" dirty="0"/>
              <a:t> a forma o </a:t>
            </a:r>
            <a:r>
              <a:rPr lang="en-US" sz="2900" dirty="0" err="1"/>
              <a:t>echipă</a:t>
            </a:r>
            <a:r>
              <a:rPr lang="en-US" sz="2900" dirty="0"/>
              <a:t> </a:t>
            </a:r>
            <a:r>
              <a:rPr lang="en-US" sz="2900" dirty="0" err="1"/>
              <a:t>omogenă</a:t>
            </a:r>
            <a:r>
              <a:rPr lang="en-US" sz="2900" dirty="0"/>
              <a:t>.</a:t>
            </a:r>
          </a:p>
          <a:p>
            <a:pPr>
              <a:lnSpc>
                <a:spcPct val="100000"/>
              </a:lnSpc>
            </a:pPr>
            <a:r>
              <a:rPr lang="ro-RO" sz="2900" dirty="0"/>
              <a:t>	</a:t>
            </a:r>
            <a:r>
              <a:rPr lang="en-US" sz="2900" dirty="0"/>
              <a:t>•</a:t>
            </a:r>
            <a:r>
              <a:rPr lang="en-US" sz="2900" dirty="0" err="1"/>
              <a:t>Realizează</a:t>
            </a:r>
            <a:r>
              <a:rPr lang="en-US" sz="2900" dirty="0"/>
              <a:t> </a:t>
            </a:r>
            <a:r>
              <a:rPr lang="en-US" sz="2900" dirty="0" err="1"/>
              <a:t>și</a:t>
            </a:r>
            <a:r>
              <a:rPr lang="en-US" sz="2900" dirty="0"/>
              <a:t> </a:t>
            </a:r>
            <a:r>
              <a:rPr lang="en-US" sz="2900" dirty="0" err="1"/>
              <a:t>monitorizează</a:t>
            </a:r>
            <a:r>
              <a:rPr lang="en-US" sz="2900" dirty="0"/>
              <a:t> </a:t>
            </a:r>
            <a:r>
              <a:rPr lang="en-US" sz="2900" dirty="0" err="1"/>
              <a:t>adaptarea</a:t>
            </a:r>
            <a:r>
              <a:rPr lang="en-US" sz="2900" dirty="0"/>
              <a:t> </a:t>
            </a:r>
            <a:r>
              <a:rPr lang="en-US" sz="2900" dirty="0" err="1"/>
              <a:t>curriculumului</a:t>
            </a:r>
            <a:r>
              <a:rPr lang="en-US" sz="2900" dirty="0"/>
              <a:t> </a:t>
            </a:r>
            <a:r>
              <a:rPr lang="en-US" sz="2900" dirty="0" err="1"/>
              <a:t>în</a:t>
            </a:r>
            <a:r>
              <a:rPr lang="en-US" sz="2900" dirty="0"/>
              <a:t> </a:t>
            </a:r>
            <a:r>
              <a:rPr lang="en-US" sz="2900" dirty="0" err="1"/>
              <a:t>parteneriat</a:t>
            </a:r>
            <a:r>
              <a:rPr lang="en-US" sz="2900" dirty="0"/>
              <a:t> cu </a:t>
            </a:r>
            <a:r>
              <a:rPr lang="en-US" sz="2900" dirty="0" err="1"/>
              <a:t>cadrele</a:t>
            </a:r>
            <a:r>
              <a:rPr lang="en-US" sz="2900" dirty="0"/>
              <a:t> </a:t>
            </a:r>
            <a:r>
              <a:rPr lang="en-US" sz="2900" dirty="0" err="1"/>
              <a:t>didactice</a:t>
            </a:r>
            <a:r>
              <a:rPr lang="en-US" sz="2900" dirty="0"/>
              <a:t> de la </a:t>
            </a:r>
            <a:r>
              <a:rPr lang="en-US" sz="2900" dirty="0" err="1"/>
              <a:t>clasă</a:t>
            </a:r>
            <a:r>
              <a:rPr lang="en-US" sz="2900" dirty="0"/>
              <a:t>.</a:t>
            </a:r>
          </a:p>
          <a:p>
            <a:endParaRPr lang="en-US" dirty="0"/>
          </a:p>
        </p:txBody>
      </p:sp>
    </p:spTree>
    <p:extLst>
      <p:ext uri="{BB962C8B-B14F-4D97-AF65-F5344CB8AC3E}">
        <p14:creationId xmlns:p14="http://schemas.microsoft.com/office/powerpoint/2010/main" val="1265939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959222-3FAC-1F41-D49C-EB7B1F9613B0}"/>
              </a:ext>
            </a:extLst>
          </p:cNvPr>
          <p:cNvSpPr>
            <a:spLocks noGrp="1"/>
          </p:cNvSpPr>
          <p:nvPr>
            <p:ph idx="1"/>
          </p:nvPr>
        </p:nvSpPr>
        <p:spPr>
          <a:xfrm>
            <a:off x="422030" y="1023424"/>
            <a:ext cx="9973993" cy="4811151"/>
          </a:xfrm>
        </p:spPr>
        <p:txBody>
          <a:bodyPr>
            <a:normAutofit/>
          </a:bodyPr>
          <a:lstStyle/>
          <a:p>
            <a:pPr>
              <a:lnSpc>
                <a:spcPct val="110000"/>
              </a:lnSpc>
            </a:pPr>
            <a:r>
              <a:rPr lang="ro-RO" dirty="0"/>
              <a:t>	</a:t>
            </a:r>
            <a:r>
              <a:rPr lang="en-US" dirty="0"/>
              <a:t>•</a:t>
            </a:r>
            <a:r>
              <a:rPr lang="en-US" sz="2400" dirty="0" err="1"/>
              <a:t>Evaluează</a:t>
            </a:r>
            <a:r>
              <a:rPr lang="en-US" sz="2400" dirty="0"/>
              <a:t> </a:t>
            </a:r>
            <a:r>
              <a:rPr lang="en-US" sz="2400" dirty="0" err="1"/>
              <a:t>rezultatele</a:t>
            </a:r>
            <a:r>
              <a:rPr lang="en-US" sz="2400" dirty="0"/>
              <a:t> </a:t>
            </a:r>
            <a:r>
              <a:rPr lang="en-US" sz="2400" dirty="0" err="1"/>
              <a:t>aplicării</a:t>
            </a:r>
            <a:r>
              <a:rPr lang="en-US" sz="2400" dirty="0"/>
              <a:t> </a:t>
            </a:r>
            <a:r>
              <a:rPr lang="en-US" sz="2400" dirty="0" err="1"/>
              <a:t>programelor</a:t>
            </a:r>
            <a:r>
              <a:rPr lang="en-US" sz="2400" dirty="0"/>
              <a:t> </a:t>
            </a:r>
            <a:r>
              <a:rPr lang="en-US" sz="2400" dirty="0" err="1"/>
              <a:t>curriculare</a:t>
            </a:r>
            <a:r>
              <a:rPr lang="en-US" sz="2400" dirty="0"/>
              <a:t> </a:t>
            </a:r>
            <a:r>
              <a:rPr lang="en-US" sz="2400" dirty="0" err="1"/>
              <a:t>adaptate</a:t>
            </a:r>
            <a:r>
              <a:rPr lang="en-US" sz="2400" dirty="0"/>
              <a:t> </a:t>
            </a:r>
            <a:r>
              <a:rPr lang="en-US" sz="2400" dirty="0" err="1"/>
              <a:t>împreună</a:t>
            </a:r>
            <a:r>
              <a:rPr lang="en-US" sz="2400" dirty="0"/>
              <a:t> cu </a:t>
            </a:r>
            <a:r>
              <a:rPr lang="en-US" sz="2400" dirty="0" err="1"/>
              <a:t>cadrele</a:t>
            </a:r>
            <a:r>
              <a:rPr lang="en-US" sz="2400" dirty="0"/>
              <a:t> </a:t>
            </a:r>
            <a:r>
              <a:rPr lang="en-US" sz="2400" dirty="0" err="1"/>
              <a:t>didactice</a:t>
            </a:r>
            <a:r>
              <a:rPr lang="en-US" sz="2400" dirty="0"/>
              <a:t>.</a:t>
            </a:r>
          </a:p>
          <a:p>
            <a:pPr>
              <a:lnSpc>
                <a:spcPct val="110000"/>
              </a:lnSpc>
            </a:pPr>
            <a:r>
              <a:rPr lang="ro-RO" sz="2400" dirty="0"/>
              <a:t>	</a:t>
            </a:r>
            <a:r>
              <a:rPr lang="en-US" sz="2400" dirty="0"/>
              <a:t>•</a:t>
            </a:r>
            <a:r>
              <a:rPr lang="en-US" sz="2400" dirty="0" err="1"/>
              <a:t>Creează</a:t>
            </a:r>
            <a:r>
              <a:rPr lang="en-US" sz="2400" dirty="0"/>
              <a:t> </a:t>
            </a:r>
            <a:r>
              <a:rPr lang="en-US" sz="2400" dirty="0" err="1"/>
              <a:t>materiale</a:t>
            </a:r>
            <a:r>
              <a:rPr lang="en-US" sz="2400" dirty="0"/>
              <a:t> </a:t>
            </a:r>
            <a:r>
              <a:rPr lang="en-US" sz="2400" dirty="0" err="1"/>
              <a:t>didactice</a:t>
            </a:r>
            <a:r>
              <a:rPr lang="en-US" sz="2400" dirty="0"/>
              <a:t>, </a:t>
            </a:r>
            <a:r>
              <a:rPr lang="en-US" sz="2400" dirty="0" err="1"/>
              <a:t>instrumente</a:t>
            </a:r>
            <a:r>
              <a:rPr lang="en-US" sz="2400" dirty="0"/>
              <a:t> de </a:t>
            </a:r>
            <a:r>
              <a:rPr lang="en-US" sz="2400" dirty="0" err="1"/>
              <a:t>lucru</a:t>
            </a:r>
            <a:r>
              <a:rPr lang="en-US" sz="2400" dirty="0"/>
              <a:t> </a:t>
            </a:r>
            <a:r>
              <a:rPr lang="en-US" sz="2400" dirty="0" err="1"/>
              <a:t>și</a:t>
            </a:r>
            <a:r>
              <a:rPr lang="en-US" sz="2400" dirty="0"/>
              <a:t> </a:t>
            </a:r>
            <a:r>
              <a:rPr lang="en-US" sz="2400" dirty="0" err="1"/>
              <a:t>evaluare</a:t>
            </a:r>
            <a:r>
              <a:rPr lang="en-US" sz="2400" dirty="0"/>
              <a:t> </a:t>
            </a:r>
            <a:r>
              <a:rPr lang="en-US" sz="2400" dirty="0" err="1"/>
              <a:t>specifice</a:t>
            </a:r>
            <a:r>
              <a:rPr lang="en-US" sz="2400" dirty="0"/>
              <a:t>.</a:t>
            </a:r>
          </a:p>
          <a:p>
            <a:pPr>
              <a:lnSpc>
                <a:spcPct val="110000"/>
              </a:lnSpc>
            </a:pPr>
            <a:r>
              <a:rPr lang="ro-RO" sz="2400" dirty="0"/>
              <a:t>	</a:t>
            </a:r>
            <a:r>
              <a:rPr lang="en-US" sz="2400" dirty="0"/>
              <a:t>•</a:t>
            </a:r>
            <a:r>
              <a:rPr lang="en-US" sz="2400" dirty="0" err="1"/>
              <a:t>Consiliază</a:t>
            </a:r>
            <a:r>
              <a:rPr lang="en-US" sz="2400" dirty="0"/>
              <a:t> </a:t>
            </a:r>
            <a:r>
              <a:rPr lang="en-US" sz="2400" dirty="0" err="1"/>
              <a:t>părinții</a:t>
            </a:r>
            <a:r>
              <a:rPr lang="en-US" sz="2400" dirty="0"/>
              <a:t> </a:t>
            </a:r>
            <a:r>
              <a:rPr lang="en-US" sz="2400" dirty="0" err="1"/>
              <a:t>copiilor</a:t>
            </a:r>
            <a:r>
              <a:rPr lang="en-US" sz="2400" dirty="0"/>
              <a:t> care </a:t>
            </a:r>
            <a:r>
              <a:rPr lang="en-US" sz="2400" dirty="0" err="1"/>
              <a:t>beneficiază</a:t>
            </a:r>
            <a:r>
              <a:rPr lang="en-US" sz="2400" dirty="0"/>
              <a:t> de </a:t>
            </a:r>
            <a:r>
              <a:rPr lang="en-US" sz="2400" dirty="0" err="1"/>
              <a:t>servicii</a:t>
            </a:r>
            <a:r>
              <a:rPr lang="en-US" sz="2400" dirty="0"/>
              <a:t> de </a:t>
            </a:r>
            <a:r>
              <a:rPr lang="en-US" sz="2400" dirty="0" err="1"/>
              <a:t>sprijin</a:t>
            </a:r>
            <a:r>
              <a:rPr lang="en-US" sz="2400" dirty="0"/>
              <a:t>.</a:t>
            </a:r>
          </a:p>
          <a:p>
            <a:pPr>
              <a:lnSpc>
                <a:spcPct val="110000"/>
              </a:lnSpc>
            </a:pPr>
            <a:r>
              <a:rPr lang="ro-RO" sz="2400" dirty="0"/>
              <a:t>	</a:t>
            </a:r>
            <a:r>
              <a:rPr lang="en-US" sz="2400" dirty="0"/>
              <a:t>•</a:t>
            </a:r>
            <a:r>
              <a:rPr lang="en-US" sz="2400" dirty="0" err="1"/>
              <a:t>Participă</a:t>
            </a:r>
            <a:r>
              <a:rPr lang="en-US" sz="2400" dirty="0"/>
              <a:t> </a:t>
            </a:r>
            <a:r>
              <a:rPr lang="en-US" sz="2400" dirty="0" err="1"/>
              <a:t>ocazional</a:t>
            </a:r>
            <a:r>
              <a:rPr lang="en-US" sz="2400" dirty="0"/>
              <a:t> la ore </a:t>
            </a:r>
            <a:r>
              <a:rPr lang="en-US" sz="2400" dirty="0" err="1"/>
              <a:t>și</a:t>
            </a:r>
            <a:r>
              <a:rPr lang="en-US" sz="2400" dirty="0"/>
              <a:t> </a:t>
            </a:r>
            <a:r>
              <a:rPr lang="en-US" sz="2400" dirty="0" err="1"/>
              <a:t>activități</a:t>
            </a:r>
            <a:r>
              <a:rPr lang="en-US" sz="2400" dirty="0"/>
              <a:t> </a:t>
            </a:r>
            <a:r>
              <a:rPr lang="en-US" sz="2400" dirty="0" err="1"/>
              <a:t>extrașcolare</a:t>
            </a:r>
            <a:r>
              <a:rPr lang="en-US" sz="2400" dirty="0"/>
              <a:t>.</a:t>
            </a:r>
          </a:p>
          <a:p>
            <a:pPr>
              <a:lnSpc>
                <a:spcPct val="110000"/>
              </a:lnSpc>
            </a:pPr>
            <a:r>
              <a:rPr lang="ro-RO" sz="2400" dirty="0"/>
              <a:t>	</a:t>
            </a:r>
            <a:r>
              <a:rPr lang="en-US" sz="2400" dirty="0"/>
              <a:t>•</a:t>
            </a:r>
            <a:r>
              <a:rPr lang="en-US" sz="2400" dirty="0" err="1"/>
              <a:t>Poate</a:t>
            </a:r>
            <a:r>
              <a:rPr lang="en-US" sz="2400" dirty="0"/>
              <a:t> </a:t>
            </a:r>
            <a:r>
              <a:rPr lang="en-US" sz="2400" dirty="0" err="1"/>
              <a:t>recomanda</a:t>
            </a:r>
            <a:r>
              <a:rPr lang="en-US" sz="2400" dirty="0"/>
              <a:t> </a:t>
            </a:r>
            <a:r>
              <a:rPr lang="en-US" sz="2400" dirty="0" err="1"/>
              <a:t>evaluarea</a:t>
            </a:r>
            <a:r>
              <a:rPr lang="en-US" sz="2400" dirty="0"/>
              <a:t> </a:t>
            </a:r>
            <a:r>
              <a:rPr lang="en-US" sz="2400" dirty="0" err="1"/>
              <a:t>și</a:t>
            </a:r>
            <a:r>
              <a:rPr lang="en-US" sz="2400" dirty="0"/>
              <a:t> </a:t>
            </a:r>
            <a:r>
              <a:rPr lang="en-US" sz="2400" dirty="0" err="1"/>
              <a:t>orientarea</a:t>
            </a:r>
            <a:r>
              <a:rPr lang="en-US" sz="2400" dirty="0"/>
              <a:t> </a:t>
            </a:r>
            <a:r>
              <a:rPr lang="en-US" sz="2400" dirty="0" err="1"/>
              <a:t>școlară</a:t>
            </a:r>
            <a:r>
              <a:rPr lang="en-US" sz="2400" dirty="0"/>
              <a:t> a </a:t>
            </a:r>
            <a:r>
              <a:rPr lang="en-US" sz="2400" dirty="0" err="1"/>
              <a:t>elevilor</a:t>
            </a:r>
            <a:r>
              <a:rPr lang="en-US" sz="2400" dirty="0"/>
              <a:t> cu </a:t>
            </a:r>
            <a:r>
              <a:rPr lang="en-US" sz="2400" dirty="0" err="1"/>
              <a:t>dificultăți</a:t>
            </a:r>
            <a:r>
              <a:rPr lang="en-US" sz="2400" dirty="0"/>
              <a:t> de </a:t>
            </a:r>
            <a:r>
              <a:rPr lang="en-US" sz="2400" dirty="0" err="1"/>
              <a:t>învățare</a:t>
            </a:r>
            <a:r>
              <a:rPr lang="en-US" sz="2400" dirty="0"/>
              <a:t> de </a:t>
            </a:r>
            <a:r>
              <a:rPr lang="en-US" sz="2400" dirty="0" err="1"/>
              <a:t>către</a:t>
            </a:r>
            <a:r>
              <a:rPr lang="en-US" sz="2400" dirty="0"/>
              <a:t> </a:t>
            </a:r>
            <a:r>
              <a:rPr lang="en-US" sz="2400" dirty="0" err="1"/>
              <a:t>comisia</a:t>
            </a:r>
            <a:r>
              <a:rPr lang="en-US" sz="2400" dirty="0"/>
              <a:t> CJRAE/CMBRAE.</a:t>
            </a:r>
          </a:p>
          <a:p>
            <a:endParaRPr lang="en-US" dirty="0"/>
          </a:p>
        </p:txBody>
      </p:sp>
    </p:spTree>
    <p:extLst>
      <p:ext uri="{BB962C8B-B14F-4D97-AF65-F5344CB8AC3E}">
        <p14:creationId xmlns:p14="http://schemas.microsoft.com/office/powerpoint/2010/main" val="1242997791"/>
      </p:ext>
    </p:extLst>
  </p:cSld>
  <p:clrMapOvr>
    <a:masterClrMapping/>
  </p:clrMapOvr>
</p:sld>
</file>

<file path=ppt/theme/theme1.xml><?xml version="1.0" encoding="utf-8"?>
<a:theme xmlns:a="http://schemas.openxmlformats.org/drawingml/2006/main" name="Custom">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45331398_Win32_SL_V13" id="{C59E605D-C281-4A06-BDA0-E97A35AC3AA8}" vid="{25D1D206-DA25-4050-926A-BD6D3A1B5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E98C35-9ECE-4425-BCBA-00E118C705C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45A8381C-73EB-48EA-B45F-7B7C8C7DF409}">
  <ds:schemaRefs>
    <ds:schemaRef ds:uri="http://schemas.microsoft.com/sharepoint/v3/contenttype/forms"/>
  </ds:schemaRefs>
</ds:datastoreItem>
</file>

<file path=customXml/itemProps3.xml><?xml version="1.0" encoding="utf-8"?>
<ds:datastoreItem xmlns:ds="http://schemas.openxmlformats.org/officeDocument/2006/customXml" ds:itemID="{5AA6A711-2C3F-4EC0-B88B-62D740851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Universal presentation</Template>
  <TotalTime>97</TotalTime>
  <Words>1032</Words>
  <Application>Microsoft Office PowerPoint</Application>
  <PresentationFormat>Widescreen</PresentationFormat>
  <Paragraphs>66</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Tenorite</vt:lpstr>
      <vt:lpstr>Custom</vt:lpstr>
      <vt:lpstr>Rolul Shadow-ului în integrarea copiilor cu Cerințe Educaționale Speciale (CES) în școlile de masă</vt:lpstr>
      <vt:lpstr>Rezumat</vt:lpstr>
      <vt:lpstr>Introducere</vt:lpstr>
      <vt:lpstr>PowerPoint Presentation</vt:lpstr>
      <vt:lpstr>Criterii de analiză</vt:lpstr>
      <vt:lpstr>Explorarea rolului profesional al Shadow-ului</vt:lpstr>
      <vt:lpstr>PowerPoint Presentation</vt:lpstr>
      <vt:lpstr> Explorarea rolului profesional al Profesorului de Sprijin</vt:lpstr>
      <vt:lpstr>PowerPoint Presentation</vt:lpstr>
      <vt:lpstr>Practicile și finanțarea în alte țări a profesiei Shadow</vt:lpstr>
      <vt:lpstr>Concluzie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Rolul Shadow-ului în integrarea copiilor cu Cerințe Educaționale Speciale (CES) în școlile de masă</dc:title>
  <dc:creator>diana druta</dc:creator>
  <cp:lastModifiedBy>diana druta</cp:lastModifiedBy>
  <cp:revision>1</cp:revision>
  <dcterms:created xsi:type="dcterms:W3CDTF">2024-05-20T13:18:31Z</dcterms:created>
  <dcterms:modified xsi:type="dcterms:W3CDTF">2024-05-20T14:55:51Z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