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E6D5BBF4-01F3-4AB7-8214-BD1014C33D86}" type="datetimeFigureOut">
              <a:rPr lang="en-US" smtClean="0"/>
              <a:t>5/20/2024</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73573C85-59F9-4235-9234-8719078FBA8F}" type="slidenum">
              <a:rPr lang="en-US" smtClean="0"/>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6D5BBF4-01F3-4AB7-8214-BD1014C33D86}" type="datetimeFigureOut">
              <a:rPr lang="en-US" smtClean="0"/>
              <a:t>5/20/2024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3573C85-59F9-4235-9234-8719078FBA8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6D5BBF4-01F3-4AB7-8214-BD1014C33D86}" type="datetimeFigureOut">
              <a:rPr lang="en-US" smtClean="0"/>
              <a:t>5/20/2024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3573C85-59F9-4235-9234-8719078FBA8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6D5BBF4-01F3-4AB7-8214-BD1014C33D86}" type="datetimeFigureOut">
              <a:rPr lang="en-US" smtClean="0"/>
              <a:t>5/20/2024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3573C85-59F9-4235-9234-8719078FBA8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6D5BBF4-01F3-4AB7-8214-BD1014C33D86}" type="datetimeFigureOut">
              <a:rPr lang="en-US" smtClean="0"/>
              <a:t>5/20/2024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3573C85-59F9-4235-9234-8719078FBA8F}" type="slidenum">
              <a:rPr lang="en-US" smtClean="0"/>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6D5BBF4-01F3-4AB7-8214-BD1014C33D86}" type="datetimeFigureOut">
              <a:rPr lang="en-US" smtClean="0"/>
              <a:t>5/20/2024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3573C85-59F9-4235-9234-8719078FBA8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6D5BBF4-01F3-4AB7-8214-BD1014C33D86}" type="datetimeFigureOut">
              <a:rPr lang="en-US" smtClean="0"/>
              <a:t>5/20/2024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3573C85-59F9-4235-9234-8719078FBA8F}" type="slidenum">
              <a:rPr lang="en-US" smtClean="0"/>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6D5BBF4-01F3-4AB7-8214-BD1014C33D86}" type="datetimeFigureOut">
              <a:rPr lang="en-US" smtClean="0"/>
              <a:t>5/20/2024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3573C85-59F9-4235-9234-8719078FBA8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6D5BBF4-01F3-4AB7-8214-BD1014C33D86}" type="datetimeFigureOut">
              <a:rPr lang="en-US" smtClean="0"/>
              <a:t>5/20/2024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3573C85-59F9-4235-9234-8719078FBA8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6D5BBF4-01F3-4AB7-8214-BD1014C33D86}" type="datetimeFigureOut">
              <a:rPr lang="en-US" smtClean="0"/>
              <a:t>5/20/2024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3573C85-59F9-4235-9234-8719078FBA8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E6D5BBF4-01F3-4AB7-8214-BD1014C33D86}" type="datetimeFigureOut">
              <a:rPr lang="en-US" smtClean="0"/>
              <a:t>5/20/2024</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73573C85-59F9-4235-9234-8719078FBA8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E6D5BBF4-01F3-4AB7-8214-BD1014C33D86}" type="datetimeFigureOut">
              <a:rPr lang="en-US" smtClean="0"/>
              <a:t>5/20/2024</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73573C85-59F9-4235-9234-8719078FBA8F}"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bn.idsi.md/" TargetMode="External"/><Relationship Id="rId2" Type="http://schemas.openxmlformats.org/officeDocument/2006/relationships/hyperlink" Target="http://www.socialmedia.ro/" TargetMode="External"/><Relationship Id="rId1" Type="http://schemas.openxmlformats.org/officeDocument/2006/relationships/slideLayout" Target="../slideLayouts/slideLayout2.xml"/><Relationship Id="rId4" Type="http://schemas.openxmlformats.org/officeDocument/2006/relationships/hyperlink" Target="http://www.wikipedia.r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600200"/>
            <a:ext cx="7772400" cy="1975104"/>
          </a:xfrm>
        </p:spPr>
        <p:txBody>
          <a:bodyPr/>
          <a:lstStyle/>
          <a:p>
            <a:pPr algn="ctr"/>
            <a:r>
              <a:rPr lang="ro-RO" dirty="0" smtClean="0">
                <a:latin typeface="Bahnschrift SemiBold" pitchFamily="34" charset="0"/>
              </a:rPr>
              <a:t>Comunicare politică și manipulare prin </a:t>
            </a:r>
            <a:br>
              <a:rPr lang="ro-RO" dirty="0" smtClean="0">
                <a:latin typeface="Bahnschrift SemiBold" pitchFamily="34" charset="0"/>
              </a:rPr>
            </a:br>
            <a:r>
              <a:rPr lang="ro-RO" dirty="0" smtClean="0">
                <a:latin typeface="Bahnschrift SemiBold" pitchFamily="34" charset="0"/>
              </a:rPr>
              <a:t>social media</a:t>
            </a:r>
            <a:endParaRPr lang="en-US" dirty="0">
              <a:latin typeface="Bahnschrift SemiBold" pitchFamily="34" charset="0"/>
            </a:endParaRPr>
          </a:p>
        </p:txBody>
      </p:sp>
      <p:sp>
        <p:nvSpPr>
          <p:cNvPr id="4" name="TextBox 3"/>
          <p:cNvSpPr txBox="1"/>
          <p:nvPr/>
        </p:nvSpPr>
        <p:spPr>
          <a:xfrm>
            <a:off x="5791200" y="5638800"/>
            <a:ext cx="3048000" cy="923330"/>
          </a:xfrm>
          <a:prstGeom prst="rect">
            <a:avLst/>
          </a:prstGeom>
          <a:noFill/>
        </p:spPr>
        <p:txBody>
          <a:bodyPr wrap="square" rtlCol="0">
            <a:spAutoFit/>
          </a:bodyPr>
          <a:lstStyle/>
          <a:p>
            <a:r>
              <a:rPr lang="ro-RO" b="1" i="1" u="sng" dirty="0" smtClean="0">
                <a:solidFill>
                  <a:schemeClr val="bg1"/>
                </a:solidFill>
                <a:latin typeface="Bahnschrift SemiBold Condensed" pitchFamily="34" charset="0"/>
              </a:rPr>
              <a:t>Taloș Răzvan Ionuț</a:t>
            </a:r>
          </a:p>
          <a:p>
            <a:r>
              <a:rPr lang="ro-RO" b="1" i="1" u="sng" dirty="0" smtClean="0">
                <a:solidFill>
                  <a:schemeClr val="bg1"/>
                </a:solidFill>
                <a:latin typeface="Bahnschrift SemiBold Condensed" pitchFamily="34" charset="0"/>
              </a:rPr>
              <a:t>Științele comunicării și Relații publice</a:t>
            </a:r>
            <a:endParaRPr lang="en-US" b="1" i="1" u="sng" dirty="0">
              <a:solidFill>
                <a:schemeClr val="bg1"/>
              </a:solidFill>
              <a:latin typeface="Bahnschrift SemiBold Condensed"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707136"/>
          </a:xfrm>
          <a:effectLst>
            <a:outerShdw blurRad="50800" dist="38100" dir="5400000" algn="t" rotWithShape="0">
              <a:prstClr val="black">
                <a:alpha val="40000"/>
              </a:prstClr>
            </a:outerShdw>
            <a:reflection blurRad="6350" stA="50000" endA="300" endPos="55500" dist="50800" dir="5400000" sy="-100000" algn="bl" rotWithShape="0"/>
          </a:effectLst>
        </p:spPr>
        <p:txBody>
          <a:bodyPr/>
          <a:lstStyle/>
          <a:p>
            <a:r>
              <a:rPr lang="ro-RO" dirty="0" smtClean="0">
                <a:latin typeface="Bahnschrift SemiBold" pitchFamily="34" charset="0"/>
              </a:rPr>
              <a:t>Introducere</a:t>
            </a:r>
            <a:endParaRPr lang="en-US" dirty="0">
              <a:latin typeface="Bahnschrift SemiBold" pitchFamily="34" charset="0"/>
            </a:endParaRPr>
          </a:p>
        </p:txBody>
      </p:sp>
      <p:sp>
        <p:nvSpPr>
          <p:cNvPr id="3" name="Content Placeholder 2"/>
          <p:cNvSpPr>
            <a:spLocks noGrp="1"/>
          </p:cNvSpPr>
          <p:nvPr>
            <p:ph idx="1"/>
          </p:nvPr>
        </p:nvSpPr>
        <p:spPr>
          <a:xfrm>
            <a:off x="914400" y="1752600"/>
            <a:ext cx="7772400" cy="4419600"/>
          </a:xfrm>
        </p:spPr>
        <p:txBody>
          <a:bodyPr>
            <a:normAutofit fontScale="92500"/>
          </a:bodyPr>
          <a:lstStyle/>
          <a:p>
            <a:pPr>
              <a:buNone/>
            </a:pPr>
            <a:r>
              <a:rPr lang="ro-RO" dirty="0" smtClean="0">
                <a:latin typeface="Bahnschrift SemiBold Condensed" pitchFamily="34" charset="0"/>
              </a:rPr>
              <a:t>    </a:t>
            </a:r>
            <a:r>
              <a:rPr lang="vi-VN" dirty="0" smtClean="0">
                <a:latin typeface="Bahnschrift SemiBold Condensed" pitchFamily="34" charset="0"/>
              </a:rPr>
              <a:t>Încă </a:t>
            </a:r>
            <a:r>
              <a:rPr lang="vi-VN" dirty="0" smtClean="0">
                <a:latin typeface="Bahnschrift SemiBold Condensed" pitchFamily="34" charset="0"/>
              </a:rPr>
              <a:t>de la începuturi, comunicarea </a:t>
            </a:r>
            <a:r>
              <a:rPr lang="vi-VN" dirty="0" smtClean="0">
                <a:latin typeface="Bahnschrift SemiBold Condensed" pitchFamily="34" charset="0"/>
              </a:rPr>
              <a:t>politică</a:t>
            </a:r>
            <a:r>
              <a:rPr lang="ro-RO" dirty="0" smtClean="0">
                <a:latin typeface="Bahnschrift SemiBold Condensed" pitchFamily="34" charset="0"/>
              </a:rPr>
              <a:t> </a:t>
            </a:r>
            <a:r>
              <a:rPr lang="vi-VN" dirty="0" smtClean="0">
                <a:latin typeface="Bahnschrift SemiBold Condensed" pitchFamily="34" charset="0"/>
              </a:rPr>
              <a:t>reprezintă </a:t>
            </a:r>
            <a:r>
              <a:rPr lang="vi-VN" dirty="0" smtClean="0">
                <a:latin typeface="Bahnschrift SemiBold Condensed" pitchFamily="34" charset="0"/>
              </a:rPr>
              <a:t>un maraton al persuasiunii </a:t>
            </a:r>
            <a:r>
              <a:rPr lang="vi-VN" dirty="0" smtClean="0">
                <a:latin typeface="Bahnschrift SemiBold Condensed" pitchFamily="34" charset="0"/>
              </a:rPr>
              <a:t>aplicate</a:t>
            </a:r>
            <a:r>
              <a:rPr lang="ro-RO" dirty="0" smtClean="0">
                <a:latin typeface="Bahnschrift SemiBold Condensed" pitchFamily="34" charset="0"/>
              </a:rPr>
              <a:t> </a:t>
            </a:r>
            <a:r>
              <a:rPr lang="vi-VN" dirty="0" smtClean="0">
                <a:latin typeface="Bahnschrift SemiBold Condensed" pitchFamily="34" charset="0"/>
              </a:rPr>
              <a:t>asupra </a:t>
            </a:r>
            <a:r>
              <a:rPr lang="vi-VN" dirty="0" smtClean="0">
                <a:latin typeface="Bahnschrift SemiBold Condensed" pitchFamily="34" charset="0"/>
              </a:rPr>
              <a:t>populației cu scopul de a strânge voturi și </a:t>
            </a:r>
            <a:r>
              <a:rPr lang="vi-VN" dirty="0" smtClean="0">
                <a:latin typeface="Bahnschrift SemiBold Condensed" pitchFamily="34" charset="0"/>
              </a:rPr>
              <a:t>simpatie </a:t>
            </a:r>
            <a:r>
              <a:rPr lang="vi-VN" dirty="0" smtClean="0">
                <a:latin typeface="Bahnschrift SemiBold Condensed" pitchFamily="34" charset="0"/>
              </a:rPr>
              <a:t>în detrimentul politicianului sau </a:t>
            </a:r>
            <a:r>
              <a:rPr lang="vi-VN" dirty="0" smtClean="0">
                <a:latin typeface="Bahnschrift SemiBold Condensed" pitchFamily="34" charset="0"/>
              </a:rPr>
              <a:t>al</a:t>
            </a:r>
            <a:r>
              <a:rPr lang="ro-RO" dirty="0" smtClean="0">
                <a:latin typeface="Bahnschrift SemiBold Condensed" pitchFamily="34" charset="0"/>
              </a:rPr>
              <a:t> </a:t>
            </a:r>
            <a:r>
              <a:rPr lang="vi-VN" dirty="0" smtClean="0">
                <a:latin typeface="Bahnschrift SemiBold Condensed" pitchFamily="34" charset="0"/>
              </a:rPr>
              <a:t>întregului </a:t>
            </a:r>
            <a:r>
              <a:rPr lang="vi-VN" dirty="0" smtClean="0">
                <a:latin typeface="Bahnschrift SemiBold Condensed" pitchFamily="34" charset="0"/>
              </a:rPr>
              <a:t>partid. În prezent, lupta politică și-a </a:t>
            </a:r>
            <a:r>
              <a:rPr lang="vi-VN" dirty="0" smtClean="0">
                <a:latin typeface="Bahnschrift SemiBold Condensed" pitchFamily="34" charset="0"/>
              </a:rPr>
              <a:t>găsit</a:t>
            </a:r>
            <a:r>
              <a:rPr lang="ro-RO" dirty="0" smtClean="0">
                <a:latin typeface="Bahnschrift SemiBold Condensed" pitchFamily="34" charset="0"/>
              </a:rPr>
              <a:t> </a:t>
            </a:r>
            <a:r>
              <a:rPr lang="vi-VN" dirty="0" smtClean="0">
                <a:latin typeface="Bahnschrift SemiBold Condensed" pitchFamily="34" charset="0"/>
              </a:rPr>
              <a:t>frontul </a:t>
            </a:r>
            <a:r>
              <a:rPr lang="vi-VN" dirty="0" smtClean="0">
                <a:latin typeface="Bahnschrift SemiBold Condensed" pitchFamily="34" charset="0"/>
              </a:rPr>
              <a:t>pe rețelele de socializare unde fără </a:t>
            </a:r>
            <a:r>
              <a:rPr lang="vi-VN" dirty="0" smtClean="0">
                <a:latin typeface="Bahnschrift SemiBold Condensed" pitchFamily="34" charset="0"/>
              </a:rPr>
              <a:t>mari</a:t>
            </a:r>
            <a:r>
              <a:rPr lang="ro-RO" dirty="0" smtClean="0">
                <a:latin typeface="Bahnschrift SemiBold Condensed" pitchFamily="34" charset="0"/>
              </a:rPr>
              <a:t> </a:t>
            </a:r>
            <a:r>
              <a:rPr lang="vi-VN" dirty="0" smtClean="0">
                <a:latin typeface="Bahnschrift SemiBold Condensed" pitchFamily="34" charset="0"/>
              </a:rPr>
              <a:t>eforturi</a:t>
            </a:r>
            <a:r>
              <a:rPr lang="vi-VN" dirty="0" smtClean="0">
                <a:latin typeface="Bahnschrift SemiBold Condensed" pitchFamily="34" charset="0"/>
              </a:rPr>
              <a:t>, omul politic își poate forma </a:t>
            </a:r>
            <a:r>
              <a:rPr lang="vi-VN" dirty="0" smtClean="0">
                <a:latin typeface="Bahnschrift SemiBold Condensed" pitchFamily="34" charset="0"/>
              </a:rPr>
              <a:t>imaginea,</a:t>
            </a:r>
            <a:r>
              <a:rPr lang="ro-RO" dirty="0" smtClean="0">
                <a:latin typeface="Bahnschrift SemiBold Condensed" pitchFamily="34" charset="0"/>
              </a:rPr>
              <a:t> </a:t>
            </a:r>
            <a:r>
              <a:rPr lang="vi-VN" dirty="0" smtClean="0">
                <a:latin typeface="Bahnschrift SemiBold Condensed" pitchFamily="34" charset="0"/>
              </a:rPr>
              <a:t>exprima </a:t>
            </a:r>
            <a:r>
              <a:rPr lang="vi-VN" dirty="0" smtClean="0">
                <a:latin typeface="Bahnschrift SemiBold Condensed" pitchFamily="34" charset="0"/>
              </a:rPr>
              <a:t>părerea și crea reclama după bunul plac, </a:t>
            </a:r>
            <a:r>
              <a:rPr lang="vi-VN" dirty="0" smtClean="0">
                <a:latin typeface="Bahnschrift SemiBold Condensed" pitchFamily="34" charset="0"/>
              </a:rPr>
              <a:t>iar </a:t>
            </a:r>
            <a:r>
              <a:rPr lang="vi-VN" dirty="0" smtClean="0">
                <a:latin typeface="Bahnschrift SemiBold Condensed" pitchFamily="34" charset="0"/>
              </a:rPr>
              <a:t>informația are deschidere la cel mai vast public, în </a:t>
            </a:r>
            <a:r>
              <a:rPr lang="vi-VN" dirty="0" smtClean="0">
                <a:latin typeface="Bahnschrift SemiBold Condensed" pitchFamily="34" charset="0"/>
              </a:rPr>
              <a:t>așa</a:t>
            </a:r>
            <a:r>
              <a:rPr lang="ro-RO" dirty="0" smtClean="0">
                <a:latin typeface="Bahnschrift SemiBold Condensed" pitchFamily="34" charset="0"/>
              </a:rPr>
              <a:t> </a:t>
            </a:r>
            <a:r>
              <a:rPr lang="vi-VN" dirty="0" smtClean="0">
                <a:latin typeface="Bahnschrift SemiBold Condensed" pitchFamily="34" charset="0"/>
              </a:rPr>
              <a:t>fel </a:t>
            </a:r>
            <a:r>
              <a:rPr lang="vi-VN" dirty="0" smtClean="0">
                <a:latin typeface="Bahnschrift SemiBold Condensed" pitchFamily="34" charset="0"/>
              </a:rPr>
              <a:t>încât fiecare promisiune fără temei și defăimare </a:t>
            </a:r>
            <a:r>
              <a:rPr lang="vi-VN" dirty="0" smtClean="0">
                <a:latin typeface="Bahnschrift SemiBold Condensed" pitchFamily="34" charset="0"/>
              </a:rPr>
              <a:t>asupra</a:t>
            </a:r>
            <a:r>
              <a:rPr lang="ro-RO" dirty="0" smtClean="0">
                <a:latin typeface="Bahnschrift SemiBold Condensed" pitchFamily="34" charset="0"/>
              </a:rPr>
              <a:t> </a:t>
            </a:r>
            <a:r>
              <a:rPr lang="vi-VN" dirty="0" smtClean="0">
                <a:latin typeface="Bahnschrift SemiBold Condensed" pitchFamily="34" charset="0"/>
              </a:rPr>
              <a:t>concurenței </a:t>
            </a:r>
            <a:r>
              <a:rPr lang="vi-VN" dirty="0" smtClean="0">
                <a:latin typeface="Bahnschrift SemiBold Condensed" pitchFamily="34" charset="0"/>
              </a:rPr>
              <a:t>să ajungă la cetățeni în acest an electoral</a:t>
            </a:r>
            <a:r>
              <a:rPr lang="vi-VN" dirty="0" smtClean="0">
                <a:latin typeface="Bahnschrift SemiBold Condensed" pitchFamily="34" charset="0"/>
              </a:rPr>
              <a:t>.</a:t>
            </a:r>
            <a:endParaRPr lang="vi-VN" dirty="0" smtClean="0">
              <a:latin typeface="Bahnschrift SemiBold Condensed"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707136"/>
          </a:xfrm>
          <a:effectLst>
            <a:reflection blurRad="6350" stA="50000" endA="300" endPos="55000" dir="5400000" sy="-100000" algn="bl" rotWithShape="0"/>
          </a:effectLst>
        </p:spPr>
        <p:txBody>
          <a:bodyPr/>
          <a:lstStyle/>
          <a:p>
            <a:r>
              <a:rPr lang="ro-RO" dirty="0" smtClean="0">
                <a:latin typeface="Bahnschrift SemiBold" pitchFamily="34" charset="0"/>
              </a:rPr>
              <a:t>Comunicare politică</a:t>
            </a:r>
            <a:endParaRPr lang="en-US" dirty="0">
              <a:latin typeface="Bahnschrift SemiBold" pitchFamily="34" charset="0"/>
            </a:endParaRPr>
          </a:p>
        </p:txBody>
      </p:sp>
      <p:sp>
        <p:nvSpPr>
          <p:cNvPr id="3" name="Content Placeholder 2"/>
          <p:cNvSpPr>
            <a:spLocks noGrp="1"/>
          </p:cNvSpPr>
          <p:nvPr>
            <p:ph idx="1"/>
          </p:nvPr>
        </p:nvSpPr>
        <p:spPr/>
        <p:txBody>
          <a:bodyPr>
            <a:normAutofit fontScale="92500" lnSpcReduction="20000"/>
          </a:bodyPr>
          <a:lstStyle/>
          <a:p>
            <a:pPr>
              <a:buNone/>
            </a:pPr>
            <a:r>
              <a:rPr lang="ro-RO" sz="2400" dirty="0" smtClean="0">
                <a:latin typeface="Bahnschrift SemiBold Condensed" pitchFamily="34" charset="0"/>
              </a:rPr>
              <a:t>Comunicarea şi campania sunt ariile cele mai evidente ale marketingului politic. </a:t>
            </a:r>
            <a:r>
              <a:rPr lang="ro-RO" sz="2400" dirty="0" smtClean="0">
                <a:latin typeface="Bahnschrift SemiBold Condensed" pitchFamily="34" charset="0"/>
              </a:rPr>
              <a:t>Definirea </a:t>
            </a:r>
            <a:r>
              <a:rPr lang="ro-RO" sz="2400" dirty="0" smtClean="0">
                <a:latin typeface="Bahnschrift SemiBold Condensed" pitchFamily="34" charset="0"/>
              </a:rPr>
              <a:t>comunicării politice este dificilă, datorită complexităţii ambilor termeni. Factorul crucial care face comunicarea „politică” este nu sursa mesajelor (respectiv transmiterea lor de către oamenii politici), ci conţinutul şi scopul </a:t>
            </a:r>
            <a:r>
              <a:rPr lang="ro-RO" sz="2400" dirty="0" smtClean="0">
                <a:latin typeface="Bahnschrift SemiBold Condensed" pitchFamily="34" charset="0"/>
              </a:rPr>
              <a:t>ei. Prin </a:t>
            </a:r>
            <a:r>
              <a:rPr lang="ro-RO" sz="2400" dirty="0" smtClean="0">
                <a:latin typeface="Bahnschrift SemiBold Condensed" pitchFamily="34" charset="0"/>
              </a:rPr>
              <a:t>urmare, caracterul ei intenţional justifică înţelegerea comunicării politice drept „comunicare despre politică orientată către un scop”. Aceasta include:</a:t>
            </a:r>
            <a:endParaRPr lang="en-US" sz="2400" dirty="0" smtClean="0">
              <a:latin typeface="Bahnschrift SemiBold Condensed" pitchFamily="34" charset="0"/>
            </a:endParaRPr>
          </a:p>
          <a:p>
            <a:pPr lvl="0"/>
            <a:r>
              <a:rPr lang="ro-RO" sz="2400" u="sng" dirty="0" smtClean="0">
                <a:latin typeface="Bahnschrift SemiBold Condensed" pitchFamily="34" charset="0"/>
              </a:rPr>
              <a:t>Toate formele de comunicare folosite de politicieni şi alţi actori politici cu scopul de a atinge obiective specifice.</a:t>
            </a:r>
            <a:endParaRPr lang="en-US" sz="2400" u="sng" dirty="0" smtClean="0">
              <a:latin typeface="Bahnschrift SemiBold Condensed" pitchFamily="34" charset="0"/>
            </a:endParaRPr>
          </a:p>
          <a:p>
            <a:pPr lvl="0"/>
            <a:r>
              <a:rPr lang="ro-RO" sz="2400" u="sng" dirty="0" smtClean="0">
                <a:latin typeface="Bahnschrift SemiBold Condensed" pitchFamily="34" charset="0"/>
              </a:rPr>
              <a:t>Comunicarea adresată acestor actori de către non-politicieni, precum alegătorii sau jurnaliştii, editorialiştii.</a:t>
            </a:r>
            <a:endParaRPr lang="en-US" sz="2400" u="sng" dirty="0" smtClean="0">
              <a:latin typeface="Bahnschrift SemiBold Condensed" pitchFamily="34" charset="0"/>
            </a:endParaRPr>
          </a:p>
          <a:p>
            <a:pPr lvl="0"/>
            <a:r>
              <a:rPr lang="ro-RO" sz="2400" u="sng" dirty="0" smtClean="0">
                <a:latin typeface="Bahnschrift SemiBold Condensed" pitchFamily="34" charset="0"/>
              </a:rPr>
              <a:t>Comunicarea despre aceşti actori şi activităţile lor, reflectată în ştiri, comentarii, alte forme de discuţii media despre politică</a:t>
            </a:r>
            <a:r>
              <a:rPr lang="ro-RO" sz="2400" i="1" dirty="0" smtClean="0">
                <a:latin typeface="Bahnschrift SemiBold Condensed" pitchFamily="34" charset="0"/>
              </a:rPr>
              <a:t>. </a:t>
            </a:r>
            <a:endParaRPr lang="en-US" sz="2400" i="1" dirty="0" smtClean="0">
              <a:latin typeface="Bahnschrift SemiBold Condensed" pitchFamily="34" charset="0"/>
            </a:endParaRPr>
          </a:p>
          <a:p>
            <a:pPr>
              <a:buNone/>
            </a:pPr>
            <a:r>
              <a:rPr lang="ro-RO" sz="2400" dirty="0" smtClean="0">
                <a:latin typeface="Bahnschrift SemiBold Condensed" pitchFamily="34" charset="0"/>
              </a:rPr>
              <a:t>       Pe </a:t>
            </a:r>
            <a:r>
              <a:rPr lang="ro-RO" sz="2400" dirty="0" smtClean="0">
                <a:latin typeface="Bahnschrift SemiBold Condensed" pitchFamily="34" charset="0"/>
              </a:rPr>
              <a:t>scurt, în această definiţie sunt incluse toate formele de discurs politic.</a:t>
            </a:r>
            <a:endParaRPr lang="en-US" sz="2400" dirty="0">
              <a:latin typeface="Bahnschrift SemiBold Condensed"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707136"/>
          </a:xfrm>
          <a:effectLst>
            <a:reflection blurRad="6350" stA="50000" endA="300" endPos="55000" dir="5400000" sy="-100000" algn="bl" rotWithShape="0"/>
          </a:effectLst>
        </p:spPr>
        <p:txBody>
          <a:bodyPr/>
          <a:lstStyle/>
          <a:p>
            <a:r>
              <a:rPr lang="ro-RO" dirty="0" smtClean="0">
                <a:latin typeface="Bahnschrift SemiBold" pitchFamily="34" charset="0"/>
              </a:rPr>
              <a:t>Manipulare prin social media</a:t>
            </a:r>
            <a:endParaRPr lang="en-US" dirty="0">
              <a:latin typeface="Bahnschrift SemiBold" pitchFamily="34" charset="0"/>
            </a:endParaRPr>
          </a:p>
        </p:txBody>
      </p:sp>
      <p:sp>
        <p:nvSpPr>
          <p:cNvPr id="3" name="Content Placeholder 2"/>
          <p:cNvSpPr>
            <a:spLocks noGrp="1"/>
          </p:cNvSpPr>
          <p:nvPr>
            <p:ph idx="1"/>
          </p:nvPr>
        </p:nvSpPr>
        <p:spPr/>
        <p:txBody>
          <a:bodyPr>
            <a:normAutofit/>
          </a:bodyPr>
          <a:lstStyle/>
          <a:p>
            <a:pPr>
              <a:buNone/>
            </a:pPr>
            <a:r>
              <a:rPr lang="ro-RO" dirty="0" smtClean="0">
                <a:latin typeface="Bahnschrift SemiBold Condensed" pitchFamily="34" charset="0"/>
              </a:rPr>
              <a:t>     </a:t>
            </a:r>
            <a:r>
              <a:rPr lang="vi-VN" dirty="0" smtClean="0">
                <a:latin typeface="Bahnschrift SemiBold Condensed" pitchFamily="34" charset="0"/>
              </a:rPr>
              <a:t>Rețelele </a:t>
            </a:r>
            <a:r>
              <a:rPr lang="vi-VN" dirty="0" smtClean="0">
                <a:latin typeface="Bahnschrift SemiBold Condensed" pitchFamily="34" charset="0"/>
              </a:rPr>
              <a:t>sociale permit ca mesajele să fie distribuite la o scară imensă și la viteze foarte mari. Un singur tweet, postare pe Facebook sau clip video pe YouTube poate ajunge la milioane de oameni în câteva ore sau chiar minute. Politicienii pot folosi acest aspect pentru a mobiliza alegătorii sau pentru a schimba cursul unui dialog național. De exemplu, în timpul alegerilor, o dezvăluire </a:t>
            </a:r>
            <a:r>
              <a:rPr lang="ro-RO" dirty="0" smtClean="0">
                <a:latin typeface="Bahnschrift SemiBold Condensed" pitchFamily="34" charset="0"/>
              </a:rPr>
              <a:t>cu impact</a:t>
            </a:r>
            <a:r>
              <a:rPr lang="vi-VN" dirty="0" smtClean="0">
                <a:latin typeface="Bahnschrift SemiBold Condensed" pitchFamily="34" charset="0"/>
              </a:rPr>
              <a:t> </a:t>
            </a:r>
            <a:r>
              <a:rPr lang="vi-VN" dirty="0" smtClean="0">
                <a:latin typeface="Bahnschrift SemiBold Condensed" pitchFamily="34" charset="0"/>
              </a:rPr>
              <a:t>despre un oponent politic ar putea fi distribuită în masă în doar câteva momente.</a:t>
            </a:r>
            <a:endParaRPr lang="en-US" dirty="0">
              <a:latin typeface="Bahnschrift SemiBold Condensed"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707136"/>
          </a:xfrm>
          <a:effectLst>
            <a:reflection blurRad="6350" stA="50000" endA="300" endPos="55000" dir="5400000" sy="-100000" algn="bl" rotWithShape="0"/>
          </a:effectLst>
        </p:spPr>
        <p:txBody>
          <a:bodyPr/>
          <a:lstStyle/>
          <a:p>
            <a:r>
              <a:rPr lang="ro-RO" dirty="0" smtClean="0">
                <a:latin typeface="Bahnschrift SemiBold" pitchFamily="34" charset="0"/>
              </a:rPr>
              <a:t>Manipularea algoritmilor</a:t>
            </a:r>
            <a:endParaRPr lang="en-US" dirty="0">
              <a:latin typeface="Bahnschrift SemiBold" pitchFamily="34" charset="0"/>
            </a:endParaRPr>
          </a:p>
        </p:txBody>
      </p:sp>
      <p:sp>
        <p:nvSpPr>
          <p:cNvPr id="3" name="Content Placeholder 2"/>
          <p:cNvSpPr>
            <a:spLocks noGrp="1"/>
          </p:cNvSpPr>
          <p:nvPr>
            <p:ph idx="1"/>
          </p:nvPr>
        </p:nvSpPr>
        <p:spPr/>
        <p:txBody>
          <a:bodyPr>
            <a:normAutofit/>
          </a:bodyPr>
          <a:lstStyle/>
          <a:p>
            <a:pPr fontAlgn="base">
              <a:buNone/>
            </a:pPr>
            <a:r>
              <a:rPr lang="ro-RO" dirty="0" smtClean="0">
                <a:latin typeface="Bahnschrift SemiBold Condensed" pitchFamily="34" charset="0"/>
              </a:rPr>
              <a:t>     </a:t>
            </a:r>
            <a:r>
              <a:rPr lang="vi-VN" dirty="0" smtClean="0">
                <a:latin typeface="Bahnschrift SemiBold Condensed" pitchFamily="34" charset="0"/>
              </a:rPr>
              <a:t>Mai </a:t>
            </a:r>
            <a:r>
              <a:rPr lang="vi-VN" dirty="0" smtClean="0">
                <a:latin typeface="Bahnschrift SemiBold Condensed" pitchFamily="34" charset="0"/>
              </a:rPr>
              <a:t>multe studii au arătat că algoritmii platformelor de social media pot fi manipulați pentru a crea o imagine distorsionată a realității. Tehnicile de „inginerie socială” pot fi folosite pentru a promova anumite mesaje sau pentru a suprima altele. În unele cazuri, bot-urile și conturile false sunt folosite pentru a “umfla” numărul de aprecieri, comentarii sau distribuiri, făcând ca anumite subiecte să pară mai populare sau relevante decât sunt în realitate</a:t>
            </a:r>
            <a:r>
              <a:rPr lang="vi-VN" dirty="0" smtClean="0">
                <a:latin typeface="Bahnschrift SemiBold Condensed" pitchFamily="34" charset="0"/>
              </a:rPr>
              <a:t>.</a:t>
            </a:r>
            <a:endParaRPr lang="vi-VN" dirty="0" smtClean="0">
              <a:latin typeface="Bahnschrift SemiBold Condensed"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707136"/>
          </a:xfrm>
          <a:effectLst>
            <a:reflection blurRad="6350" stA="50000" endA="300" endPos="55000" dir="5400000" sy="-100000" algn="bl" rotWithShape="0"/>
          </a:effectLst>
        </p:spPr>
        <p:txBody>
          <a:bodyPr/>
          <a:lstStyle/>
          <a:p>
            <a:r>
              <a:rPr lang="ro-RO" dirty="0" smtClean="0">
                <a:latin typeface="Bahnschrift SemiBold" pitchFamily="34" charset="0"/>
              </a:rPr>
              <a:t>Polarizarea</a:t>
            </a:r>
            <a:endParaRPr lang="en-US" dirty="0">
              <a:latin typeface="Bahnschrift SemiBold" pitchFamily="34" charset="0"/>
            </a:endParaRPr>
          </a:p>
        </p:txBody>
      </p:sp>
      <p:sp>
        <p:nvSpPr>
          <p:cNvPr id="3" name="Content Placeholder 2"/>
          <p:cNvSpPr>
            <a:spLocks noGrp="1"/>
          </p:cNvSpPr>
          <p:nvPr>
            <p:ph idx="1"/>
          </p:nvPr>
        </p:nvSpPr>
        <p:spPr/>
        <p:txBody>
          <a:bodyPr>
            <a:normAutofit/>
          </a:bodyPr>
          <a:lstStyle/>
          <a:p>
            <a:pPr>
              <a:buNone/>
            </a:pPr>
            <a:r>
              <a:rPr lang="ro-RO" dirty="0" smtClean="0">
                <a:latin typeface="Bahnschrift SemiBold Condensed" pitchFamily="34" charset="0"/>
              </a:rPr>
              <a:t>     </a:t>
            </a:r>
            <a:r>
              <a:rPr lang="vi-VN" dirty="0" smtClean="0">
                <a:latin typeface="Bahnschrift SemiBold Condensed" pitchFamily="34" charset="0"/>
              </a:rPr>
              <a:t>Platformele </a:t>
            </a:r>
            <a:r>
              <a:rPr lang="vi-VN" dirty="0" smtClean="0">
                <a:latin typeface="Bahnschrift SemiBold Condensed" pitchFamily="34" charset="0"/>
              </a:rPr>
              <a:t>de social media sunt programate pentru a arăta utilizatorilor conținutul care este cel mai probabil să le placă și să le atragă atenția. Acest lucru are adesea efectul de a crea “camere de rezonanță” unde utilizatorii sunt expuși numai la opinii și informații care îi confirmă în credințele lor existente. Acest fenomen exacerbează polarizarea și reduce posibilitatea unui dialog constructiv între diferitele grupuri ideologice.</a:t>
            </a:r>
            <a:endParaRPr lang="en-US" dirty="0">
              <a:latin typeface="Bahnschrift SemiBold Condensed"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707136"/>
          </a:xfrm>
          <a:effectLst>
            <a:reflection blurRad="6350" stA="50000" endA="300" endPos="55000" dir="5400000" sy="-100000" algn="bl" rotWithShape="0"/>
          </a:effectLst>
        </p:spPr>
        <p:txBody>
          <a:bodyPr/>
          <a:lstStyle/>
          <a:p>
            <a:r>
              <a:rPr lang="ro-RO" dirty="0" smtClean="0">
                <a:latin typeface="Bahnschrift SemiBold" pitchFamily="34" charset="0"/>
              </a:rPr>
              <a:t>Studiu de caz</a:t>
            </a:r>
            <a:endParaRPr lang="en-US" dirty="0">
              <a:latin typeface="Bahnschrift SemiBold" pitchFamily="34" charset="0"/>
            </a:endParaRPr>
          </a:p>
        </p:txBody>
      </p:sp>
      <p:sp>
        <p:nvSpPr>
          <p:cNvPr id="3" name="Content Placeholder 2"/>
          <p:cNvSpPr>
            <a:spLocks noGrp="1"/>
          </p:cNvSpPr>
          <p:nvPr>
            <p:ph idx="1"/>
          </p:nvPr>
        </p:nvSpPr>
        <p:spPr/>
        <p:txBody>
          <a:bodyPr>
            <a:normAutofit/>
          </a:bodyPr>
          <a:lstStyle/>
          <a:p>
            <a:pPr>
              <a:buNone/>
            </a:pPr>
            <a:r>
              <a:rPr lang="ro-RO" sz="2800" b="1" u="sng" dirty="0" smtClean="0">
                <a:latin typeface="Bahnschrift SemiBold Condensed" pitchFamily="34" charset="0"/>
              </a:rPr>
              <a:t>Manipularea prin social media în Coreea de Nord</a:t>
            </a:r>
          </a:p>
          <a:p>
            <a:pPr>
              <a:buNone/>
            </a:pPr>
            <a:r>
              <a:rPr lang="ro-RO" sz="2400" b="1" dirty="0" smtClean="0">
                <a:latin typeface="Bahnschrift SemiBold Condensed" pitchFamily="34" charset="0"/>
              </a:rPr>
              <a:t>-    Contrar denumirii sale, Republica Populară Democrată Coreeană este considerată o țară cu un regim de dictatură absolutistă de tip stalinist iar Kim Jong-Un are titlul de conducător suprem</a:t>
            </a:r>
          </a:p>
          <a:p>
            <a:pPr>
              <a:buFontTx/>
              <a:buChar char="-"/>
            </a:pPr>
            <a:r>
              <a:rPr lang="vi-VN" sz="2400" b="1" dirty="0" smtClean="0">
                <a:latin typeface="Bahnschrift SemiBold Condensed" pitchFamily="34" charset="0"/>
              </a:rPr>
              <a:t>Internetul </a:t>
            </a:r>
            <a:r>
              <a:rPr lang="vi-VN" sz="2400" b="1" dirty="0" smtClean="0">
                <a:latin typeface="Bahnschrift SemiBold Condensed" pitchFamily="34" charset="0"/>
              </a:rPr>
              <a:t>în Coreea de Nord (Republica Populară Democrată Coreeană) este disponibil, putând fi însă accesat numai cu autorizație specială. Există doar 1024 de adrese IP pe teritoriul țării, majoritatea aparținând Partidului Muncitoresc Coreean. Totuși există rețele 3G</a:t>
            </a:r>
            <a:r>
              <a:rPr lang="vi-VN" sz="2400" b="1" dirty="0" smtClean="0">
                <a:latin typeface="Bahnschrift SemiBold Condensed" pitchFamily="34" charset="0"/>
              </a:rPr>
              <a:t>.</a:t>
            </a:r>
            <a:endParaRPr lang="ro-RO" sz="2400" b="1" dirty="0" smtClean="0">
              <a:latin typeface="Bahnschrift SemiBold Condensed" pitchFamily="34" charset="0"/>
            </a:endParaRPr>
          </a:p>
          <a:p>
            <a:pPr>
              <a:buFontTx/>
              <a:buChar char="-"/>
            </a:pPr>
            <a:r>
              <a:rPr lang="vi-VN" sz="2400" b="1" dirty="0" smtClean="0">
                <a:latin typeface="Bahnschrift SemiBold Condensed" pitchFamily="34" charset="0"/>
              </a:rPr>
              <a:t>Această rețea conține: un site de e-mail, o rețea de socializare, site-uri ale instituțiilor de stat, site-uri de știri, site-uri de propagandă, site-uri educative și un site de shopping online.</a:t>
            </a:r>
            <a:endParaRPr lang="ro-RO" sz="2400" b="1" dirty="0" smtClean="0">
              <a:latin typeface="Bahnschrift SemiBold Condensed" pitchFamily="34" charset="0"/>
            </a:endParaRPr>
          </a:p>
          <a:p>
            <a:pPr>
              <a:buNone/>
            </a:pPr>
            <a:endParaRPr lang="en-US" dirty="0">
              <a:latin typeface="Bahnschrift SemiBold Condensed"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707136"/>
          </a:xfrm>
          <a:effectLst>
            <a:reflection blurRad="6350" stA="50000" endA="300" endPos="55000" dir="5400000" sy="-100000" algn="bl" rotWithShape="0"/>
          </a:effectLst>
        </p:spPr>
        <p:txBody>
          <a:bodyPr/>
          <a:lstStyle/>
          <a:p>
            <a:r>
              <a:rPr lang="ro-RO" dirty="0" smtClean="0">
                <a:latin typeface="Bahnschrift SemiBold" pitchFamily="34" charset="0"/>
              </a:rPr>
              <a:t>Concluzii</a:t>
            </a:r>
            <a:endParaRPr lang="en-US" dirty="0">
              <a:latin typeface="Bahnschrift SemiBold" pitchFamily="34" charset="0"/>
            </a:endParaRPr>
          </a:p>
        </p:txBody>
      </p:sp>
      <p:sp>
        <p:nvSpPr>
          <p:cNvPr id="3" name="Content Placeholder 2"/>
          <p:cNvSpPr>
            <a:spLocks noGrp="1"/>
          </p:cNvSpPr>
          <p:nvPr>
            <p:ph idx="1"/>
          </p:nvPr>
        </p:nvSpPr>
        <p:spPr>
          <a:xfrm>
            <a:off x="914400" y="1783560"/>
            <a:ext cx="7772400" cy="1797840"/>
          </a:xfrm>
        </p:spPr>
        <p:txBody>
          <a:bodyPr>
            <a:noAutofit/>
          </a:bodyPr>
          <a:lstStyle/>
          <a:p>
            <a:pPr algn="ctr">
              <a:buNone/>
            </a:pPr>
            <a:r>
              <a:rPr lang="ro-RO" sz="4000" dirty="0" smtClean="0">
                <a:latin typeface="Bahnschrift SemiBold Condensed" pitchFamily="34" charset="0"/>
              </a:rPr>
              <a:t>Rețelele de socializare reprezintă cel mai bun canal prin care politicianul poate atinge publicul</a:t>
            </a:r>
            <a:endParaRPr lang="en-US" sz="4000" dirty="0">
              <a:latin typeface="Bahnschrift SemiBold Condensed"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707136"/>
          </a:xfrm>
          <a:effectLst>
            <a:reflection blurRad="6350" stA="50000" endA="300" endPos="55000" dir="5400000" sy="-100000" algn="bl" rotWithShape="0"/>
          </a:effectLst>
        </p:spPr>
        <p:txBody>
          <a:bodyPr/>
          <a:lstStyle/>
          <a:p>
            <a:r>
              <a:rPr lang="ro-RO" dirty="0" smtClean="0">
                <a:latin typeface="Bahnschrift SemiBold" pitchFamily="34" charset="0"/>
              </a:rPr>
              <a:t>Bibliografie</a:t>
            </a:r>
            <a:endParaRPr lang="en-US" dirty="0">
              <a:latin typeface="Bahnschrift SemiBold" pitchFamily="34" charset="0"/>
            </a:endParaRPr>
          </a:p>
        </p:txBody>
      </p:sp>
      <p:sp>
        <p:nvSpPr>
          <p:cNvPr id="3" name="Content Placeholder 2"/>
          <p:cNvSpPr>
            <a:spLocks noGrp="1"/>
          </p:cNvSpPr>
          <p:nvPr>
            <p:ph idx="1"/>
          </p:nvPr>
        </p:nvSpPr>
        <p:spPr/>
        <p:txBody>
          <a:bodyPr/>
          <a:lstStyle/>
          <a:p>
            <a:r>
              <a:rPr lang="ro-RO" dirty="0" smtClean="0"/>
              <a:t>Kevin Dutton ’’Arta manipulării’’ </a:t>
            </a:r>
          </a:p>
          <a:p>
            <a:r>
              <a:rPr lang="ro-RO" dirty="0" smtClean="0"/>
              <a:t>Tănase Tasențe ’’Comunicarea politică prin social media și reacțiile publicului online’’</a:t>
            </a:r>
          </a:p>
          <a:p>
            <a:r>
              <a:rPr lang="ro-RO" dirty="0" smtClean="0">
                <a:hlinkClick r:id="rId2"/>
              </a:rPr>
              <a:t>www.socialmedia.ro</a:t>
            </a:r>
            <a:r>
              <a:rPr lang="ro-RO" dirty="0" smtClean="0"/>
              <a:t> </a:t>
            </a:r>
          </a:p>
          <a:p>
            <a:r>
              <a:rPr lang="ro-RO" dirty="0" smtClean="0">
                <a:hlinkClick r:id="rId3"/>
              </a:rPr>
              <a:t>www.ibn.idsi.md</a:t>
            </a:r>
            <a:endParaRPr lang="ro-RO" dirty="0" smtClean="0"/>
          </a:p>
          <a:p>
            <a:r>
              <a:rPr lang="ro-RO" dirty="0" smtClean="0">
                <a:hlinkClick r:id="rId4"/>
              </a:rPr>
              <a:t>www.wikipedia.ro</a:t>
            </a:r>
            <a:r>
              <a:rPr lang="ro-RO" dirty="0" smtClean="0"/>
              <a: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81</TotalTime>
  <Words>588</Words>
  <Application>Microsoft Office PowerPoint</Application>
  <PresentationFormat>On-screen Show (4:3)</PresentationFormat>
  <Paragraphs>30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Metro</vt:lpstr>
      <vt:lpstr>Comunicare politică și manipulare prin  social media</vt:lpstr>
      <vt:lpstr>Introducere</vt:lpstr>
      <vt:lpstr>Comunicare politică</vt:lpstr>
      <vt:lpstr>Manipulare prin social media</vt:lpstr>
      <vt:lpstr>Manipularea algoritmilor</vt:lpstr>
      <vt:lpstr>Polarizarea</vt:lpstr>
      <vt:lpstr>Studiu de caz</vt:lpstr>
      <vt:lpstr>Concluzii</vt:lpstr>
      <vt:lpstr>Bibliografie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Comunicare politică și manipulare prin  social media</dc:title>
  <dc:creator>USER</dc:creator>
  <cp:lastModifiedBy>USER</cp:lastModifiedBy>
  <cp:revision>1</cp:revision>
  <dcterms:created xsi:type="dcterms:W3CDTF">2024-05-20T10:06:01Z</dcterms:created>
  <dcterms:modified xsi:type="dcterms:W3CDTF">2024-05-20T11:27:52Z</dcterms:modified>
</cp:coreProperties>
</file>