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660"/>
            <a:ext cx="9144000" cy="29773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dirty="0"/>
            </a:b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fizico-chimică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HPLC a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paracetamolului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b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substanță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produsele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farmaceutice</a:t>
            </a:r>
            <a:br>
              <a:rPr lang="en-US" sz="5300" dirty="0"/>
            </a:br>
            <a:endParaRPr lang="en-US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1442" y="5206753"/>
            <a:ext cx="4166716" cy="415499"/>
          </a:xfrm>
        </p:spPr>
        <p:txBody>
          <a:bodyPr>
            <a:normAutofit lnSpcReduction="10000"/>
          </a:bodyPr>
          <a:lstStyle/>
          <a:p>
            <a:pPr algn="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Găvră Andreea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1252F-93AE-7450-8143-01BFC119B8E0}"/>
              </a:ext>
            </a:extLst>
          </p:cNvPr>
          <p:cNvSpPr txBox="1"/>
          <p:nvPr/>
        </p:nvSpPr>
        <p:spPr>
          <a:xfrm>
            <a:off x="366203" y="491554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Coordonator științific: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Șef lucrări dr.Claudia Butean </a:t>
            </a:r>
            <a:endParaRPr kumimoji="0" lang="ro-RO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03B7-FE8C-DB9F-8793-6E2460CB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777" y="94655"/>
            <a:ext cx="4970018" cy="862266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Dozare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conservan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8157C-1C6A-C0BF-601D-54806BC9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0DE2A8-82C7-D63A-4198-04A81A63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" y="939961"/>
            <a:ext cx="6000829" cy="336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aph of a normalized time&#10;&#10;Description automatically generated with medium confidence">
            <a:extLst>
              <a:ext uri="{FF2B5EF4-FFF2-40B4-BE49-F238E27FC236}">
                <a16:creationId xmlns:a16="http://schemas.microsoft.com/office/drawing/2014/main" id="{5FE764AE-173F-4EF0-F603-8A89C51AE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98" y="840275"/>
            <a:ext cx="5667500" cy="34605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D0B8947E-4F95-1F3C-9936-8F1AF1F8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14" y="4467185"/>
            <a:ext cx="5184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Fig.6 Cromatograma cu soluție etalon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24BA30C-6DF5-9A30-59CD-2BCC9216E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305" y="4158770"/>
            <a:ext cx="60848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Fig.7 Cromatograma cu soluție probă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9EC09-FB6F-D2AE-C46B-A730ECD839B7}"/>
              </a:ext>
            </a:extLst>
          </p:cNvPr>
          <p:cNvSpPr txBox="1"/>
          <p:nvPr/>
        </p:nvSpPr>
        <p:spPr>
          <a:xfrm>
            <a:off x="389979" y="4969252"/>
            <a:ext cx="39838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Debit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1,0 ml 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injectare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ro-RO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µl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Lungime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und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254 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Temperatur</a:t>
            </a:r>
            <a:r>
              <a:rPr kumimoji="0" lang="ro-R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25°C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o-RO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968CB-75C9-1BC0-6FE7-CD48EE7253F5}"/>
              </a:ext>
            </a:extLst>
          </p:cNvPr>
          <p:cNvSpPr txBox="1"/>
          <p:nvPr/>
        </p:nvSpPr>
        <p:spPr>
          <a:xfrm>
            <a:off x="4802819" y="4650575"/>
            <a:ext cx="6999202" cy="208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parahidroxibenzoat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metil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mg/ml 0,665 – 0,735</a:t>
            </a:r>
            <a:endParaRPr lang="ro-RO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 </a:t>
            </a:r>
            <a:r>
              <a:rPr lang="ro-RO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hidroxibenzoat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propil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mg/ml 0,285 – 0,315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Rezultat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0,69 mg/ml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metil</a:t>
            </a:r>
            <a:r>
              <a:rPr lang="ro-RO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paraben</a:t>
            </a:r>
            <a:endParaRPr lang="en-US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o-RO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0,29 mg/ml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propil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ro-RO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paraben</a:t>
            </a: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4190-3913-6ED8-ED80-D8A8EC48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08" y="136525"/>
            <a:ext cx="5241588" cy="862266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Dozare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impurit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2116D-C125-ED04-2041-261B901E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 descr="A graph of a normalized time&#10;&#10;Description automatically generated with medium confidence">
            <a:extLst>
              <a:ext uri="{FF2B5EF4-FFF2-40B4-BE49-F238E27FC236}">
                <a16:creationId xmlns:a16="http://schemas.microsoft.com/office/drawing/2014/main" id="{E9E1C9C0-EC8E-5DB5-F0C0-86EE609F2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2" y="998791"/>
            <a:ext cx="5358146" cy="37507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04016A69-D633-4DA8-974C-72FF580F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04" y="4678208"/>
            <a:ext cx="5184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Fig.8 Cromatograma cu s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olu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ți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referin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ță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a</a:t>
            </a:r>
          </a:p>
        </p:txBody>
      </p:sp>
      <p:pic>
        <p:nvPicPr>
          <p:cNvPr id="7" name="Picture 6" descr="A graph of a normalized time&#10;&#10;Description automatically generated with medium confidence">
            <a:extLst>
              <a:ext uri="{FF2B5EF4-FFF2-40B4-BE49-F238E27FC236}">
                <a16:creationId xmlns:a16="http://schemas.microsoft.com/office/drawing/2014/main" id="{E45294D6-CB6F-1763-9D9D-AC0AAACBB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41" y="750409"/>
            <a:ext cx="5857362" cy="43897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426B7368-5C9F-560F-0D57-C61479174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418" y="5140171"/>
            <a:ext cx="6122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Fig.9 Cromatograma cu s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olu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ț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ie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referin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ță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548B9-9469-FC60-7CD4-6D5198E6F9B5}"/>
              </a:ext>
            </a:extLst>
          </p:cNvPr>
          <p:cNvSpPr txBox="1"/>
          <p:nvPr/>
        </p:nvSpPr>
        <p:spPr>
          <a:xfrm>
            <a:off x="385707" y="5217607"/>
            <a:ext cx="514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Debit: 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/min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injectare:20 µl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undă:272</a:t>
            </a:r>
            <a:r>
              <a:rPr lang="ro-R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nm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Temperatura:25°C </a:t>
            </a:r>
          </a:p>
        </p:txBody>
      </p:sp>
    </p:spTree>
    <p:extLst>
      <p:ext uri="{BB962C8B-B14F-4D97-AF65-F5344CB8AC3E}">
        <p14:creationId xmlns:p14="http://schemas.microsoft.com/office/powerpoint/2010/main" val="417016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222F5-9FD3-EE72-9B7F-10DE74FF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A89E3-C1D3-DD1A-99D5-AABF14E40B82}"/>
              </a:ext>
            </a:extLst>
          </p:cNvPr>
          <p:cNvSpPr txBox="1"/>
          <p:nvPr/>
        </p:nvSpPr>
        <p:spPr>
          <a:xfrm>
            <a:off x="592296" y="4860423"/>
            <a:ext cx="3793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Fig.10 Cromatograma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solu</a:t>
            </a:r>
            <a:r>
              <a:rPr kumimoji="0" lang="ro-R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ț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ie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test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0FCB5-20E4-8913-77C4-B3FB8704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499" y="953443"/>
            <a:ext cx="5730737" cy="4261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D86B19-486A-2570-502F-E5F5EF0ECD7E}"/>
              </a:ext>
            </a:extLst>
          </p:cNvPr>
          <p:cNvSpPr txBox="1"/>
          <p:nvPr/>
        </p:nvSpPr>
        <p:spPr>
          <a:xfrm>
            <a:off x="5157926" y="5053307"/>
            <a:ext cx="6764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Fig.11 Cromatograma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soluției test după aplicarea ariei de neglijare</a:t>
            </a:r>
            <a:endParaRPr lang="en-US" dirty="0"/>
          </a:p>
        </p:txBody>
      </p:sp>
      <p:pic>
        <p:nvPicPr>
          <p:cNvPr id="9" name="Content Placeholder 8" descr="A graph of a chromatography&#10;&#10;Description automatically generated">
            <a:extLst>
              <a:ext uri="{FF2B5EF4-FFF2-40B4-BE49-F238E27FC236}">
                <a16:creationId xmlns:a16="http://schemas.microsoft.com/office/drawing/2014/main" id="{92224FC0-E71E-90DF-192C-A5F7BEBF2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" y="690453"/>
            <a:ext cx="5333750" cy="4173575"/>
          </a:xfrm>
        </p:spPr>
      </p:pic>
    </p:spTree>
    <p:extLst>
      <p:ext uri="{BB962C8B-B14F-4D97-AF65-F5344CB8AC3E}">
        <p14:creationId xmlns:p14="http://schemas.microsoft.com/office/powerpoint/2010/main" val="326621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EEA7-724C-B9D3-E5C4-55DA676B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30" y="526581"/>
            <a:ext cx="10515600" cy="862266"/>
          </a:xfrm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Impurități 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A57413-1FF6-D6C4-6496-C1A17CDA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87848"/>
              </p:ext>
            </p:extLst>
          </p:nvPr>
        </p:nvGraphicFramePr>
        <p:xfrm>
          <a:off x="2539014" y="2074125"/>
          <a:ext cx="7492752" cy="4257294"/>
        </p:xfrm>
        <a:graphic>
          <a:graphicData uri="http://schemas.openxmlformats.org/drawingml/2006/table">
            <a:tbl>
              <a:tblPr firstRow="1" firstCol="1" bandRow="1"/>
              <a:tblGrid>
                <a:gridCol w="2497050">
                  <a:extLst>
                    <a:ext uri="{9D8B030D-6E8A-4147-A177-3AD203B41FA5}">
                      <a16:colId xmlns:a16="http://schemas.microsoft.com/office/drawing/2014/main" val="803531778"/>
                    </a:ext>
                  </a:extLst>
                </a:gridCol>
                <a:gridCol w="2497851">
                  <a:extLst>
                    <a:ext uri="{9D8B030D-6E8A-4147-A177-3AD203B41FA5}">
                      <a16:colId xmlns:a16="http://schemas.microsoft.com/office/drawing/2014/main" val="2394888506"/>
                    </a:ext>
                  </a:extLst>
                </a:gridCol>
                <a:gridCol w="2497851">
                  <a:extLst>
                    <a:ext uri="{9D8B030D-6E8A-4147-A177-3AD203B41FA5}">
                      <a16:colId xmlns:a16="http://schemas.microsoft.com/office/drawing/2014/main" val="470760363"/>
                    </a:ext>
                  </a:extLst>
                </a:gridCol>
              </a:tblGrid>
              <a:tr h="610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Denumire</a:t>
                      </a:r>
                      <a:endParaRPr lang="en-US" sz="1100" b="1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00" dirty="0"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Standarde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admisibilitate</a:t>
                      </a:r>
                      <a:r>
                        <a:rPr lang="ro-RO" sz="1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100" b="1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Rezultate</a:t>
                      </a:r>
                      <a:r>
                        <a:rPr lang="ro-RO" sz="16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100" b="1" kern="100" dirty="0">
                        <a:effectLst/>
                        <a:highlight>
                          <a:srgbClr val="E8E8E8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65951"/>
                  </a:ext>
                </a:extLst>
              </a:tr>
              <a:tr h="918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Impurități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necunoscute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individual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Maxim 0,5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0,1456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92240"/>
                  </a:ext>
                </a:extLst>
              </a:tr>
              <a:tr h="918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Imuritate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cunoscută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o-RO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4-aminofenol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Maxim 0,5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0,0072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45150"/>
                  </a:ext>
                </a:extLst>
              </a:tr>
              <a:tr h="918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impurități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Maxim 0,5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0,1500</a:t>
                      </a:r>
                      <a:endParaRPr lang="en-US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4921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B45A-CC78-FD30-4651-5478E482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BD466-44FE-66CB-3D3B-3F820B478CF5}"/>
              </a:ext>
            </a:extLst>
          </p:cNvPr>
          <p:cNvSpPr txBox="1"/>
          <p:nvPr/>
        </p:nvSpPr>
        <p:spPr>
          <a:xfrm>
            <a:off x="3391270" y="1546820"/>
            <a:ext cx="860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Tabelul 1. Rezultate obținute în urma cromatografierii soluțiilor pentru impurități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0D46-B08F-A100-07D4-9A3DC58A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335" y="243959"/>
            <a:ext cx="4747180" cy="862266"/>
          </a:xfrm>
        </p:spPr>
        <p:txBody>
          <a:bodyPr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7EC84-AE99-E3C0-CBA7-D99D1650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8" y="1206632"/>
            <a:ext cx="11553968" cy="522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 preparat în laborator soluția de paracetamol de concentrație 24 mg/ml.</a:t>
            </a:r>
          </a:p>
          <a:p>
            <a:pPr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urma preparării, se obține o soluție limpede cu o tentă ușor gălbuie, de unde rezultă că s-a respectat ordinea  corectă a adăugării materiilor prime în soluție.</a:t>
            </a:r>
          </a:p>
          <a:p>
            <a:pPr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 testat pentru soluția preparată folosind metodele HPLC prezența paracetamolului (substanță activă), a conservanților și a impurităților constatându-se că acestea se încadrează în limitele propuse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DBB24-5D43-7CAF-6FEC-C4828270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4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22D7-465F-8B93-0081-1883609E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789"/>
            <a:ext cx="10515600" cy="862266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B7FB-2904-47FB-58D2-14165A16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348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Valerie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Gerriets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Jackie Anderson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Preeti Patel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M. Nappe, Stat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Pearls Acetaminophen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ianuarie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Farmacopeea Europeană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ediția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publiished July 2019 Volumes I, II , III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3229,3230,3481-3483,3660,3661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Prajitha, S.S. Athira, P.V. Mohanan, Comprehensive biology of antipyretic pathways, Cytokine 116 (2019) 120–127.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Klingmann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Vallet, J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Stegemann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 Wolters, HM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Ruiz,Pharmaceutics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Dosage forms suitability in pediatrics: acceptability of analgesics and antipyretics in a German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Jiang Y, Zhang T,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Kusumanchi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Han S, Yang Z,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Liangpunsakul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Alcohol Metabolizing Enzymes, Microsomal Ethanol Oxidizing System, Cytochrome P450 2E1, Catalase, and Aldehyde Dehydrogenase in Alcohol-Associated Liver Disease. Biomedicines. 2020 Mar 04;8(3)</a:t>
            </a:r>
          </a:p>
          <a:p>
            <a:pPr marL="514350" indent="-514350">
              <a:buFont typeface="+mj-lt"/>
              <a:buAutoNum type="arabicPeriod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B2D3-E5A3-0EB7-0F5D-3BADB013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4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36E3-5CD2-801B-3CC5-410A1974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179" y="1440808"/>
            <a:ext cx="871598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mulțumesc!</a:t>
            </a:r>
            <a:endParaRPr lang="en-US" sz="9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CED6D-C840-83C1-BDBE-8BA7D5E6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3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066F7-4E44-D0BB-3F17-FB703854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982" y="893469"/>
            <a:ext cx="8385699" cy="56848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HPLC </a:t>
            </a:r>
          </a:p>
          <a:p>
            <a:pPr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inute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4D51F-0015-437F-E1E1-86591B32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4BBFE-5C48-C0AF-7E2C-D4E0AB19472D}"/>
              </a:ext>
            </a:extLst>
          </p:cNvPr>
          <p:cNvSpPr txBox="1"/>
          <p:nvPr/>
        </p:nvSpPr>
        <p:spPr>
          <a:xfrm>
            <a:off x="3870664" y="315244"/>
            <a:ext cx="435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846178"/>
            <a:ext cx="10515600" cy="862266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1" y="1532662"/>
            <a:ext cx="11637581" cy="4896418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Paracetamolul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agent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analge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zic și antipiretic utilizat pentru tratarea durerii și a febrei.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a fi mai ușor 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special copiilor și persoanelor cu dificultate în deglutiție acest principiu activ s-a preparat și sub formă de soluții.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determinarea dozării paracetamolului și impuritățiilor s-au folosit metode HPLC.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905"/>
            <a:ext cx="10515600" cy="1175783"/>
          </a:xfrm>
        </p:spPr>
        <p:txBody>
          <a:bodyPr>
            <a:normAutofit fontScale="90000"/>
          </a:bodyPr>
          <a:lstStyle/>
          <a:p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072" y="159480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lucrări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compoziția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paracetamol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fizico-chimice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HPLC.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90688"/>
            <a:ext cx="58037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paracetamol 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mg/ml.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preparate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metodel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HPLC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propuse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Verificarea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încadrării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max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5%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928" y="104775"/>
            <a:ext cx="5907241" cy="1325563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76" y="2178821"/>
            <a:ext cx="3662442" cy="1250179"/>
          </a:xfrm>
        </p:spPr>
        <p:txBody>
          <a:bodyPr>
            <a:normAutofit lnSpcReduction="1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paracetamolul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43794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Excipien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F91858-38DF-F926-9599-FB021E12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9548" y="2093118"/>
            <a:ext cx="6872165" cy="4137819"/>
          </a:xfrm>
        </p:spPr>
        <p:txBody>
          <a:bodyPr>
            <a:normAutofit lnSpcReduction="10000"/>
          </a:bodyPr>
          <a:lstStyle/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Para-hidroxibenzoat de metil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Para-hidroxibenzoat de propil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70%, 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vidona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K30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Glicerină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Zaharina sodică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 de fagi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Apă purificată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74457"/>
            <a:ext cx="10439006" cy="1146037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Prepararea solu</a:t>
            </a:r>
            <a:r>
              <a:rPr lang="ro-RO" sz="320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ro-RO" sz="3200">
                <a:latin typeface="Times New Roman" panose="02020603050405020304" pitchFamily="18" charset="0"/>
                <a:cs typeface="Times New Roman" panose="02020603050405020304" pitchFamily="18" charset="0"/>
              </a:rPr>
              <a:t> de paracetamol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340222"/>
            <a:ext cx="5738116" cy="3647306"/>
          </a:xfrm>
        </p:spPr>
        <p:txBody>
          <a:bodyPr anchor="t">
            <a:normAutofit lnSpcReduction="10000"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introduce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purificată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80°C.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adaugă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conservanții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para-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hidroxibenzoat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hidroxibenzoat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amestecă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dizolvarea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adaugă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paracetamol,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sorbitol 70%,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povidona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K30,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glicerină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aromă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zaharină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sodică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purificată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30 de minute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omogenizarea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900" dirty="0"/>
          </a:p>
        </p:txBody>
      </p:sp>
      <p:pic>
        <p:nvPicPr>
          <p:cNvPr id="8" name="Picture 7" descr="A person pouring liquid into a glass&#10;&#10;Description automatically generated">
            <a:extLst>
              <a:ext uri="{FF2B5EF4-FFF2-40B4-BE49-F238E27FC236}">
                <a16:creationId xmlns:a16="http://schemas.microsoft.com/office/drawing/2014/main" id="{B19641BA-2336-A8C9-48AB-C1BE09DA1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93" y="2167974"/>
            <a:ext cx="2084197" cy="3388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2BD1E-07E7-592B-97DA-458133EB1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2" r="5108" b="-1"/>
          <a:stretch/>
        </p:blipFill>
        <p:spPr>
          <a:xfrm>
            <a:off x="9152844" y="2340222"/>
            <a:ext cx="2456921" cy="30444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0C1AE9-D8C2-E885-B89B-037A69B0E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8688506" y="3353096"/>
            <a:ext cx="6886450" cy="123364"/>
            <a:chOff x="1" y="6737460"/>
            <a:chExt cx="12192000" cy="1233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EAD615-E63A-F20D-91BA-7765F02C7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AB335E-7C02-B00F-9AFE-AB859E1AE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3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9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6957FB6-F841-A516-A835-02A31A9AC2DC}"/>
              </a:ext>
            </a:extLst>
          </p:cNvPr>
          <p:cNvSpPr txBox="1"/>
          <p:nvPr/>
        </p:nvSpPr>
        <p:spPr>
          <a:xfrm>
            <a:off x="6568736" y="5619727"/>
            <a:ext cx="537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ției de paracetamol în laborator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6398-AC58-2217-A6A4-58110D65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15" y="1401124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Flux </a:t>
            </a:r>
            <a:r>
              <a:rPr lang="en-US" sz="2600" dirty="0" err="1">
                <a:solidFill>
                  <a:schemeClr val="bg1"/>
                </a:solidFill>
              </a:rPr>
              <a:t>tehnologic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39" name="Content Placeholder 138">
            <a:extLst>
              <a:ext uri="{FF2B5EF4-FFF2-40B4-BE49-F238E27FC236}">
                <a16:creationId xmlns:a16="http://schemas.microsoft.com/office/drawing/2014/main" id="{FD7EBEB0-AC9C-2457-F37C-B1342163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472" y="322644"/>
            <a:ext cx="7405636" cy="59449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9C8DB-529A-07D1-9924-40F5618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 b="0">
                <a:solidFill>
                  <a:schemeClr val="tx1">
                    <a:tint val="75000"/>
                  </a:schemeClr>
                </a:solidFill>
              </a:rPr>
              <a:t>Page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 </a:t>
            </a:r>
            <a:fld id="{BBE5057F-7482-41AE-BBDB-C83C2F3461DE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77C15-AEAF-08DB-1894-3C45F1FC016B}"/>
              </a:ext>
            </a:extLst>
          </p:cNvPr>
          <p:cNvSpPr txBox="1"/>
          <p:nvPr/>
        </p:nvSpPr>
        <p:spPr>
          <a:xfrm>
            <a:off x="2975499" y="6301327"/>
            <a:ext cx="6241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Fig.2 Fluxul tehnologic de obținere a paracetamolului-serie industrială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B7D-2370-3584-AD01-277A63F2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HPLC</a:t>
            </a:r>
            <a:r>
              <a:rPr lang="ro-R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EE7A0-D9CF-66DD-6644-AD8A2973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053396" cy="4486275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paracetamol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conservan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impurit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62C7C-0955-08C7-F0C9-EF46A1A6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DFCCC-BB7E-677C-F235-F75E188806FD}"/>
              </a:ext>
            </a:extLst>
          </p:cNvPr>
          <p:cNvSpPr txBox="1"/>
          <p:nvPr/>
        </p:nvSpPr>
        <p:spPr>
          <a:xfrm>
            <a:off x="7099176" y="1012745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Aparatura folosită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machine with a few bottles of liquid&#10;&#10;Description automatically generated with medium confidence">
            <a:extLst>
              <a:ext uri="{FF2B5EF4-FFF2-40B4-BE49-F238E27FC236}">
                <a16:creationId xmlns:a16="http://schemas.microsoft.com/office/drawing/2014/main" id="{85974C73-E8CC-6F7B-0358-3CFF71E37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37" y="1666320"/>
            <a:ext cx="4963160" cy="4178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15EAC-EB64-C9D1-DD72-B1906F8AD0CE}"/>
              </a:ext>
            </a:extLst>
          </p:cNvPr>
          <p:cNvSpPr txBox="1"/>
          <p:nvPr/>
        </p:nvSpPr>
        <p:spPr>
          <a:xfrm>
            <a:off x="5913737" y="5916136"/>
            <a:ext cx="467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Fig.3 Cromatograf de lichide LaChrom Merck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5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6757-8AAC-FA06-0EA7-4B28D575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80" y="416436"/>
            <a:ext cx="5473823" cy="862266"/>
          </a:xfrm>
        </p:spPr>
        <p:txBody>
          <a:bodyPr>
            <a:normAutofit fontScale="90000"/>
          </a:bodyPr>
          <a:lstStyle/>
          <a:p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Dozare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paracetamol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4CC5E7-A271-4056-F7E3-21C72596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5782"/>
            <a:ext cx="6029467" cy="36161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C511E-792F-DF1B-0A61-38898949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BCDB0-E653-0011-8A3F-EDC3837DC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98" y="953132"/>
            <a:ext cx="6219144" cy="3441395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86F0DEBA-DAC4-85DE-C4BC-7A363568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66" y="4561924"/>
            <a:ext cx="5589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Fig.4 Cromatograma cu soluție etalon de paracetamol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6E79E02E-ADA7-00D3-962B-1F740BF85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099" y="4394527"/>
            <a:ext cx="5473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o-RO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o-RO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Fig.5 Cromatograma cu  proba de paracetamol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1645A5D2-0DFA-A0D6-458B-63EFF41D4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87275"/>
            <a:ext cx="3743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ml /min</a:t>
            </a:r>
          </a:p>
          <a:p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injectare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µl</a:t>
            </a:r>
            <a:endParaRPr lang="en-US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Lungime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und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 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</a:t>
            </a:r>
            <a:r>
              <a:rPr lang="ro-RO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482F8-333F-CEBA-9F00-2D32C0E2731C}"/>
              </a:ext>
            </a:extLst>
          </p:cNvPr>
          <p:cNvSpPr txBox="1"/>
          <p:nvPr/>
        </p:nvSpPr>
        <p:spPr>
          <a:xfrm>
            <a:off x="5078027" y="5538862"/>
            <a:ext cx="662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zultat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124,48 mg/5ml paracetamol</a:t>
            </a:r>
          </a:p>
        </p:txBody>
      </p:sp>
    </p:spTree>
    <p:extLst>
      <p:ext uri="{BB962C8B-B14F-4D97-AF65-F5344CB8AC3E}">
        <p14:creationId xmlns:p14="http://schemas.microsoft.com/office/powerpoint/2010/main" val="300466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866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Times New Roman</vt:lpstr>
      <vt:lpstr>Office Theme</vt:lpstr>
      <vt:lpstr> Analiza fizico-chimică prin metoda HPLC a paracetamolului - substanță activă din produsele farmaceutice </vt:lpstr>
      <vt:lpstr>PowerPoint Presentation</vt:lpstr>
      <vt:lpstr>Introducere </vt:lpstr>
      <vt:lpstr>Scopul și obiectivele </vt:lpstr>
      <vt:lpstr>Materii prime folosite</vt:lpstr>
      <vt:lpstr>Prepararea soluției de paracetamol </vt:lpstr>
      <vt:lpstr>Flux tehnologic</vt:lpstr>
      <vt:lpstr>Metode HPLC </vt:lpstr>
      <vt:lpstr>Dozare paracetamol </vt:lpstr>
      <vt:lpstr>Dozare conservanți </vt:lpstr>
      <vt:lpstr>Dozare impurități</vt:lpstr>
      <vt:lpstr>PowerPoint Presentation</vt:lpstr>
      <vt:lpstr>Impurități %</vt:lpstr>
      <vt:lpstr>Concluzii</vt:lpstr>
      <vt:lpstr>Bibliografie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Andreea Iuliana Gavra</cp:lastModifiedBy>
  <cp:revision>30</cp:revision>
  <dcterms:created xsi:type="dcterms:W3CDTF">2022-11-16T09:30:41Z</dcterms:created>
  <dcterms:modified xsi:type="dcterms:W3CDTF">2024-05-20T09:30:00Z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