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2"/>
  </p:notesMasterIdLst>
  <p:handoutMasterIdLst>
    <p:handoutMasterId r:id="rId13"/>
  </p:handoutMasterIdLst>
  <p:sldIdLst>
    <p:sldId id="256" r:id="rId2"/>
    <p:sldId id="257" r:id="rId3"/>
    <p:sldId id="258" r:id="rId4"/>
    <p:sldId id="265" r:id="rId5"/>
    <p:sldId id="259" r:id="rId6"/>
    <p:sldId id="261" r:id="rId7"/>
    <p:sldId id="262" r:id="rId8"/>
    <p:sldId id="263" r:id="rId9"/>
    <p:sldId id="266"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31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Stil luminos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FECB4D8-DB02-4DC6-A0A2-4F2EBAE1DC90}" styleName="Stil mediu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Stil mediu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8" autoAdjust="0"/>
    <p:restoredTop sz="94660"/>
  </p:normalViewPr>
  <p:slideViewPr>
    <p:cSldViewPr snapToGrid="0">
      <p:cViewPr varScale="1">
        <p:scale>
          <a:sx n="83" d="100"/>
          <a:sy n="83" d="100"/>
        </p:scale>
        <p:origin x="643" y="77"/>
      </p:cViewPr>
      <p:guideLst/>
    </p:cSldViewPr>
  </p:slideViewPr>
  <p:notesTextViewPr>
    <p:cViewPr>
      <p:scale>
        <a:sx n="1" d="1"/>
        <a:sy n="1" d="1"/>
      </p:scale>
      <p:origin x="0" y="0"/>
    </p:cViewPr>
  </p:notesTextViewPr>
  <p:notesViewPr>
    <p:cSldViewPr snapToGrid="0">
      <p:cViewPr varScale="1">
        <p:scale>
          <a:sx n="84" d="100"/>
          <a:sy n="84" d="100"/>
        </p:scale>
        <p:origin x="305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Roxana\Downloads\Grafic.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Roxana\Downloads\Grafic.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Roxana\Downloads\Grafic.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Roxana\Desktop\Facultate\Licen&#539;&#259;\Caracteristici%20p&#226;ine.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Roxana\Downloads\Grafic.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Roxana\Downloads\Grafic.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6115621156211565"/>
          <c:y val="4.6361280916878973E-2"/>
          <c:w val="0.80932349323493236"/>
          <c:h val="0.85860663842317597"/>
        </c:manualLayout>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chemeClr val="accent1">
                  <a:lumMod val="60000"/>
                  <a:lumOff val="40000"/>
                </a:schemeClr>
              </a:solidFill>
              <a:ln>
                <a:noFill/>
              </a:ln>
              <a:effectLst/>
              <a:sp3d/>
            </c:spPr>
            <c:extLst>
              <c:ext xmlns:c16="http://schemas.microsoft.com/office/drawing/2014/chart" uri="{C3380CC4-5D6E-409C-BE32-E72D297353CC}">
                <c16:uniqueId val="{00000001-9EC7-4C73-8182-52840593EAEE}"/>
              </c:ext>
            </c:extLst>
          </c:dPt>
          <c:dPt>
            <c:idx val="1"/>
            <c:invertIfNegative val="0"/>
            <c:bubble3D val="0"/>
            <c:spPr>
              <a:solidFill>
                <a:schemeClr val="accent5">
                  <a:lumMod val="60000"/>
                  <a:lumOff val="40000"/>
                </a:schemeClr>
              </a:solidFill>
              <a:ln>
                <a:noFill/>
              </a:ln>
              <a:effectLst/>
              <a:sp3d/>
            </c:spPr>
            <c:extLst>
              <c:ext xmlns:c16="http://schemas.microsoft.com/office/drawing/2014/chart" uri="{C3380CC4-5D6E-409C-BE32-E72D297353CC}">
                <c16:uniqueId val="{00000003-9EC7-4C73-8182-52840593EAEE}"/>
              </c:ext>
            </c:extLst>
          </c:dPt>
          <c:dPt>
            <c:idx val="2"/>
            <c:invertIfNegative val="0"/>
            <c:bubble3D val="0"/>
            <c:spPr>
              <a:solidFill>
                <a:schemeClr val="accent2">
                  <a:lumMod val="60000"/>
                  <a:lumOff val="40000"/>
                </a:schemeClr>
              </a:solidFill>
              <a:ln>
                <a:noFill/>
              </a:ln>
              <a:effectLst/>
              <a:sp3d/>
            </c:spPr>
            <c:extLst>
              <c:ext xmlns:c16="http://schemas.microsoft.com/office/drawing/2014/chart" uri="{C3380CC4-5D6E-409C-BE32-E72D297353CC}">
                <c16:uniqueId val="{00000005-9EC7-4C73-8182-52840593EAEE}"/>
              </c:ext>
            </c:extLst>
          </c:dPt>
          <c:dPt>
            <c:idx val="3"/>
            <c:invertIfNegative val="0"/>
            <c:bubble3D val="0"/>
            <c:spPr>
              <a:solidFill>
                <a:schemeClr val="accent3">
                  <a:lumMod val="60000"/>
                  <a:lumOff val="40000"/>
                </a:schemeClr>
              </a:solidFill>
              <a:ln>
                <a:noFill/>
              </a:ln>
              <a:effectLst/>
              <a:sp3d/>
            </c:spPr>
            <c:extLst>
              <c:ext xmlns:c16="http://schemas.microsoft.com/office/drawing/2014/chart" uri="{C3380CC4-5D6E-409C-BE32-E72D297353CC}">
                <c16:uniqueId val="{00000007-9EC7-4C73-8182-52840593EAEE}"/>
              </c:ext>
            </c:extLst>
          </c:dPt>
          <c:dLbls>
            <c:dLbl>
              <c:idx val="0"/>
              <c:layout>
                <c:manualLayout>
                  <c:x val="1.968019680196802E-2"/>
                  <c:y val="-2.14765070406021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EC7-4C73-8182-52840593EAEE}"/>
                </c:ext>
              </c:extLst>
            </c:dLbl>
            <c:dLbl>
              <c:idx val="1"/>
              <c:layout>
                <c:manualLayout>
                  <c:x val="1.4760147601475924E-2"/>
                  <c:y val="-2.1258923530951958E-2"/>
                </c:manualLayout>
              </c:layout>
              <c:tx>
                <c:rich>
                  <a:bodyPr/>
                  <a:lstStyle/>
                  <a:p>
                    <a:fld id="{E8DC4E30-E74C-4B23-9633-BB9EB1AFA1A1}" type="VALUE">
                      <a:rPr lang="en-US" sz="1200">
                        <a:solidFill>
                          <a:sysClr val="windowText" lastClr="000000"/>
                        </a:solidFill>
                        <a:latin typeface="Times New Roman" panose="02020603050405020304" pitchFamily="18" charset="0"/>
                        <a:cs typeface="Times New Roman" panose="02020603050405020304" pitchFamily="18" charset="0"/>
                      </a:rPr>
                      <a:pPr/>
                      <a:t>[VALOARE]</a:t>
                    </a:fld>
                    <a:endParaRPr lang="ro-RO"/>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EC7-4C73-8182-52840593EAEE}"/>
                </c:ext>
              </c:extLst>
            </c:dLbl>
            <c:dLbl>
              <c:idx val="2"/>
              <c:layout>
                <c:manualLayout>
                  <c:x val="1.4760147601476014E-2"/>
                  <c:y val="-2.14765070406021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EC7-4C73-8182-52840593EAEE}"/>
                </c:ext>
              </c:extLst>
            </c:dLbl>
            <c:dLbl>
              <c:idx val="3"/>
              <c:layout>
                <c:manualLayout>
                  <c:x val="2.2140221402214021E-2"/>
                  <c:y val="-2.8635342720802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EC7-4C73-8182-52840593EAEE}"/>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umiditate!$B$2:$B$5</c:f>
              <c:strCache>
                <c:ptCount val="4"/>
                <c:pt idx="0">
                  <c:v>P-0</c:v>
                </c:pt>
                <c:pt idx="1">
                  <c:v>P-10</c:v>
                </c:pt>
                <c:pt idx="2">
                  <c:v>P-15</c:v>
                </c:pt>
                <c:pt idx="3">
                  <c:v>P-20</c:v>
                </c:pt>
              </c:strCache>
            </c:strRef>
          </c:cat>
          <c:val>
            <c:numRef>
              <c:f>umiditate!$C$2:$C$5</c:f>
              <c:numCache>
                <c:formatCode>0.00</c:formatCode>
                <c:ptCount val="4"/>
                <c:pt idx="0">
                  <c:v>84.9</c:v>
                </c:pt>
                <c:pt idx="1">
                  <c:v>80.11</c:v>
                </c:pt>
                <c:pt idx="2">
                  <c:v>77.88</c:v>
                </c:pt>
                <c:pt idx="3">
                  <c:v>76.23</c:v>
                </c:pt>
              </c:numCache>
            </c:numRef>
          </c:val>
          <c:extLst>
            <c:ext xmlns:c16="http://schemas.microsoft.com/office/drawing/2014/chart" uri="{C3380CC4-5D6E-409C-BE32-E72D297353CC}">
              <c16:uniqueId val="{00000008-9EC7-4C73-8182-52840593EAEE}"/>
            </c:ext>
          </c:extLst>
        </c:ser>
        <c:dLbls>
          <c:showLegendKey val="0"/>
          <c:showVal val="1"/>
          <c:showCatName val="0"/>
          <c:showSerName val="0"/>
          <c:showPercent val="0"/>
          <c:showBubbleSize val="0"/>
        </c:dLbls>
        <c:gapWidth val="150"/>
        <c:shape val="box"/>
        <c:axId val="1243956463"/>
        <c:axId val="1243954063"/>
        <c:axId val="0"/>
      </c:bar3DChart>
      <c:catAx>
        <c:axId val="124395646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243954063"/>
        <c:crosses val="autoZero"/>
        <c:auto val="1"/>
        <c:lblAlgn val="ctr"/>
        <c:lblOffset val="100"/>
        <c:noMultiLvlLbl val="0"/>
      </c:catAx>
      <c:valAx>
        <c:axId val="12439540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o-RO" sz="1200" dirty="0">
                    <a:solidFill>
                      <a:schemeClr val="tx1"/>
                    </a:solidFill>
                    <a:latin typeface="Times New Roman" panose="02020603050405020304" pitchFamily="18" charset="0"/>
                    <a:cs typeface="Times New Roman" panose="02020603050405020304" pitchFamily="18" charset="0"/>
                  </a:rPr>
                  <a:t>Substanță</a:t>
                </a:r>
                <a:r>
                  <a:rPr lang="ro-RO" sz="1200" baseline="0" dirty="0">
                    <a:solidFill>
                      <a:schemeClr val="tx1"/>
                    </a:solidFill>
                    <a:latin typeface="Times New Roman" panose="02020603050405020304" pitchFamily="18" charset="0"/>
                    <a:cs typeface="Times New Roman" panose="02020603050405020304" pitchFamily="18" charset="0"/>
                  </a:rPr>
                  <a:t> uscată</a:t>
                </a:r>
                <a:r>
                  <a:rPr lang="ro-RO" sz="1200" dirty="0">
                    <a:solidFill>
                      <a:sysClr val="windowText" lastClr="000000"/>
                    </a:solidFill>
                    <a:latin typeface="Times New Roman" panose="02020603050405020304" pitchFamily="18" charset="0"/>
                    <a:cs typeface="Times New Roman" panose="02020603050405020304" pitchFamily="18" charset="0"/>
                  </a:rPr>
                  <a:t>,</a:t>
                </a:r>
                <a:r>
                  <a:rPr lang="ro-RO" sz="1200" baseline="0" dirty="0">
                    <a:solidFill>
                      <a:sysClr val="windowText" lastClr="000000"/>
                    </a:solidFill>
                    <a:latin typeface="Times New Roman" panose="02020603050405020304" pitchFamily="18" charset="0"/>
                    <a:cs typeface="Times New Roman" panose="02020603050405020304" pitchFamily="18" charset="0"/>
                  </a:rPr>
                  <a:t> %</a:t>
                </a:r>
                <a:endParaRPr lang="ro-RO" sz="1200"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2.0307599926392965E-2"/>
              <c:y val="0.3894406610029190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o-RO"/>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2439564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chemeClr val="accent1">
                  <a:lumMod val="60000"/>
                  <a:lumOff val="40000"/>
                </a:schemeClr>
              </a:solidFill>
              <a:ln>
                <a:noFill/>
              </a:ln>
              <a:effectLst/>
              <a:sp3d/>
            </c:spPr>
            <c:extLst>
              <c:ext xmlns:c16="http://schemas.microsoft.com/office/drawing/2014/chart" uri="{C3380CC4-5D6E-409C-BE32-E72D297353CC}">
                <c16:uniqueId val="{00000001-E39F-406E-AE3F-EC3EDF6CD6BE}"/>
              </c:ext>
            </c:extLst>
          </c:dPt>
          <c:dPt>
            <c:idx val="1"/>
            <c:invertIfNegative val="0"/>
            <c:bubble3D val="0"/>
            <c:spPr>
              <a:solidFill>
                <a:schemeClr val="accent5">
                  <a:lumMod val="60000"/>
                  <a:lumOff val="40000"/>
                </a:schemeClr>
              </a:solidFill>
              <a:ln>
                <a:noFill/>
              </a:ln>
              <a:effectLst/>
              <a:sp3d/>
            </c:spPr>
            <c:extLst>
              <c:ext xmlns:c16="http://schemas.microsoft.com/office/drawing/2014/chart" uri="{C3380CC4-5D6E-409C-BE32-E72D297353CC}">
                <c16:uniqueId val="{00000003-E39F-406E-AE3F-EC3EDF6CD6BE}"/>
              </c:ext>
            </c:extLst>
          </c:dPt>
          <c:dPt>
            <c:idx val="2"/>
            <c:invertIfNegative val="0"/>
            <c:bubble3D val="0"/>
            <c:spPr>
              <a:solidFill>
                <a:schemeClr val="accent2">
                  <a:lumMod val="60000"/>
                  <a:lumOff val="40000"/>
                </a:schemeClr>
              </a:solidFill>
              <a:ln>
                <a:noFill/>
              </a:ln>
              <a:effectLst/>
              <a:sp3d/>
            </c:spPr>
            <c:extLst>
              <c:ext xmlns:c16="http://schemas.microsoft.com/office/drawing/2014/chart" uri="{C3380CC4-5D6E-409C-BE32-E72D297353CC}">
                <c16:uniqueId val="{00000005-E39F-406E-AE3F-EC3EDF6CD6BE}"/>
              </c:ext>
            </c:extLst>
          </c:dPt>
          <c:dPt>
            <c:idx val="3"/>
            <c:invertIfNegative val="0"/>
            <c:bubble3D val="0"/>
            <c:spPr>
              <a:solidFill>
                <a:schemeClr val="accent3">
                  <a:lumMod val="60000"/>
                  <a:lumOff val="40000"/>
                </a:schemeClr>
              </a:solidFill>
              <a:ln>
                <a:noFill/>
              </a:ln>
              <a:effectLst/>
              <a:sp3d/>
            </c:spPr>
            <c:extLst>
              <c:ext xmlns:c16="http://schemas.microsoft.com/office/drawing/2014/chart" uri="{C3380CC4-5D6E-409C-BE32-E72D297353CC}">
                <c16:uniqueId val="{00000007-E39F-406E-AE3F-EC3EDF6CD6BE}"/>
              </c:ext>
            </c:extLst>
          </c:dPt>
          <c:dLbls>
            <c:dLbl>
              <c:idx val="0"/>
              <c:layout>
                <c:manualLayout>
                  <c:x val="1.968019680196802E-2"/>
                  <c:y val="-2.14765070406021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39F-406E-AE3F-EC3EDF6CD6BE}"/>
                </c:ext>
              </c:extLst>
            </c:dLbl>
            <c:dLbl>
              <c:idx val="1"/>
              <c:layout>
                <c:manualLayout>
                  <c:x val="1.4760147601475924E-2"/>
                  <c:y val="-2.1258923530951958E-2"/>
                </c:manualLayout>
              </c:layout>
              <c:tx>
                <c:rich>
                  <a:bodyPr/>
                  <a:lstStyle/>
                  <a:p>
                    <a:fld id="{E8DC4E30-E74C-4B23-9633-BB9EB1AFA1A1}" type="VALUE">
                      <a:rPr lang="en-US" sz="1200">
                        <a:solidFill>
                          <a:sysClr val="windowText" lastClr="000000"/>
                        </a:solidFill>
                        <a:latin typeface="Times New Roman" panose="02020603050405020304" pitchFamily="18" charset="0"/>
                        <a:cs typeface="Times New Roman" panose="02020603050405020304" pitchFamily="18" charset="0"/>
                      </a:rPr>
                      <a:pPr/>
                      <a:t>[VALOARE]</a:t>
                    </a:fld>
                    <a:endParaRPr lang="ro-RO"/>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E39F-406E-AE3F-EC3EDF6CD6BE}"/>
                </c:ext>
              </c:extLst>
            </c:dLbl>
            <c:dLbl>
              <c:idx val="2"/>
              <c:layout>
                <c:manualLayout>
                  <c:x val="1.4760147601476014E-2"/>
                  <c:y val="-2.14765070406021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39F-406E-AE3F-EC3EDF6CD6BE}"/>
                </c:ext>
              </c:extLst>
            </c:dLbl>
            <c:dLbl>
              <c:idx val="3"/>
              <c:layout>
                <c:manualLayout>
                  <c:x val="2.2140221402214021E-2"/>
                  <c:y val="-2.86353427208028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39F-406E-AE3F-EC3EDF6CD6BE}"/>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o-RO"/>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'indicele de dispersie 1 zi tot'!$B$2:$B$5</c:f>
              <c:strCache>
                <c:ptCount val="4"/>
                <c:pt idx="0">
                  <c:v>P-0</c:v>
                </c:pt>
                <c:pt idx="1">
                  <c:v>P-10</c:v>
                </c:pt>
                <c:pt idx="2">
                  <c:v>P-15</c:v>
                </c:pt>
                <c:pt idx="3">
                  <c:v>P-20</c:v>
                </c:pt>
              </c:strCache>
            </c:strRef>
          </c:cat>
          <c:val>
            <c:numRef>
              <c:f>'indicele de dispersie 1 zi tot'!$C$2:$C$5</c:f>
              <c:numCache>
                <c:formatCode>General</c:formatCode>
                <c:ptCount val="4"/>
                <c:pt idx="0">
                  <c:v>5.25</c:v>
                </c:pt>
                <c:pt idx="1">
                  <c:v>5.8000000000000007</c:v>
                </c:pt>
                <c:pt idx="2">
                  <c:v>6.65</c:v>
                </c:pt>
                <c:pt idx="3">
                  <c:v>5.7</c:v>
                </c:pt>
              </c:numCache>
            </c:numRef>
          </c:val>
          <c:extLst>
            <c:ext xmlns:c16="http://schemas.microsoft.com/office/drawing/2014/chart" uri="{C3380CC4-5D6E-409C-BE32-E72D297353CC}">
              <c16:uniqueId val="{00000008-E39F-406E-AE3F-EC3EDF6CD6BE}"/>
            </c:ext>
          </c:extLst>
        </c:ser>
        <c:dLbls>
          <c:showLegendKey val="0"/>
          <c:showVal val="1"/>
          <c:showCatName val="0"/>
          <c:showSerName val="0"/>
          <c:showPercent val="0"/>
          <c:showBubbleSize val="0"/>
        </c:dLbls>
        <c:gapWidth val="150"/>
        <c:shape val="box"/>
        <c:axId val="1243956463"/>
        <c:axId val="1243954063"/>
        <c:axId val="0"/>
      </c:bar3DChart>
      <c:catAx>
        <c:axId val="124395646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243954063"/>
        <c:crosses val="autoZero"/>
        <c:auto val="1"/>
        <c:lblAlgn val="ctr"/>
        <c:lblOffset val="100"/>
        <c:noMultiLvlLbl val="0"/>
      </c:catAx>
      <c:valAx>
        <c:axId val="12439540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o-RO" sz="1200" dirty="0">
                    <a:solidFill>
                      <a:sysClr val="windowText" lastClr="000000"/>
                    </a:solidFill>
                    <a:latin typeface="Times New Roman" panose="02020603050405020304" pitchFamily="18" charset="0"/>
                    <a:cs typeface="Times New Roman" panose="02020603050405020304" pitchFamily="18" charset="0"/>
                  </a:rPr>
                  <a:t>Indicele de dispersie</a:t>
                </a:r>
              </a:p>
            </c:rich>
          </c:tx>
          <c:layout>
            <c:manualLayout>
              <c:xMode val="edge"/>
              <c:yMode val="edge"/>
              <c:x val="2.0307599926392965E-2"/>
              <c:y val="0.3894406610029190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o-R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24395646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0033068783068783"/>
          <c:y val="3.987344417078835E-2"/>
          <c:w val="0.87541887125220463"/>
          <c:h val="0.78181090229668904"/>
        </c:manualLayout>
      </c:layout>
      <c:bar3DChart>
        <c:barDir val="col"/>
        <c:grouping val="clustered"/>
        <c:varyColors val="0"/>
        <c:ser>
          <c:idx val="0"/>
          <c:order val="0"/>
          <c:tx>
            <c:strRef>
              <c:f>'duritate coaja 1 zi- toate'!$C$1</c:f>
              <c:strCache>
                <c:ptCount val="1"/>
                <c:pt idx="0">
                  <c:v>0 zile</c:v>
                </c:pt>
              </c:strCache>
            </c:strRef>
          </c:tx>
          <c:spPr>
            <a:solidFill>
              <a:schemeClr val="accent1"/>
            </a:solidFill>
            <a:ln>
              <a:noFill/>
            </a:ln>
            <a:effectLst/>
            <a:sp3d/>
          </c:spPr>
          <c:invertIfNegative val="0"/>
          <c:dLbls>
            <c:dLbl>
              <c:idx val="0"/>
              <c:layout>
                <c:manualLayout>
                  <c:x val="4.1876046901172335E-3"/>
                  <c:y val="-9.75609756097561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BDE-41BF-8EC0-2B5C1137083B}"/>
                </c:ext>
              </c:extLst>
            </c:dLbl>
            <c:dLbl>
              <c:idx val="1"/>
              <c:layout>
                <c:manualLayout>
                  <c:x val="0"/>
                  <c:y val="-9.10569105691056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BDE-41BF-8EC0-2B5C1137083B}"/>
                </c:ext>
              </c:extLst>
            </c:dLbl>
            <c:dLbl>
              <c:idx val="2"/>
              <c:layout>
                <c:manualLayout>
                  <c:x val="-1.8844221105527637E-2"/>
                  <c:y val="-5.203252032520325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BDE-41BF-8EC0-2B5C1137083B}"/>
                </c:ext>
              </c:extLst>
            </c:dLbl>
            <c:dLbl>
              <c:idx val="3"/>
              <c:layout>
                <c:manualLayout>
                  <c:x val="-3.5594639865996647E-2"/>
                  <c:y val="-6.82926829268293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BDE-41BF-8EC0-2B5C1137083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'duritate coaja 1 zi- toate'!$B$2:$B$5</c:f>
              <c:strCache>
                <c:ptCount val="4"/>
                <c:pt idx="0">
                  <c:v>P-0</c:v>
                </c:pt>
                <c:pt idx="1">
                  <c:v>P-10</c:v>
                </c:pt>
                <c:pt idx="2">
                  <c:v>P-15</c:v>
                </c:pt>
                <c:pt idx="3">
                  <c:v>P-20</c:v>
                </c:pt>
              </c:strCache>
            </c:strRef>
          </c:cat>
          <c:val>
            <c:numRef>
              <c:f>'duritate coaja 1 zi- toate'!$C$2:$C$5</c:f>
              <c:numCache>
                <c:formatCode>General</c:formatCode>
                <c:ptCount val="4"/>
                <c:pt idx="0">
                  <c:v>2.81</c:v>
                </c:pt>
                <c:pt idx="1">
                  <c:v>3.83</c:v>
                </c:pt>
                <c:pt idx="2">
                  <c:v>4.05</c:v>
                </c:pt>
                <c:pt idx="3">
                  <c:v>5.65</c:v>
                </c:pt>
              </c:numCache>
            </c:numRef>
          </c:val>
          <c:extLst>
            <c:ext xmlns:c16="http://schemas.microsoft.com/office/drawing/2014/chart" uri="{C3380CC4-5D6E-409C-BE32-E72D297353CC}">
              <c16:uniqueId val="{00000004-5BDE-41BF-8EC0-2B5C1137083B}"/>
            </c:ext>
          </c:extLst>
        </c:ser>
        <c:ser>
          <c:idx val="1"/>
          <c:order val="1"/>
          <c:tx>
            <c:strRef>
              <c:f>'duritate coaja 1 zi- toate'!$D$1</c:f>
              <c:strCache>
                <c:ptCount val="1"/>
                <c:pt idx="0">
                  <c:v>1 zi</c:v>
                </c:pt>
              </c:strCache>
            </c:strRef>
          </c:tx>
          <c:spPr>
            <a:solidFill>
              <a:schemeClr val="accent2"/>
            </a:solidFill>
            <a:ln>
              <a:noFill/>
            </a:ln>
            <a:effectLst/>
            <a:sp3d/>
          </c:spPr>
          <c:invertIfNegative val="0"/>
          <c:dLbls>
            <c:dLbl>
              <c:idx val="0"/>
              <c:layout>
                <c:manualLayout>
                  <c:x val="1.4656616415410386E-2"/>
                  <c:y val="-7.15447154471544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BDE-41BF-8EC0-2B5C1137083B}"/>
                </c:ext>
              </c:extLst>
            </c:dLbl>
            <c:dLbl>
              <c:idx val="1"/>
              <c:layout>
                <c:manualLayout>
                  <c:x val="3.1407035175879318E-2"/>
                  <c:y val="-6.178861788617886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BDE-41BF-8EC0-2B5C1137083B}"/>
                </c:ext>
              </c:extLst>
            </c:dLbl>
            <c:dLbl>
              <c:idx val="2"/>
              <c:layout>
                <c:manualLayout>
                  <c:x val="-1.8844221105527716E-2"/>
                  <c:y val="-5.8536585365853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BDE-41BF-8EC0-2B5C1137083B}"/>
                </c:ext>
              </c:extLst>
            </c:dLbl>
            <c:dLbl>
              <c:idx val="3"/>
              <c:layout>
                <c:manualLayout>
                  <c:x val="-2.7219430485762145E-2"/>
                  <c:y val="-4.87804878048780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BDE-41BF-8EC0-2B5C1137083B}"/>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'duritate coaja 1 zi- toate'!$B$2:$B$5</c:f>
              <c:strCache>
                <c:ptCount val="4"/>
                <c:pt idx="0">
                  <c:v>P-0</c:v>
                </c:pt>
                <c:pt idx="1">
                  <c:v>P-10</c:v>
                </c:pt>
                <c:pt idx="2">
                  <c:v>P-15</c:v>
                </c:pt>
                <c:pt idx="3">
                  <c:v>P-20</c:v>
                </c:pt>
              </c:strCache>
            </c:strRef>
          </c:cat>
          <c:val>
            <c:numRef>
              <c:f>'duritate coaja 1 zi- toate'!$D$2:$D$5</c:f>
              <c:numCache>
                <c:formatCode>0.00</c:formatCode>
                <c:ptCount val="4"/>
                <c:pt idx="0" formatCode="General">
                  <c:v>2.81</c:v>
                </c:pt>
                <c:pt idx="1">
                  <c:v>2.98</c:v>
                </c:pt>
                <c:pt idx="2" formatCode="General">
                  <c:v>5.65</c:v>
                </c:pt>
                <c:pt idx="3">
                  <c:v>7.6</c:v>
                </c:pt>
              </c:numCache>
            </c:numRef>
          </c:val>
          <c:extLst>
            <c:ext xmlns:c16="http://schemas.microsoft.com/office/drawing/2014/chart" uri="{C3380CC4-5D6E-409C-BE32-E72D297353CC}">
              <c16:uniqueId val="{00000009-5BDE-41BF-8EC0-2B5C1137083B}"/>
            </c:ext>
          </c:extLst>
        </c:ser>
        <c:dLbls>
          <c:showLegendKey val="0"/>
          <c:showVal val="0"/>
          <c:showCatName val="0"/>
          <c:showSerName val="0"/>
          <c:showPercent val="0"/>
          <c:showBubbleSize val="0"/>
        </c:dLbls>
        <c:gapWidth val="150"/>
        <c:shape val="box"/>
        <c:axId val="2091005903"/>
        <c:axId val="2090999663"/>
        <c:axId val="0"/>
      </c:bar3DChart>
      <c:catAx>
        <c:axId val="2091005903"/>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2090999663"/>
        <c:crosses val="autoZero"/>
        <c:auto val="1"/>
        <c:lblAlgn val="ctr"/>
        <c:lblOffset val="100"/>
        <c:noMultiLvlLbl val="0"/>
      </c:catAx>
      <c:valAx>
        <c:axId val="209099966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ro-RO" sz="1200" b="0" i="0" u="none" strike="noStrike" kern="1200" baseline="0" dirty="0">
                    <a:solidFill>
                      <a:sysClr val="windowText" lastClr="000000"/>
                    </a:solidFill>
                    <a:latin typeface="Times New Roman" panose="02020603050405020304" pitchFamily="18" charset="0"/>
                    <a:cs typeface="Times New Roman" panose="02020603050405020304" pitchFamily="18" charset="0"/>
                  </a:rPr>
                  <a:t>Duritate, kgf</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o-R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2091005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ro-R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Foaie6!$B$1</c:f>
              <c:strCache>
                <c:ptCount val="1"/>
                <c:pt idx="0">
                  <c:v>P-0</c:v>
                </c:pt>
              </c:strCache>
            </c:strRef>
          </c:tx>
          <c:spPr>
            <a:ln w="28575" cap="rnd">
              <a:solidFill>
                <a:schemeClr val="accent1"/>
              </a:solidFill>
              <a:round/>
            </a:ln>
            <a:effectLst/>
          </c:spPr>
          <c:marker>
            <c:symbol val="none"/>
          </c:marker>
          <c:cat>
            <c:strRef>
              <c:f>Foaie6!$A$2:$A$7</c:f>
              <c:strCache>
                <c:ptCount val="6"/>
                <c:pt idx="0">
                  <c:v>Aspect exterior</c:v>
                </c:pt>
                <c:pt idx="1">
                  <c:v>Aspect în secțiune</c:v>
                </c:pt>
                <c:pt idx="2">
                  <c:v>Volum</c:v>
                </c:pt>
                <c:pt idx="3">
                  <c:v>Gust</c:v>
                </c:pt>
                <c:pt idx="4">
                  <c:v>Miros</c:v>
                </c:pt>
                <c:pt idx="5">
                  <c:v>Acceptabilitate generală</c:v>
                </c:pt>
              </c:strCache>
            </c:strRef>
          </c:cat>
          <c:val>
            <c:numRef>
              <c:f>Foaie6!$B$2:$B$7</c:f>
              <c:numCache>
                <c:formatCode>General</c:formatCode>
                <c:ptCount val="6"/>
                <c:pt idx="0">
                  <c:v>4.18</c:v>
                </c:pt>
                <c:pt idx="1">
                  <c:v>4</c:v>
                </c:pt>
                <c:pt idx="2">
                  <c:v>4</c:v>
                </c:pt>
                <c:pt idx="3">
                  <c:v>3.91</c:v>
                </c:pt>
                <c:pt idx="4">
                  <c:v>4</c:v>
                </c:pt>
                <c:pt idx="5">
                  <c:v>4.2300000000000004</c:v>
                </c:pt>
              </c:numCache>
            </c:numRef>
          </c:val>
          <c:extLst>
            <c:ext xmlns:c16="http://schemas.microsoft.com/office/drawing/2014/chart" uri="{C3380CC4-5D6E-409C-BE32-E72D297353CC}">
              <c16:uniqueId val="{00000000-9180-4EEB-863B-E0483F694336}"/>
            </c:ext>
          </c:extLst>
        </c:ser>
        <c:ser>
          <c:idx val="1"/>
          <c:order val="1"/>
          <c:tx>
            <c:strRef>
              <c:f>Foaie6!$C$1</c:f>
              <c:strCache>
                <c:ptCount val="1"/>
                <c:pt idx="0">
                  <c:v>P-10</c:v>
                </c:pt>
              </c:strCache>
            </c:strRef>
          </c:tx>
          <c:spPr>
            <a:ln w="28575" cap="rnd">
              <a:solidFill>
                <a:schemeClr val="accent2"/>
              </a:solidFill>
              <a:round/>
            </a:ln>
            <a:effectLst/>
          </c:spPr>
          <c:marker>
            <c:symbol val="none"/>
          </c:marker>
          <c:cat>
            <c:strRef>
              <c:f>Foaie6!$A$2:$A$7</c:f>
              <c:strCache>
                <c:ptCount val="6"/>
                <c:pt idx="0">
                  <c:v>Aspect exterior</c:v>
                </c:pt>
                <c:pt idx="1">
                  <c:v>Aspect în secțiune</c:v>
                </c:pt>
                <c:pt idx="2">
                  <c:v>Volum</c:v>
                </c:pt>
                <c:pt idx="3">
                  <c:v>Gust</c:v>
                </c:pt>
                <c:pt idx="4">
                  <c:v>Miros</c:v>
                </c:pt>
                <c:pt idx="5">
                  <c:v>Acceptabilitate generală</c:v>
                </c:pt>
              </c:strCache>
            </c:strRef>
          </c:cat>
          <c:val>
            <c:numRef>
              <c:f>Foaie6!$C$2:$C$7</c:f>
              <c:numCache>
                <c:formatCode>General</c:formatCode>
                <c:ptCount val="6"/>
                <c:pt idx="0">
                  <c:v>4.82</c:v>
                </c:pt>
                <c:pt idx="1">
                  <c:v>4.45</c:v>
                </c:pt>
                <c:pt idx="2">
                  <c:v>4.18</c:v>
                </c:pt>
                <c:pt idx="3">
                  <c:v>3.91</c:v>
                </c:pt>
                <c:pt idx="4">
                  <c:v>4</c:v>
                </c:pt>
                <c:pt idx="5">
                  <c:v>4.45</c:v>
                </c:pt>
              </c:numCache>
            </c:numRef>
          </c:val>
          <c:extLst>
            <c:ext xmlns:c16="http://schemas.microsoft.com/office/drawing/2014/chart" uri="{C3380CC4-5D6E-409C-BE32-E72D297353CC}">
              <c16:uniqueId val="{00000001-9180-4EEB-863B-E0483F694336}"/>
            </c:ext>
          </c:extLst>
        </c:ser>
        <c:ser>
          <c:idx val="2"/>
          <c:order val="2"/>
          <c:tx>
            <c:strRef>
              <c:f>Foaie6!$D$1</c:f>
              <c:strCache>
                <c:ptCount val="1"/>
                <c:pt idx="0">
                  <c:v>P-15</c:v>
                </c:pt>
              </c:strCache>
            </c:strRef>
          </c:tx>
          <c:spPr>
            <a:ln w="28575" cap="rnd">
              <a:solidFill>
                <a:schemeClr val="accent3"/>
              </a:solidFill>
              <a:round/>
            </a:ln>
            <a:effectLst/>
          </c:spPr>
          <c:marker>
            <c:symbol val="none"/>
          </c:marker>
          <c:cat>
            <c:strRef>
              <c:f>Foaie6!$A$2:$A$7</c:f>
              <c:strCache>
                <c:ptCount val="6"/>
                <c:pt idx="0">
                  <c:v>Aspect exterior</c:v>
                </c:pt>
                <c:pt idx="1">
                  <c:v>Aspect în secțiune</c:v>
                </c:pt>
                <c:pt idx="2">
                  <c:v>Volum</c:v>
                </c:pt>
                <c:pt idx="3">
                  <c:v>Gust</c:v>
                </c:pt>
                <c:pt idx="4">
                  <c:v>Miros</c:v>
                </c:pt>
                <c:pt idx="5">
                  <c:v>Acceptabilitate generală</c:v>
                </c:pt>
              </c:strCache>
            </c:strRef>
          </c:cat>
          <c:val>
            <c:numRef>
              <c:f>Foaie6!$D$2:$D$7</c:f>
              <c:numCache>
                <c:formatCode>General</c:formatCode>
                <c:ptCount val="6"/>
                <c:pt idx="0">
                  <c:v>4.55</c:v>
                </c:pt>
                <c:pt idx="1">
                  <c:v>4.45</c:v>
                </c:pt>
                <c:pt idx="2">
                  <c:v>4.68</c:v>
                </c:pt>
                <c:pt idx="3">
                  <c:v>4.2300000000000004</c:v>
                </c:pt>
                <c:pt idx="4">
                  <c:v>4.09</c:v>
                </c:pt>
                <c:pt idx="5">
                  <c:v>4.2300000000000004</c:v>
                </c:pt>
              </c:numCache>
            </c:numRef>
          </c:val>
          <c:extLst>
            <c:ext xmlns:c16="http://schemas.microsoft.com/office/drawing/2014/chart" uri="{C3380CC4-5D6E-409C-BE32-E72D297353CC}">
              <c16:uniqueId val="{00000002-9180-4EEB-863B-E0483F694336}"/>
            </c:ext>
          </c:extLst>
        </c:ser>
        <c:ser>
          <c:idx val="3"/>
          <c:order val="3"/>
          <c:tx>
            <c:strRef>
              <c:f>Foaie6!$E$1</c:f>
              <c:strCache>
                <c:ptCount val="1"/>
                <c:pt idx="0">
                  <c:v>P-20</c:v>
                </c:pt>
              </c:strCache>
            </c:strRef>
          </c:tx>
          <c:spPr>
            <a:ln w="28575" cap="rnd">
              <a:solidFill>
                <a:schemeClr val="accent4"/>
              </a:solidFill>
              <a:round/>
            </a:ln>
            <a:effectLst/>
          </c:spPr>
          <c:marker>
            <c:symbol val="none"/>
          </c:marker>
          <c:cat>
            <c:strRef>
              <c:f>Foaie6!$A$2:$A$7</c:f>
              <c:strCache>
                <c:ptCount val="6"/>
                <c:pt idx="0">
                  <c:v>Aspect exterior</c:v>
                </c:pt>
                <c:pt idx="1">
                  <c:v>Aspect în secțiune</c:v>
                </c:pt>
                <c:pt idx="2">
                  <c:v>Volum</c:v>
                </c:pt>
                <c:pt idx="3">
                  <c:v>Gust</c:v>
                </c:pt>
                <c:pt idx="4">
                  <c:v>Miros</c:v>
                </c:pt>
                <c:pt idx="5">
                  <c:v>Acceptabilitate generală</c:v>
                </c:pt>
              </c:strCache>
            </c:strRef>
          </c:cat>
          <c:val>
            <c:numRef>
              <c:f>Foaie6!$E$2:$E$7</c:f>
              <c:numCache>
                <c:formatCode>General</c:formatCode>
                <c:ptCount val="6"/>
                <c:pt idx="0">
                  <c:v>4.82</c:v>
                </c:pt>
                <c:pt idx="1">
                  <c:v>4.45</c:v>
                </c:pt>
                <c:pt idx="2">
                  <c:v>4.3600000000000003</c:v>
                </c:pt>
                <c:pt idx="3">
                  <c:v>4.6399999999999997</c:v>
                </c:pt>
                <c:pt idx="4">
                  <c:v>4.09</c:v>
                </c:pt>
                <c:pt idx="5">
                  <c:v>4.68</c:v>
                </c:pt>
              </c:numCache>
            </c:numRef>
          </c:val>
          <c:extLst>
            <c:ext xmlns:c16="http://schemas.microsoft.com/office/drawing/2014/chart" uri="{C3380CC4-5D6E-409C-BE32-E72D297353CC}">
              <c16:uniqueId val="{00000003-9180-4EEB-863B-E0483F694336}"/>
            </c:ext>
          </c:extLst>
        </c:ser>
        <c:dLbls>
          <c:showLegendKey val="0"/>
          <c:showVal val="0"/>
          <c:showCatName val="0"/>
          <c:showSerName val="0"/>
          <c:showPercent val="0"/>
          <c:showBubbleSize val="0"/>
        </c:dLbls>
        <c:axId val="138475696"/>
        <c:axId val="138488176"/>
      </c:radarChart>
      <c:catAx>
        <c:axId val="1384756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38488176"/>
        <c:crosses val="autoZero"/>
        <c:auto val="1"/>
        <c:lblAlgn val="ctr"/>
        <c:lblOffset val="100"/>
        <c:noMultiLvlLbl val="0"/>
      </c:catAx>
      <c:valAx>
        <c:axId val="1384881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138475696"/>
        <c:crosses val="autoZero"/>
        <c:crossBetween val="between"/>
      </c:valAx>
      <c:spPr>
        <a:noFill/>
        <a:ln>
          <a:noFill/>
        </a:ln>
        <a:effectLst/>
      </c:spPr>
    </c:plotArea>
    <c:legend>
      <c:legendPos val="t"/>
      <c:layout>
        <c:manualLayout>
          <c:xMode val="edge"/>
          <c:yMode val="edge"/>
          <c:x val="0.24865206343887869"/>
          <c:y val="4.0691759918616482E-2"/>
          <c:w val="0.48053275255486683"/>
          <c:h val="6.4961297437006543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011418079771444"/>
          <c:y val="2.0718656930593531E-2"/>
          <c:w val="0.85564703753332827"/>
          <c:h val="0.81364207385919352"/>
        </c:manualLayout>
      </c:layout>
      <c:bar3DChart>
        <c:barDir val="col"/>
        <c:grouping val="clustered"/>
        <c:varyColors val="0"/>
        <c:ser>
          <c:idx val="0"/>
          <c:order val="0"/>
          <c:spPr>
            <a:solidFill>
              <a:schemeClr val="accent1"/>
            </a:solidFill>
            <a:ln>
              <a:noFill/>
            </a:ln>
            <a:effectLst/>
            <a:sp3d/>
          </c:spPr>
          <c:invertIfNegative val="0"/>
          <c:dPt>
            <c:idx val="0"/>
            <c:invertIfNegative val="0"/>
            <c:bubble3D val="0"/>
            <c:spPr>
              <a:solidFill>
                <a:schemeClr val="accent1">
                  <a:lumMod val="60000"/>
                  <a:lumOff val="40000"/>
                </a:schemeClr>
              </a:solidFill>
              <a:ln>
                <a:noFill/>
              </a:ln>
              <a:effectLst/>
              <a:sp3d/>
            </c:spPr>
            <c:extLst>
              <c:ext xmlns:c16="http://schemas.microsoft.com/office/drawing/2014/chart" uri="{C3380CC4-5D6E-409C-BE32-E72D297353CC}">
                <c16:uniqueId val="{00000001-1B1A-4E28-8C5D-4F2BEEAB63A4}"/>
              </c:ext>
            </c:extLst>
          </c:dPt>
          <c:dPt>
            <c:idx val="1"/>
            <c:invertIfNegative val="0"/>
            <c:bubble3D val="0"/>
            <c:spPr>
              <a:solidFill>
                <a:schemeClr val="accent3">
                  <a:lumMod val="60000"/>
                  <a:lumOff val="40000"/>
                </a:schemeClr>
              </a:solidFill>
              <a:ln>
                <a:noFill/>
              </a:ln>
              <a:effectLst/>
              <a:sp3d/>
            </c:spPr>
            <c:extLst>
              <c:ext xmlns:c16="http://schemas.microsoft.com/office/drawing/2014/chart" uri="{C3380CC4-5D6E-409C-BE32-E72D297353CC}">
                <c16:uniqueId val="{00000003-1B1A-4E28-8C5D-4F2BEEAB63A4}"/>
              </c:ext>
            </c:extLst>
          </c:dPt>
          <c:dLbls>
            <c:dLbl>
              <c:idx val="0"/>
              <c:layout>
                <c:manualLayout>
                  <c:x val="2.3342670401493501E-3"/>
                  <c:y val="-6.223259432127576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B1A-4E28-8C5D-4F2BEEAB63A4}"/>
                </c:ext>
              </c:extLst>
            </c:dLbl>
            <c:dLbl>
              <c:idx val="1"/>
              <c:layout>
                <c:manualLayout>
                  <c:x val="2.1008403361344453E-2"/>
                  <c:y val="-3.50058343057176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B1A-4E28-8C5D-4F2BEEAB63A4}"/>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Polifenoli!$A$1:$B$1</c:f>
              <c:strCache>
                <c:ptCount val="2"/>
                <c:pt idx="0">
                  <c:v>P-0</c:v>
                </c:pt>
                <c:pt idx="1">
                  <c:v>P-20</c:v>
                </c:pt>
              </c:strCache>
            </c:strRef>
          </c:cat>
          <c:val>
            <c:numRef>
              <c:f>Polifenoli!$A$2:$B$2</c:f>
              <c:numCache>
                <c:formatCode>General</c:formatCode>
                <c:ptCount val="2"/>
                <c:pt idx="0">
                  <c:v>1.89</c:v>
                </c:pt>
                <c:pt idx="1">
                  <c:v>0.47</c:v>
                </c:pt>
              </c:numCache>
            </c:numRef>
          </c:val>
          <c:extLst>
            <c:ext xmlns:c16="http://schemas.microsoft.com/office/drawing/2014/chart" uri="{C3380CC4-5D6E-409C-BE32-E72D297353CC}">
              <c16:uniqueId val="{00000004-1B1A-4E28-8C5D-4F2BEEAB63A4}"/>
            </c:ext>
          </c:extLst>
        </c:ser>
        <c:dLbls>
          <c:showLegendKey val="0"/>
          <c:showVal val="0"/>
          <c:showCatName val="0"/>
          <c:showSerName val="0"/>
          <c:showPercent val="0"/>
          <c:showBubbleSize val="0"/>
        </c:dLbls>
        <c:gapWidth val="150"/>
        <c:shape val="box"/>
        <c:axId val="821967536"/>
        <c:axId val="821968016"/>
        <c:axId val="0"/>
      </c:bar3DChart>
      <c:catAx>
        <c:axId val="82196753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o-R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821968016"/>
        <c:crosses val="autoZero"/>
        <c:auto val="1"/>
        <c:lblAlgn val="ctr"/>
        <c:lblOffset val="100"/>
        <c:noMultiLvlLbl val="0"/>
      </c:catAx>
      <c:valAx>
        <c:axId val="8219680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ro-RO" sz="1200" dirty="0" err="1">
                    <a:solidFill>
                      <a:sysClr val="windowText" lastClr="000000"/>
                    </a:solidFill>
                    <a:latin typeface="Times New Roman" panose="02020603050405020304" pitchFamily="18" charset="0"/>
                    <a:cs typeface="Times New Roman" panose="02020603050405020304" pitchFamily="18" charset="0"/>
                  </a:rPr>
                  <a:t>Continut</a:t>
                </a:r>
                <a:r>
                  <a:rPr lang="ro-RO" sz="1200" baseline="0" dirty="0">
                    <a:solidFill>
                      <a:sysClr val="windowText" lastClr="000000"/>
                    </a:solidFill>
                    <a:latin typeface="Times New Roman" panose="02020603050405020304" pitchFamily="18" charset="0"/>
                    <a:cs typeface="Times New Roman" panose="02020603050405020304" pitchFamily="18" charset="0"/>
                  </a:rPr>
                  <a:t> de polifenoli, mg/g</a:t>
                </a:r>
                <a:endParaRPr lang="en-US" sz="1200"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1.1238852496379126E-2"/>
              <c:y val="0.21280147741158964"/>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ro-R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8219675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o-R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cat>
            <c:strRef>
              <c:f>('Activitate antioxidanta'!$A$1,'Activitate antioxidanta'!$B$1)</c:f>
              <c:strCache>
                <c:ptCount val="2"/>
                <c:pt idx="0">
                  <c:v>P-0</c:v>
                </c:pt>
                <c:pt idx="1">
                  <c:v>P-20</c:v>
                </c:pt>
              </c:strCache>
            </c:strRef>
          </c:cat>
          <c:val>
            <c:numRef>
              <c:f>('Activitate antioxidanta'!$A$2,'Activitate antioxidanta'!$B$2)</c:f>
              <c:numCache>
                <c:formatCode>General</c:formatCode>
                <c:ptCount val="2"/>
              </c:numCache>
            </c:numRef>
          </c:val>
          <c:extLst>
            <c:ext xmlns:c16="http://schemas.microsoft.com/office/drawing/2014/chart" uri="{C3380CC4-5D6E-409C-BE32-E72D297353CC}">
              <c16:uniqueId val="{00000000-CB0D-4595-AF33-2B7149CE26FF}"/>
            </c:ext>
          </c:extLst>
        </c:ser>
        <c:ser>
          <c:idx val="1"/>
          <c:order val="1"/>
          <c:spPr>
            <a:solidFill>
              <a:schemeClr val="accent2"/>
            </a:solidFill>
            <a:ln>
              <a:noFill/>
            </a:ln>
            <a:effectLst/>
            <a:sp3d/>
          </c:spPr>
          <c:invertIfNegative val="0"/>
          <c:dPt>
            <c:idx val="0"/>
            <c:invertIfNegative val="0"/>
            <c:bubble3D val="0"/>
            <c:spPr>
              <a:solidFill>
                <a:schemeClr val="accent1">
                  <a:lumMod val="60000"/>
                  <a:lumOff val="40000"/>
                </a:schemeClr>
              </a:solidFill>
              <a:ln>
                <a:noFill/>
              </a:ln>
              <a:effectLst/>
              <a:sp3d/>
            </c:spPr>
            <c:extLst>
              <c:ext xmlns:c16="http://schemas.microsoft.com/office/drawing/2014/chart" uri="{C3380CC4-5D6E-409C-BE32-E72D297353CC}">
                <c16:uniqueId val="{00000002-CB0D-4595-AF33-2B7149CE26FF}"/>
              </c:ext>
            </c:extLst>
          </c:dPt>
          <c:dPt>
            <c:idx val="1"/>
            <c:invertIfNegative val="0"/>
            <c:bubble3D val="0"/>
            <c:spPr>
              <a:solidFill>
                <a:schemeClr val="accent3">
                  <a:lumMod val="60000"/>
                  <a:lumOff val="40000"/>
                </a:schemeClr>
              </a:solidFill>
              <a:ln>
                <a:noFill/>
              </a:ln>
              <a:effectLst/>
              <a:sp3d/>
            </c:spPr>
            <c:extLst>
              <c:ext xmlns:c16="http://schemas.microsoft.com/office/drawing/2014/chart" uri="{C3380CC4-5D6E-409C-BE32-E72D297353CC}">
                <c16:uniqueId val="{00000004-CB0D-4595-AF33-2B7149CE26FF}"/>
              </c:ext>
            </c:extLst>
          </c:dPt>
          <c:dLbls>
            <c:dLbl>
              <c:idx val="0"/>
              <c:layout>
                <c:manualLayout>
                  <c:x val="1.3888888888888888E-2"/>
                  <c:y val="-0.1388888888888889"/>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B0D-4595-AF33-2B7149CE26FF}"/>
                </c:ext>
              </c:extLst>
            </c:dLbl>
            <c:dLbl>
              <c:idx val="1"/>
              <c:layout>
                <c:manualLayout>
                  <c:x val="0"/>
                  <c:y val="-8.796296296296297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B0D-4595-AF33-2B7149CE26FF}"/>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('Activitate antioxidanta'!$A$1,'Activitate antioxidanta'!$B$1)</c:f>
              <c:strCache>
                <c:ptCount val="2"/>
                <c:pt idx="0">
                  <c:v>P-0</c:v>
                </c:pt>
                <c:pt idx="1">
                  <c:v>P-20</c:v>
                </c:pt>
              </c:strCache>
            </c:strRef>
          </c:cat>
          <c:val>
            <c:numRef>
              <c:f>('Activitate antioxidanta'!$A$3,'Activitate antioxidanta'!$B$3)</c:f>
              <c:numCache>
                <c:formatCode>0.00</c:formatCode>
                <c:ptCount val="2"/>
                <c:pt idx="0">
                  <c:v>52.045855379188708</c:v>
                </c:pt>
                <c:pt idx="1">
                  <c:v>52.874779541446202</c:v>
                </c:pt>
              </c:numCache>
            </c:numRef>
          </c:val>
          <c:extLst>
            <c:ext xmlns:c16="http://schemas.microsoft.com/office/drawing/2014/chart" uri="{C3380CC4-5D6E-409C-BE32-E72D297353CC}">
              <c16:uniqueId val="{00000005-CB0D-4595-AF33-2B7149CE26FF}"/>
            </c:ext>
          </c:extLst>
        </c:ser>
        <c:dLbls>
          <c:showLegendKey val="0"/>
          <c:showVal val="0"/>
          <c:showCatName val="0"/>
          <c:showSerName val="0"/>
          <c:showPercent val="0"/>
          <c:showBubbleSize val="0"/>
        </c:dLbls>
        <c:gapWidth val="150"/>
        <c:shape val="box"/>
        <c:axId val="580183071"/>
        <c:axId val="580182591"/>
        <c:axId val="0"/>
      </c:bar3DChart>
      <c:catAx>
        <c:axId val="580183071"/>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580182591"/>
        <c:crosses val="autoZero"/>
        <c:auto val="1"/>
        <c:lblAlgn val="ctr"/>
        <c:lblOffset val="100"/>
        <c:noMultiLvlLbl val="0"/>
      </c:catAx>
      <c:valAx>
        <c:axId val="58018259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ro-RO" sz="1200" b="0" i="0" u="none" strike="noStrike" kern="1200" baseline="0">
                    <a:solidFill>
                      <a:sysClr val="windowText" lastClr="000000"/>
                    </a:solidFill>
                    <a:latin typeface="Times New Roman" panose="02020603050405020304" pitchFamily="18" charset="0"/>
                    <a:cs typeface="Times New Roman" panose="02020603050405020304" pitchFamily="18" charset="0"/>
                  </a:rPr>
                  <a:t>Activitate antioxidanta, %</a:t>
                </a:r>
                <a:endParaRPr lang="en-US" sz="1200" b="0" i="0" u="none" strike="noStrike" kern="1200" baseline="0">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ro-R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ro-RO"/>
          </a:p>
        </c:txPr>
        <c:crossAx val="5801830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ro-R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58FEB5-E8C6-3A80-493D-10CAD46A125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B648C581-C775-98C2-8A72-CD05A2CA637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894724-09D4-4F07-9DDA-0BDFDA992456}" type="datetimeFigureOut">
              <a:rPr lang="en-US" smtClean="0"/>
              <a:t>5/18/2024</a:t>
            </a:fld>
            <a:endParaRPr lang="en-US" dirty="0"/>
          </a:p>
        </p:txBody>
      </p:sp>
      <p:sp>
        <p:nvSpPr>
          <p:cNvPr id="4" name="Footer Placeholder 3">
            <a:extLst>
              <a:ext uri="{FF2B5EF4-FFF2-40B4-BE49-F238E27FC236}">
                <a16:creationId xmlns:a16="http://schemas.microsoft.com/office/drawing/2014/main" id="{EFBBA7D3-DC7D-9A8E-6060-596812F9E5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396B5FF-CA0B-B91F-D0C8-5360C7A04B5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3C62FCD-D8A9-45DB-A117-7E517482F7AF}" type="slidenum">
              <a:rPr lang="en-US" smtClean="0"/>
              <a:t>‹#›</a:t>
            </a:fld>
            <a:endParaRPr lang="en-US" dirty="0"/>
          </a:p>
        </p:txBody>
      </p:sp>
    </p:spTree>
    <p:extLst>
      <p:ext uri="{BB962C8B-B14F-4D97-AF65-F5344CB8AC3E}">
        <p14:creationId xmlns:p14="http://schemas.microsoft.com/office/powerpoint/2010/main" val="10670966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E0B70-0B2D-4454-9C0D-63442C140F78}" type="datetimeFigureOut">
              <a:rPr lang="en-US" smtClean="0"/>
              <a:t>5/18/2024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39ADCB-FF44-4D11-94CD-9544E5DFB95D}" type="slidenum">
              <a:rPr lang="en-US" smtClean="0"/>
              <a:t>‹#›</a:t>
            </a:fld>
            <a:endParaRPr lang="en-US" dirty="0"/>
          </a:p>
        </p:txBody>
      </p:sp>
    </p:spTree>
    <p:extLst>
      <p:ext uri="{BB962C8B-B14F-4D97-AF65-F5344CB8AC3E}">
        <p14:creationId xmlns:p14="http://schemas.microsoft.com/office/powerpoint/2010/main" val="8125659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976A059-0727-59BF-99E8-577EE0A77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Date Placeholder 9">
            <a:extLst>
              <a:ext uri="{FF2B5EF4-FFF2-40B4-BE49-F238E27FC236}">
                <a16:creationId xmlns:a16="http://schemas.microsoft.com/office/drawing/2014/main" id="{CB65C056-B1A7-7FF8-5965-B3650A744900}"/>
              </a:ext>
            </a:extLst>
          </p:cNvPr>
          <p:cNvSpPr>
            <a:spLocks noGrp="1"/>
          </p:cNvSpPr>
          <p:nvPr>
            <p:ph type="dt" sz="half" idx="10"/>
          </p:nvPr>
        </p:nvSpPr>
        <p:spPr/>
        <p:txBody>
          <a:bodyPr/>
          <a:lstStyle/>
          <a:p>
            <a:fld id="{EB9B8737-127D-4908-932B-731DE6930369}" type="datetime1">
              <a:rPr lang="en-US" smtClean="0"/>
              <a:t>5/18/2024</a:t>
            </a:fld>
            <a:endParaRPr lang="en-US" dirty="0"/>
          </a:p>
        </p:txBody>
      </p:sp>
      <p:sp>
        <p:nvSpPr>
          <p:cNvPr id="11" name="Footer Placeholder 10">
            <a:extLst>
              <a:ext uri="{FF2B5EF4-FFF2-40B4-BE49-F238E27FC236}">
                <a16:creationId xmlns:a16="http://schemas.microsoft.com/office/drawing/2014/main" id="{43454174-9D12-C596-18E0-9C3B2A95332A}"/>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C4464E70-28DA-BB7E-E872-926FCA585B8B}"/>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
        <p:nvSpPr>
          <p:cNvPr id="15" name="Title 14">
            <a:extLst>
              <a:ext uri="{FF2B5EF4-FFF2-40B4-BE49-F238E27FC236}">
                <a16:creationId xmlns:a16="http://schemas.microsoft.com/office/drawing/2014/main" id="{107A79B4-F12F-0B57-BE23-C003FE3F04E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5012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A113-4075-8F72-7862-87499373AE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B85D07-1D31-8F87-D767-AAC820751A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8B13C3-5CD5-C3AA-CDCE-CCECAFFEDEAB}"/>
              </a:ext>
            </a:extLst>
          </p:cNvPr>
          <p:cNvSpPr>
            <a:spLocks noGrp="1"/>
          </p:cNvSpPr>
          <p:nvPr>
            <p:ph type="dt" sz="half" idx="10"/>
          </p:nvPr>
        </p:nvSpPr>
        <p:spPr/>
        <p:txBody>
          <a:bodyPr/>
          <a:lstStyle/>
          <a:p>
            <a:fld id="{D2840CA8-5CE1-4958-B669-D933AA49FA40}" type="datetime1">
              <a:rPr lang="en-US" smtClean="0"/>
              <a:t>5/18/2024</a:t>
            </a:fld>
            <a:endParaRPr lang="en-US" dirty="0"/>
          </a:p>
        </p:txBody>
      </p:sp>
      <p:sp>
        <p:nvSpPr>
          <p:cNvPr id="5" name="Footer Placeholder 4">
            <a:extLst>
              <a:ext uri="{FF2B5EF4-FFF2-40B4-BE49-F238E27FC236}">
                <a16:creationId xmlns:a16="http://schemas.microsoft.com/office/drawing/2014/main" id="{6C2768F2-FD99-3CF5-F7F2-46FDE2F9B292}"/>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3EC49622-4FE3-B449-2292-88184B047481}"/>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973012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D4378C-BCD6-D0EC-73F4-F426025DBA6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BA115D-71AF-967D-2312-B5BDEFE0E0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98CDB7-E1FC-7FF0-47F9-FF05A8DAC060}"/>
              </a:ext>
            </a:extLst>
          </p:cNvPr>
          <p:cNvSpPr>
            <a:spLocks noGrp="1"/>
          </p:cNvSpPr>
          <p:nvPr>
            <p:ph type="dt" sz="half" idx="10"/>
          </p:nvPr>
        </p:nvSpPr>
        <p:spPr/>
        <p:txBody>
          <a:bodyPr/>
          <a:lstStyle/>
          <a:p>
            <a:fld id="{F5F1163A-39AB-4876-8208-83F43F159039}" type="datetime1">
              <a:rPr lang="en-US" smtClean="0"/>
              <a:t>5/18/2024</a:t>
            </a:fld>
            <a:endParaRPr lang="en-US" dirty="0"/>
          </a:p>
        </p:txBody>
      </p:sp>
      <p:sp>
        <p:nvSpPr>
          <p:cNvPr id="5" name="Footer Placeholder 4">
            <a:extLst>
              <a:ext uri="{FF2B5EF4-FFF2-40B4-BE49-F238E27FC236}">
                <a16:creationId xmlns:a16="http://schemas.microsoft.com/office/drawing/2014/main" id="{7172E43B-2C2F-5E9B-ACCD-6AEA1DA50D31}"/>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44211ED7-BD8A-629D-8203-8375D7B6B93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41887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FEDC8-C1D4-96B9-6790-5B9DC0A230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B7742-A5DF-8640-884B-5925C8857A6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F3D6A2-5C7B-D0C9-3B9D-D25E4A280D78}"/>
              </a:ext>
            </a:extLst>
          </p:cNvPr>
          <p:cNvSpPr>
            <a:spLocks noGrp="1"/>
          </p:cNvSpPr>
          <p:nvPr>
            <p:ph type="dt" sz="half" idx="10"/>
          </p:nvPr>
        </p:nvSpPr>
        <p:spPr/>
        <p:txBody>
          <a:bodyPr/>
          <a:lstStyle/>
          <a:p>
            <a:fld id="{C069DCC1-85F1-475E-9B24-A4E3F71BBD89}" type="datetime1">
              <a:rPr lang="en-US" smtClean="0"/>
              <a:t>5/18/2024</a:t>
            </a:fld>
            <a:endParaRPr lang="en-US" dirty="0"/>
          </a:p>
        </p:txBody>
      </p:sp>
      <p:sp>
        <p:nvSpPr>
          <p:cNvPr id="5" name="Footer Placeholder 4">
            <a:extLst>
              <a:ext uri="{FF2B5EF4-FFF2-40B4-BE49-F238E27FC236}">
                <a16:creationId xmlns:a16="http://schemas.microsoft.com/office/drawing/2014/main" id="{1554B767-0001-682F-BB9E-30E86F99DC6B}"/>
              </a:ext>
            </a:extLst>
          </p:cNvPr>
          <p:cNvSpPr>
            <a:spLocks noGrp="1"/>
          </p:cNvSpPr>
          <p:nvPr>
            <p:ph type="ftr" sz="quarter" idx="11"/>
          </p:nvPr>
        </p:nvSpPr>
        <p:spPr/>
        <p:txBody>
          <a:bodyPr/>
          <a:lstStyle/>
          <a:p>
            <a:endParaRPr lang="en-US" dirty="0"/>
          </a:p>
        </p:txBody>
      </p:sp>
      <p:sp>
        <p:nvSpPr>
          <p:cNvPr id="7" name="Slide Number Placeholder 4">
            <a:extLst>
              <a:ext uri="{FF2B5EF4-FFF2-40B4-BE49-F238E27FC236}">
                <a16:creationId xmlns:a16="http://schemas.microsoft.com/office/drawing/2014/main" id="{CD16685D-6EFA-6621-5A4B-4BD1CC76F88E}"/>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97227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07548-9A0C-3301-B536-7456420E1B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98811CA-5E37-D2CF-D424-D1AC6FBA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852E129-0D49-9C8B-5FA2-1686D5838CA2}"/>
              </a:ext>
            </a:extLst>
          </p:cNvPr>
          <p:cNvSpPr>
            <a:spLocks noGrp="1"/>
          </p:cNvSpPr>
          <p:nvPr>
            <p:ph type="dt" sz="half" idx="10"/>
          </p:nvPr>
        </p:nvSpPr>
        <p:spPr/>
        <p:txBody>
          <a:bodyPr/>
          <a:lstStyle/>
          <a:p>
            <a:fld id="{B1189982-FAA6-4525-A1E7-2F7673A24390}" type="datetime1">
              <a:rPr lang="en-US" smtClean="0"/>
              <a:t>5/18/2024</a:t>
            </a:fld>
            <a:endParaRPr lang="en-US" dirty="0"/>
          </a:p>
        </p:txBody>
      </p:sp>
      <p:sp>
        <p:nvSpPr>
          <p:cNvPr id="5" name="Footer Placeholder 4">
            <a:extLst>
              <a:ext uri="{FF2B5EF4-FFF2-40B4-BE49-F238E27FC236}">
                <a16:creationId xmlns:a16="http://schemas.microsoft.com/office/drawing/2014/main" id="{3DEC0534-7709-E1AB-3F86-5C55514442E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73C340-5C0A-05DE-38D1-F5101A965058}"/>
              </a:ext>
            </a:extLst>
          </p:cNvPr>
          <p:cNvSpPr>
            <a:spLocks noGrp="1"/>
          </p:cNvSpPr>
          <p:nvPr>
            <p:ph type="sldNum" sz="quarter" idx="12"/>
          </p:nvPr>
        </p:nvSpPr>
        <p:spPr>
          <a:xfrm>
            <a:off x="8610600" y="6356350"/>
            <a:ext cx="2743200" cy="365125"/>
          </a:xfrm>
          <a:prstGeom prst="rect">
            <a:avLst/>
          </a:prstGeom>
        </p:spPr>
        <p:txBody>
          <a:bodyPr/>
          <a:lstStyle/>
          <a:p>
            <a:fld id="{BBE5057F-7482-41AE-BBDB-C83C2F3461DE}" type="slidenum">
              <a:rPr lang="en-US" smtClean="0"/>
              <a:t>‹#›</a:t>
            </a:fld>
            <a:endParaRPr lang="en-US" dirty="0"/>
          </a:p>
        </p:txBody>
      </p:sp>
    </p:spTree>
    <p:extLst>
      <p:ext uri="{BB962C8B-B14F-4D97-AF65-F5344CB8AC3E}">
        <p14:creationId xmlns:p14="http://schemas.microsoft.com/office/powerpoint/2010/main" val="868417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612FB-8D31-A6BF-B26A-54F2E57F6E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09BBD1-0C18-604B-75C7-619BE6A2D2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5E8E06B-2B4A-F0CB-ECE2-D91FD1EA912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ECB85DF-D2C7-EDF7-CAE1-90A424B74A71}"/>
              </a:ext>
            </a:extLst>
          </p:cNvPr>
          <p:cNvSpPr>
            <a:spLocks noGrp="1"/>
          </p:cNvSpPr>
          <p:nvPr>
            <p:ph type="dt" sz="half" idx="10"/>
          </p:nvPr>
        </p:nvSpPr>
        <p:spPr/>
        <p:txBody>
          <a:bodyPr/>
          <a:lstStyle/>
          <a:p>
            <a:fld id="{EB1CB7FA-7B94-4F91-BABC-9D716D9D537E}" type="datetime1">
              <a:rPr lang="en-US" smtClean="0"/>
              <a:t>5/18/2024</a:t>
            </a:fld>
            <a:endParaRPr lang="en-US" dirty="0"/>
          </a:p>
        </p:txBody>
      </p:sp>
      <p:sp>
        <p:nvSpPr>
          <p:cNvPr id="6" name="Footer Placeholder 5">
            <a:extLst>
              <a:ext uri="{FF2B5EF4-FFF2-40B4-BE49-F238E27FC236}">
                <a16:creationId xmlns:a16="http://schemas.microsoft.com/office/drawing/2014/main" id="{9D0B35ED-B1AD-C7A3-789D-D56E84CC32BD}"/>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F60C7F7F-C143-ADD7-651F-32FEE87D270A}"/>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3949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FDBC-A612-A3C7-16CF-DB42288314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BA53AE-EB85-9424-6870-715378B9B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38B861F-D83D-874A-8F0E-9BE8ADBCB8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3CD26E-130E-3EFD-1E58-D0A076C9EC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D80009-3EE4-D16F-CCB1-73CA63D3287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E75DF4-258D-AB76-230B-8ABE0E21D163}"/>
              </a:ext>
            </a:extLst>
          </p:cNvPr>
          <p:cNvSpPr>
            <a:spLocks noGrp="1"/>
          </p:cNvSpPr>
          <p:nvPr>
            <p:ph type="dt" sz="half" idx="10"/>
          </p:nvPr>
        </p:nvSpPr>
        <p:spPr/>
        <p:txBody>
          <a:bodyPr/>
          <a:lstStyle/>
          <a:p>
            <a:fld id="{E09AAAC3-BDBB-47BF-BA5C-45EFB7F81241}" type="datetime1">
              <a:rPr lang="en-US" smtClean="0"/>
              <a:t>5/18/2024</a:t>
            </a:fld>
            <a:endParaRPr lang="en-US" dirty="0"/>
          </a:p>
        </p:txBody>
      </p:sp>
      <p:sp>
        <p:nvSpPr>
          <p:cNvPr id="8" name="Footer Placeholder 7">
            <a:extLst>
              <a:ext uri="{FF2B5EF4-FFF2-40B4-BE49-F238E27FC236}">
                <a16:creationId xmlns:a16="http://schemas.microsoft.com/office/drawing/2014/main" id="{0CD679FF-8C9F-A02B-BF83-EEDA27910F39}"/>
              </a:ext>
            </a:extLst>
          </p:cNvPr>
          <p:cNvSpPr>
            <a:spLocks noGrp="1"/>
          </p:cNvSpPr>
          <p:nvPr>
            <p:ph type="ftr" sz="quarter" idx="11"/>
          </p:nvPr>
        </p:nvSpPr>
        <p:spPr/>
        <p:txBody>
          <a:bodyPr/>
          <a:lstStyle/>
          <a:p>
            <a:endParaRPr lang="en-US" dirty="0"/>
          </a:p>
        </p:txBody>
      </p:sp>
      <p:sp>
        <p:nvSpPr>
          <p:cNvPr id="10" name="Slide Number Placeholder 4">
            <a:extLst>
              <a:ext uri="{FF2B5EF4-FFF2-40B4-BE49-F238E27FC236}">
                <a16:creationId xmlns:a16="http://schemas.microsoft.com/office/drawing/2014/main" id="{A698A86C-2570-E5A2-0B29-BBD245951707}"/>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58189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1054B-64E0-23D2-6B48-69B7EDFBB2F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4E744E3-8DA2-E6D6-2A16-DE06AFA8A318}"/>
              </a:ext>
            </a:extLst>
          </p:cNvPr>
          <p:cNvSpPr>
            <a:spLocks noGrp="1"/>
          </p:cNvSpPr>
          <p:nvPr>
            <p:ph type="dt" sz="half" idx="10"/>
          </p:nvPr>
        </p:nvSpPr>
        <p:spPr/>
        <p:txBody>
          <a:bodyPr/>
          <a:lstStyle/>
          <a:p>
            <a:fld id="{43A3E560-4FCD-4798-9AF2-642BCAC1830E}" type="datetime1">
              <a:rPr lang="en-US" smtClean="0"/>
              <a:t>5/18/2024</a:t>
            </a:fld>
            <a:endParaRPr lang="en-US" dirty="0"/>
          </a:p>
        </p:txBody>
      </p:sp>
      <p:sp>
        <p:nvSpPr>
          <p:cNvPr id="4" name="Footer Placeholder 3">
            <a:extLst>
              <a:ext uri="{FF2B5EF4-FFF2-40B4-BE49-F238E27FC236}">
                <a16:creationId xmlns:a16="http://schemas.microsoft.com/office/drawing/2014/main" id="{10C89B19-AB7A-A19A-30D2-AEDBCAA04A8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006698D-5F79-0980-9B76-3D58659850DB}"/>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3295153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A9050C9-6840-84E5-D463-1BB9420EE5D7}"/>
              </a:ext>
            </a:extLst>
          </p:cNvPr>
          <p:cNvSpPr>
            <a:spLocks noGrp="1"/>
          </p:cNvSpPr>
          <p:nvPr>
            <p:ph type="dt" sz="half" idx="10"/>
          </p:nvPr>
        </p:nvSpPr>
        <p:spPr/>
        <p:txBody>
          <a:bodyPr/>
          <a:lstStyle/>
          <a:p>
            <a:fld id="{BD4C1CC0-1E6D-4B25-A2AE-33306CF856E6}" type="datetime1">
              <a:rPr lang="en-US" smtClean="0"/>
              <a:t>5/18/2024</a:t>
            </a:fld>
            <a:endParaRPr lang="en-US" dirty="0"/>
          </a:p>
        </p:txBody>
      </p:sp>
      <p:sp>
        <p:nvSpPr>
          <p:cNvPr id="3" name="Footer Placeholder 2">
            <a:extLst>
              <a:ext uri="{FF2B5EF4-FFF2-40B4-BE49-F238E27FC236}">
                <a16:creationId xmlns:a16="http://schemas.microsoft.com/office/drawing/2014/main" id="{4ABA4735-8AB6-87BE-D400-DE9A5D4494E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B7E5D0F-ABFC-3AB6-B29E-7372DFF5EA3A}"/>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29442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EC-E506-22F4-346F-7974EAC2F9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8EAA53F-C0C5-EA92-EF29-52B56CEE80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2D2632-BED3-5DD1-0D92-845D5CA5BE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33BAEC-429D-7A50-4D81-A1BF2ECC0EB2}"/>
              </a:ext>
            </a:extLst>
          </p:cNvPr>
          <p:cNvSpPr>
            <a:spLocks noGrp="1"/>
          </p:cNvSpPr>
          <p:nvPr>
            <p:ph type="dt" sz="half" idx="10"/>
          </p:nvPr>
        </p:nvSpPr>
        <p:spPr/>
        <p:txBody>
          <a:bodyPr/>
          <a:lstStyle/>
          <a:p>
            <a:fld id="{BFE42552-A208-4103-BBAD-2B95A95E1FEC}" type="datetime1">
              <a:rPr lang="en-US" smtClean="0"/>
              <a:t>5/18/2024</a:t>
            </a:fld>
            <a:endParaRPr lang="en-US" dirty="0"/>
          </a:p>
        </p:txBody>
      </p:sp>
      <p:sp>
        <p:nvSpPr>
          <p:cNvPr id="6" name="Footer Placeholder 5">
            <a:extLst>
              <a:ext uri="{FF2B5EF4-FFF2-40B4-BE49-F238E27FC236}">
                <a16:creationId xmlns:a16="http://schemas.microsoft.com/office/drawing/2014/main" id="{C816B86E-B8A1-4F80-E1FB-62FB5458483E}"/>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B84E180B-01F9-F756-B76F-DBCB1FEBB953}"/>
              </a:ext>
            </a:extLst>
          </p:cNvPr>
          <p:cNvSpPr txBox="1">
            <a:spLocks/>
          </p:cNvSpPr>
          <p:nvPr userDrawn="1"/>
        </p:nvSpPr>
        <p:spPr>
          <a:xfrm>
            <a:off x="10151706" y="6356350"/>
            <a:ext cx="1202094" cy="365125"/>
          </a:xfrm>
          <a:prstGeom prst="rect">
            <a:avLst/>
          </a:prstGeom>
          <a:solidFill>
            <a:srgbClr val="9F318D">
              <a:alpha val="50000"/>
            </a:srgbClr>
          </a:solidFill>
        </p:spPr>
        <p:txBody>
          <a:bodyPr vert="horz" lIns="91440" tIns="45720" rIns="91440" bIns="45720" rtlCol="0" anchor="ctr"/>
          <a:lstStyle>
            <a:defPPr>
              <a:defRPr lang="en-US"/>
            </a:defPPr>
            <a:lvl1pPr marL="0" algn="r" defTabSz="914400" rtl="0" eaLnBrk="1" latinLnBrk="0" hangingPunct="1">
              <a:defRPr sz="1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1431498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7A099-1061-09E4-DC3E-DEBACB3D562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A513E4-8368-44F8-EA23-5FE27B6FA6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BDABFFC8-2261-76FE-8474-2FCFEDC97D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B83C56-760D-2584-1EE9-9E92C5F9DCFB}"/>
              </a:ext>
            </a:extLst>
          </p:cNvPr>
          <p:cNvSpPr>
            <a:spLocks noGrp="1"/>
          </p:cNvSpPr>
          <p:nvPr>
            <p:ph type="dt" sz="half" idx="10"/>
          </p:nvPr>
        </p:nvSpPr>
        <p:spPr/>
        <p:txBody>
          <a:bodyPr/>
          <a:lstStyle/>
          <a:p>
            <a:fld id="{171E08EA-84C3-4938-9F36-6CC12B53B25F}" type="datetime1">
              <a:rPr lang="en-US" smtClean="0"/>
              <a:t>5/18/2024</a:t>
            </a:fld>
            <a:endParaRPr lang="en-US" dirty="0"/>
          </a:p>
        </p:txBody>
      </p:sp>
      <p:sp>
        <p:nvSpPr>
          <p:cNvPr id="6" name="Footer Placeholder 5">
            <a:extLst>
              <a:ext uri="{FF2B5EF4-FFF2-40B4-BE49-F238E27FC236}">
                <a16:creationId xmlns:a16="http://schemas.microsoft.com/office/drawing/2014/main" id="{17E642CD-FFF3-B465-F5E9-7EA5EEE2C003}"/>
              </a:ext>
            </a:extLst>
          </p:cNvPr>
          <p:cNvSpPr>
            <a:spLocks noGrp="1"/>
          </p:cNvSpPr>
          <p:nvPr>
            <p:ph type="ftr" sz="quarter" idx="11"/>
          </p:nvPr>
        </p:nvSpPr>
        <p:spPr/>
        <p:txBody>
          <a:bodyPr/>
          <a:lstStyle/>
          <a:p>
            <a:endParaRPr lang="en-US" dirty="0"/>
          </a:p>
        </p:txBody>
      </p:sp>
      <p:sp>
        <p:nvSpPr>
          <p:cNvPr id="8" name="Slide Number Placeholder 4">
            <a:extLst>
              <a:ext uri="{FF2B5EF4-FFF2-40B4-BE49-F238E27FC236}">
                <a16:creationId xmlns:a16="http://schemas.microsoft.com/office/drawing/2014/main" id="{8C4EA6F1-DE73-3AD0-FFED-F8CA89127EA5}"/>
              </a:ext>
            </a:extLst>
          </p:cNvPr>
          <p:cNvSpPr>
            <a:spLocks noGrp="1"/>
          </p:cNvSpPr>
          <p:nvPr>
            <p:ph type="sldNum" sz="quarter" idx="12"/>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562379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76000" b="-7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AA504E-AD37-2053-5C5B-AE2A891180A2}"/>
              </a:ext>
            </a:extLst>
          </p:cNvPr>
          <p:cNvSpPr>
            <a:spLocks noGrp="1"/>
          </p:cNvSpPr>
          <p:nvPr>
            <p:ph type="title"/>
          </p:nvPr>
        </p:nvSpPr>
        <p:spPr>
          <a:xfrm>
            <a:off x="838200" y="828422"/>
            <a:ext cx="10515600" cy="86226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29BFCC0-702E-A0E6-7AC8-E887DEE53D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9B09F-5F50-DEE3-1E0B-39D8F06684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358DAF-AFE5-4394-A263-6FDE350004BD}" type="datetime1">
              <a:rPr lang="en-US" smtClean="0"/>
              <a:t>5/18/2024</a:t>
            </a:fld>
            <a:endParaRPr lang="en-US" dirty="0"/>
          </a:p>
        </p:txBody>
      </p:sp>
      <p:sp>
        <p:nvSpPr>
          <p:cNvPr id="5" name="Footer Placeholder 4">
            <a:extLst>
              <a:ext uri="{FF2B5EF4-FFF2-40B4-BE49-F238E27FC236}">
                <a16:creationId xmlns:a16="http://schemas.microsoft.com/office/drawing/2014/main" id="{6F288452-2736-5F09-F17B-38FEE2A213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descr="Shape&#10;&#10;Description automatically generated with medium confidence">
            <a:extLst>
              <a:ext uri="{FF2B5EF4-FFF2-40B4-BE49-F238E27FC236}">
                <a16:creationId xmlns:a16="http://schemas.microsoft.com/office/drawing/2014/main" id="{3F761627-0927-EAE4-3C8C-120709F0514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213846" y="365125"/>
            <a:ext cx="1139954" cy="463297"/>
          </a:xfrm>
          <a:prstGeom prst="rect">
            <a:avLst/>
          </a:prstGeom>
        </p:spPr>
      </p:pic>
      <p:sp>
        <p:nvSpPr>
          <p:cNvPr id="7" name="Slide Number Placeholder 4">
            <a:extLst>
              <a:ext uri="{FF2B5EF4-FFF2-40B4-BE49-F238E27FC236}">
                <a16:creationId xmlns:a16="http://schemas.microsoft.com/office/drawing/2014/main" id="{7653F00A-FF5A-1AFA-0B55-634828FAD746}"/>
              </a:ext>
            </a:extLst>
          </p:cNvPr>
          <p:cNvSpPr>
            <a:spLocks noGrp="1"/>
          </p:cNvSpPr>
          <p:nvPr>
            <p:ph type="sldNum" sz="quarter" idx="4"/>
          </p:nvPr>
        </p:nvSpPr>
        <p:spPr>
          <a:xfrm>
            <a:off x="10151706" y="6356350"/>
            <a:ext cx="1202094" cy="365125"/>
          </a:xfrm>
          <a:prstGeom prst="rect">
            <a:avLst/>
          </a:prstGeom>
          <a:solidFill>
            <a:srgbClr val="9F318D">
              <a:alpha val="50000"/>
            </a:srgbClr>
          </a:solidFill>
        </p:spPr>
        <p:txBody>
          <a:bodyPr/>
          <a:lstStyle>
            <a:lvl1pPr>
              <a:defRPr sz="1800" b="1"/>
            </a:lvl1pPr>
          </a:lstStyle>
          <a:p>
            <a:r>
              <a:rPr lang="en-US" sz="1400" b="0" dirty="0"/>
              <a:t>Page</a:t>
            </a:r>
            <a:r>
              <a:rPr lang="en-US" dirty="0"/>
              <a:t> </a:t>
            </a:r>
            <a:fld id="{BBE5057F-7482-41AE-BBDB-C83C2F3461DE}" type="slidenum">
              <a:rPr lang="en-US" smtClean="0"/>
              <a:pPr/>
              <a:t>‹#›</a:t>
            </a:fld>
            <a:endParaRPr lang="en-US" dirty="0"/>
          </a:p>
        </p:txBody>
      </p:sp>
    </p:spTree>
    <p:extLst>
      <p:ext uri="{BB962C8B-B14F-4D97-AF65-F5344CB8AC3E}">
        <p14:creationId xmlns:p14="http://schemas.microsoft.com/office/powerpoint/2010/main" val="21792945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i.org/10.3390/foods1116251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26994-1CA3-A39D-4FDE-D835BC5851F4}"/>
              </a:ext>
            </a:extLst>
          </p:cNvPr>
          <p:cNvSpPr>
            <a:spLocks noGrp="1"/>
          </p:cNvSpPr>
          <p:nvPr>
            <p:ph type="ctrTitle"/>
          </p:nvPr>
        </p:nvSpPr>
        <p:spPr>
          <a:xfrm>
            <a:off x="831273" y="138545"/>
            <a:ext cx="10501745" cy="4073238"/>
          </a:xfrm>
        </p:spPr>
        <p:txBody>
          <a:bodyPr>
            <a:noAutofit/>
          </a:bodyPr>
          <a:lstStyle/>
          <a:p>
            <a:pPr algn="ct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UNIVERSITATEA TEHNICĂ DIN CLUJ-NAPOCA</a:t>
            </a:r>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CENTRUL UNIVERSITAR NORD DIN BAIA MARE</a:t>
            </a:r>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FACULTATEA DE ȘTIINȚE</a:t>
            </a:r>
            <a:b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en-US"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SPECIALIZAREA: INGINERIA PRODUSELOR ALIMENTARE</a:t>
            </a: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br>
              <a:rPr kumimoji="0" lang="ro-RO"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br>
              <a:rPr kumimoji="0" lang="en-US" sz="18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br>
            <a:r>
              <a:rPr kumimoji="0" lang="ro-RO" sz="3200" b="1" i="0" u="none" strike="noStrike" kern="1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STUDIUL INFLUENȚEI ADAOSULUI DE GUMĂ XANTAN ASUPRA PÂINII PE BAZĂ DE FĂINĂ DE OREZ</a:t>
            </a:r>
            <a:endParaRPr lang="en-US" sz="18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B12F05B2-EF03-DBB5-4446-A81ABE5970EE}"/>
              </a:ext>
            </a:extLst>
          </p:cNvPr>
          <p:cNvSpPr>
            <a:spLocks noGrp="1"/>
          </p:cNvSpPr>
          <p:nvPr>
            <p:ph type="subTitle" idx="1"/>
          </p:nvPr>
        </p:nvSpPr>
        <p:spPr>
          <a:xfrm>
            <a:off x="1510145" y="4516437"/>
            <a:ext cx="9144000" cy="1655762"/>
          </a:xfrm>
        </p:spPr>
        <p:txBody>
          <a:bodyPr/>
          <a:lstStyle/>
          <a:p>
            <a:pPr algn="l"/>
            <a:r>
              <a:rPr kumimoji="0" lang="ro-RO"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Coordonator științific:				Studentă:</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ro-RO" sz="24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rPr>
              <a:t>Prof.univ.dr.ing. Mihaly Cozmuța Anca</a:t>
            </a:r>
            <a:r>
              <a:rPr kumimoji="0" lang="ro-RO" sz="2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Pașca Bianca Nicoleta</a:t>
            </a:r>
          </a:p>
          <a:p>
            <a:endParaRPr lang="en-US" dirty="0"/>
          </a:p>
        </p:txBody>
      </p:sp>
    </p:spTree>
    <p:extLst>
      <p:ext uri="{BB962C8B-B14F-4D97-AF65-F5344CB8AC3E}">
        <p14:creationId xmlns:p14="http://schemas.microsoft.com/office/powerpoint/2010/main" val="321111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stituent conținut 2">
            <a:extLst>
              <a:ext uri="{FF2B5EF4-FFF2-40B4-BE49-F238E27FC236}">
                <a16:creationId xmlns:a16="http://schemas.microsoft.com/office/drawing/2014/main" id="{7223BEA8-7737-D539-2B20-CADCEBCFB80D}"/>
              </a:ext>
            </a:extLst>
          </p:cNvPr>
          <p:cNvSpPr>
            <a:spLocks noGrp="1"/>
          </p:cNvSpPr>
          <p:nvPr>
            <p:ph idx="1"/>
          </p:nvPr>
        </p:nvSpPr>
        <p:spPr>
          <a:xfrm>
            <a:off x="969818" y="655978"/>
            <a:ext cx="2126673" cy="646331"/>
          </a:xfrm>
        </p:spPr>
        <p:txBody>
          <a:bodyPr>
            <a:normAutofit/>
          </a:bodyPr>
          <a:lstStyle/>
          <a:p>
            <a:pPr marL="0" indent="0">
              <a:lnSpc>
                <a:spcPct val="107000"/>
              </a:lnSpc>
              <a:spcAft>
                <a:spcPts val="800"/>
              </a:spcAft>
              <a:buNone/>
            </a:pPr>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Bibliografie</a:t>
            </a:r>
            <a:endParaRPr lang="ro-RO" sz="3600" dirty="0">
              <a:latin typeface="Times New Roman" panose="02020603050405020304" pitchFamily="18" charset="0"/>
              <a:cs typeface="Times New Roman" panose="02020603050405020304" pitchFamily="18" charset="0"/>
            </a:endParaRPr>
          </a:p>
        </p:txBody>
      </p:sp>
      <p:sp>
        <p:nvSpPr>
          <p:cNvPr id="4" name="Substituent număr diapozitiv 3">
            <a:extLst>
              <a:ext uri="{FF2B5EF4-FFF2-40B4-BE49-F238E27FC236}">
                <a16:creationId xmlns:a16="http://schemas.microsoft.com/office/drawing/2014/main" id="{B9387DF0-C004-0B68-F2A6-AEB7EF3644FF}"/>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10</a:t>
            </a:fld>
            <a:endParaRPr lang="en-US" dirty="0"/>
          </a:p>
        </p:txBody>
      </p:sp>
      <p:sp>
        <p:nvSpPr>
          <p:cNvPr id="7" name="CasetăText 6">
            <a:extLst>
              <a:ext uri="{FF2B5EF4-FFF2-40B4-BE49-F238E27FC236}">
                <a16:creationId xmlns:a16="http://schemas.microsoft.com/office/drawing/2014/main" id="{1A65B91B-B5BC-3D8A-4ECF-31A60928013D}"/>
              </a:ext>
            </a:extLst>
          </p:cNvPr>
          <p:cNvSpPr txBox="1"/>
          <p:nvPr/>
        </p:nvSpPr>
        <p:spPr>
          <a:xfrm>
            <a:off x="969818" y="2475345"/>
            <a:ext cx="10383982" cy="2308324"/>
          </a:xfrm>
          <a:prstGeom prst="rect">
            <a:avLst/>
          </a:prstGeom>
          <a:noFill/>
        </p:spPr>
        <p:txBody>
          <a:bodyPr wrap="square">
            <a:spAutoFit/>
          </a:bodyPr>
          <a:lstStyle/>
          <a:p>
            <a:r>
              <a:rPr lang="ro-RO" dirty="0">
                <a:latin typeface="Times New Roman" panose="02020603050405020304" pitchFamily="18" charset="0"/>
                <a:cs typeface="Times New Roman" panose="02020603050405020304" pitchFamily="18" charset="0"/>
              </a:rPr>
              <a:t>Lopez-de-</a:t>
            </a:r>
            <a:r>
              <a:rPr lang="ro-RO" dirty="0" err="1">
                <a:latin typeface="Times New Roman" panose="02020603050405020304" pitchFamily="18" charset="0"/>
                <a:cs typeface="Times New Roman" panose="02020603050405020304" pitchFamily="18" charset="0"/>
              </a:rPr>
              <a:t>Dicastillo</a:t>
            </a:r>
            <a:r>
              <a:rPr lang="ro-RO" dirty="0">
                <a:latin typeface="Times New Roman" panose="02020603050405020304" pitchFamily="18" charset="0"/>
                <a:cs typeface="Times New Roman" panose="02020603050405020304" pitchFamily="18" charset="0"/>
              </a:rPr>
              <a:t>, C., Alonso, J.M., </a:t>
            </a:r>
            <a:r>
              <a:rPr lang="ro-RO" dirty="0" err="1">
                <a:latin typeface="Times New Roman" panose="02020603050405020304" pitchFamily="18" charset="0"/>
                <a:cs typeface="Times New Roman" panose="02020603050405020304" pitchFamily="18" charset="0"/>
              </a:rPr>
              <a:t>Catala</a:t>
            </a:r>
            <a:r>
              <a:rPr lang="ro-RO" dirty="0">
                <a:latin typeface="Times New Roman" panose="02020603050405020304" pitchFamily="18" charset="0"/>
                <a:cs typeface="Times New Roman" panose="02020603050405020304" pitchFamily="18" charset="0"/>
              </a:rPr>
              <a:t>, R., </a:t>
            </a:r>
            <a:r>
              <a:rPr lang="ro-RO" dirty="0" err="1">
                <a:latin typeface="Times New Roman" panose="02020603050405020304" pitchFamily="18" charset="0"/>
                <a:cs typeface="Times New Roman" panose="02020603050405020304" pitchFamily="18" charset="0"/>
              </a:rPr>
              <a:t>Gavara</a:t>
            </a:r>
            <a:r>
              <a:rPr lang="ro-RO" dirty="0">
                <a:latin typeface="Times New Roman" panose="02020603050405020304" pitchFamily="18" charset="0"/>
                <a:cs typeface="Times New Roman" panose="02020603050405020304" pitchFamily="18" charset="0"/>
              </a:rPr>
              <a:t>, R., Hernandez-</a:t>
            </a:r>
            <a:r>
              <a:rPr lang="ro-RO" dirty="0" err="1">
                <a:latin typeface="Times New Roman" panose="02020603050405020304" pitchFamily="18" charset="0"/>
                <a:cs typeface="Times New Roman" panose="02020603050405020304" pitchFamily="18" charset="0"/>
              </a:rPr>
              <a:t>Munoz</a:t>
            </a:r>
            <a:r>
              <a:rPr lang="ro-RO" dirty="0">
                <a:latin typeface="Times New Roman" panose="02020603050405020304" pitchFamily="18" charset="0"/>
                <a:cs typeface="Times New Roman" panose="02020603050405020304" pitchFamily="18" charset="0"/>
              </a:rPr>
              <a:t>, P. (2010). </a:t>
            </a:r>
            <a:r>
              <a:rPr lang="ro-RO" dirty="0" err="1">
                <a:latin typeface="Times New Roman" panose="02020603050405020304" pitchFamily="18" charset="0"/>
                <a:cs typeface="Times New Roman" panose="02020603050405020304" pitchFamily="18" charset="0"/>
              </a:rPr>
              <a:t>Improving</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the</a:t>
            </a:r>
            <a:endParaRPr lang="ro-RO" dirty="0">
              <a:latin typeface="Times New Roman" panose="02020603050405020304" pitchFamily="18" charset="0"/>
              <a:cs typeface="Times New Roman" panose="02020603050405020304" pitchFamily="18" charset="0"/>
            </a:endParaRPr>
          </a:p>
          <a:p>
            <a:r>
              <a:rPr lang="ro-RO" dirty="0">
                <a:latin typeface="Times New Roman" panose="02020603050405020304" pitchFamily="18" charset="0"/>
                <a:cs typeface="Times New Roman" panose="02020603050405020304" pitchFamily="18" charset="0"/>
              </a:rPr>
              <a:t>antioxidant </a:t>
            </a:r>
            <a:r>
              <a:rPr lang="ro-RO" dirty="0" err="1">
                <a:latin typeface="Times New Roman" panose="02020603050405020304" pitchFamily="18" charset="0"/>
                <a:cs typeface="Times New Roman" panose="02020603050405020304" pitchFamily="18" charset="0"/>
              </a:rPr>
              <a:t>protection</a:t>
            </a:r>
            <a:r>
              <a:rPr lang="ro-RO" dirty="0">
                <a:latin typeface="Times New Roman" panose="02020603050405020304" pitchFamily="18" charset="0"/>
                <a:cs typeface="Times New Roman" panose="02020603050405020304" pitchFamily="18" charset="0"/>
              </a:rPr>
              <a:t> of </a:t>
            </a:r>
            <a:r>
              <a:rPr lang="ro-RO" dirty="0" err="1">
                <a:latin typeface="Times New Roman" panose="02020603050405020304" pitchFamily="18" charset="0"/>
                <a:cs typeface="Times New Roman" panose="02020603050405020304" pitchFamily="18" charset="0"/>
              </a:rPr>
              <a:t>packaged</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food</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by</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incorporating</a:t>
            </a:r>
            <a:r>
              <a:rPr lang="ro-RO" dirty="0">
                <a:latin typeface="Times New Roman" panose="02020603050405020304" pitchFamily="18" charset="0"/>
                <a:cs typeface="Times New Roman" panose="02020603050405020304" pitchFamily="18" charset="0"/>
              </a:rPr>
              <a:t> natural </a:t>
            </a:r>
            <a:r>
              <a:rPr lang="ro-RO" dirty="0" err="1">
                <a:latin typeface="Times New Roman" panose="02020603050405020304" pitchFamily="18" charset="0"/>
                <a:cs typeface="Times New Roman" panose="02020603050405020304" pitchFamily="18" charset="0"/>
              </a:rPr>
              <a:t>flavonoids</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into</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ethylene</a:t>
            </a:r>
            <a:r>
              <a:rPr lang="ro-RO" dirty="0">
                <a:latin typeface="Times New Roman" panose="02020603050405020304" pitchFamily="18" charset="0"/>
                <a:cs typeface="Times New Roman" panose="02020603050405020304" pitchFamily="18" charset="0"/>
              </a:rPr>
              <a:t>–</a:t>
            </a:r>
            <a:r>
              <a:rPr lang="ro-RO" dirty="0" err="1">
                <a:latin typeface="Times New Roman" panose="02020603050405020304" pitchFamily="18" charset="0"/>
                <a:cs typeface="Times New Roman" panose="02020603050405020304" pitchFamily="18" charset="0"/>
              </a:rPr>
              <a:t>vinyl</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alcohol</a:t>
            </a:r>
            <a:endParaRPr lang="ro-RO" dirty="0">
              <a:latin typeface="Times New Roman" panose="02020603050405020304" pitchFamily="18" charset="0"/>
              <a:cs typeface="Times New Roman" panose="02020603050405020304" pitchFamily="18" charset="0"/>
            </a:endParaRPr>
          </a:p>
          <a:p>
            <a:r>
              <a:rPr lang="ro-RO" dirty="0" err="1">
                <a:latin typeface="Times New Roman" panose="02020603050405020304" pitchFamily="18" charset="0"/>
                <a:cs typeface="Times New Roman" panose="02020603050405020304" pitchFamily="18" charset="0"/>
              </a:rPr>
              <a:t>copolymer</a:t>
            </a:r>
            <a:r>
              <a:rPr lang="ro-RO" dirty="0">
                <a:latin typeface="Times New Roman" panose="02020603050405020304" pitchFamily="18" charset="0"/>
                <a:cs typeface="Times New Roman" panose="02020603050405020304" pitchFamily="18" charset="0"/>
              </a:rPr>
              <a:t> (EVOH) </a:t>
            </a:r>
            <a:r>
              <a:rPr lang="ro-RO" dirty="0" err="1">
                <a:latin typeface="Times New Roman" panose="02020603050405020304" pitchFamily="18" charset="0"/>
                <a:cs typeface="Times New Roman" panose="02020603050405020304" pitchFamily="18" charset="0"/>
              </a:rPr>
              <a:t>films</a:t>
            </a:r>
            <a:r>
              <a:rPr lang="ro-RO" dirty="0">
                <a:latin typeface="Times New Roman" panose="02020603050405020304" pitchFamily="18" charset="0"/>
                <a:cs typeface="Times New Roman" panose="02020603050405020304" pitchFamily="18" charset="0"/>
              </a:rPr>
              <a:t>. Journal of </a:t>
            </a:r>
            <a:r>
              <a:rPr lang="ro-RO" dirty="0" err="1">
                <a:latin typeface="Times New Roman" panose="02020603050405020304" pitchFamily="18" charset="0"/>
                <a:cs typeface="Times New Roman" panose="02020603050405020304" pitchFamily="18" charset="0"/>
              </a:rPr>
              <a:t>Agricultural</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and</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Food</a:t>
            </a:r>
            <a:r>
              <a:rPr lang="ro-RO" dirty="0">
                <a:latin typeface="Times New Roman" panose="02020603050405020304" pitchFamily="18" charset="0"/>
                <a:cs typeface="Times New Roman" panose="02020603050405020304" pitchFamily="18" charset="0"/>
              </a:rPr>
              <a:t> </a:t>
            </a:r>
            <a:r>
              <a:rPr lang="ro-RO" dirty="0" err="1">
                <a:latin typeface="Times New Roman" panose="02020603050405020304" pitchFamily="18" charset="0"/>
                <a:cs typeface="Times New Roman" panose="02020603050405020304" pitchFamily="18" charset="0"/>
              </a:rPr>
              <a:t>Chemistry</a:t>
            </a:r>
            <a:r>
              <a:rPr lang="ro-RO" dirty="0">
                <a:latin typeface="Times New Roman" panose="02020603050405020304" pitchFamily="18" charset="0"/>
                <a:cs typeface="Times New Roman" panose="02020603050405020304" pitchFamily="18" charset="0"/>
              </a:rPr>
              <a:t>, 58(20), 10958–10964.</a:t>
            </a:r>
          </a:p>
          <a:p>
            <a:endParaRPr lang="ro-RO" dirty="0">
              <a:latin typeface="Times New Roman" panose="02020603050405020304" pitchFamily="18" charset="0"/>
              <a:cs typeface="Times New Roman" panose="02020603050405020304" pitchFamily="18" charset="0"/>
            </a:endParaRPr>
          </a:p>
          <a:p>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Shamanin</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V.P.;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Tekin-Cakmak</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Z.H.;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Gordeeva</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E.I.;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Karasu</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S.;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Pototskaya</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I.;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Chursin</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A.S.;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Pozherukova</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V.E.;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Ozulku</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G.;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Morgounov</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A.I.;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Sagdic</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O.; et al. Antioxidant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Capacity</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and</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Profiles</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of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Phenolic</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Acids</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in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Various</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Genotypes</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of Purple </a:t>
            </a:r>
            <a:r>
              <a:rPr kumimoji="0" lang="ro-RO" altLang="ro-RO" sz="1800" b="0" i="0" u="none" strike="noStrike" cap="none" normalizeH="0" baseline="0" dirty="0" err="1">
                <a:ln>
                  <a:noFill/>
                </a:ln>
                <a:solidFill>
                  <a:srgbClr val="222222"/>
                </a:solidFill>
                <a:effectLst/>
                <a:latin typeface="Times New Roman" panose="02020603050405020304" pitchFamily="18" charset="0"/>
                <a:cs typeface="Times New Roman" panose="02020603050405020304" pitchFamily="18" charset="0"/>
              </a:rPr>
              <a:t>Wheat</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 Foods 2022, 11, 2515. </a:t>
            </a:r>
            <a:r>
              <a:rPr kumimoji="0" lang="ro-RO" altLang="ro-RO"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hlinkClick r:id="rId2"/>
              </a:rPr>
              <a:t>https://doi.org/10.3390/foods11162515</a:t>
            </a:r>
            <a:r>
              <a:rPr kumimoji="0" lang="ro-RO" altLang="ro-RO" sz="1800" b="0" i="0" u="none" strike="noStrike" cap="none" normalizeH="0" baseline="0" dirty="0">
                <a:ln>
                  <a:noFill/>
                </a:ln>
                <a:solidFill>
                  <a:srgbClr val="222222"/>
                </a:solidFill>
                <a:effectLst/>
                <a:latin typeface="Times New Roman" panose="02020603050405020304" pitchFamily="18" charset="0"/>
                <a:cs typeface="Times New Roman" panose="02020603050405020304" pitchFamily="18" charset="0"/>
              </a:rPr>
              <a:t>.</a:t>
            </a:r>
            <a:r>
              <a:rPr kumimoji="0" lang="ro-RO" altLang="ro-RO" sz="105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endParaRPr kumimoji="0" lang="ro-RO" altLang="ro-RO"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1652720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3A089-89BD-3474-63FA-0AC6C91C8865}"/>
              </a:ext>
            </a:extLst>
          </p:cNvPr>
          <p:cNvSpPr>
            <a:spLocks noGrp="1"/>
          </p:cNvSpPr>
          <p:nvPr>
            <p:ph type="title"/>
          </p:nvPr>
        </p:nvSpPr>
        <p:spPr>
          <a:xfrm>
            <a:off x="838200" y="717225"/>
            <a:ext cx="1563255" cy="585102"/>
          </a:xfrm>
        </p:spPr>
        <p:txBody>
          <a:bodyPr>
            <a:normAutofit/>
          </a:bodyPr>
          <a:lstStyle/>
          <a:p>
            <a:r>
              <a:rPr lang="ro-RO" sz="2400" dirty="0">
                <a:latin typeface="Times New Roman" panose="02020603050405020304" pitchFamily="18" charset="0"/>
                <a:cs typeface="Times New Roman" panose="02020603050405020304" pitchFamily="18" charset="0"/>
              </a:rPr>
              <a:t>Cuprins</a:t>
            </a:r>
            <a:r>
              <a:rPr lang="ro-RO" sz="2400" dirty="0"/>
              <a:t> </a:t>
            </a:r>
            <a:endParaRPr lang="en-US" sz="2400" dirty="0"/>
          </a:p>
        </p:txBody>
      </p:sp>
      <p:sp>
        <p:nvSpPr>
          <p:cNvPr id="3" name="Content Placeholder 2">
            <a:extLst>
              <a:ext uri="{FF2B5EF4-FFF2-40B4-BE49-F238E27FC236}">
                <a16:creationId xmlns:a16="http://schemas.microsoft.com/office/drawing/2014/main" id="{FCFEA67F-C5CB-8067-14B5-CEADF7368E0A}"/>
              </a:ext>
            </a:extLst>
          </p:cNvPr>
          <p:cNvSpPr>
            <a:spLocks noGrp="1"/>
          </p:cNvSpPr>
          <p:nvPr>
            <p:ph idx="1"/>
          </p:nvPr>
        </p:nvSpPr>
        <p:spPr>
          <a:xfrm>
            <a:off x="914401" y="1917484"/>
            <a:ext cx="10439399" cy="4100873"/>
          </a:xfrm>
        </p:spPr>
        <p:txBody>
          <a:bodyPr>
            <a:normAutofit/>
          </a:bodyPr>
          <a:lstStyle/>
          <a:p>
            <a:pPr marL="0" lv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1. S</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copul activității experimentale</a:t>
            </a:r>
          </a:p>
          <a:p>
            <a:pPr marL="0" lv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2. </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Pregătirea pâinilor </a:t>
            </a:r>
          </a:p>
          <a:p>
            <a:pPr marL="0" indent="0">
              <a:lnSpc>
                <a:spcPct val="107000"/>
              </a:lnSpc>
              <a:buNone/>
            </a:pP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3.</a:t>
            </a:r>
            <a:r>
              <a:rPr lang="ro-RO" sz="1600" kern="100" dirty="0">
                <a:latin typeface="Times New Roman" panose="02020603050405020304" pitchFamily="18" charset="0"/>
                <a:ea typeface="Calibri" panose="020F0502020204030204" pitchFamily="34" charset="0"/>
                <a:cs typeface="Times New Roman" panose="02020603050405020304" pitchFamily="18" charset="0"/>
              </a:rPr>
              <a:t> </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Conținutul de substanță uscată</a:t>
            </a:r>
          </a:p>
          <a:p>
            <a:pPr mar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4. </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Indicele de dispersie</a:t>
            </a:r>
          </a:p>
          <a:p>
            <a:pPr mar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5.</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 Duritatea pâinilor </a:t>
            </a:r>
          </a:p>
          <a:p>
            <a:pPr mar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6.</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 Studiul senzorial</a:t>
            </a:r>
          </a:p>
          <a:p>
            <a:pPr mar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7.</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 Nivelul de polifenoli</a:t>
            </a:r>
          </a:p>
          <a:p>
            <a:pPr marL="0" indent="0">
              <a:lnSpc>
                <a:spcPct val="107000"/>
              </a:lnSpc>
              <a:buNone/>
            </a:pPr>
            <a:r>
              <a:rPr lang="ro-RO" sz="1600" kern="100" dirty="0">
                <a:latin typeface="Times New Roman" panose="02020603050405020304" pitchFamily="18" charset="0"/>
                <a:ea typeface="Calibri" panose="020F0502020204030204" pitchFamily="34" charset="0"/>
                <a:cs typeface="Times New Roman" panose="02020603050405020304" pitchFamily="18" charset="0"/>
              </a:rPr>
              <a:t>8.</a:t>
            </a: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 Activitatea antioxidantă</a:t>
            </a:r>
          </a:p>
          <a:p>
            <a:pPr marL="0" indent="0">
              <a:lnSpc>
                <a:spcPct val="107000"/>
              </a:lnSpc>
              <a:buNone/>
            </a:pP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9. Concluzii și recomandări</a:t>
            </a:r>
          </a:p>
          <a:p>
            <a:pPr marL="0" indent="0">
              <a:lnSpc>
                <a:spcPct val="107000"/>
              </a:lnSpc>
              <a:spcAft>
                <a:spcPts val="800"/>
              </a:spcAft>
              <a:buNone/>
            </a:pPr>
            <a:r>
              <a:rPr lang="ro-RO" sz="1600" kern="100" dirty="0">
                <a:effectLst/>
                <a:latin typeface="Times New Roman" panose="02020603050405020304" pitchFamily="18" charset="0"/>
                <a:ea typeface="Calibri" panose="020F0502020204030204" pitchFamily="34" charset="0"/>
                <a:cs typeface="Times New Roman" panose="02020603050405020304" pitchFamily="18" charset="0"/>
              </a:rPr>
              <a:t>10. Bibliografie</a:t>
            </a:r>
          </a:p>
          <a:p>
            <a:endParaRPr lang="en-US" dirty="0"/>
          </a:p>
        </p:txBody>
      </p:sp>
      <p:sp>
        <p:nvSpPr>
          <p:cNvPr id="4" name="Slide Number Placeholder 3">
            <a:extLst>
              <a:ext uri="{FF2B5EF4-FFF2-40B4-BE49-F238E27FC236}">
                <a16:creationId xmlns:a16="http://schemas.microsoft.com/office/drawing/2014/main" id="{30FCF717-4B06-2D6C-9A1D-65B9FF3D265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2</a:t>
            </a:fld>
            <a:endParaRPr lang="en-US" dirty="0"/>
          </a:p>
        </p:txBody>
      </p:sp>
    </p:spTree>
    <p:extLst>
      <p:ext uri="{BB962C8B-B14F-4D97-AF65-F5344CB8AC3E}">
        <p14:creationId xmlns:p14="http://schemas.microsoft.com/office/powerpoint/2010/main" val="4274069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53AD99-FEA1-8B05-841E-BD5AD2500660}"/>
              </a:ext>
            </a:extLst>
          </p:cNvPr>
          <p:cNvSpPr>
            <a:spLocks noGrp="1"/>
          </p:cNvSpPr>
          <p:nvPr>
            <p:ph type="title"/>
          </p:nvPr>
        </p:nvSpPr>
        <p:spPr>
          <a:xfrm>
            <a:off x="838200" y="505149"/>
            <a:ext cx="4592782" cy="603214"/>
          </a:xfrm>
        </p:spPr>
        <p:txBody>
          <a:bodyPr>
            <a:normAutofit/>
          </a:bodyPr>
          <a:lstStyle/>
          <a:p>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 Scopul activității experimentale</a:t>
            </a:r>
            <a:endParaRPr lang="en-US" sz="5400" dirty="0"/>
          </a:p>
        </p:txBody>
      </p:sp>
      <p:sp>
        <p:nvSpPr>
          <p:cNvPr id="6" name="Content Placeholder 5">
            <a:extLst>
              <a:ext uri="{FF2B5EF4-FFF2-40B4-BE49-F238E27FC236}">
                <a16:creationId xmlns:a16="http://schemas.microsoft.com/office/drawing/2014/main" id="{35374DF9-4FA5-4455-3BCE-2D5D97454240}"/>
              </a:ext>
            </a:extLst>
          </p:cNvPr>
          <p:cNvSpPr>
            <a:spLocks noGrp="1"/>
          </p:cNvSpPr>
          <p:nvPr>
            <p:ph sz="half" idx="1"/>
          </p:nvPr>
        </p:nvSpPr>
        <p:spPr>
          <a:xfrm>
            <a:off x="838200" y="2190750"/>
            <a:ext cx="10515600" cy="3041939"/>
          </a:xfrm>
        </p:spPr>
        <p:txBody>
          <a:bodyPr/>
          <a:lstStyle/>
          <a:p>
            <a:pPr marL="0" indent="0">
              <a:lnSpc>
                <a:spcPct val="107000"/>
              </a:lnSpc>
              <a:spcAft>
                <a:spcPts val="800"/>
              </a:spcAft>
              <a:buNone/>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Activitatea experimentală a avut ca scop studiul influenței adaosului de gumă xantan asupra caracteristicilor pâinii pe bază de faină de orez. În acest scop au fost parcurse următoarele etape:</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Symbol" panose="05050102010706020507" pitchFamily="18" charset="2"/>
              <a:buChar char=""/>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 prepararea pâinilor de orez cu gumă xantan și a pâinii de orez de control</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Symbol" panose="05050102010706020507" pitchFamily="18" charset="2"/>
              <a:buChar char="¾"/>
            </a:pPr>
            <a:r>
              <a:rPr lang="ro-RO" sz="1800" kern="100" dirty="0">
                <a:latin typeface="Times New Roman" panose="02020603050405020304" pitchFamily="18" charset="0"/>
                <a:ea typeface="Calibri" panose="020F0502020204030204" pitchFamily="34" charset="0"/>
                <a:cs typeface="Times New Roman" panose="02020603050405020304" pitchFamily="18" charset="0"/>
              </a:rPr>
              <a:t> </a:t>
            </a: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analiza fizico-chimică a pâinilor </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Symbol" panose="05050102010706020507" pitchFamily="18" charset="2"/>
              <a:buChar char="¾"/>
            </a:pPr>
            <a:r>
              <a:rPr lang="ro-RO" sz="1800" kern="100" dirty="0">
                <a:latin typeface="Times New Roman" panose="02020603050405020304" pitchFamily="18" charset="0"/>
                <a:ea typeface="Calibri" panose="020F0502020204030204" pitchFamily="34" charset="0"/>
                <a:cs typeface="Times New Roman" panose="02020603050405020304" pitchFamily="18" charset="0"/>
              </a:rPr>
              <a:t> </a:t>
            </a: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interpretarea rezultatelor experimentale și extragerea concluziilor</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AD91327D-D14C-4AAD-D45A-46A6D42A884E}"/>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3</a:t>
            </a:fld>
            <a:endParaRPr lang="en-US" dirty="0"/>
          </a:p>
        </p:txBody>
      </p:sp>
    </p:spTree>
    <p:extLst>
      <p:ext uri="{BB962C8B-B14F-4D97-AF65-F5344CB8AC3E}">
        <p14:creationId xmlns:p14="http://schemas.microsoft.com/office/powerpoint/2010/main" val="124151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CB176491-E4F7-1220-47FA-8CAD9C037AB1}"/>
              </a:ext>
            </a:extLst>
          </p:cNvPr>
          <p:cNvSpPr>
            <a:spLocks noGrp="1"/>
          </p:cNvSpPr>
          <p:nvPr>
            <p:ph type="title"/>
          </p:nvPr>
        </p:nvSpPr>
        <p:spPr>
          <a:xfrm>
            <a:off x="1056409" y="450158"/>
            <a:ext cx="3200400" cy="862266"/>
          </a:xfrm>
        </p:spPr>
        <p:txBody>
          <a:bodyPr>
            <a:normAutofit/>
          </a:bodyPr>
          <a:lstStyle/>
          <a:p>
            <a:r>
              <a:rPr lang="ro-RO" sz="2400" dirty="0">
                <a:latin typeface="Times New Roman" panose="02020603050405020304" pitchFamily="18" charset="0"/>
                <a:cs typeface="Times New Roman" panose="02020603050405020304" pitchFamily="18" charset="0"/>
              </a:rPr>
              <a:t>Pregătirea pâinilor</a:t>
            </a:r>
          </a:p>
        </p:txBody>
      </p:sp>
      <p:sp>
        <p:nvSpPr>
          <p:cNvPr id="5" name="Substituent număr diapozitiv 4">
            <a:extLst>
              <a:ext uri="{FF2B5EF4-FFF2-40B4-BE49-F238E27FC236}">
                <a16:creationId xmlns:a16="http://schemas.microsoft.com/office/drawing/2014/main" id="{C4BAE8B8-C38F-B02E-04FE-44BBE0AB1D45}"/>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4</a:t>
            </a:fld>
            <a:endParaRPr lang="en-US" dirty="0"/>
          </a:p>
        </p:txBody>
      </p:sp>
      <p:sp>
        <p:nvSpPr>
          <p:cNvPr id="9" name="Substituent conținut 8">
            <a:extLst>
              <a:ext uri="{FF2B5EF4-FFF2-40B4-BE49-F238E27FC236}">
                <a16:creationId xmlns:a16="http://schemas.microsoft.com/office/drawing/2014/main" id="{8A4A65B7-01AA-8468-D517-EB47B2EF7C06}"/>
              </a:ext>
            </a:extLst>
          </p:cNvPr>
          <p:cNvSpPr>
            <a:spLocks noGrp="1"/>
          </p:cNvSpPr>
          <p:nvPr>
            <p:ph sz="half" idx="1"/>
          </p:nvPr>
        </p:nvSpPr>
        <p:spPr>
          <a:xfrm>
            <a:off x="2656609" y="6250385"/>
            <a:ext cx="7031182" cy="428048"/>
          </a:xfrm>
        </p:spPr>
        <p:txBody>
          <a:bodyPr/>
          <a:lstStyle/>
          <a:p>
            <a:pPr marL="0" indent="0">
              <a:buNone/>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Tabelul 1. Rețetele folosite la pregătirea pâinilor pe baza de faină de orez</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Substituent conținut 11">
            <a:extLst>
              <a:ext uri="{FF2B5EF4-FFF2-40B4-BE49-F238E27FC236}">
                <a16:creationId xmlns:a16="http://schemas.microsoft.com/office/drawing/2014/main" id="{53F22AD2-5C1E-8C90-F61E-DF4E89A5544A}"/>
              </a:ext>
            </a:extLst>
          </p:cNvPr>
          <p:cNvGraphicFramePr>
            <a:graphicFrameLocks noGrp="1"/>
          </p:cNvGraphicFramePr>
          <p:nvPr>
            <p:ph sz="half" idx="2"/>
            <p:extLst>
              <p:ext uri="{D42A27DB-BD31-4B8C-83A1-F6EECF244321}">
                <p14:modId xmlns:p14="http://schemas.microsoft.com/office/powerpoint/2010/main" val="317436055"/>
              </p:ext>
            </p:extLst>
          </p:nvPr>
        </p:nvGraphicFramePr>
        <p:xfrm>
          <a:off x="838200" y="1533236"/>
          <a:ext cx="10060709" cy="4496337"/>
        </p:xfrm>
        <a:graphic>
          <a:graphicData uri="http://schemas.openxmlformats.org/drawingml/2006/table">
            <a:tbl>
              <a:tblPr firstRow="1" firstCol="1" bandRow="1">
                <a:tableStyleId>{793D81CF-94F2-401A-BA57-92F5A7B2D0C5}</a:tableStyleId>
              </a:tblPr>
              <a:tblGrid>
                <a:gridCol w="2425211">
                  <a:extLst>
                    <a:ext uri="{9D8B030D-6E8A-4147-A177-3AD203B41FA5}">
                      <a16:colId xmlns:a16="http://schemas.microsoft.com/office/drawing/2014/main" val="2823477659"/>
                    </a:ext>
                  </a:extLst>
                </a:gridCol>
                <a:gridCol w="2071358">
                  <a:extLst>
                    <a:ext uri="{9D8B030D-6E8A-4147-A177-3AD203B41FA5}">
                      <a16:colId xmlns:a16="http://schemas.microsoft.com/office/drawing/2014/main" val="178173130"/>
                    </a:ext>
                  </a:extLst>
                </a:gridCol>
                <a:gridCol w="1981089">
                  <a:extLst>
                    <a:ext uri="{9D8B030D-6E8A-4147-A177-3AD203B41FA5}">
                      <a16:colId xmlns:a16="http://schemas.microsoft.com/office/drawing/2014/main" val="337615958"/>
                    </a:ext>
                  </a:extLst>
                </a:gridCol>
                <a:gridCol w="1518915">
                  <a:extLst>
                    <a:ext uri="{9D8B030D-6E8A-4147-A177-3AD203B41FA5}">
                      <a16:colId xmlns:a16="http://schemas.microsoft.com/office/drawing/2014/main" val="3860216010"/>
                    </a:ext>
                  </a:extLst>
                </a:gridCol>
                <a:gridCol w="2064136">
                  <a:extLst>
                    <a:ext uri="{9D8B030D-6E8A-4147-A177-3AD203B41FA5}">
                      <a16:colId xmlns:a16="http://schemas.microsoft.com/office/drawing/2014/main" val="4058563254"/>
                    </a:ext>
                  </a:extLst>
                </a:gridCol>
              </a:tblGrid>
              <a:tr h="1316127">
                <a:tc>
                  <a:txBody>
                    <a:bodyPr/>
                    <a:lstStyle/>
                    <a:p>
                      <a:pPr>
                        <a:lnSpc>
                          <a:spcPct val="107000"/>
                        </a:lnSpc>
                        <a:spcAft>
                          <a:spcPts val="800"/>
                        </a:spcAft>
                      </a:pPr>
                      <a:r>
                        <a:rPr lang="ro-RO" sz="1800" kern="100" dirty="0">
                          <a:solidFill>
                            <a:schemeClr val="tx1"/>
                          </a:solidFill>
                          <a:effectLst/>
                        </a:rPr>
                        <a:t>Ingrediente  </a:t>
                      </a:r>
                      <a:endParaRPr lang="ro-RO"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Pâine de control (fără gumă xantan)</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3">
                  <a:txBody>
                    <a:bodyPr/>
                    <a:lstStyle/>
                    <a:p>
                      <a:pPr>
                        <a:lnSpc>
                          <a:spcPct val="107000"/>
                        </a:lnSpc>
                        <a:spcAft>
                          <a:spcPts val="800"/>
                        </a:spcAft>
                      </a:pPr>
                      <a:r>
                        <a:rPr lang="ro-RO" sz="1800" kern="100" dirty="0">
                          <a:solidFill>
                            <a:schemeClr val="tx1"/>
                          </a:solidFill>
                          <a:effectLst/>
                        </a:rPr>
                        <a:t>Pâine cu gumă xantan</a:t>
                      </a:r>
                    </a:p>
                    <a:p>
                      <a:pPr>
                        <a:lnSpc>
                          <a:spcPct val="107000"/>
                        </a:lnSpc>
                        <a:spcAft>
                          <a:spcPts val="800"/>
                        </a:spcAft>
                      </a:pPr>
                      <a:r>
                        <a:rPr lang="ro-RO" sz="1800" kern="100" dirty="0">
                          <a:solidFill>
                            <a:schemeClr val="tx1"/>
                          </a:solidFill>
                          <a:effectLst/>
                        </a:rPr>
                        <a:t>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ro-RO"/>
                    </a:p>
                  </a:txBody>
                  <a:tcPr/>
                </a:tc>
                <a:tc hMerge="1">
                  <a:txBody>
                    <a:bodyPr/>
                    <a:lstStyle/>
                    <a:p>
                      <a:endParaRPr lang="ro-RO"/>
                    </a:p>
                  </a:txBody>
                  <a:tcPr/>
                </a:tc>
                <a:extLst>
                  <a:ext uri="{0D108BD9-81ED-4DB2-BD59-A6C34878D82A}">
                    <a16:rowId xmlns:a16="http://schemas.microsoft.com/office/drawing/2014/main" val="1313115100"/>
                  </a:ext>
                </a:extLst>
              </a:tr>
              <a:tr h="318021">
                <a:tc>
                  <a:txBody>
                    <a:bodyPr/>
                    <a:lstStyle/>
                    <a:p>
                      <a:pPr>
                        <a:lnSpc>
                          <a:spcPct val="107000"/>
                        </a:lnSpc>
                        <a:spcAft>
                          <a:spcPts val="800"/>
                        </a:spcAft>
                      </a:pPr>
                      <a:r>
                        <a:rPr lang="ro-RO" sz="1200" kern="100" dirty="0">
                          <a:solidFill>
                            <a:schemeClr val="tx1"/>
                          </a:solidFill>
                          <a:effectLst/>
                        </a:rPr>
                        <a:t> </a:t>
                      </a:r>
                      <a:endParaRPr lang="ro-RO" sz="11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P-0</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P-10</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P-15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effectLst/>
                        </a:rPr>
                        <a:t>P-20</a:t>
                      </a:r>
                      <a:endParaRPr lang="ro-RO"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93527251"/>
                  </a:ext>
                </a:extLst>
              </a:tr>
              <a:tr h="318021">
                <a:tc>
                  <a:txBody>
                    <a:bodyPr/>
                    <a:lstStyle/>
                    <a:p>
                      <a:pPr>
                        <a:lnSpc>
                          <a:spcPct val="107000"/>
                        </a:lnSpc>
                        <a:spcAft>
                          <a:spcPts val="800"/>
                        </a:spcAft>
                      </a:pPr>
                      <a:r>
                        <a:rPr lang="ro-RO" sz="1800" kern="100" dirty="0">
                          <a:solidFill>
                            <a:schemeClr val="tx1"/>
                          </a:solidFill>
                          <a:effectLst/>
                        </a:rPr>
                        <a:t>Faină de orez, g</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dirty="0">
                          <a:solidFill>
                            <a:schemeClr val="tx1"/>
                          </a:solidFill>
                          <a:effectLst/>
                        </a:rPr>
                        <a:t>250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dirty="0">
                          <a:solidFill>
                            <a:schemeClr val="tx1"/>
                          </a:solidFill>
                          <a:effectLst/>
                        </a:rPr>
                        <a:t>250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dirty="0">
                          <a:solidFill>
                            <a:schemeClr val="tx1"/>
                          </a:solidFill>
                          <a:effectLst/>
                        </a:rPr>
                        <a:t>250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a:effectLst/>
                        </a:rPr>
                        <a:t>250 </a:t>
                      </a:r>
                      <a:endParaRPr lang="ro-RO"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90327950"/>
                  </a:ext>
                </a:extLst>
              </a:tr>
              <a:tr h="318021">
                <a:tc>
                  <a:txBody>
                    <a:bodyPr/>
                    <a:lstStyle/>
                    <a:p>
                      <a:pPr>
                        <a:lnSpc>
                          <a:spcPct val="107000"/>
                        </a:lnSpc>
                        <a:spcAft>
                          <a:spcPts val="800"/>
                        </a:spcAft>
                      </a:pPr>
                      <a:r>
                        <a:rPr lang="ro-RO" sz="1800" kern="100" dirty="0">
                          <a:solidFill>
                            <a:schemeClr val="tx1"/>
                          </a:solidFill>
                          <a:effectLst/>
                        </a:rPr>
                        <a:t>Oua, buc</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1</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1</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1</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effectLst/>
                        </a:rPr>
                        <a:t>1</a:t>
                      </a:r>
                      <a:endParaRPr lang="ro-RO"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3826694"/>
                  </a:ext>
                </a:extLst>
              </a:tr>
              <a:tr h="318021">
                <a:tc>
                  <a:txBody>
                    <a:bodyPr/>
                    <a:lstStyle/>
                    <a:p>
                      <a:pPr>
                        <a:lnSpc>
                          <a:spcPct val="107000"/>
                        </a:lnSpc>
                        <a:spcAft>
                          <a:spcPts val="800"/>
                        </a:spcAft>
                      </a:pPr>
                      <a:r>
                        <a:rPr lang="ro-RO" sz="1800" kern="100" dirty="0">
                          <a:solidFill>
                            <a:schemeClr val="tx1"/>
                          </a:solidFill>
                          <a:effectLst/>
                        </a:rPr>
                        <a:t>Ulei, ml</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25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25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25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effectLst/>
                        </a:rPr>
                        <a:t>25</a:t>
                      </a:r>
                      <a:endParaRPr lang="ro-RO"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8770442"/>
                  </a:ext>
                </a:extLst>
              </a:tr>
              <a:tr h="318021">
                <a:tc>
                  <a:txBody>
                    <a:bodyPr/>
                    <a:lstStyle/>
                    <a:p>
                      <a:pPr>
                        <a:lnSpc>
                          <a:spcPct val="107000"/>
                        </a:lnSpc>
                        <a:spcAft>
                          <a:spcPts val="800"/>
                        </a:spcAft>
                      </a:pPr>
                      <a:r>
                        <a:rPr lang="ro-RO" sz="1800" kern="100" dirty="0">
                          <a:solidFill>
                            <a:schemeClr val="tx1"/>
                          </a:solidFill>
                          <a:effectLst/>
                        </a:rPr>
                        <a:t>Sare, g</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effectLst/>
                        </a:rPr>
                        <a:t>5</a:t>
                      </a:r>
                      <a:endParaRPr lang="ro-RO"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448893"/>
                  </a:ext>
                </a:extLst>
              </a:tr>
              <a:tr h="318021">
                <a:tc>
                  <a:txBody>
                    <a:bodyPr/>
                    <a:lstStyle/>
                    <a:p>
                      <a:pPr>
                        <a:lnSpc>
                          <a:spcPct val="107000"/>
                        </a:lnSpc>
                        <a:spcAft>
                          <a:spcPts val="800"/>
                        </a:spcAft>
                      </a:pPr>
                      <a:r>
                        <a:rPr lang="ro-RO" sz="1800" kern="100" dirty="0">
                          <a:solidFill>
                            <a:schemeClr val="tx1"/>
                          </a:solidFill>
                          <a:effectLst/>
                        </a:rPr>
                        <a:t>Oțet, ml</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5</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effectLst/>
                        </a:rPr>
                        <a:t>5</a:t>
                      </a:r>
                      <a:endParaRPr lang="ro-RO" sz="18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3221640"/>
                  </a:ext>
                </a:extLst>
              </a:tr>
              <a:tr h="318021">
                <a:tc>
                  <a:txBody>
                    <a:bodyPr/>
                    <a:lstStyle/>
                    <a:p>
                      <a:pPr>
                        <a:lnSpc>
                          <a:spcPct val="107000"/>
                        </a:lnSpc>
                        <a:spcAft>
                          <a:spcPts val="800"/>
                        </a:spcAft>
                      </a:pPr>
                      <a:r>
                        <a:rPr lang="ro-RO" sz="1800" kern="100" dirty="0">
                          <a:solidFill>
                            <a:schemeClr val="tx1"/>
                          </a:solidFill>
                          <a:effectLst/>
                        </a:rPr>
                        <a:t>Miere, g</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solidFill>
                            <a:schemeClr val="tx1"/>
                          </a:solidFill>
                          <a:effectLst/>
                        </a:rPr>
                        <a:t>10</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10</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10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effectLst/>
                        </a:rPr>
                        <a:t>10 </a:t>
                      </a:r>
                      <a:endParaRPr lang="ro-RO"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4635954"/>
                  </a:ext>
                </a:extLst>
              </a:tr>
              <a:tr h="318021">
                <a:tc>
                  <a:txBody>
                    <a:bodyPr/>
                    <a:lstStyle/>
                    <a:p>
                      <a:pPr>
                        <a:lnSpc>
                          <a:spcPct val="107000"/>
                        </a:lnSpc>
                        <a:spcAft>
                          <a:spcPts val="800"/>
                        </a:spcAft>
                      </a:pPr>
                      <a:r>
                        <a:rPr lang="ro-RO" sz="1800" kern="100" dirty="0">
                          <a:solidFill>
                            <a:schemeClr val="tx1"/>
                          </a:solidFill>
                          <a:effectLst/>
                        </a:rPr>
                        <a:t>Drojdie uscată, g</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solidFill>
                            <a:schemeClr val="tx1"/>
                          </a:solidFill>
                          <a:effectLst/>
                        </a:rPr>
                        <a:t>3,5 </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3,5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3,5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effectLst/>
                        </a:rPr>
                        <a:t>3,5 </a:t>
                      </a:r>
                      <a:endParaRPr lang="ro-RO"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6761957"/>
                  </a:ext>
                </a:extLst>
              </a:tr>
              <a:tr h="318021">
                <a:tc>
                  <a:txBody>
                    <a:bodyPr/>
                    <a:lstStyle/>
                    <a:p>
                      <a:pPr>
                        <a:lnSpc>
                          <a:spcPct val="107000"/>
                        </a:lnSpc>
                        <a:spcAft>
                          <a:spcPts val="800"/>
                        </a:spcAft>
                      </a:pPr>
                      <a:r>
                        <a:rPr lang="ro-RO" sz="1800" kern="100" dirty="0">
                          <a:solidFill>
                            <a:schemeClr val="tx1"/>
                          </a:solidFill>
                          <a:effectLst/>
                        </a:rPr>
                        <a:t>Apă, ml</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solidFill>
                            <a:schemeClr val="tx1"/>
                          </a:solidFill>
                          <a:effectLst/>
                        </a:rPr>
                        <a:t>200 </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a:solidFill>
                            <a:schemeClr val="tx1"/>
                          </a:solidFill>
                          <a:effectLst/>
                        </a:rPr>
                        <a:t>200 </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solidFill>
                            <a:schemeClr val="tx1"/>
                          </a:solidFill>
                          <a:effectLst/>
                        </a:rPr>
                        <a:t>200</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ro-RO" sz="1800" kern="100" dirty="0">
                          <a:effectLst/>
                        </a:rPr>
                        <a:t>200 </a:t>
                      </a:r>
                      <a:endParaRPr lang="ro-RO"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79375141"/>
                  </a:ext>
                </a:extLst>
              </a:tr>
              <a:tr h="318021">
                <a:tc>
                  <a:txBody>
                    <a:bodyPr/>
                    <a:lstStyle/>
                    <a:p>
                      <a:pPr>
                        <a:lnSpc>
                          <a:spcPct val="107000"/>
                        </a:lnSpc>
                        <a:spcAft>
                          <a:spcPts val="800"/>
                        </a:spcAft>
                      </a:pPr>
                      <a:r>
                        <a:rPr lang="ro-RO" sz="1800" kern="100" dirty="0">
                          <a:solidFill>
                            <a:schemeClr val="tx1"/>
                          </a:solidFill>
                          <a:effectLst/>
                        </a:rPr>
                        <a:t>Gumă xantan, g</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a:solidFill>
                            <a:schemeClr val="tx1"/>
                          </a:solidFill>
                          <a:effectLst/>
                        </a:rPr>
                        <a:t>-</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a:solidFill>
                            <a:schemeClr val="tx1"/>
                          </a:solidFill>
                          <a:effectLst/>
                        </a:rPr>
                        <a:t>10 </a:t>
                      </a:r>
                      <a:endParaRPr lang="ro-RO" sz="1800" kern="1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dirty="0">
                          <a:solidFill>
                            <a:schemeClr val="tx1"/>
                          </a:solidFill>
                          <a:effectLst/>
                        </a:rPr>
                        <a:t>15 </a:t>
                      </a:r>
                      <a:endParaRPr lang="ro-RO" sz="18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07000"/>
                        </a:lnSpc>
                        <a:spcAft>
                          <a:spcPts val="800"/>
                        </a:spcAft>
                      </a:pPr>
                      <a:r>
                        <a:rPr lang="ro-RO" sz="1800" kern="100" dirty="0">
                          <a:effectLst/>
                        </a:rPr>
                        <a:t>20 </a:t>
                      </a:r>
                      <a:endParaRPr lang="ro-RO" sz="1800" kern="1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6947" marR="669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2131200"/>
                  </a:ext>
                </a:extLst>
              </a:tr>
            </a:tbl>
          </a:graphicData>
        </a:graphic>
      </p:graphicFrame>
    </p:spTree>
    <p:extLst>
      <p:ext uri="{BB962C8B-B14F-4D97-AF65-F5344CB8AC3E}">
        <p14:creationId xmlns:p14="http://schemas.microsoft.com/office/powerpoint/2010/main" val="1498484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521D414-AABC-59BA-8480-B3255B2352E0}"/>
              </a:ext>
            </a:extLst>
          </p:cNvPr>
          <p:cNvSpPr>
            <a:spLocks noGrp="1"/>
          </p:cNvSpPr>
          <p:nvPr>
            <p:ph type="body" idx="1"/>
          </p:nvPr>
        </p:nvSpPr>
        <p:spPr>
          <a:xfrm>
            <a:off x="903937" y="616541"/>
            <a:ext cx="5157787" cy="466148"/>
          </a:xfrm>
        </p:spPr>
        <p:txBody>
          <a:bodyPr/>
          <a:lstStyle/>
          <a:p>
            <a:r>
              <a:rPr lang="ro-RO" b="0" kern="100" dirty="0">
                <a:effectLst/>
                <a:latin typeface="Times New Roman" panose="02020603050405020304" pitchFamily="18" charset="0"/>
                <a:ea typeface="Calibri" panose="020F0502020204030204" pitchFamily="34" charset="0"/>
                <a:cs typeface="Times New Roman" panose="02020603050405020304" pitchFamily="18" charset="0"/>
              </a:rPr>
              <a:t>Conținutul de substanță uscată</a:t>
            </a:r>
            <a:endParaRPr lang="ro-RO" b="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4F41C76-624D-0489-9425-CCC83078849B}"/>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5</a:t>
            </a:fld>
            <a:endParaRPr lang="en-US" dirty="0"/>
          </a:p>
        </p:txBody>
      </p:sp>
      <p:graphicFrame>
        <p:nvGraphicFramePr>
          <p:cNvPr id="2" name="Substituent conținut 1">
            <a:extLst>
              <a:ext uri="{FF2B5EF4-FFF2-40B4-BE49-F238E27FC236}">
                <a16:creationId xmlns:a16="http://schemas.microsoft.com/office/drawing/2014/main" id="{6890C8B4-0688-4C02-93B9-EB55B8CCA66C}"/>
              </a:ext>
            </a:extLst>
          </p:cNvPr>
          <p:cNvGraphicFramePr>
            <a:graphicFrameLocks noGrp="1"/>
          </p:cNvGraphicFramePr>
          <p:nvPr>
            <p:ph sz="half" idx="2"/>
            <p:extLst>
              <p:ext uri="{D42A27DB-BD31-4B8C-83A1-F6EECF244321}">
                <p14:modId xmlns:p14="http://schemas.microsoft.com/office/powerpoint/2010/main" val="3960807408"/>
              </p:ext>
            </p:extLst>
          </p:nvPr>
        </p:nvGraphicFramePr>
        <p:xfrm>
          <a:off x="549563" y="1082689"/>
          <a:ext cx="5423191" cy="4817928"/>
        </p:xfrm>
        <a:graphic>
          <a:graphicData uri="http://schemas.openxmlformats.org/drawingml/2006/chart">
            <c:chart xmlns:c="http://schemas.openxmlformats.org/drawingml/2006/chart" xmlns:r="http://schemas.openxmlformats.org/officeDocument/2006/relationships" r:id="rId2"/>
          </a:graphicData>
        </a:graphic>
      </p:graphicFrame>
      <p:sp>
        <p:nvSpPr>
          <p:cNvPr id="10" name="CasetăText 9">
            <a:extLst>
              <a:ext uri="{FF2B5EF4-FFF2-40B4-BE49-F238E27FC236}">
                <a16:creationId xmlns:a16="http://schemas.microsoft.com/office/drawing/2014/main" id="{1FF9FD9D-0A72-A0C3-55D2-86C64142AB4D}"/>
              </a:ext>
            </a:extLst>
          </p:cNvPr>
          <p:cNvSpPr txBox="1"/>
          <p:nvPr/>
        </p:nvSpPr>
        <p:spPr>
          <a:xfrm>
            <a:off x="549563" y="5712603"/>
            <a:ext cx="5098473" cy="646331"/>
          </a:xfrm>
          <a:prstGeom prst="rect">
            <a:avLst/>
          </a:prstGeom>
          <a:noFill/>
        </p:spPr>
        <p:txBody>
          <a:bodyPr wrap="square" rtlCol="0">
            <a:spAutoFit/>
          </a:bodyPr>
          <a:lstStyle/>
          <a:p>
            <a:pPr algn="ctr"/>
            <a:r>
              <a:rPr lang="ro-RO" kern="100" dirty="0">
                <a:effectLst/>
                <a:latin typeface="Times New Roman" panose="02020603050405020304" pitchFamily="18" charset="0"/>
                <a:ea typeface="Calibri" panose="020F0502020204030204" pitchFamily="34" charset="0"/>
                <a:cs typeface="Times New Roman" panose="02020603050405020304" pitchFamily="18" charset="0"/>
              </a:rPr>
              <a:t>Figura </a:t>
            </a:r>
            <a:r>
              <a:rPr lang="ro-RO" kern="100" dirty="0">
                <a:latin typeface="Times New Roman" panose="02020603050405020304" pitchFamily="18" charset="0"/>
                <a:ea typeface="Calibri" panose="020F0502020204030204" pitchFamily="34" charset="0"/>
                <a:cs typeface="Times New Roman" panose="02020603050405020304" pitchFamily="18" charset="0"/>
              </a:rPr>
              <a:t>1.</a:t>
            </a:r>
            <a:r>
              <a:rPr lang="ro-RO" kern="100" dirty="0">
                <a:effectLst/>
                <a:latin typeface="Times New Roman" panose="02020603050405020304" pitchFamily="18" charset="0"/>
                <a:ea typeface="Calibri" panose="020F0502020204030204" pitchFamily="34" charset="0"/>
                <a:cs typeface="Times New Roman" panose="02020603050405020304" pitchFamily="18" charset="0"/>
              </a:rPr>
              <a:t> Conținutul de substanță uscată al pâinilor pe bază de faină de orez</a:t>
            </a:r>
          </a:p>
        </p:txBody>
      </p:sp>
      <p:graphicFrame>
        <p:nvGraphicFramePr>
          <p:cNvPr id="8" name="Substituent conținut 2">
            <a:extLst>
              <a:ext uri="{FF2B5EF4-FFF2-40B4-BE49-F238E27FC236}">
                <a16:creationId xmlns:a16="http://schemas.microsoft.com/office/drawing/2014/main" id="{FA33E481-B356-8331-AE90-0A5A61F8D824}"/>
              </a:ext>
            </a:extLst>
          </p:cNvPr>
          <p:cNvGraphicFramePr>
            <a:graphicFrameLocks/>
          </p:cNvGraphicFramePr>
          <p:nvPr>
            <p:extLst>
              <p:ext uri="{D42A27DB-BD31-4B8C-83A1-F6EECF244321}">
                <p14:modId xmlns:p14="http://schemas.microsoft.com/office/powerpoint/2010/main" val="3915832650"/>
              </p:ext>
            </p:extLst>
          </p:nvPr>
        </p:nvGraphicFramePr>
        <p:xfrm>
          <a:off x="6840972" y="937976"/>
          <a:ext cx="5046952" cy="4873625"/>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4">
            <a:extLst>
              <a:ext uri="{FF2B5EF4-FFF2-40B4-BE49-F238E27FC236}">
                <a16:creationId xmlns:a16="http://schemas.microsoft.com/office/drawing/2014/main" id="{A18339AB-5C89-7007-50AD-62F3BFF130B7}"/>
              </a:ext>
            </a:extLst>
          </p:cNvPr>
          <p:cNvSpPr>
            <a:spLocks noGrp="1"/>
          </p:cNvSpPr>
          <p:nvPr>
            <p:ph type="title"/>
          </p:nvPr>
        </p:nvSpPr>
        <p:spPr>
          <a:xfrm>
            <a:off x="6480754" y="450705"/>
            <a:ext cx="3932237" cy="530225"/>
          </a:xfrm>
        </p:spPr>
        <p:txBody>
          <a:bodyPr/>
          <a:lstStyle/>
          <a:p>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 Indicele de dispersie</a:t>
            </a:r>
            <a:endParaRPr lang="en-US" dirty="0"/>
          </a:p>
        </p:txBody>
      </p:sp>
      <p:sp>
        <p:nvSpPr>
          <p:cNvPr id="11" name="Text Placeholder 6">
            <a:extLst>
              <a:ext uri="{FF2B5EF4-FFF2-40B4-BE49-F238E27FC236}">
                <a16:creationId xmlns:a16="http://schemas.microsoft.com/office/drawing/2014/main" id="{A194D8A4-AE82-8623-30B6-492A75FBFE8C}"/>
              </a:ext>
            </a:extLst>
          </p:cNvPr>
          <p:cNvSpPr txBox="1">
            <a:spLocks/>
          </p:cNvSpPr>
          <p:nvPr/>
        </p:nvSpPr>
        <p:spPr>
          <a:xfrm>
            <a:off x="7908276" y="5811601"/>
            <a:ext cx="3445524" cy="53022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ro-RO" sz="1900" kern="100" dirty="0">
                <a:latin typeface="Times New Roman" panose="02020603050405020304" pitchFamily="18" charset="0"/>
                <a:ea typeface="Calibri" panose="020F0502020204030204" pitchFamily="34" charset="0"/>
                <a:cs typeface="Times New Roman" panose="02020603050405020304" pitchFamily="18" charset="0"/>
              </a:rPr>
              <a:t>Figura 2. Variația indicelui de dispersie a pâinilor analizate</a:t>
            </a:r>
          </a:p>
          <a:p>
            <a:pPr algn="ctr"/>
            <a:endParaRPr lang="en-US" dirty="0"/>
          </a:p>
        </p:txBody>
      </p:sp>
    </p:spTree>
    <p:extLst>
      <p:ext uri="{BB962C8B-B14F-4D97-AF65-F5344CB8AC3E}">
        <p14:creationId xmlns:p14="http://schemas.microsoft.com/office/powerpoint/2010/main" val="135703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F504F-0731-C44A-1A5A-E36325781B46}"/>
              </a:ext>
            </a:extLst>
          </p:cNvPr>
          <p:cNvSpPr>
            <a:spLocks noGrp="1"/>
          </p:cNvSpPr>
          <p:nvPr>
            <p:ph type="title"/>
          </p:nvPr>
        </p:nvSpPr>
        <p:spPr>
          <a:xfrm>
            <a:off x="1235365" y="501650"/>
            <a:ext cx="3225800" cy="520411"/>
          </a:xfrm>
        </p:spPr>
        <p:txBody>
          <a:bodyPr>
            <a:normAutofit/>
          </a:bodyPr>
          <a:lstStyle/>
          <a:p>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Duritatea pâinilor </a:t>
            </a:r>
            <a:endParaRPr lang="en-US" sz="4000" dirty="0"/>
          </a:p>
        </p:txBody>
      </p:sp>
      <p:sp>
        <p:nvSpPr>
          <p:cNvPr id="3" name="Content Placeholder 2">
            <a:extLst>
              <a:ext uri="{FF2B5EF4-FFF2-40B4-BE49-F238E27FC236}">
                <a16:creationId xmlns:a16="http://schemas.microsoft.com/office/drawing/2014/main" id="{AC7A67A9-E78E-A54A-0D10-A09B73134582}"/>
              </a:ext>
            </a:extLst>
          </p:cNvPr>
          <p:cNvSpPr>
            <a:spLocks noGrp="1"/>
          </p:cNvSpPr>
          <p:nvPr>
            <p:ph idx="1"/>
          </p:nvPr>
        </p:nvSpPr>
        <p:spPr>
          <a:xfrm>
            <a:off x="3767282" y="5905933"/>
            <a:ext cx="4657436" cy="520411"/>
          </a:xfrm>
        </p:spPr>
        <p:txBody>
          <a:bodyPr/>
          <a:lstStyle/>
          <a:p>
            <a:pPr marL="0" indent="0">
              <a:buNone/>
            </a:pPr>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Figura 3</a:t>
            </a:r>
            <a:r>
              <a:rPr lang="ro-RO" sz="2400" kern="100" dirty="0">
                <a:latin typeface="Times New Roman" panose="02020603050405020304" pitchFamily="18" charset="0"/>
                <a:ea typeface="Calibri" panose="020F0502020204030204" pitchFamily="34" charset="0"/>
                <a:cs typeface="Times New Roman" panose="02020603050405020304" pitchFamily="18" charset="0"/>
              </a:rPr>
              <a:t>.</a:t>
            </a:r>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 Evoluția durității pâinilor</a:t>
            </a:r>
          </a:p>
        </p:txBody>
      </p:sp>
      <p:sp>
        <p:nvSpPr>
          <p:cNvPr id="4" name="Slide Number Placeholder 3">
            <a:extLst>
              <a:ext uri="{FF2B5EF4-FFF2-40B4-BE49-F238E27FC236}">
                <a16:creationId xmlns:a16="http://schemas.microsoft.com/office/drawing/2014/main" id="{43003DA3-758C-699E-8D1C-8EA216910BCD}"/>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6</a:t>
            </a:fld>
            <a:endParaRPr lang="en-US" dirty="0"/>
          </a:p>
        </p:txBody>
      </p:sp>
      <p:graphicFrame>
        <p:nvGraphicFramePr>
          <p:cNvPr id="5" name="Diagramă 4">
            <a:extLst>
              <a:ext uri="{FF2B5EF4-FFF2-40B4-BE49-F238E27FC236}">
                <a16:creationId xmlns:a16="http://schemas.microsoft.com/office/drawing/2014/main" id="{3EC066CE-6784-6EC8-F292-06649070753A}"/>
              </a:ext>
            </a:extLst>
          </p:cNvPr>
          <p:cNvGraphicFramePr/>
          <p:nvPr>
            <p:extLst>
              <p:ext uri="{D42A27DB-BD31-4B8C-83A1-F6EECF244321}">
                <p14:modId xmlns:p14="http://schemas.microsoft.com/office/powerpoint/2010/main" val="534423951"/>
              </p:ext>
            </p:extLst>
          </p:nvPr>
        </p:nvGraphicFramePr>
        <p:xfrm>
          <a:off x="757382" y="1022061"/>
          <a:ext cx="10926618" cy="495386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23847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E4AC961-CC74-18EA-2186-495BFC537950}"/>
              </a:ext>
            </a:extLst>
          </p:cNvPr>
          <p:cNvSpPr>
            <a:spLocks noGrp="1"/>
          </p:cNvSpPr>
          <p:nvPr>
            <p:ph type="title"/>
          </p:nvPr>
        </p:nvSpPr>
        <p:spPr>
          <a:xfrm>
            <a:off x="838200" y="440495"/>
            <a:ext cx="2736273" cy="529323"/>
          </a:xfrm>
        </p:spPr>
        <p:txBody>
          <a:bodyPr>
            <a:normAutofit/>
          </a:bodyPr>
          <a:lstStyle/>
          <a:p>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Studiul senzorial</a:t>
            </a:r>
            <a:endParaRPr lang="ro-RO" sz="5400" dirty="0"/>
          </a:p>
        </p:txBody>
      </p:sp>
      <p:sp>
        <p:nvSpPr>
          <p:cNvPr id="3" name="Substituent conținut 2">
            <a:extLst>
              <a:ext uri="{FF2B5EF4-FFF2-40B4-BE49-F238E27FC236}">
                <a16:creationId xmlns:a16="http://schemas.microsoft.com/office/drawing/2014/main" id="{63479169-5667-014A-F715-AD18473A9E3F}"/>
              </a:ext>
            </a:extLst>
          </p:cNvPr>
          <p:cNvSpPr>
            <a:spLocks noGrp="1"/>
          </p:cNvSpPr>
          <p:nvPr>
            <p:ph idx="1"/>
          </p:nvPr>
        </p:nvSpPr>
        <p:spPr>
          <a:xfrm>
            <a:off x="3467100" y="5919066"/>
            <a:ext cx="5257800" cy="437284"/>
          </a:xfrm>
        </p:spPr>
        <p:txBody>
          <a:bodyPr>
            <a:normAutofit/>
          </a:bodyPr>
          <a:lstStyle/>
          <a:p>
            <a:pPr marL="0" indent="0">
              <a:buNone/>
            </a:pPr>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Figura 4. Rezultatele analizei senzoriale</a:t>
            </a:r>
            <a:endParaRPr lang="ro-RO"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ubstituent număr diapozitiv 3">
            <a:extLst>
              <a:ext uri="{FF2B5EF4-FFF2-40B4-BE49-F238E27FC236}">
                <a16:creationId xmlns:a16="http://schemas.microsoft.com/office/drawing/2014/main" id="{D8F71B58-49A6-0590-93BE-8D4BCD5476DB}"/>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7</a:t>
            </a:fld>
            <a:endParaRPr lang="en-US" dirty="0"/>
          </a:p>
        </p:txBody>
      </p:sp>
      <p:graphicFrame>
        <p:nvGraphicFramePr>
          <p:cNvPr id="5" name="Diagramă 4">
            <a:extLst>
              <a:ext uri="{FF2B5EF4-FFF2-40B4-BE49-F238E27FC236}">
                <a16:creationId xmlns:a16="http://schemas.microsoft.com/office/drawing/2014/main" id="{B17663E1-BE2F-CA0A-9200-48A53463FD53}"/>
              </a:ext>
            </a:extLst>
          </p:cNvPr>
          <p:cNvGraphicFramePr/>
          <p:nvPr>
            <p:extLst>
              <p:ext uri="{D42A27DB-BD31-4B8C-83A1-F6EECF244321}">
                <p14:modId xmlns:p14="http://schemas.microsoft.com/office/powerpoint/2010/main" val="1496066805"/>
              </p:ext>
            </p:extLst>
          </p:nvPr>
        </p:nvGraphicFramePr>
        <p:xfrm>
          <a:off x="838200" y="969818"/>
          <a:ext cx="10515600" cy="49492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19622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0ACB9192-57D9-55C5-8C9B-7D39340C6E25}"/>
              </a:ext>
            </a:extLst>
          </p:cNvPr>
          <p:cNvSpPr>
            <a:spLocks noGrp="1"/>
          </p:cNvSpPr>
          <p:nvPr>
            <p:ph type="title"/>
          </p:nvPr>
        </p:nvSpPr>
        <p:spPr>
          <a:xfrm>
            <a:off x="838200" y="579040"/>
            <a:ext cx="3290455" cy="575505"/>
          </a:xfrm>
        </p:spPr>
        <p:txBody>
          <a:bodyPr>
            <a:normAutofit/>
          </a:bodyPr>
          <a:lstStyle/>
          <a:p>
            <a:r>
              <a:rPr lang="ro-RO" sz="2400" dirty="0">
                <a:effectLst/>
                <a:latin typeface="Times New Roman" panose="02020603050405020304" pitchFamily="18" charset="0"/>
                <a:ea typeface="Calibri" panose="020F0502020204030204" pitchFamily="34" charset="0"/>
              </a:rPr>
              <a:t> Nivelul de polifenoli</a:t>
            </a:r>
            <a:endParaRPr lang="ro-RO" sz="5400" dirty="0"/>
          </a:p>
        </p:txBody>
      </p:sp>
      <p:sp>
        <p:nvSpPr>
          <p:cNvPr id="3" name="Substituent conținut 2">
            <a:extLst>
              <a:ext uri="{FF2B5EF4-FFF2-40B4-BE49-F238E27FC236}">
                <a16:creationId xmlns:a16="http://schemas.microsoft.com/office/drawing/2014/main" id="{9BDA64A5-26D4-8531-0D46-EA67C5B996D9}"/>
              </a:ext>
            </a:extLst>
          </p:cNvPr>
          <p:cNvSpPr>
            <a:spLocks noGrp="1"/>
          </p:cNvSpPr>
          <p:nvPr>
            <p:ph idx="1"/>
          </p:nvPr>
        </p:nvSpPr>
        <p:spPr>
          <a:xfrm>
            <a:off x="332509" y="5880369"/>
            <a:ext cx="5972463" cy="575505"/>
          </a:xfrm>
        </p:spPr>
        <p:txBody>
          <a:bodyPr>
            <a:normAutofit/>
          </a:bodyPr>
          <a:lstStyle/>
          <a:p>
            <a:pPr marL="0" indent="0">
              <a:buNone/>
            </a:pPr>
            <a:r>
              <a:rPr lang="ro-RO" sz="1800" dirty="0">
                <a:effectLst/>
                <a:latin typeface="Times New Roman" panose="02020603050405020304" pitchFamily="18" charset="0"/>
                <a:ea typeface="Calibri" panose="020F0502020204030204" pitchFamily="34" charset="0"/>
              </a:rPr>
              <a:t>Figura 5. Variația conținutului de polifenoli în pâinile selectate</a:t>
            </a:r>
            <a:endParaRPr lang="ro-RO" dirty="0"/>
          </a:p>
        </p:txBody>
      </p:sp>
      <p:sp>
        <p:nvSpPr>
          <p:cNvPr id="4" name="Substituent număr diapozitiv 3">
            <a:extLst>
              <a:ext uri="{FF2B5EF4-FFF2-40B4-BE49-F238E27FC236}">
                <a16:creationId xmlns:a16="http://schemas.microsoft.com/office/drawing/2014/main" id="{93FD0872-A07C-1FA8-42A8-1D302F68EB47}"/>
              </a:ext>
            </a:extLst>
          </p:cNvPr>
          <p:cNvSpPr>
            <a:spLocks noGrp="1"/>
          </p:cNvSpPr>
          <p:nvPr>
            <p:ph type="sldNum" sz="quarter" idx="12"/>
          </p:nvPr>
        </p:nvSpPr>
        <p:spPr/>
        <p:txBody>
          <a:bodyPr/>
          <a:lstStyle/>
          <a:p>
            <a:r>
              <a:rPr lang="en-US" sz="1400" b="0" dirty="0"/>
              <a:t>Page</a:t>
            </a:r>
            <a:r>
              <a:rPr lang="en-US" dirty="0"/>
              <a:t> </a:t>
            </a:r>
            <a:fld id="{BBE5057F-7482-41AE-BBDB-C83C2F3461DE}" type="slidenum">
              <a:rPr lang="en-US" smtClean="0"/>
              <a:pPr/>
              <a:t>8</a:t>
            </a:fld>
            <a:endParaRPr lang="en-US" dirty="0"/>
          </a:p>
        </p:txBody>
      </p:sp>
      <p:graphicFrame>
        <p:nvGraphicFramePr>
          <p:cNvPr id="5" name="Diagramă 4">
            <a:extLst>
              <a:ext uri="{FF2B5EF4-FFF2-40B4-BE49-F238E27FC236}">
                <a16:creationId xmlns:a16="http://schemas.microsoft.com/office/drawing/2014/main" id="{20016E99-26F3-20D9-93AB-3886F8C95EDF}"/>
              </a:ext>
            </a:extLst>
          </p:cNvPr>
          <p:cNvGraphicFramePr/>
          <p:nvPr>
            <p:extLst>
              <p:ext uri="{D42A27DB-BD31-4B8C-83A1-F6EECF244321}">
                <p14:modId xmlns:p14="http://schemas.microsoft.com/office/powerpoint/2010/main" val="3430332717"/>
              </p:ext>
            </p:extLst>
          </p:nvPr>
        </p:nvGraphicFramePr>
        <p:xfrm>
          <a:off x="332509" y="1624715"/>
          <a:ext cx="5763491" cy="40732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Diagramă 5">
            <a:extLst>
              <a:ext uri="{FF2B5EF4-FFF2-40B4-BE49-F238E27FC236}">
                <a16:creationId xmlns:a16="http://schemas.microsoft.com/office/drawing/2014/main" id="{34E7852C-A720-BFBD-6AE2-9E237FFE6749}"/>
              </a:ext>
            </a:extLst>
          </p:cNvPr>
          <p:cNvGraphicFramePr/>
          <p:nvPr>
            <p:extLst>
              <p:ext uri="{D42A27DB-BD31-4B8C-83A1-F6EECF244321}">
                <p14:modId xmlns:p14="http://schemas.microsoft.com/office/powerpoint/2010/main" val="376533533"/>
              </p:ext>
            </p:extLst>
          </p:nvPr>
        </p:nvGraphicFramePr>
        <p:xfrm>
          <a:off x="6096000" y="1026119"/>
          <a:ext cx="5698835" cy="4671833"/>
        </p:xfrm>
        <a:graphic>
          <a:graphicData uri="http://schemas.openxmlformats.org/drawingml/2006/chart">
            <c:chart xmlns:c="http://schemas.openxmlformats.org/drawingml/2006/chart" xmlns:r="http://schemas.openxmlformats.org/officeDocument/2006/relationships" r:id="rId3"/>
          </a:graphicData>
        </a:graphic>
      </p:graphicFrame>
      <p:sp>
        <p:nvSpPr>
          <p:cNvPr id="7" name="Titlu 1">
            <a:extLst>
              <a:ext uri="{FF2B5EF4-FFF2-40B4-BE49-F238E27FC236}">
                <a16:creationId xmlns:a16="http://schemas.microsoft.com/office/drawing/2014/main" id="{AEB33731-6BC0-70F3-3911-4EE668189A32}"/>
              </a:ext>
            </a:extLst>
          </p:cNvPr>
          <p:cNvSpPr txBox="1">
            <a:spLocks/>
          </p:cNvSpPr>
          <p:nvPr/>
        </p:nvSpPr>
        <p:spPr>
          <a:xfrm>
            <a:off x="6611870" y="532858"/>
            <a:ext cx="3539836" cy="62168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o-RO" sz="2400" kern="100">
                <a:latin typeface="Times New Roman" panose="02020603050405020304" pitchFamily="18" charset="0"/>
                <a:ea typeface="Calibri" panose="020F0502020204030204" pitchFamily="34" charset="0"/>
                <a:cs typeface="Times New Roman" panose="02020603050405020304" pitchFamily="18" charset="0"/>
              </a:rPr>
              <a:t> Activitatea antioxidantă</a:t>
            </a:r>
            <a:endParaRPr lang="ro-RO" sz="5400" dirty="0"/>
          </a:p>
        </p:txBody>
      </p:sp>
      <p:sp>
        <p:nvSpPr>
          <p:cNvPr id="8" name="Substituent conținut 2">
            <a:extLst>
              <a:ext uri="{FF2B5EF4-FFF2-40B4-BE49-F238E27FC236}">
                <a16:creationId xmlns:a16="http://schemas.microsoft.com/office/drawing/2014/main" id="{9428BDB7-0A9A-6D20-23B4-66E7D5061DC7}"/>
              </a:ext>
            </a:extLst>
          </p:cNvPr>
          <p:cNvSpPr txBox="1">
            <a:spLocks/>
          </p:cNvSpPr>
          <p:nvPr/>
        </p:nvSpPr>
        <p:spPr>
          <a:xfrm>
            <a:off x="6304972" y="5880369"/>
            <a:ext cx="5686137" cy="4372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ro-RO" sz="1800" kern="100" dirty="0">
                <a:latin typeface="Times New Roman" panose="02020603050405020304" pitchFamily="18" charset="0"/>
                <a:ea typeface="Calibri" panose="020F0502020204030204" pitchFamily="34" charset="0"/>
                <a:cs typeface="Times New Roman" panose="02020603050405020304" pitchFamily="18" charset="0"/>
              </a:rPr>
              <a:t>Figura 6. Variația activității antioxidante a pâinilor analizate</a:t>
            </a:r>
            <a:endParaRPr lang="ro-RO" sz="1800" kern="1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7472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2C34C92-C008-DCFF-4D45-55F947020B58}"/>
              </a:ext>
            </a:extLst>
          </p:cNvPr>
          <p:cNvSpPr>
            <a:spLocks noGrp="1"/>
          </p:cNvSpPr>
          <p:nvPr>
            <p:ph type="title"/>
          </p:nvPr>
        </p:nvSpPr>
        <p:spPr>
          <a:xfrm>
            <a:off x="838200" y="681037"/>
            <a:ext cx="3336636" cy="547796"/>
          </a:xfrm>
        </p:spPr>
        <p:txBody>
          <a:bodyPr>
            <a:normAutofit/>
          </a:bodyPr>
          <a:lstStyle/>
          <a:p>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Concluzii și recomandări</a:t>
            </a:r>
            <a:endParaRPr lang="ro-RO" sz="5400" dirty="0"/>
          </a:p>
        </p:txBody>
      </p:sp>
      <p:sp>
        <p:nvSpPr>
          <p:cNvPr id="3" name="Substituent conținut 2">
            <a:extLst>
              <a:ext uri="{FF2B5EF4-FFF2-40B4-BE49-F238E27FC236}">
                <a16:creationId xmlns:a16="http://schemas.microsoft.com/office/drawing/2014/main" id="{3CBE0755-4796-5744-02BE-50EA73700CCE}"/>
              </a:ext>
            </a:extLst>
          </p:cNvPr>
          <p:cNvSpPr>
            <a:spLocks noGrp="1"/>
          </p:cNvSpPr>
          <p:nvPr>
            <p:ph idx="1"/>
          </p:nvPr>
        </p:nvSpPr>
        <p:spPr>
          <a:xfrm>
            <a:off x="838200" y="1322530"/>
            <a:ext cx="10515600" cy="4854433"/>
          </a:xfrm>
        </p:spPr>
        <p:txBody>
          <a:bodyPr>
            <a:normAutofit fontScale="92500" lnSpcReduction="20000"/>
          </a:bodyPr>
          <a:lstStyle/>
          <a:p>
            <a:pPr marL="0" indent="0">
              <a:lnSpc>
                <a:spcPct val="107000"/>
              </a:lnSpc>
              <a:spcAft>
                <a:spcPts val="800"/>
              </a:spcAft>
              <a:buNone/>
            </a:pPr>
            <a:r>
              <a:rPr lang="ro-RO" sz="2600" kern="100" dirty="0">
                <a:effectLst/>
                <a:latin typeface="Times New Roman" panose="02020603050405020304" pitchFamily="18" charset="0"/>
                <a:ea typeface="Calibri" panose="020F0502020204030204" pitchFamily="34" charset="0"/>
                <a:cs typeface="Times New Roman" panose="02020603050405020304" pitchFamily="18" charset="0"/>
              </a:rPr>
              <a:t>Concluzii</a:t>
            </a:r>
          </a:p>
          <a:p>
            <a:pPr marL="0" indent="0">
              <a:lnSpc>
                <a:spcPct val="107000"/>
              </a:lnSpc>
              <a:spcAft>
                <a:spcPts val="800"/>
              </a:spcAft>
              <a:buNone/>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În baza datelor experimentale obținute se pot extrage câteva concluzii.</a:t>
            </a:r>
            <a:endParaRPr lang="ro-RO"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Symbol" panose="05050102010706020507" pitchFamily="18" charset="2"/>
              <a:buChar char="¾"/>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Adaosul de guma xantan până la 15 grame îmbunătățește indicele de dispersie  ale pâinii pe bază de faină de orez.</a:t>
            </a:r>
          </a:p>
          <a:p>
            <a:pPr>
              <a:lnSpc>
                <a:spcPct val="107000"/>
              </a:lnSpc>
              <a:spcAft>
                <a:spcPts val="800"/>
              </a:spcAft>
              <a:buFont typeface="Symbol" panose="05050102010706020507" pitchFamily="18" charset="2"/>
              <a:buChar char="¾"/>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Duritatea pâinilor care conțin gumă xantan, proaspete și la o zi de depozitare crește comparativ cu a pâinii fără xantan.</a:t>
            </a:r>
          </a:p>
          <a:p>
            <a:pPr>
              <a:lnSpc>
                <a:spcPct val="107000"/>
              </a:lnSpc>
              <a:spcAft>
                <a:spcPts val="800"/>
              </a:spcAft>
              <a:buFont typeface="Symbol" panose="05050102010706020507" pitchFamily="18" charset="2"/>
              <a:buChar char="¾"/>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Prezența gumei xantan duce la obținerea unor pâini cu umiditate mai mare comparativ cu pâinea de control.</a:t>
            </a:r>
          </a:p>
          <a:p>
            <a:pPr>
              <a:lnSpc>
                <a:spcPct val="107000"/>
              </a:lnSpc>
              <a:spcAft>
                <a:spcPts val="800"/>
              </a:spcAft>
              <a:buFont typeface="Symbol" panose="05050102010706020507" pitchFamily="18" charset="2"/>
              <a:buChar char="¾"/>
            </a:pPr>
            <a:r>
              <a:rPr lang="ro-RO" sz="1800" kern="100" dirty="0">
                <a:effectLst/>
                <a:latin typeface="Times New Roman" panose="02020603050405020304" pitchFamily="18" charset="0"/>
                <a:ea typeface="Calibri" panose="020F0502020204030204" pitchFamily="34" charset="0"/>
                <a:cs typeface="Times New Roman" panose="02020603050405020304" pitchFamily="18" charset="0"/>
              </a:rPr>
              <a:t>Pâinea cu 20 grame de gumă xantan a prezentat acceptabilitate generală cea mai ridicată.</a:t>
            </a:r>
          </a:p>
          <a:p>
            <a:pPr>
              <a:lnSpc>
                <a:spcPct val="107000"/>
              </a:lnSpc>
              <a:spcAft>
                <a:spcPts val="800"/>
              </a:spcAft>
              <a:buFont typeface="Symbol" panose="05050102010706020507" pitchFamily="18" charset="2"/>
              <a:buChar char="¾"/>
            </a:pPr>
            <a:r>
              <a:rPr lang="ro-RO" sz="1800" dirty="0">
                <a:effectLst/>
                <a:latin typeface="Times New Roman" panose="02020603050405020304" pitchFamily="18" charset="0"/>
                <a:ea typeface="Calibri" panose="020F0502020204030204" pitchFamily="34" charset="0"/>
              </a:rPr>
              <a:t>P-20 a avut un conținut mai redus de polifenoli și același nivel al activității antioxidante în raport cu pâinea de control.</a:t>
            </a:r>
            <a:endParaRPr lang="ro-RO"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ro-RO" sz="2400" kern="100" dirty="0">
                <a:effectLst/>
                <a:latin typeface="Times New Roman" panose="02020603050405020304" pitchFamily="18" charset="0"/>
                <a:ea typeface="Calibri" panose="020F0502020204030204" pitchFamily="34" charset="0"/>
                <a:cs typeface="Times New Roman" panose="02020603050405020304" pitchFamily="18" charset="0"/>
              </a:rPr>
              <a:t>Recomandare</a:t>
            </a:r>
          </a:p>
          <a:p>
            <a:pPr marL="0" indent="0">
              <a:buNone/>
            </a:pPr>
            <a:r>
              <a:rPr lang="ro-RO" sz="1800" dirty="0">
                <a:effectLst/>
                <a:latin typeface="Times New Roman" panose="02020603050405020304" pitchFamily="18" charset="0"/>
                <a:ea typeface="Calibri" panose="020F0502020204030204" pitchFamily="34" charset="0"/>
                <a:cs typeface="Times New Roman" panose="02020603050405020304" pitchFamily="18" charset="0"/>
              </a:rPr>
              <a:t>Folosirea gumei xantan la obținerea pâinii cu orez poate avea câteva beneficii în ceea ce privește îmbunătățirea unor caracteristici tehnologice și senzoriale ale pâinilor, dar nu conduce la creșterea valorilor nutritive ale acesteia</a:t>
            </a:r>
            <a:endParaRPr lang="ro-RO" sz="1800" dirty="0">
              <a:latin typeface="Times New Roman" panose="02020603050405020304" pitchFamily="18" charset="0"/>
              <a:cs typeface="Times New Roman" panose="02020603050405020304" pitchFamily="18" charset="0"/>
            </a:endParaRPr>
          </a:p>
          <a:p>
            <a:pPr>
              <a:lnSpc>
                <a:spcPct val="107000"/>
              </a:lnSpc>
              <a:spcAft>
                <a:spcPts val="800"/>
              </a:spcAft>
              <a:buFont typeface="Symbol" panose="05050102010706020507" pitchFamily="18" charset="2"/>
              <a:buChar char="¾"/>
            </a:pPr>
            <a:endParaRPr lang="ro-RO" sz="1800" kern="1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ubstituent număr diapozitiv 3">
            <a:extLst>
              <a:ext uri="{FF2B5EF4-FFF2-40B4-BE49-F238E27FC236}">
                <a16:creationId xmlns:a16="http://schemas.microsoft.com/office/drawing/2014/main" id="{90F4D500-EF4C-B20C-388A-7087A2DDACE0}"/>
              </a:ext>
            </a:extLst>
          </p:cNvPr>
          <p:cNvSpPr>
            <a:spLocks noGrp="1"/>
          </p:cNvSpPr>
          <p:nvPr>
            <p:ph type="sldNum" sz="quarter" idx="12"/>
          </p:nvPr>
        </p:nvSpPr>
        <p:spPr/>
        <p:txBody>
          <a:bodyPr/>
          <a:lstStyle/>
          <a:p>
            <a:r>
              <a:rPr lang="en-US" sz="1400" b="0"/>
              <a:t>Page</a:t>
            </a:r>
            <a:r>
              <a:rPr lang="en-US"/>
              <a:t> </a:t>
            </a:r>
            <a:fld id="{BBE5057F-7482-41AE-BBDB-C83C2F3461DE}" type="slidenum">
              <a:rPr lang="en-US" smtClean="0"/>
              <a:pPr/>
              <a:t>9</a:t>
            </a:fld>
            <a:endParaRPr lang="en-US" dirty="0"/>
          </a:p>
        </p:txBody>
      </p:sp>
    </p:spTree>
    <p:extLst>
      <p:ext uri="{BB962C8B-B14F-4D97-AF65-F5344CB8AC3E}">
        <p14:creationId xmlns:p14="http://schemas.microsoft.com/office/powerpoint/2010/main" val="4263821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1725</TotalTime>
  <Words>701</Words>
  <Application>Microsoft Office PowerPoint</Application>
  <PresentationFormat>Ecran lat</PresentationFormat>
  <Paragraphs>137</Paragraphs>
  <Slides>10</Slides>
  <Notes>0</Notes>
  <HiddenSlides>0</HiddenSlides>
  <MMClips>0</MMClips>
  <ScaleCrop>false</ScaleCrop>
  <HeadingPairs>
    <vt:vector size="6" baseType="variant">
      <vt:variant>
        <vt:lpstr>Fonturi utilizate</vt:lpstr>
      </vt:variant>
      <vt:variant>
        <vt:i4>6</vt:i4>
      </vt:variant>
      <vt:variant>
        <vt:lpstr>Temă</vt:lpstr>
      </vt:variant>
      <vt:variant>
        <vt:i4>1</vt:i4>
      </vt:variant>
      <vt:variant>
        <vt:lpstr>Titluri diapozitive</vt:lpstr>
      </vt:variant>
      <vt:variant>
        <vt:i4>10</vt:i4>
      </vt:variant>
    </vt:vector>
  </HeadingPairs>
  <TitlesOfParts>
    <vt:vector size="17" baseType="lpstr">
      <vt:lpstr>Aptos</vt:lpstr>
      <vt:lpstr>Arial</vt:lpstr>
      <vt:lpstr>Calibri</vt:lpstr>
      <vt:lpstr>Calibri Light</vt:lpstr>
      <vt:lpstr>Symbol</vt:lpstr>
      <vt:lpstr>Times New Roman</vt:lpstr>
      <vt:lpstr>Office Theme</vt:lpstr>
      <vt:lpstr>UNIVERSITATEA TEHNICĂ DIN CLUJ-NAPOCA CENTRUL UNIVERSITAR NORD DIN BAIA MARE FACULTATEA DE ȘTIINȚE SPECIALIZAREA: INGINERIA PRODUSELOR ALIMENTARE     STUDIUL INFLUENȚEI ADAOSULUI DE GUMĂ XANTAN ASUPRA PÂINII PE BAZĂ DE FĂINĂ DE OREZ</vt:lpstr>
      <vt:lpstr>Cuprins </vt:lpstr>
      <vt:lpstr> Scopul activității experimentale</vt:lpstr>
      <vt:lpstr>Pregătirea pâinilor</vt:lpstr>
      <vt:lpstr> Indicele de dispersie</vt:lpstr>
      <vt:lpstr>Duritatea pâinilor </vt:lpstr>
      <vt:lpstr>Studiul senzorial</vt:lpstr>
      <vt:lpstr> Nivelul de polifenoli</vt:lpstr>
      <vt:lpstr>Concluzii și recomandări</vt:lpstr>
      <vt:lpstr>Prezentare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XGEN</dc:title>
  <dc:creator>Ionut Balanean</dc:creator>
  <cp:lastModifiedBy>Bianca Nicoleta Pasca</cp:lastModifiedBy>
  <cp:revision>7</cp:revision>
  <dcterms:created xsi:type="dcterms:W3CDTF">2022-11-16T09:30:41Z</dcterms:created>
  <dcterms:modified xsi:type="dcterms:W3CDTF">2024-05-18T17:15:40Z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b58b62f-6f94-46bd-8089-18e64b0a9abb_Enabled">
    <vt:lpwstr>true</vt:lpwstr>
  </property>
  <property fmtid="{D5CDD505-2E9C-101B-9397-08002B2CF9AE}" pid="3" name="MSIP_Label_5b58b62f-6f94-46bd-8089-18e64b0a9abb_SetDate">
    <vt:lpwstr>2023-10-27T07:10:01Z</vt:lpwstr>
  </property>
  <property fmtid="{D5CDD505-2E9C-101B-9397-08002B2CF9AE}" pid="4" name="MSIP_Label_5b58b62f-6f94-46bd-8089-18e64b0a9abb_Method">
    <vt:lpwstr>Standard</vt:lpwstr>
  </property>
  <property fmtid="{D5CDD505-2E9C-101B-9397-08002B2CF9AE}" pid="5" name="MSIP_Label_5b58b62f-6f94-46bd-8089-18e64b0a9abb_Name">
    <vt:lpwstr>defa4170-0d19-0005-0004-bc88714345d2</vt:lpwstr>
  </property>
  <property fmtid="{D5CDD505-2E9C-101B-9397-08002B2CF9AE}" pid="6" name="MSIP_Label_5b58b62f-6f94-46bd-8089-18e64b0a9abb_SiteId">
    <vt:lpwstr>a6eb79fa-c4a9-4cce-818d-b85274d15305</vt:lpwstr>
  </property>
  <property fmtid="{D5CDD505-2E9C-101B-9397-08002B2CF9AE}" pid="7" name="MSIP_Label_5b58b62f-6f94-46bd-8089-18e64b0a9abb_ActionId">
    <vt:lpwstr>2cd14b58-11e0-4307-8785-27378c20c99b</vt:lpwstr>
  </property>
  <property fmtid="{D5CDD505-2E9C-101B-9397-08002B2CF9AE}" pid="8" name="MSIP_Label_5b58b62f-6f94-46bd-8089-18e64b0a9abb_ContentBits">
    <vt:lpwstr>0</vt:lpwstr>
  </property>
</Properties>
</file>