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71" r:id="rId9"/>
    <p:sldId id="259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Caracteristici-p&#226;in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Grafic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'Volum specific'!$B$2</c:f>
              <c:strCache>
                <c:ptCount val="1"/>
                <c:pt idx="0">
                  <c:v>P-0%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'Volum specific'!$A$3:$A$7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cat>
          <c:val>
            <c:numRef>
              <c:f>'Volum specific'!$B$3:$B$7</c:f>
              <c:numCache>
                <c:formatCode>General</c:formatCode>
                <c:ptCount val="5"/>
                <c:pt idx="0">
                  <c:v>49.85</c:v>
                </c:pt>
                <c:pt idx="1">
                  <c:v>61.5</c:v>
                </c:pt>
                <c:pt idx="2">
                  <c:v>84.64</c:v>
                </c:pt>
                <c:pt idx="3">
                  <c:v>85.02</c:v>
                </c:pt>
                <c:pt idx="4">
                  <c:v>85.4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C4-4C59-8E95-1B52072B198E}"/>
            </c:ext>
          </c:extLst>
        </c:ser>
        <c:ser>
          <c:idx val="1"/>
          <c:order val="1"/>
          <c:tx>
            <c:strRef>
              <c:f>'Volum specific'!$C$2</c:f>
              <c:strCache>
                <c:ptCount val="1"/>
                <c:pt idx="0">
                  <c:v>P-10%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'Volum specific'!$A$3:$A$7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cat>
          <c:val>
            <c:numRef>
              <c:f>'Volum specific'!$C$3:$C$7</c:f>
              <c:numCache>
                <c:formatCode>General</c:formatCode>
                <c:ptCount val="5"/>
                <c:pt idx="0">
                  <c:v>39.770000000000003</c:v>
                </c:pt>
                <c:pt idx="1">
                  <c:v>50.19</c:v>
                </c:pt>
                <c:pt idx="2">
                  <c:v>60.6</c:v>
                </c:pt>
                <c:pt idx="3">
                  <c:v>70.38</c:v>
                </c:pt>
                <c:pt idx="4">
                  <c:v>58.65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C4-4C59-8E95-1B52072B198E}"/>
            </c:ext>
          </c:extLst>
        </c:ser>
        <c:ser>
          <c:idx val="2"/>
          <c:order val="2"/>
          <c:tx>
            <c:strRef>
              <c:f>'Volum specific'!$D$2</c:f>
              <c:strCache>
                <c:ptCount val="1"/>
                <c:pt idx="0">
                  <c:v>P-20%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'Volum specific'!$A$3:$A$7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cat>
          <c:val>
            <c:numRef>
              <c:f>'Volum specific'!$D$3:$D$7</c:f>
              <c:numCache>
                <c:formatCode>General</c:formatCode>
                <c:ptCount val="5"/>
                <c:pt idx="0">
                  <c:v>46.72</c:v>
                </c:pt>
                <c:pt idx="1">
                  <c:v>51.01</c:v>
                </c:pt>
                <c:pt idx="2">
                  <c:v>85.32</c:v>
                </c:pt>
                <c:pt idx="3">
                  <c:v>119.62</c:v>
                </c:pt>
                <c:pt idx="4">
                  <c:v>79.89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C4-4C59-8E95-1B52072B198E}"/>
            </c:ext>
          </c:extLst>
        </c:ser>
        <c:ser>
          <c:idx val="3"/>
          <c:order val="3"/>
          <c:tx>
            <c:strRef>
              <c:f>'Volum specific'!$E$2</c:f>
              <c:strCache>
                <c:ptCount val="1"/>
                <c:pt idx="0">
                  <c:v>P-30%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'Volum specific'!$A$3:$A$7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cat>
          <c:val>
            <c:numRef>
              <c:f>'Volum specific'!$E$3:$E$7</c:f>
              <c:numCache>
                <c:formatCode>General</c:formatCode>
                <c:ptCount val="5"/>
                <c:pt idx="0">
                  <c:v>38.18</c:v>
                </c:pt>
                <c:pt idx="1">
                  <c:v>35.19</c:v>
                </c:pt>
                <c:pt idx="2">
                  <c:v>42.97</c:v>
                </c:pt>
                <c:pt idx="3">
                  <c:v>51.34</c:v>
                </c:pt>
                <c:pt idx="4">
                  <c:v>43.77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C4-4C59-8E95-1B52072B19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4758047"/>
        <c:axId val="1234762367"/>
      </c:lineChart>
      <c:catAx>
        <c:axId val="1234758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Timp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dospire, minute</a:t>
                </a:r>
                <a:endParaRPr lang="ro-RO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34762367"/>
        <c:crosses val="autoZero"/>
        <c:auto val="1"/>
        <c:lblAlgn val="ctr"/>
        <c:lblOffset val="100"/>
        <c:noMultiLvlLbl val="0"/>
      </c:catAx>
      <c:valAx>
        <c:axId val="1234762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Volum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specific, cm(3)/100 g</a:t>
                </a:r>
                <a:endParaRPr lang="ro-RO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1869436201780416E-2"/>
              <c:y val="0.161684655536123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347580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o-R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1BC-4124-8A74-2FF468EFE9AC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1BC-4124-8A74-2FF468EFE9AC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1BC-4124-8A74-2FF468EFE9A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1BC-4124-8A74-2FF468EFE9AC}"/>
              </c:ext>
            </c:extLst>
          </c:dPt>
          <c:dLbls>
            <c:dLbl>
              <c:idx val="0"/>
              <c:layout>
                <c:manualLayout>
                  <c:x val="1.968019680196802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BC-4124-8A74-2FF468EFE9AC}"/>
                </c:ext>
              </c:extLst>
            </c:dLbl>
            <c:dLbl>
              <c:idx val="1"/>
              <c:layout>
                <c:manualLayout>
                  <c:x val="1.4760147601475924E-2"/>
                  <c:y val="-2.1258923530951958E-2"/>
                </c:manualLayout>
              </c:layout>
              <c:tx>
                <c:rich>
                  <a:bodyPr/>
                  <a:lstStyle/>
                  <a:p>
                    <a:fld id="{E8DC4E30-E74C-4B23-9633-BB9EB1AFA1A1}" type="VALUE">
                      <a:rPr lang="en-US" sz="120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[VALOARE]</a:t>
                    </a:fld>
                    <a:endParaRPr lang="ro-R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1BC-4124-8A74-2FF468EFE9AC}"/>
                </c:ext>
              </c:extLst>
            </c:dLbl>
            <c:dLbl>
              <c:idx val="2"/>
              <c:layout>
                <c:manualLayout>
                  <c:x val="1.4760147601476014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BC-4124-8A74-2FF468EFE9AC}"/>
                </c:ext>
              </c:extLst>
            </c:dLbl>
            <c:dLbl>
              <c:idx val="3"/>
              <c:layout>
                <c:manualLayout>
                  <c:x val="2.2140221402214021E-2"/>
                  <c:y val="-2.863534272080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BC-4124-8A74-2FF468EFE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duritate!$B$2:$B$5</c:f>
              <c:strCache>
                <c:ptCount val="4"/>
                <c:pt idx="0">
                  <c:v>P-0%</c:v>
                </c:pt>
                <c:pt idx="1">
                  <c:v>P-10%</c:v>
                </c:pt>
                <c:pt idx="2">
                  <c:v>P-20%</c:v>
                </c:pt>
                <c:pt idx="3">
                  <c:v>P-30%</c:v>
                </c:pt>
              </c:strCache>
            </c:strRef>
          </c:cat>
          <c:val>
            <c:numRef>
              <c:f>duritate!$C$2:$C$5</c:f>
              <c:numCache>
                <c:formatCode>General</c:formatCode>
                <c:ptCount val="4"/>
                <c:pt idx="0">
                  <c:v>3.23</c:v>
                </c:pt>
                <c:pt idx="1">
                  <c:v>3.19</c:v>
                </c:pt>
                <c:pt idx="2">
                  <c:v>3.15</c:v>
                </c:pt>
                <c:pt idx="3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1BC-4124-8A74-2FF468EFE9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3956463"/>
        <c:axId val="1243954063"/>
        <c:axId val="0"/>
      </c:bar3DChart>
      <c:catAx>
        <c:axId val="12439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4063"/>
        <c:crosses val="autoZero"/>
        <c:auto val="1"/>
        <c:lblAlgn val="ctr"/>
        <c:lblOffset val="100"/>
        <c:noMultiLvlLbl val="0"/>
      </c:catAx>
      <c:valAx>
        <c:axId val="124395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Duritate, kgf</a:t>
                </a:r>
              </a:p>
            </c:rich>
          </c:tx>
          <c:layout>
            <c:manualLayout>
              <c:xMode val="edge"/>
              <c:yMode val="edge"/>
              <c:x val="2.0307599926392965E-2"/>
              <c:y val="0.38944066100291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CE60-4C05-96E2-60D59F876C91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CE60-4C05-96E2-60D59F876C91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CE60-4C05-96E2-60D59F876C9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CE60-4C05-96E2-60D59F876C91}"/>
              </c:ext>
            </c:extLst>
          </c:dPt>
          <c:dLbls>
            <c:dLbl>
              <c:idx val="0"/>
              <c:layout>
                <c:manualLayout>
                  <c:x val="1.968019680196802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60-4C05-96E2-60D59F876C91}"/>
                </c:ext>
              </c:extLst>
            </c:dLbl>
            <c:dLbl>
              <c:idx val="1"/>
              <c:layout>
                <c:manualLayout>
                  <c:x val="1.4760147601475924E-2"/>
                  <c:y val="-2.1258923530951958E-2"/>
                </c:manualLayout>
              </c:layout>
              <c:tx>
                <c:rich>
                  <a:bodyPr/>
                  <a:lstStyle/>
                  <a:p>
                    <a:fld id="{E8DC4E30-E74C-4B23-9633-BB9EB1AFA1A1}" type="VALUE">
                      <a:rPr lang="en-US" sz="120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[VALOARE]</a:t>
                    </a:fld>
                    <a:endParaRPr lang="ro-R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E60-4C05-96E2-60D59F876C91}"/>
                </c:ext>
              </c:extLst>
            </c:dLbl>
            <c:dLbl>
              <c:idx val="2"/>
              <c:layout>
                <c:manualLayout>
                  <c:x val="1.4760147601476014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60-4C05-96E2-60D59F876C91}"/>
                </c:ext>
              </c:extLst>
            </c:dLbl>
            <c:dLbl>
              <c:idx val="3"/>
              <c:layout>
                <c:manualLayout>
                  <c:x val="2.2140221402214021E-2"/>
                  <c:y val="-2.863534272080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60-4C05-96E2-60D59F876C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'indicele de dispersie 1 zi tot'!$B$2:$B$5</c:f>
              <c:strCache>
                <c:ptCount val="4"/>
                <c:pt idx="0">
                  <c:v>P-0%</c:v>
                </c:pt>
                <c:pt idx="1">
                  <c:v>P-10%</c:v>
                </c:pt>
                <c:pt idx="2">
                  <c:v>P-20%</c:v>
                </c:pt>
                <c:pt idx="3">
                  <c:v>P-30%</c:v>
                </c:pt>
              </c:strCache>
            </c:strRef>
          </c:cat>
          <c:val>
            <c:numRef>
              <c:f>'indicele de dispersie 1 zi tot'!$C$2:$C$5</c:f>
              <c:numCache>
                <c:formatCode>General</c:formatCode>
                <c:ptCount val="4"/>
                <c:pt idx="0">
                  <c:v>9</c:v>
                </c:pt>
                <c:pt idx="1">
                  <c:v>8.9499999999999993</c:v>
                </c:pt>
                <c:pt idx="2">
                  <c:v>8.5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60-4C05-96E2-60D59F876C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3956463"/>
        <c:axId val="1243954063"/>
        <c:axId val="0"/>
      </c:bar3DChart>
      <c:catAx>
        <c:axId val="12439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4063"/>
        <c:crosses val="autoZero"/>
        <c:auto val="1"/>
        <c:lblAlgn val="ctr"/>
        <c:lblOffset val="100"/>
        <c:noMultiLvlLbl val="0"/>
      </c:catAx>
      <c:valAx>
        <c:axId val="124395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Indicele de dispersie</a:t>
                </a:r>
              </a:p>
            </c:rich>
          </c:tx>
          <c:layout>
            <c:manualLayout>
              <c:xMode val="edge"/>
              <c:yMode val="edge"/>
              <c:x val="2.0307599926392965E-2"/>
              <c:y val="0.38944066100291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9904-4EA0-B641-0FFA2B0F6C10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9904-4EA0-B641-0FFA2B0F6C10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9904-4EA0-B641-0FFA2B0F6C1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9904-4EA0-B641-0FFA2B0F6C10}"/>
              </c:ext>
            </c:extLst>
          </c:dPt>
          <c:dLbls>
            <c:dLbl>
              <c:idx val="0"/>
              <c:layout>
                <c:manualLayout>
                  <c:x val="1.1226083152649353E-2"/>
                  <c:y val="-7.6930819899534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04-4EA0-B641-0FFA2B0F6C10}"/>
                </c:ext>
              </c:extLst>
            </c:dLbl>
            <c:dLbl>
              <c:idx val="1"/>
              <c:layout>
                <c:manualLayout>
                  <c:x val="1.4760165848834113E-2"/>
                  <c:y val="-7.0875900699968603E-2"/>
                </c:manualLayout>
              </c:layout>
              <c:tx>
                <c:rich>
                  <a:bodyPr/>
                  <a:lstStyle/>
                  <a:p>
                    <a:fld id="{E8DC4E30-E74C-4B23-9633-BB9EB1AFA1A1}" type="VALUE">
                      <a:rPr lang="en-US" sz="120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[VALOARE]</a:t>
                    </a:fld>
                    <a:endParaRPr lang="ro-R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904-4EA0-B641-0FFA2B0F6C10}"/>
                </c:ext>
              </c:extLst>
            </c:dLbl>
            <c:dLbl>
              <c:idx val="2"/>
              <c:layout>
                <c:manualLayout>
                  <c:x val="1.3552436380235079E-2"/>
                  <c:y val="-6.8174892412402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04-4EA0-B641-0FFA2B0F6C10}"/>
                </c:ext>
              </c:extLst>
            </c:dLbl>
            <c:dLbl>
              <c:idx val="3"/>
              <c:layout>
                <c:manualLayout>
                  <c:x val="2.455570771044906E-2"/>
                  <c:y val="-6.9496325038413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04-4EA0-B641-0FFA2B0F6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umiditate!$B$2:$B$5</c:f>
              <c:strCache>
                <c:ptCount val="4"/>
                <c:pt idx="0">
                  <c:v>P-0%</c:v>
                </c:pt>
                <c:pt idx="1">
                  <c:v>P-10%</c:v>
                </c:pt>
                <c:pt idx="2">
                  <c:v>P-20%</c:v>
                </c:pt>
                <c:pt idx="3">
                  <c:v>P-30%</c:v>
                </c:pt>
              </c:strCache>
            </c:strRef>
          </c:cat>
          <c:val>
            <c:numRef>
              <c:f>umiditate!$C$2:$C$5</c:f>
              <c:numCache>
                <c:formatCode>0.00</c:formatCode>
                <c:ptCount val="4"/>
                <c:pt idx="0">
                  <c:v>0.32740000000000002</c:v>
                </c:pt>
                <c:pt idx="1">
                  <c:v>0.3836</c:v>
                </c:pt>
                <c:pt idx="2">
                  <c:v>0.41294999999999998</c:v>
                </c:pt>
                <c:pt idx="3">
                  <c:v>0.41066599999999998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904-4EA0-B641-0FFA2B0F6C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3956463"/>
        <c:axId val="1243954063"/>
        <c:axId val="0"/>
      </c:bar3DChart>
      <c:catAx>
        <c:axId val="12439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4063"/>
        <c:crosses val="autoZero"/>
        <c:auto val="1"/>
        <c:lblAlgn val="ctr"/>
        <c:lblOffset val="100"/>
        <c:noMultiLvlLbl val="0"/>
      </c:catAx>
      <c:valAx>
        <c:axId val="124395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Umiditate</a:t>
                </a: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%</a:t>
                </a:r>
                <a:endParaRPr lang="ro-RO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2.0307599926392965E-2"/>
              <c:y val="0.38944066100291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Foaie6!$B$1</c:f>
              <c:strCache>
                <c:ptCount val="1"/>
                <c:pt idx="0">
                  <c:v>P-0%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Foaie6!$A$2:$A$7</c:f>
              <c:strCache>
                <c:ptCount val="6"/>
                <c:pt idx="0">
                  <c:v>Aspect exterior</c:v>
                </c:pt>
                <c:pt idx="1">
                  <c:v>Aspect în secțiune</c:v>
                </c:pt>
                <c:pt idx="2">
                  <c:v>Volum</c:v>
                </c:pt>
                <c:pt idx="3">
                  <c:v>Gust</c:v>
                </c:pt>
                <c:pt idx="4">
                  <c:v>Miros</c:v>
                </c:pt>
                <c:pt idx="5">
                  <c:v>Acceptabilitate generală</c:v>
                </c:pt>
              </c:strCache>
            </c:strRef>
          </c:cat>
          <c:val>
            <c:numRef>
              <c:f>Foaie6!$B$2:$B$7</c:f>
              <c:numCache>
                <c:formatCode>General</c:formatCode>
                <c:ptCount val="6"/>
                <c:pt idx="0">
                  <c:v>4.5999999999999996</c:v>
                </c:pt>
                <c:pt idx="1">
                  <c:v>4.3</c:v>
                </c:pt>
                <c:pt idx="2">
                  <c:v>4.5999999999999996</c:v>
                </c:pt>
                <c:pt idx="3">
                  <c:v>4.2</c:v>
                </c:pt>
                <c:pt idx="4">
                  <c:v>4.5</c:v>
                </c:pt>
                <c:pt idx="5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B1-42E9-993F-4E2B25DFDA03}"/>
            </c:ext>
          </c:extLst>
        </c:ser>
        <c:ser>
          <c:idx val="1"/>
          <c:order val="1"/>
          <c:tx>
            <c:strRef>
              <c:f>Foaie6!$C$1</c:f>
              <c:strCache>
                <c:ptCount val="1"/>
                <c:pt idx="0">
                  <c:v>P-10%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Foaie6!$A$2:$A$7</c:f>
              <c:strCache>
                <c:ptCount val="6"/>
                <c:pt idx="0">
                  <c:v>Aspect exterior</c:v>
                </c:pt>
                <c:pt idx="1">
                  <c:v>Aspect în secțiune</c:v>
                </c:pt>
                <c:pt idx="2">
                  <c:v>Volum</c:v>
                </c:pt>
                <c:pt idx="3">
                  <c:v>Gust</c:v>
                </c:pt>
                <c:pt idx="4">
                  <c:v>Miros</c:v>
                </c:pt>
                <c:pt idx="5">
                  <c:v>Acceptabilitate generală</c:v>
                </c:pt>
              </c:strCache>
            </c:strRef>
          </c:cat>
          <c:val>
            <c:numRef>
              <c:f>Foaie6!$C$2:$C$7</c:f>
              <c:numCache>
                <c:formatCode>General</c:formatCode>
                <c:ptCount val="6"/>
                <c:pt idx="0">
                  <c:v>4.8</c:v>
                </c:pt>
                <c:pt idx="1">
                  <c:v>4.2</c:v>
                </c:pt>
                <c:pt idx="2">
                  <c:v>4.0999999999999996</c:v>
                </c:pt>
                <c:pt idx="3">
                  <c:v>4</c:v>
                </c:pt>
                <c:pt idx="4">
                  <c:v>4.4000000000000004</c:v>
                </c:pt>
                <c:pt idx="5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B1-42E9-993F-4E2B25DFDA03}"/>
            </c:ext>
          </c:extLst>
        </c:ser>
        <c:ser>
          <c:idx val="2"/>
          <c:order val="2"/>
          <c:tx>
            <c:strRef>
              <c:f>Foaie6!$D$1</c:f>
              <c:strCache>
                <c:ptCount val="1"/>
                <c:pt idx="0">
                  <c:v>P-20%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Foaie6!$A$2:$A$7</c:f>
              <c:strCache>
                <c:ptCount val="6"/>
                <c:pt idx="0">
                  <c:v>Aspect exterior</c:v>
                </c:pt>
                <c:pt idx="1">
                  <c:v>Aspect în secțiune</c:v>
                </c:pt>
                <c:pt idx="2">
                  <c:v>Volum</c:v>
                </c:pt>
                <c:pt idx="3">
                  <c:v>Gust</c:v>
                </c:pt>
                <c:pt idx="4">
                  <c:v>Miros</c:v>
                </c:pt>
                <c:pt idx="5">
                  <c:v>Acceptabilitate generală</c:v>
                </c:pt>
              </c:strCache>
            </c:strRef>
          </c:cat>
          <c:val>
            <c:numRef>
              <c:f>Foaie6!$D$2:$D$7</c:f>
              <c:numCache>
                <c:formatCode>General</c:formatCode>
                <c:ptCount val="6"/>
                <c:pt idx="0">
                  <c:v>4.9000000000000004</c:v>
                </c:pt>
                <c:pt idx="1">
                  <c:v>4.8</c:v>
                </c:pt>
                <c:pt idx="2">
                  <c:v>4.9000000000000004</c:v>
                </c:pt>
                <c:pt idx="3">
                  <c:v>4.8</c:v>
                </c:pt>
                <c:pt idx="4">
                  <c:v>4.8</c:v>
                </c:pt>
                <c:pt idx="5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B1-42E9-993F-4E2B25DFDA03}"/>
            </c:ext>
          </c:extLst>
        </c:ser>
        <c:ser>
          <c:idx val="3"/>
          <c:order val="3"/>
          <c:tx>
            <c:strRef>
              <c:f>Foaie6!$E$1</c:f>
              <c:strCache>
                <c:ptCount val="1"/>
                <c:pt idx="0">
                  <c:v>P-30%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Foaie6!$A$2:$A$7</c:f>
              <c:strCache>
                <c:ptCount val="6"/>
                <c:pt idx="0">
                  <c:v>Aspect exterior</c:v>
                </c:pt>
                <c:pt idx="1">
                  <c:v>Aspect în secțiune</c:v>
                </c:pt>
                <c:pt idx="2">
                  <c:v>Volum</c:v>
                </c:pt>
                <c:pt idx="3">
                  <c:v>Gust</c:v>
                </c:pt>
                <c:pt idx="4">
                  <c:v>Miros</c:v>
                </c:pt>
                <c:pt idx="5">
                  <c:v>Acceptabilitate generală</c:v>
                </c:pt>
              </c:strCache>
            </c:strRef>
          </c:cat>
          <c:val>
            <c:numRef>
              <c:f>Foaie6!$E$2:$E$7</c:f>
              <c:numCache>
                <c:formatCode>General</c:formatCode>
                <c:ptCount val="6"/>
                <c:pt idx="0">
                  <c:v>2.6</c:v>
                </c:pt>
                <c:pt idx="1">
                  <c:v>2.9</c:v>
                </c:pt>
                <c:pt idx="2">
                  <c:v>2.6</c:v>
                </c:pt>
                <c:pt idx="3">
                  <c:v>2.4</c:v>
                </c:pt>
                <c:pt idx="4">
                  <c:v>2.9</c:v>
                </c:pt>
                <c:pt idx="5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B1-42E9-993F-4E2B25DFDA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8475696"/>
        <c:axId val="138488176"/>
      </c:radarChart>
      <c:catAx>
        <c:axId val="13847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38488176"/>
        <c:crosses val="autoZero"/>
        <c:auto val="1"/>
        <c:lblAlgn val="ctr"/>
        <c:lblOffset val="100"/>
        <c:noMultiLvlLbl val="0"/>
      </c:catAx>
      <c:valAx>
        <c:axId val="13848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3847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o-R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87BE-4CB0-9985-61247D20D72B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7BE-4CB0-9985-61247D20D72B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87BE-4CB0-9985-61247D20D72B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87BE-4CB0-9985-61247D20D72B}"/>
              </c:ext>
            </c:extLst>
          </c:dPt>
          <c:dLbls>
            <c:dLbl>
              <c:idx val="0"/>
              <c:layout>
                <c:manualLayout>
                  <c:x val="1.968019680196802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BE-4CB0-9985-61247D20D72B}"/>
                </c:ext>
              </c:extLst>
            </c:dLbl>
            <c:dLbl>
              <c:idx val="1"/>
              <c:layout>
                <c:manualLayout>
                  <c:x val="1.4760147601475924E-2"/>
                  <c:y val="-2.1258923530951958E-2"/>
                </c:manualLayout>
              </c:layout>
              <c:tx>
                <c:rich>
                  <a:bodyPr/>
                  <a:lstStyle/>
                  <a:p>
                    <a:fld id="{E8DC4E30-E74C-4B23-9633-BB9EB1AFA1A1}" type="VALUE">
                      <a:rPr lang="en-US" sz="120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[VALOARE]</a:t>
                    </a:fld>
                    <a:endParaRPr lang="ro-R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7BE-4CB0-9985-61247D20D72B}"/>
                </c:ext>
              </c:extLst>
            </c:dLbl>
            <c:dLbl>
              <c:idx val="2"/>
              <c:layout>
                <c:manualLayout>
                  <c:x val="1.4760147601476014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BE-4CB0-9985-61247D20D72B}"/>
                </c:ext>
              </c:extLst>
            </c:dLbl>
            <c:dLbl>
              <c:idx val="3"/>
              <c:layout>
                <c:manualLayout>
                  <c:x val="2.2140221402214021E-2"/>
                  <c:y val="-2.863534272080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BE-4CB0-9985-61247D20D7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'duritate 2 zile'!$B$2:$B$5</c:f>
              <c:strCache>
                <c:ptCount val="4"/>
                <c:pt idx="0">
                  <c:v>P-0% - t=0</c:v>
                </c:pt>
                <c:pt idx="1">
                  <c:v>P-0% - t=2</c:v>
                </c:pt>
                <c:pt idx="2">
                  <c:v>P-20% - t=0</c:v>
                </c:pt>
                <c:pt idx="3">
                  <c:v>P-20%- t=2</c:v>
                </c:pt>
              </c:strCache>
            </c:strRef>
          </c:cat>
          <c:val>
            <c:numRef>
              <c:f>'duritate 2 zile'!$C$2:$C$5</c:f>
              <c:numCache>
                <c:formatCode>0.00</c:formatCode>
                <c:ptCount val="4"/>
                <c:pt idx="0" formatCode="General">
                  <c:v>3.23</c:v>
                </c:pt>
                <c:pt idx="1">
                  <c:v>8.75</c:v>
                </c:pt>
                <c:pt idx="2" formatCode="General">
                  <c:v>3.15</c:v>
                </c:pt>
                <c:pt idx="3">
                  <c:v>7.68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BE-4CB0-9985-61247D20D7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3956463"/>
        <c:axId val="1243954063"/>
        <c:axId val="0"/>
      </c:bar3DChart>
      <c:catAx>
        <c:axId val="12439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4063"/>
        <c:crosses val="autoZero"/>
        <c:auto val="1"/>
        <c:lblAlgn val="ctr"/>
        <c:lblOffset val="100"/>
        <c:noMultiLvlLbl val="0"/>
      </c:catAx>
      <c:valAx>
        <c:axId val="124395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Duritate, kgf</a:t>
                </a:r>
              </a:p>
            </c:rich>
          </c:tx>
          <c:layout>
            <c:manualLayout>
              <c:xMode val="edge"/>
              <c:yMode val="edge"/>
              <c:x val="2.0307599926392965E-2"/>
              <c:y val="0.38944066100291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856-433A-9F71-6433E8B4AA6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856-433A-9F71-6433E8B4AA6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856-433A-9F71-6433E8B4AA6F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856-433A-9F71-6433E8B4AA6F}"/>
              </c:ext>
            </c:extLst>
          </c:dPt>
          <c:dLbls>
            <c:dLbl>
              <c:idx val="0"/>
              <c:layout>
                <c:manualLayout>
                  <c:x val="1.968019680196802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56-433A-9F71-6433E8B4AA6F}"/>
                </c:ext>
              </c:extLst>
            </c:dLbl>
            <c:dLbl>
              <c:idx val="1"/>
              <c:layout>
                <c:manualLayout>
                  <c:x val="1.4760147601475924E-2"/>
                  <c:y val="-2.1258923530951958E-2"/>
                </c:manualLayout>
              </c:layout>
              <c:tx>
                <c:rich>
                  <a:bodyPr/>
                  <a:lstStyle/>
                  <a:p>
                    <a:fld id="{E8DC4E30-E74C-4B23-9633-BB9EB1AFA1A1}" type="VALUE">
                      <a:rPr lang="en-US" sz="120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[VALOARE]</a:t>
                    </a:fld>
                    <a:endParaRPr lang="ro-R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856-433A-9F71-6433E8B4AA6F}"/>
                </c:ext>
              </c:extLst>
            </c:dLbl>
            <c:dLbl>
              <c:idx val="2"/>
              <c:layout>
                <c:manualLayout>
                  <c:x val="1.4760147601476014E-2"/>
                  <c:y val="-2.1476507040602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56-433A-9F71-6433E8B4AA6F}"/>
                </c:ext>
              </c:extLst>
            </c:dLbl>
            <c:dLbl>
              <c:idx val="3"/>
              <c:layout>
                <c:manualLayout>
                  <c:x val="2.2140221402214021E-2"/>
                  <c:y val="-2.863534272080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56-433A-9F71-6433E8B4A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'indice dispersie'!$B$2:$B$5</c:f>
              <c:strCache>
                <c:ptCount val="4"/>
                <c:pt idx="0">
                  <c:v>P-0% - t=0</c:v>
                </c:pt>
                <c:pt idx="1">
                  <c:v>P-0% - t=2</c:v>
                </c:pt>
                <c:pt idx="2">
                  <c:v>P-20% - t=0</c:v>
                </c:pt>
                <c:pt idx="3">
                  <c:v>P-20%- t=2</c:v>
                </c:pt>
              </c:strCache>
            </c:strRef>
          </c:cat>
          <c:val>
            <c:numRef>
              <c:f>'indice dispersie'!$C$2:$C$5</c:f>
              <c:numCache>
                <c:formatCode>General</c:formatCode>
                <c:ptCount val="4"/>
                <c:pt idx="0">
                  <c:v>9</c:v>
                </c:pt>
                <c:pt idx="1">
                  <c:v>8.5</c:v>
                </c:pt>
                <c:pt idx="2">
                  <c:v>8.5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56-433A-9F71-6433E8B4AA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3956463"/>
        <c:axId val="1243954063"/>
        <c:axId val="0"/>
      </c:bar3DChart>
      <c:catAx>
        <c:axId val="1243956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4063"/>
        <c:crosses val="autoZero"/>
        <c:auto val="1"/>
        <c:lblAlgn val="ctr"/>
        <c:lblOffset val="100"/>
        <c:noMultiLvlLbl val="0"/>
      </c:catAx>
      <c:valAx>
        <c:axId val="1243954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Indice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dispersie</a:t>
                </a:r>
                <a:endParaRPr lang="ro-RO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2.0307599926392965E-2"/>
              <c:y val="0.38944066100291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1243956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BD3-424A-88B6-01D0B5EEB2A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BD3-424A-88B6-01D0B5EEB2AC}"/>
              </c:ext>
            </c:extLst>
          </c:dPt>
          <c:dLbls>
            <c:dLbl>
              <c:idx val="0"/>
              <c:layout>
                <c:manualLayout>
                  <c:x val="1.6826999885883785E-2"/>
                  <c:y val="-0.1001749346982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D3-424A-88B6-01D0B5EEB2AC}"/>
                </c:ext>
              </c:extLst>
            </c:dLbl>
            <c:dLbl>
              <c:idx val="1"/>
              <c:layout>
                <c:manualLayout>
                  <c:x val="2.1008406557875829E-2"/>
                  <c:y val="-0.10797184682044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D3-424A-88B6-01D0B5EEB2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Polifenoli!$A$1:$B$1</c:f>
              <c:strCache>
                <c:ptCount val="2"/>
                <c:pt idx="0">
                  <c:v>Proba de control</c:v>
                </c:pt>
                <c:pt idx="1">
                  <c:v>Paine cu pesmet</c:v>
                </c:pt>
              </c:strCache>
            </c:strRef>
          </c:cat>
          <c:val>
            <c:numRef>
              <c:f>Polifenoli!$A$2:$B$2</c:f>
              <c:numCache>
                <c:formatCode>General</c:formatCode>
                <c:ptCount val="2"/>
                <c:pt idx="0">
                  <c:v>0.13</c:v>
                </c:pt>
                <c:pt idx="1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D3-424A-88B6-01D0B5EEB2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1967536"/>
        <c:axId val="821968016"/>
        <c:axId val="0"/>
      </c:bar3DChart>
      <c:catAx>
        <c:axId val="821967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21968016"/>
        <c:crosses val="autoZero"/>
        <c:auto val="1"/>
        <c:lblAlgn val="ctr"/>
        <c:lblOffset val="100"/>
        <c:noMultiLvlLbl val="0"/>
      </c:catAx>
      <c:valAx>
        <c:axId val="82196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Continut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 polifenoli, mg/g</a:t>
                </a:r>
                <a:endParaRPr lang="en-US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1238852496379126E-2"/>
              <c:y val="0.21280147741158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2196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C6CE-43B1-B62E-E54DAE8B7BF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C6CE-43B1-B62E-E54DAE8B7BF6}"/>
              </c:ext>
            </c:extLst>
          </c:dPt>
          <c:dLbls>
            <c:dLbl>
              <c:idx val="0"/>
              <c:layout>
                <c:manualLayout>
                  <c:x val="1.5619270417284751E-2"/>
                  <c:y val="-0.10601221968966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CE-43B1-B62E-E54DAE8B7BF6}"/>
                </c:ext>
              </c:extLst>
            </c:dLbl>
            <c:dLbl>
              <c:idx val="1"/>
              <c:layout>
                <c:manualLayout>
                  <c:x val="2.9462607934877618E-2"/>
                  <c:y val="-9.1473013588004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CE-43B1-B62E-E54DAE8B7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o-R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'Activitate antioxidanta'!$A$1:$B$1</c:f>
              <c:strCache>
                <c:ptCount val="2"/>
                <c:pt idx="0">
                  <c:v>Proba de control</c:v>
                </c:pt>
                <c:pt idx="1">
                  <c:v>Paine cu pesmet</c:v>
                </c:pt>
              </c:strCache>
            </c:strRef>
          </c:cat>
          <c:val>
            <c:numRef>
              <c:f>'Activitate antioxidanta'!$A$2:$B$2</c:f>
              <c:numCache>
                <c:formatCode>0.00</c:formatCode>
                <c:ptCount val="2"/>
                <c:pt idx="0">
                  <c:v>30.634920634920636</c:v>
                </c:pt>
                <c:pt idx="1">
                  <c:v>44.320987654320987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CE-43B1-B62E-E54DAE8B7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1967536"/>
        <c:axId val="821968016"/>
        <c:axId val="0"/>
      </c:bar3DChart>
      <c:catAx>
        <c:axId val="821967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21968016"/>
        <c:crosses val="autoZero"/>
        <c:auto val="1"/>
        <c:lblAlgn val="ctr"/>
        <c:lblOffset val="100"/>
        <c:noMultiLvlLbl val="0"/>
      </c:catAx>
      <c:valAx>
        <c:axId val="82196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 sz="12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Activitate</a:t>
                </a:r>
                <a:r>
                  <a:rPr lang="ro-RO" sz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antioxidanta, %</a:t>
                </a:r>
                <a:endParaRPr lang="en-US" sz="120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1238852496379126E-2"/>
              <c:y val="0.21280147741158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o-RO"/>
          </a:p>
        </c:txPr>
        <c:crossAx val="82196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5/20/2024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4060/cc6125en" TargetMode="External"/><Relationship Id="rId2" Type="http://schemas.openxmlformats.org/officeDocument/2006/relationships/hyperlink" Target="https://doi.org/10.3390/foods1116251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1" y="2168775"/>
            <a:ext cx="10804477" cy="2387600"/>
          </a:xfrm>
        </p:spPr>
        <p:txBody>
          <a:bodyPr>
            <a:normAutofit/>
          </a:bodyPr>
          <a:lstStyle/>
          <a:p>
            <a:pPr indent="431800" algn="ctr">
              <a:lnSpc>
                <a:spcPct val="150000"/>
              </a:lnSpc>
              <a:spcAft>
                <a:spcPts val="800"/>
              </a:spcAft>
            </a:pPr>
            <a:r>
              <a:rPr lang="ro-RO" sz="3200" b="1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UTILIZAREA PESMETULUI LA OBȚINEREA PÂINII ÎN SCOPUL REDUCERII RISIPEI ALIMENTARE</a:t>
            </a:r>
            <a:endParaRPr lang="ro-R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8741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Coordonator științific:</a:t>
            </a:r>
          </a:p>
          <a:p>
            <a:pPr algn="l"/>
            <a:r>
              <a:rPr lang="ro-RO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Prof. dr. ing. Anca Mihaly Cozmuța</a:t>
            </a:r>
          </a:p>
          <a:p>
            <a:pPr algn="r"/>
            <a:r>
              <a:rPr lang="ro-RO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Student: </a:t>
            </a:r>
          </a:p>
          <a:p>
            <a:pPr algn="r"/>
            <a:r>
              <a:rPr lang="ro-RO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Andreea-Ancu</a:t>
            </a:r>
            <a:r>
              <a:rPr lang="ro-RO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ța Andor</a:t>
            </a:r>
            <a:endParaRPr lang="ro-RO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asetăText 3">
            <a:extLst>
              <a:ext uri="{FF2B5EF4-FFF2-40B4-BE49-F238E27FC236}">
                <a16:creationId xmlns:a16="http://schemas.microsoft.com/office/drawing/2014/main" id="{803F5A4B-26D3-7363-426C-B08AA4DFA7A9}"/>
              </a:ext>
            </a:extLst>
          </p:cNvPr>
          <p:cNvSpPr txBox="1"/>
          <p:nvPr/>
        </p:nvSpPr>
        <p:spPr>
          <a:xfrm>
            <a:off x="909851" y="399031"/>
            <a:ext cx="9758149" cy="191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800"/>
              </a:spcAft>
            </a:pPr>
            <a:r>
              <a:rPr lang="ro-RO" sz="16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UNIVERSITATEA TEHNICĂ DIN CLUJ NAPOCA</a:t>
            </a:r>
            <a:endParaRPr lang="ro-RO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800"/>
              </a:spcAft>
            </a:pPr>
            <a:r>
              <a:rPr lang="ro-RO" sz="16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CENTRUL UNIVERSITAR NORD DIN BAIA MARE</a:t>
            </a:r>
            <a:endParaRPr lang="ro-RO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800"/>
              </a:spcAft>
            </a:pPr>
            <a:r>
              <a:rPr lang="ro-RO" sz="16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FACULTATEA DE ŞTIINŢE</a:t>
            </a:r>
          </a:p>
          <a:p>
            <a:pPr indent="449580" algn="ctr">
              <a:lnSpc>
                <a:spcPct val="115000"/>
              </a:lnSpc>
              <a:spcAft>
                <a:spcPts val="800"/>
              </a:spcAft>
            </a:pPr>
            <a:r>
              <a:rPr lang="ro-RO" sz="1600" kern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Specializarea: INGINERIA PRODUSELOR ALIMENTARE</a:t>
            </a:r>
            <a:endParaRPr lang="ro-RO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5C815CC-79A3-B676-6A51-F6671DAB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Conținutul de polifenoli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5873EFEE-6020-EEA6-5E17-3A6F2EE6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20016E99-26F3-20D9-93AB-3886F8C95E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493851"/>
              </p:ext>
            </p:extLst>
          </p:nvPr>
        </p:nvGraphicFramePr>
        <p:xfrm>
          <a:off x="838200" y="1825625"/>
          <a:ext cx="1110359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B80F8442-E161-6C88-C8F3-B5B6B299867A}"/>
              </a:ext>
            </a:extLst>
          </p:cNvPr>
          <p:cNvSpPr txBox="1"/>
          <p:nvPr/>
        </p:nvSpPr>
        <p:spPr>
          <a:xfrm>
            <a:off x="1203277" y="5987487"/>
            <a:ext cx="978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8. </a:t>
            </a: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Conținutul de polifenoli ai pâinii de control si pâinii cu 20% pesmet.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9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6C0520B-6ECE-72D4-5777-DC0BB174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Activitatea antioxidantă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8082276D-8824-1E86-85B3-6597DAE14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44806D4D-6224-4832-8B42-0233B01C4E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712099"/>
              </p:ext>
            </p:extLst>
          </p:nvPr>
        </p:nvGraphicFramePr>
        <p:xfrm>
          <a:off x="838199" y="1825625"/>
          <a:ext cx="1099440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34A1A31E-4F7B-E891-55D5-6956680BDD21}"/>
              </a:ext>
            </a:extLst>
          </p:cNvPr>
          <p:cNvSpPr txBox="1"/>
          <p:nvPr/>
        </p:nvSpPr>
        <p:spPr>
          <a:xfrm>
            <a:off x="1678675" y="5977719"/>
            <a:ext cx="83660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9. 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Activitatea antioxidanta a pâinii de control si pâinii cu 20% pesmet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9393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292B6E7-E18D-A1F5-A884-F1D57CA9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 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B75D35F-4F58-9762-3823-017950C73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57225" algn="l"/>
              </a:tabLst>
            </a:pPr>
            <a:r>
              <a:rPr lang="ro-RO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Dintre toate aluaturile preparate, A-20% a avut la dospire volumul specific cel mai ridicat (156,04%) și timpul cel mai scurt de obținere a acestuia (45 de minute)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57225" algn="l"/>
              </a:tabLst>
            </a:pPr>
            <a:r>
              <a:rPr lang="ro-RO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Creșterea ponderii de pesmet scade duritatea pâinilor rezultate și indicele de dispersie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57225" algn="l"/>
              </a:tabLst>
            </a:pPr>
            <a:r>
              <a:rPr lang="ro-RO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Creșterea ponderii de pesmet în pâine are ca rezultat obținerea unor pâini cu umiditate mai ridicată comparativ cu pâinea de control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57225" algn="l"/>
              </a:tabLst>
            </a:pPr>
            <a:r>
              <a:rPr lang="ro-RO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Analiza senzoriala – P-20% a avut media notelor cea mai mare pentru acceptabilitate generală (4,7), urmată de P-0% (4,5), P-10% (4,2) și P-0% (3,1)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657225" algn="l"/>
              </a:tabLst>
            </a:pPr>
            <a:r>
              <a:rPr lang="ro-RO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Comparativ cu pâinea de control, P-20% a prezentat caracteristici mai atenuate ale procesului de învechire (duritate mai mică și indice de dispersie mai mic) și valori mai ridicate ale conținutului de polifenoli și a activității antioxidante.</a:t>
            </a:r>
          </a:p>
          <a:p>
            <a:endParaRPr lang="ro-RO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C67E9079-FE2B-E1F8-684F-7EA75563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6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EF59DDC-E14B-5E44-637B-84BAB249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053B2E0-4D2E-C795-8F6B-EF9F39724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	Lopez-de-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Dicastillo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C., Alonso, J.M.,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Catala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R.,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Gavara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R., Hernandez-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Munoz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P. (2010).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Improving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antioxidant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protection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packaged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food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by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incorporating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natural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flavonoids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into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ethylene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vinyl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alcohol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copolymer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(EVOH)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films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Journal of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Agricultural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Food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Chemistry</a:t>
            </a:r>
            <a:r>
              <a:rPr lang="ro-RO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58(20), 10958–10964.</a:t>
            </a:r>
          </a:p>
          <a:p>
            <a:pPr marL="0" indent="0">
              <a:buNone/>
            </a:pP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Shamanin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V.P.;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Tekin-Cakmak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Z.H.;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Gordeeva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E.I.;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Karasu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S.;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Pototskaya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I.;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Chursin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A.S.;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Pozherukova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V.E.;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Ozulku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G.;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Morgounov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A.I.;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Sagdic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O.; et al. Antioxidant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Capacity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Profiles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Phenolic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Acids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Various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Genotypes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of Purple </a:t>
            </a:r>
            <a:r>
              <a:rPr lang="ro-RO" sz="2400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Wheat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Foods 2022, 11, 2515. </a:t>
            </a:r>
            <a:r>
              <a:rPr lang="ro-RO" sz="2400" u="sng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https://doi.org/10.3390/foods11162515</a:t>
            </a:r>
            <a:r>
              <a:rPr lang="ro-RO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ro-RO" sz="24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FAO &amp; WHO. 2023. 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ro-RO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ro-RO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hygiene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Codex Alimentarius Code of Practice, No. CXC 1-1969. Codex Alimentarius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Commission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Rome. </a:t>
            </a:r>
            <a:r>
              <a:rPr lang="ro-RO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https://doi.org/10.4060/cc6125en</a:t>
            </a:r>
            <a:endParaRPr lang="ro-RO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2CE9A83-46E5-4568-8E30-7B814B0B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35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Cuprins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Activitatea experimentală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Pregătirea pâinilor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Volumul specific al pâinilor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Duritatea pâinilor și indicele de dispersie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Umiditatea pâinilor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Analiza senzorială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Învechirea pâinilor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Conținutul de polifenoli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Activitatea antioxidantă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Concluzii</a:t>
            </a: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Bibliografie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504F-0731-C44A-1A5A-E3632578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Activitatea experimentală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67A9-E78E-A54A-0D10-A09B73134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Scopul prezentei lucrări este studiul influenței adaosului de pesmet asupra caracteristicilor fizico-chimice și senzoriale ale pâinii albe.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 acest scop, au fost parcurse următoarele etape:</a:t>
            </a:r>
          </a:p>
          <a:p>
            <a:pPr marL="0" indent="0">
              <a:buNone/>
            </a:pPr>
            <a:endParaRPr lang="ro-RO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Times New Roman" panose="02020603050405020304" pitchFamily="18" charset="0"/>
              <a:buChar char="‐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Obținerea pesmetului prin uscarea pâinii albe proaspete timp de </a:t>
            </a:r>
            <a:r>
              <a:rPr lang="ro-RO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zile la temperatura de 25</a:t>
            </a:r>
            <a:r>
              <a:rPr lang="ro-RO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C;</a:t>
            </a:r>
          </a:p>
          <a:p>
            <a:pPr lvl="1">
              <a:lnSpc>
                <a:spcPct val="107000"/>
              </a:lnSpc>
              <a:buFont typeface="Times New Roman" panose="02020603050405020304" pitchFamily="18" charset="0"/>
              <a:buChar char="‐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Măcinarea pesmetului și cernerea acestuia la dimensiuni mai mici </a:t>
            </a:r>
            <a:r>
              <a:rPr lang="ro-RO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0,5-0,1 mm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‐"/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Prepararea pâinilor albe cu adaos de</a:t>
            </a:r>
            <a:r>
              <a:rPr lang="ro-RO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pesmet și a pâinii albe martor;</a:t>
            </a:r>
            <a:endParaRPr lang="ro-RO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‐"/>
            </a:pPr>
            <a:r>
              <a:rPr lang="ro-RO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Analiza fizico-chimică și senzorială a pâinilor obținute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48604598-8AFA-2228-2257-F557672B7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ro-RO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Pregătirea pâinilor</a:t>
            </a:r>
            <a:endParaRPr lang="ro-RO" sz="2400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EFA90306-C895-E179-FC75-424A9D16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2527C019-475F-B0E8-01AC-234A510925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894421"/>
              </p:ext>
            </p:extLst>
          </p:nvPr>
        </p:nvGraphicFramePr>
        <p:xfrm>
          <a:off x="1158481" y="2006378"/>
          <a:ext cx="9875042" cy="3989832"/>
        </p:xfrm>
        <a:graphic>
          <a:graphicData uri="http://schemas.openxmlformats.org/drawingml/2006/table">
            <a:tbl>
              <a:tblPr firstRow="1" firstCol="1" bandRow="1"/>
              <a:tblGrid>
                <a:gridCol w="2425542">
                  <a:extLst>
                    <a:ext uri="{9D8B030D-6E8A-4147-A177-3AD203B41FA5}">
                      <a16:colId xmlns:a16="http://schemas.microsoft.com/office/drawing/2014/main" val="3260808182"/>
                    </a:ext>
                  </a:extLst>
                </a:gridCol>
                <a:gridCol w="1862375">
                  <a:extLst>
                    <a:ext uri="{9D8B030D-6E8A-4147-A177-3AD203B41FA5}">
                      <a16:colId xmlns:a16="http://schemas.microsoft.com/office/drawing/2014/main" val="3037081890"/>
                    </a:ext>
                  </a:extLst>
                </a:gridCol>
                <a:gridCol w="1862375">
                  <a:extLst>
                    <a:ext uri="{9D8B030D-6E8A-4147-A177-3AD203B41FA5}">
                      <a16:colId xmlns:a16="http://schemas.microsoft.com/office/drawing/2014/main" val="668583336"/>
                    </a:ext>
                  </a:extLst>
                </a:gridCol>
                <a:gridCol w="1862375">
                  <a:extLst>
                    <a:ext uri="{9D8B030D-6E8A-4147-A177-3AD203B41FA5}">
                      <a16:colId xmlns:a16="http://schemas.microsoft.com/office/drawing/2014/main" val="2160955491"/>
                    </a:ext>
                  </a:extLst>
                </a:gridCol>
                <a:gridCol w="1862375">
                  <a:extLst>
                    <a:ext uri="{9D8B030D-6E8A-4147-A177-3AD203B41FA5}">
                      <a16:colId xmlns:a16="http://schemas.microsoft.com/office/drawing/2014/main" val="1578477940"/>
                    </a:ext>
                  </a:extLst>
                </a:gridCol>
              </a:tblGrid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P-0%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P-10%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P-20%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P-30%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9243380"/>
                  </a:ext>
                </a:extLst>
              </a:tr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Făină albă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282583"/>
                  </a:ext>
                </a:extLst>
              </a:tr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Pesmet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226275"/>
                  </a:ext>
                </a:extLst>
              </a:tr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Sare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027068"/>
                  </a:ext>
                </a:extLst>
              </a:tr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Drojdie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g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274204"/>
                  </a:ext>
                </a:extLst>
              </a:tr>
              <a:tr h="66497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Apă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 ml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 ml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 ml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33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 ml</a:t>
                      </a:r>
                      <a:endParaRPr lang="ro-RO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95499"/>
                  </a:ext>
                </a:extLst>
              </a:tr>
            </a:tbl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F66AEDBB-A4E3-CCD2-5C76-E60C0A5BCC12}"/>
              </a:ext>
            </a:extLst>
          </p:cNvPr>
          <p:cNvSpPr txBox="1"/>
          <p:nvPr/>
        </p:nvSpPr>
        <p:spPr>
          <a:xfrm>
            <a:off x="1158481" y="6179418"/>
            <a:ext cx="8570794" cy="46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Tabelul 1. Rețetele folosite la pregătirea pâinilor</a:t>
            </a:r>
            <a:endParaRPr lang="ro-R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30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DC5C22F-8387-6CAD-7B51-742EEE217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Volumul specific al pâinilor</a:t>
            </a:r>
            <a:endParaRPr lang="ro-RO" sz="2400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6398DC31-76B7-977A-C432-FC2A290C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C1A258C9-90E0-B6E2-6D7A-C6CB9B381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274871"/>
              </p:ext>
            </p:extLst>
          </p:nvPr>
        </p:nvGraphicFramePr>
        <p:xfrm>
          <a:off x="838200" y="1825625"/>
          <a:ext cx="108988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9EA684D9-9366-CA61-75C7-C7C262503628}"/>
              </a:ext>
            </a:extLst>
          </p:cNvPr>
          <p:cNvSpPr txBox="1"/>
          <p:nvPr/>
        </p:nvSpPr>
        <p:spPr>
          <a:xfrm>
            <a:off x="0" y="6176963"/>
            <a:ext cx="116278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 1. Variația volumului specific a aluaturilor în funcție de proporția de pesmet adăugată</a:t>
            </a:r>
            <a:endParaRPr lang="ro-R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9520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828422"/>
            <a:ext cx="5181600" cy="862266"/>
          </a:xfrm>
        </p:spPr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Duritatea pâinilor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D42849E1-7B6C-AE2A-7818-A2C538844C3A}"/>
              </a:ext>
            </a:extLst>
          </p:cNvPr>
          <p:cNvSpPr txBox="1">
            <a:spLocks/>
          </p:cNvSpPr>
          <p:nvPr/>
        </p:nvSpPr>
        <p:spPr>
          <a:xfrm>
            <a:off x="6096000" y="828422"/>
            <a:ext cx="5181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Indicele de dispersie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Substituent conținut 2">
            <a:extLst>
              <a:ext uri="{FF2B5EF4-FFF2-40B4-BE49-F238E27FC236}">
                <a16:creationId xmlns:a16="http://schemas.microsoft.com/office/drawing/2014/main" id="{DCA93CCA-7E5C-F4CD-4148-DACCE6A18EF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7336667"/>
              </p:ext>
            </p:extLst>
          </p:nvPr>
        </p:nvGraphicFramePr>
        <p:xfrm>
          <a:off x="838200" y="1825624"/>
          <a:ext cx="5181600" cy="435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ubstituent conținut 11">
            <a:extLst>
              <a:ext uri="{FF2B5EF4-FFF2-40B4-BE49-F238E27FC236}">
                <a16:creationId xmlns:a16="http://schemas.microsoft.com/office/drawing/2014/main" id="{3B575613-59ED-42DA-A688-0A0CF4A3BBC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881986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tăText 5">
            <a:extLst>
              <a:ext uri="{FF2B5EF4-FFF2-40B4-BE49-F238E27FC236}">
                <a16:creationId xmlns:a16="http://schemas.microsoft.com/office/drawing/2014/main" id="{36D469ED-1B69-B27F-03AB-F148169EC99F}"/>
              </a:ext>
            </a:extLst>
          </p:cNvPr>
          <p:cNvSpPr txBox="1"/>
          <p:nvPr/>
        </p:nvSpPr>
        <p:spPr>
          <a:xfrm>
            <a:off x="450376" y="6176963"/>
            <a:ext cx="518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 2. Duritatea pâinilor proaspete</a:t>
            </a:r>
            <a:endParaRPr lang="ro-R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0938F23D-A83C-688B-3015-EB8633CD8DBC}"/>
              </a:ext>
            </a:extLst>
          </p:cNvPr>
          <p:cNvSpPr txBox="1"/>
          <p:nvPr/>
        </p:nvSpPr>
        <p:spPr>
          <a:xfrm>
            <a:off x="6605516" y="6059606"/>
            <a:ext cx="53089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 3. Variația indicelui de dispersie</a:t>
            </a:r>
            <a:endParaRPr lang="ro-R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88421AB-7207-FC61-9058-5F876DD5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Umiditatea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F5AFE377-7DAE-22CB-FE66-747902CF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6890C8B4-0688-4C02-93B9-EB55B8CCA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0822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871C74CA-8716-60D3-D87B-C1E5B4769FFF}"/>
              </a:ext>
            </a:extLst>
          </p:cNvPr>
          <p:cNvSpPr txBox="1"/>
          <p:nvPr/>
        </p:nvSpPr>
        <p:spPr>
          <a:xfrm>
            <a:off x="1733266" y="6073254"/>
            <a:ext cx="8024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Figura 4. Variația umidității pâinilor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5620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0A8D136-2B45-EF9B-EC0C-F801195F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/>
              <a:t>Analiza senzorială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F6C8A344-DEFB-FE24-5F2D-80CAF81C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Substituent conținut 4">
            <a:extLst>
              <a:ext uri="{FF2B5EF4-FFF2-40B4-BE49-F238E27FC236}">
                <a16:creationId xmlns:a16="http://schemas.microsoft.com/office/drawing/2014/main" id="{B17663E1-BE2F-CA0A-9200-48A53463F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333689"/>
              </p:ext>
            </p:extLst>
          </p:nvPr>
        </p:nvGraphicFramePr>
        <p:xfrm>
          <a:off x="838200" y="167660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tăText 2">
            <a:extLst>
              <a:ext uri="{FF2B5EF4-FFF2-40B4-BE49-F238E27FC236}">
                <a16:creationId xmlns:a16="http://schemas.microsoft.com/office/drawing/2014/main" id="{24979B30-0850-9643-C652-8085C3C637E3}"/>
              </a:ext>
            </a:extLst>
          </p:cNvPr>
          <p:cNvSpPr txBox="1"/>
          <p:nvPr/>
        </p:nvSpPr>
        <p:spPr>
          <a:xfrm>
            <a:off x="1091821" y="5964072"/>
            <a:ext cx="10261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5. Reprezentarea grafică a caracteristicilor senzoriale ale celor 4 pâini </a:t>
            </a:r>
          </a:p>
        </p:txBody>
      </p:sp>
    </p:spTree>
    <p:extLst>
      <p:ext uri="{BB962C8B-B14F-4D97-AF65-F5344CB8AC3E}">
        <p14:creationId xmlns:p14="http://schemas.microsoft.com/office/powerpoint/2010/main" val="192821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Învechirea pâinilor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21D414-AABC-59BA-8480-B3255B2352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Duritatea pâinilor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0A8284-DCBF-D242-B440-9366BFE30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Indicele de dispersie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2" name="Substituent conținut 4">
            <a:extLst>
              <a:ext uri="{FF2B5EF4-FFF2-40B4-BE49-F238E27FC236}">
                <a16:creationId xmlns:a16="http://schemas.microsoft.com/office/drawing/2014/main" id="{1F8547EC-5AEA-3DE1-4E87-7B9C1510FD5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410995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Substituent conținut 2">
            <a:extLst>
              <a:ext uri="{FF2B5EF4-FFF2-40B4-BE49-F238E27FC236}">
                <a16:creationId xmlns:a16="http://schemas.microsoft.com/office/drawing/2014/main" id="{8B3539A2-CE93-43BF-90FC-36CB35002D9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9998655"/>
              </p:ext>
            </p:extLst>
          </p:nvPr>
        </p:nvGraphicFramePr>
        <p:xfrm>
          <a:off x="6346825" y="2421732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tăText 6">
            <a:extLst>
              <a:ext uri="{FF2B5EF4-FFF2-40B4-BE49-F238E27FC236}">
                <a16:creationId xmlns:a16="http://schemas.microsoft.com/office/drawing/2014/main" id="{A015834B-314C-EE70-FE63-B4CC401E000C}"/>
              </a:ext>
            </a:extLst>
          </p:cNvPr>
          <p:cNvSpPr txBox="1"/>
          <p:nvPr/>
        </p:nvSpPr>
        <p:spPr>
          <a:xfrm>
            <a:off x="451515" y="6053167"/>
            <a:ext cx="5568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6. 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Variația durității P-0%, P-20% în funcție de timpul de depozitare; 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6D0DC841-D8EF-4D97-9096-202ECC85832F}"/>
              </a:ext>
            </a:extLst>
          </p:cNvPr>
          <p:cNvSpPr txBox="1"/>
          <p:nvPr/>
        </p:nvSpPr>
        <p:spPr>
          <a:xfrm>
            <a:off x="6346825" y="5938747"/>
            <a:ext cx="581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Figura 7. Variația indicelui de dispersie P-0%, P-20% în funcție de timpul de depozitare; </a:t>
            </a: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793</Words>
  <Application>Microsoft Office PowerPoint</Application>
  <PresentationFormat>Ecran lat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Courier New</vt:lpstr>
      <vt:lpstr>Times New Roman</vt:lpstr>
      <vt:lpstr>Office Theme</vt:lpstr>
      <vt:lpstr>UTILIZAREA PESMETULUI LA OBȚINEREA PÂINII ÎN SCOPUL REDUCERII RISIPEI ALIMENTARE</vt:lpstr>
      <vt:lpstr>Cuprins </vt:lpstr>
      <vt:lpstr>Activitatea experimentală</vt:lpstr>
      <vt:lpstr>Pregătirea pâinilor</vt:lpstr>
      <vt:lpstr>Volumul specific al pâinilor</vt:lpstr>
      <vt:lpstr>Duritatea pâinilor </vt:lpstr>
      <vt:lpstr>Umiditatea</vt:lpstr>
      <vt:lpstr>Analiza senzorială</vt:lpstr>
      <vt:lpstr>Învechirea pâinilor</vt:lpstr>
      <vt:lpstr>Conținutul de polifenoli</vt:lpstr>
      <vt:lpstr>Activitatea antioxidantă</vt:lpstr>
      <vt:lpstr>Concluzii </vt:lpstr>
      <vt:lpstr>Bibliografie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Andreea Ancuta Andor</cp:lastModifiedBy>
  <cp:revision>18</cp:revision>
  <dcterms:created xsi:type="dcterms:W3CDTF">2022-11-16T09:30:41Z</dcterms:created>
  <dcterms:modified xsi:type="dcterms:W3CDTF">2024-05-20T15:41:43Z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