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57" r:id="rId3"/>
    <p:sldId id="262" r:id="rId4"/>
    <p:sldId id="263" r:id="rId5"/>
    <p:sldId id="265" r:id="rId6"/>
    <p:sldId id="266" r:id="rId7"/>
    <p:sldId id="264"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1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8"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58FEB5-E8C6-3A80-493D-10CAD46A1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48C581-C775-98C2-8A72-CD05A2CA63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894724-09D4-4F07-9DDA-0BDFDA992456}" type="datetimeFigureOut">
              <a:rPr lang="en-US" smtClean="0"/>
              <a:t>5/19/2024</a:t>
            </a:fld>
            <a:endParaRPr lang="en-US"/>
          </a:p>
        </p:txBody>
      </p:sp>
      <p:sp>
        <p:nvSpPr>
          <p:cNvPr id="4" name="Footer Placeholder 3">
            <a:extLst>
              <a:ext uri="{FF2B5EF4-FFF2-40B4-BE49-F238E27FC236}">
                <a16:creationId xmlns:a16="http://schemas.microsoft.com/office/drawing/2014/main" id="{EFBBA7D3-DC7D-9A8E-6060-596812F9E5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96B5FF-CA0B-B91F-D0C8-5360C7A04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C62FCD-D8A9-45DB-A117-7E517482F7AF}" type="slidenum">
              <a:rPr lang="en-US" smtClean="0"/>
              <a:t>‹#›</a:t>
            </a:fld>
            <a:endParaRPr lang="en-US"/>
          </a:p>
        </p:txBody>
      </p:sp>
    </p:spTree>
    <p:extLst>
      <p:ext uri="{BB962C8B-B14F-4D97-AF65-F5344CB8AC3E}">
        <p14:creationId xmlns:p14="http://schemas.microsoft.com/office/powerpoint/2010/main" val="106709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E0B70-0B2D-4454-9C0D-63442C140F78}" type="datetimeFigureOut">
              <a:rPr lang="en-US" smtClean="0"/>
              <a:t>5/19/2024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9ADCB-FF44-4D11-94CD-9544E5DFB95D}" type="slidenum">
              <a:rPr lang="en-US" smtClean="0"/>
              <a:t>‹#›</a:t>
            </a:fld>
            <a:endParaRPr lang="en-US"/>
          </a:p>
        </p:txBody>
      </p:sp>
    </p:spTree>
    <p:extLst>
      <p:ext uri="{BB962C8B-B14F-4D97-AF65-F5344CB8AC3E}">
        <p14:creationId xmlns:p14="http://schemas.microsoft.com/office/powerpoint/2010/main" val="81256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76A059-0727-59BF-99E8-577EE0A77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9">
            <a:extLst>
              <a:ext uri="{FF2B5EF4-FFF2-40B4-BE49-F238E27FC236}">
                <a16:creationId xmlns:a16="http://schemas.microsoft.com/office/drawing/2014/main" id="{CB65C056-B1A7-7FF8-5965-B3650A744900}"/>
              </a:ext>
            </a:extLst>
          </p:cNvPr>
          <p:cNvSpPr>
            <a:spLocks noGrp="1"/>
          </p:cNvSpPr>
          <p:nvPr>
            <p:ph type="dt" sz="half" idx="10"/>
          </p:nvPr>
        </p:nvSpPr>
        <p:spPr/>
        <p:txBody>
          <a:bodyPr/>
          <a:lstStyle/>
          <a:p>
            <a:fld id="{EB9B8737-127D-4908-932B-731DE6930369}" type="datetime1">
              <a:rPr lang="en-US" smtClean="0"/>
              <a:t>5/19/2024</a:t>
            </a:fld>
            <a:endParaRPr lang="en-US"/>
          </a:p>
        </p:txBody>
      </p:sp>
      <p:sp>
        <p:nvSpPr>
          <p:cNvPr id="11" name="Footer Placeholder 10">
            <a:extLst>
              <a:ext uri="{FF2B5EF4-FFF2-40B4-BE49-F238E27FC236}">
                <a16:creationId xmlns:a16="http://schemas.microsoft.com/office/drawing/2014/main" id="{43454174-9D12-C596-18E0-9C3B2A95332A}"/>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C4464E70-28DA-BB7E-E872-926FCA585B8B}"/>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dirty="0"/>
          </a:p>
        </p:txBody>
      </p:sp>
      <p:sp>
        <p:nvSpPr>
          <p:cNvPr id="15" name="Title 14">
            <a:extLst>
              <a:ext uri="{FF2B5EF4-FFF2-40B4-BE49-F238E27FC236}">
                <a16:creationId xmlns:a16="http://schemas.microsoft.com/office/drawing/2014/main" id="{107A79B4-F12F-0B57-BE23-C003FE3F04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01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A113-4075-8F72-7862-87499373A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85D07-1D31-8F87-D767-AAC820751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B13C3-5CD5-C3AA-CDCE-CCECAFFEDEAB}"/>
              </a:ext>
            </a:extLst>
          </p:cNvPr>
          <p:cNvSpPr>
            <a:spLocks noGrp="1"/>
          </p:cNvSpPr>
          <p:nvPr>
            <p:ph type="dt" sz="half" idx="10"/>
          </p:nvPr>
        </p:nvSpPr>
        <p:spPr/>
        <p:txBody>
          <a:bodyPr/>
          <a:lstStyle/>
          <a:p>
            <a:fld id="{D2840CA8-5CE1-4958-B669-D933AA49FA40}" type="datetime1">
              <a:rPr lang="en-US" smtClean="0"/>
              <a:t>5/19/2024</a:t>
            </a:fld>
            <a:endParaRPr lang="en-US"/>
          </a:p>
        </p:txBody>
      </p:sp>
      <p:sp>
        <p:nvSpPr>
          <p:cNvPr id="5" name="Footer Placeholder 4">
            <a:extLst>
              <a:ext uri="{FF2B5EF4-FFF2-40B4-BE49-F238E27FC236}">
                <a16:creationId xmlns:a16="http://schemas.microsoft.com/office/drawing/2014/main" id="{6C2768F2-FD99-3CF5-F7F2-46FDE2F9B292}"/>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3EC49622-4FE3-B449-2292-88184B047481}"/>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97301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4378C-BCD6-D0EC-73F4-F426025DBA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BA115D-71AF-967D-2312-B5BDEFE0E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8CDB7-E1FC-7FF0-47F9-FF05A8DAC060}"/>
              </a:ext>
            </a:extLst>
          </p:cNvPr>
          <p:cNvSpPr>
            <a:spLocks noGrp="1"/>
          </p:cNvSpPr>
          <p:nvPr>
            <p:ph type="dt" sz="half" idx="10"/>
          </p:nvPr>
        </p:nvSpPr>
        <p:spPr/>
        <p:txBody>
          <a:bodyPr/>
          <a:lstStyle/>
          <a:p>
            <a:fld id="{F5F1163A-39AB-4876-8208-83F43F159039}" type="datetime1">
              <a:rPr lang="en-US" smtClean="0"/>
              <a:t>5/19/2024</a:t>
            </a:fld>
            <a:endParaRPr lang="en-US"/>
          </a:p>
        </p:txBody>
      </p:sp>
      <p:sp>
        <p:nvSpPr>
          <p:cNvPr id="5" name="Footer Placeholder 4">
            <a:extLst>
              <a:ext uri="{FF2B5EF4-FFF2-40B4-BE49-F238E27FC236}">
                <a16:creationId xmlns:a16="http://schemas.microsoft.com/office/drawing/2014/main" id="{7172E43B-2C2F-5E9B-ACCD-6AEA1DA50D31}"/>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44211ED7-BD8A-629D-8203-8375D7B6B93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4188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EDC8-C1D4-96B9-6790-5B9DC0A23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B7742-A5DF-8640-884B-5925C8857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3D6A2-5C7B-D0C9-3B9D-D25E4A280D78}"/>
              </a:ext>
            </a:extLst>
          </p:cNvPr>
          <p:cNvSpPr>
            <a:spLocks noGrp="1"/>
          </p:cNvSpPr>
          <p:nvPr>
            <p:ph type="dt" sz="half" idx="10"/>
          </p:nvPr>
        </p:nvSpPr>
        <p:spPr/>
        <p:txBody>
          <a:bodyPr/>
          <a:lstStyle/>
          <a:p>
            <a:fld id="{C069DCC1-85F1-475E-9B24-A4E3F71BBD89}" type="datetime1">
              <a:rPr lang="en-US" smtClean="0"/>
              <a:t>5/19/2024</a:t>
            </a:fld>
            <a:endParaRPr lang="en-US"/>
          </a:p>
        </p:txBody>
      </p:sp>
      <p:sp>
        <p:nvSpPr>
          <p:cNvPr id="5" name="Footer Placeholder 4">
            <a:extLst>
              <a:ext uri="{FF2B5EF4-FFF2-40B4-BE49-F238E27FC236}">
                <a16:creationId xmlns:a16="http://schemas.microsoft.com/office/drawing/2014/main" id="{1554B767-0001-682F-BB9E-30E86F99DC6B}"/>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CD16685D-6EFA-6621-5A4B-4BD1CC76F88E}"/>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19722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7548-9A0C-3301-B536-7456420E1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8811CA-5E37-D2CF-D424-D1AC6FBA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52E129-0D49-9C8B-5FA2-1686D5838CA2}"/>
              </a:ext>
            </a:extLst>
          </p:cNvPr>
          <p:cNvSpPr>
            <a:spLocks noGrp="1"/>
          </p:cNvSpPr>
          <p:nvPr>
            <p:ph type="dt" sz="half" idx="10"/>
          </p:nvPr>
        </p:nvSpPr>
        <p:spPr/>
        <p:txBody>
          <a:bodyPr/>
          <a:lstStyle/>
          <a:p>
            <a:fld id="{B1189982-FAA6-4525-A1E7-2F7673A24390}" type="datetime1">
              <a:rPr lang="en-US" smtClean="0"/>
              <a:t>5/19/2024</a:t>
            </a:fld>
            <a:endParaRPr lang="en-US"/>
          </a:p>
        </p:txBody>
      </p:sp>
      <p:sp>
        <p:nvSpPr>
          <p:cNvPr id="5" name="Footer Placeholder 4">
            <a:extLst>
              <a:ext uri="{FF2B5EF4-FFF2-40B4-BE49-F238E27FC236}">
                <a16:creationId xmlns:a16="http://schemas.microsoft.com/office/drawing/2014/main" id="{3DEC0534-7709-E1AB-3F86-5C5551444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3C340-5C0A-05DE-38D1-F5101A965058}"/>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8684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12FB-8D31-A6BF-B26A-54F2E57F6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9BBD1-0C18-604B-75C7-619BE6A2D2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8E06B-2B4A-F0CB-ECE2-D91FD1E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CB85DF-D2C7-EDF7-CAE1-90A424B74A71}"/>
              </a:ext>
            </a:extLst>
          </p:cNvPr>
          <p:cNvSpPr>
            <a:spLocks noGrp="1"/>
          </p:cNvSpPr>
          <p:nvPr>
            <p:ph type="dt" sz="half" idx="10"/>
          </p:nvPr>
        </p:nvSpPr>
        <p:spPr/>
        <p:txBody>
          <a:bodyPr/>
          <a:lstStyle/>
          <a:p>
            <a:fld id="{EB1CB7FA-7B94-4F91-BABC-9D716D9D537E}" type="datetime1">
              <a:rPr lang="en-US" smtClean="0"/>
              <a:t>5/19/2024</a:t>
            </a:fld>
            <a:endParaRPr lang="en-US"/>
          </a:p>
        </p:txBody>
      </p:sp>
      <p:sp>
        <p:nvSpPr>
          <p:cNvPr id="6" name="Footer Placeholder 5">
            <a:extLst>
              <a:ext uri="{FF2B5EF4-FFF2-40B4-BE49-F238E27FC236}">
                <a16:creationId xmlns:a16="http://schemas.microsoft.com/office/drawing/2014/main" id="{9D0B35ED-B1AD-C7A3-789D-D56E84CC32BD}"/>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F60C7F7F-C143-ADD7-651F-32FEE87D270A}"/>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394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FDBC-A612-A3C7-16CF-DB4228831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BA53AE-EB85-9424-6870-715378B9B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B861F-D83D-874A-8F0E-9BE8ADBCB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3CD26E-130E-3EFD-1E58-D0A076C9EC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0009-3EE4-D16F-CCB1-73CA63D32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75DF4-258D-AB76-230B-8ABE0E21D163}"/>
              </a:ext>
            </a:extLst>
          </p:cNvPr>
          <p:cNvSpPr>
            <a:spLocks noGrp="1"/>
          </p:cNvSpPr>
          <p:nvPr>
            <p:ph type="dt" sz="half" idx="10"/>
          </p:nvPr>
        </p:nvSpPr>
        <p:spPr/>
        <p:txBody>
          <a:bodyPr/>
          <a:lstStyle/>
          <a:p>
            <a:fld id="{E09AAAC3-BDBB-47BF-BA5C-45EFB7F81241}" type="datetime1">
              <a:rPr lang="en-US" smtClean="0"/>
              <a:t>5/19/2024</a:t>
            </a:fld>
            <a:endParaRPr lang="en-US"/>
          </a:p>
        </p:txBody>
      </p:sp>
      <p:sp>
        <p:nvSpPr>
          <p:cNvPr id="8" name="Footer Placeholder 7">
            <a:extLst>
              <a:ext uri="{FF2B5EF4-FFF2-40B4-BE49-F238E27FC236}">
                <a16:creationId xmlns:a16="http://schemas.microsoft.com/office/drawing/2014/main" id="{0CD679FF-8C9F-A02B-BF83-EEDA27910F39}"/>
              </a:ext>
            </a:extLst>
          </p:cNvPr>
          <p:cNvSpPr>
            <a:spLocks noGrp="1"/>
          </p:cNvSpPr>
          <p:nvPr>
            <p:ph type="ftr" sz="quarter" idx="11"/>
          </p:nvPr>
        </p:nvSpPr>
        <p:spPr/>
        <p:txBody>
          <a:bodyPr/>
          <a:lstStyle/>
          <a:p>
            <a:endParaRPr lang="en-US"/>
          </a:p>
        </p:txBody>
      </p:sp>
      <p:sp>
        <p:nvSpPr>
          <p:cNvPr id="10" name="Slide Number Placeholder 4">
            <a:extLst>
              <a:ext uri="{FF2B5EF4-FFF2-40B4-BE49-F238E27FC236}">
                <a16:creationId xmlns:a16="http://schemas.microsoft.com/office/drawing/2014/main" id="{A698A86C-2570-E5A2-0B29-BBD24595170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5818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054B-64E0-23D2-6B48-69B7EDFBB2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744E3-8DA2-E6D6-2A16-DE06AFA8A318}"/>
              </a:ext>
            </a:extLst>
          </p:cNvPr>
          <p:cNvSpPr>
            <a:spLocks noGrp="1"/>
          </p:cNvSpPr>
          <p:nvPr>
            <p:ph type="dt" sz="half" idx="10"/>
          </p:nvPr>
        </p:nvSpPr>
        <p:spPr/>
        <p:txBody>
          <a:bodyPr/>
          <a:lstStyle/>
          <a:p>
            <a:fld id="{43A3E560-4FCD-4798-9AF2-642BCAC1830E}" type="datetime1">
              <a:rPr lang="en-US" smtClean="0"/>
              <a:t>5/19/2024</a:t>
            </a:fld>
            <a:endParaRPr lang="en-US"/>
          </a:p>
        </p:txBody>
      </p:sp>
      <p:sp>
        <p:nvSpPr>
          <p:cNvPr id="4" name="Footer Placeholder 3">
            <a:extLst>
              <a:ext uri="{FF2B5EF4-FFF2-40B4-BE49-F238E27FC236}">
                <a16:creationId xmlns:a16="http://schemas.microsoft.com/office/drawing/2014/main" id="{10C89B19-AB7A-A19A-30D2-AEDBCAA04A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6698D-5F79-0980-9B76-3D58659850DB}"/>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9515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050C9-6840-84E5-D463-1BB9420EE5D7}"/>
              </a:ext>
            </a:extLst>
          </p:cNvPr>
          <p:cNvSpPr>
            <a:spLocks noGrp="1"/>
          </p:cNvSpPr>
          <p:nvPr>
            <p:ph type="dt" sz="half" idx="10"/>
          </p:nvPr>
        </p:nvSpPr>
        <p:spPr/>
        <p:txBody>
          <a:bodyPr/>
          <a:lstStyle/>
          <a:p>
            <a:fld id="{BD4C1CC0-1E6D-4B25-A2AE-33306CF856E6}" type="datetime1">
              <a:rPr lang="en-US" smtClean="0"/>
              <a:t>5/19/2024</a:t>
            </a:fld>
            <a:endParaRPr lang="en-US"/>
          </a:p>
        </p:txBody>
      </p:sp>
      <p:sp>
        <p:nvSpPr>
          <p:cNvPr id="3" name="Footer Placeholder 2">
            <a:extLst>
              <a:ext uri="{FF2B5EF4-FFF2-40B4-BE49-F238E27FC236}">
                <a16:creationId xmlns:a16="http://schemas.microsoft.com/office/drawing/2014/main" id="{4ABA4735-8AB6-87BE-D400-DE9A5D4494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7E5D0F-ABFC-3AB6-B29E-7372DFF5EA3A}"/>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22944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85EC-E506-22F4-346F-7974EAC2F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EAA53F-C0C5-EA92-EF29-52B56CEE8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2632-BED3-5DD1-0D92-845D5CA5B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3BAEC-429D-7A50-4D81-A1BF2ECC0EB2}"/>
              </a:ext>
            </a:extLst>
          </p:cNvPr>
          <p:cNvSpPr>
            <a:spLocks noGrp="1"/>
          </p:cNvSpPr>
          <p:nvPr>
            <p:ph type="dt" sz="half" idx="10"/>
          </p:nvPr>
        </p:nvSpPr>
        <p:spPr/>
        <p:txBody>
          <a:bodyPr/>
          <a:lstStyle/>
          <a:p>
            <a:fld id="{BFE42552-A208-4103-BBAD-2B95A95E1FEC}" type="datetime1">
              <a:rPr lang="en-US" smtClean="0"/>
              <a:t>5/19/2024</a:t>
            </a:fld>
            <a:endParaRPr lang="en-US"/>
          </a:p>
        </p:txBody>
      </p:sp>
      <p:sp>
        <p:nvSpPr>
          <p:cNvPr id="6" name="Footer Placeholder 5">
            <a:extLst>
              <a:ext uri="{FF2B5EF4-FFF2-40B4-BE49-F238E27FC236}">
                <a16:creationId xmlns:a16="http://schemas.microsoft.com/office/drawing/2014/main" id="{C816B86E-B8A1-4F80-E1FB-62FB5458483E}"/>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B84E180B-01F9-F756-B76F-DBCB1FEBB953}"/>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143149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A099-1061-09E4-DC3E-DEBACB3D5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513E4-8368-44F8-EA23-5FE27B6FA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ABFFC8-2261-76FE-8474-2FCFEDC97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83C56-760D-2584-1EE9-9E92C5F9DCFB}"/>
              </a:ext>
            </a:extLst>
          </p:cNvPr>
          <p:cNvSpPr>
            <a:spLocks noGrp="1"/>
          </p:cNvSpPr>
          <p:nvPr>
            <p:ph type="dt" sz="half" idx="10"/>
          </p:nvPr>
        </p:nvSpPr>
        <p:spPr/>
        <p:txBody>
          <a:bodyPr/>
          <a:lstStyle/>
          <a:p>
            <a:fld id="{171E08EA-84C3-4938-9F36-6CC12B53B25F}" type="datetime1">
              <a:rPr lang="en-US" smtClean="0"/>
              <a:t>5/19/2024</a:t>
            </a:fld>
            <a:endParaRPr lang="en-US"/>
          </a:p>
        </p:txBody>
      </p:sp>
      <p:sp>
        <p:nvSpPr>
          <p:cNvPr id="6" name="Footer Placeholder 5">
            <a:extLst>
              <a:ext uri="{FF2B5EF4-FFF2-40B4-BE49-F238E27FC236}">
                <a16:creationId xmlns:a16="http://schemas.microsoft.com/office/drawing/2014/main" id="{17E642CD-FFF3-B465-F5E9-7EA5EEE2C003}"/>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8C4EA6F1-DE73-3AD0-FFED-F8CA89127EA5}"/>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56237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A504E-AD37-2053-5C5B-AE2A891180A2}"/>
              </a:ext>
            </a:extLst>
          </p:cNvPr>
          <p:cNvSpPr>
            <a:spLocks noGrp="1"/>
          </p:cNvSpPr>
          <p:nvPr>
            <p:ph type="title"/>
          </p:nvPr>
        </p:nvSpPr>
        <p:spPr>
          <a:xfrm>
            <a:off x="838200" y="828422"/>
            <a:ext cx="10515600" cy="8622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9BFCC0-702E-A0E6-7AC8-E887DEE53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9B09F-5F50-DEE3-1E0B-39D8F0668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58DAF-AFE5-4394-A263-6FDE350004BD}" type="datetime1">
              <a:rPr lang="en-US" smtClean="0"/>
              <a:t>5/19/2024</a:t>
            </a:fld>
            <a:endParaRPr lang="en-US"/>
          </a:p>
        </p:txBody>
      </p:sp>
      <p:sp>
        <p:nvSpPr>
          <p:cNvPr id="5" name="Footer Placeholder 4">
            <a:extLst>
              <a:ext uri="{FF2B5EF4-FFF2-40B4-BE49-F238E27FC236}">
                <a16:creationId xmlns:a16="http://schemas.microsoft.com/office/drawing/2014/main" id="{6F288452-2736-5F09-F17B-38FEE2A21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descr="Shape&#10;&#10;Description automatically generated with medium confidence">
            <a:extLst>
              <a:ext uri="{FF2B5EF4-FFF2-40B4-BE49-F238E27FC236}">
                <a16:creationId xmlns:a16="http://schemas.microsoft.com/office/drawing/2014/main" id="{3F761627-0927-EAE4-3C8C-120709F0514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13846" y="365125"/>
            <a:ext cx="1139954" cy="463297"/>
          </a:xfrm>
          <a:prstGeom prst="rect">
            <a:avLst/>
          </a:prstGeom>
        </p:spPr>
      </p:pic>
      <p:sp>
        <p:nvSpPr>
          <p:cNvPr id="7" name="Slide Number Placeholder 4">
            <a:extLst>
              <a:ext uri="{FF2B5EF4-FFF2-40B4-BE49-F238E27FC236}">
                <a16:creationId xmlns:a16="http://schemas.microsoft.com/office/drawing/2014/main" id="{7653F00A-FF5A-1AFA-0B55-634828FAD746}"/>
              </a:ext>
            </a:extLst>
          </p:cNvPr>
          <p:cNvSpPr>
            <a:spLocks noGrp="1"/>
          </p:cNvSpPr>
          <p:nvPr>
            <p:ph type="sldNum" sz="quarter" idx="4"/>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7929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6994-1CA3-A39D-4FDE-D835BC5851F4}"/>
              </a:ext>
            </a:extLst>
          </p:cNvPr>
          <p:cNvSpPr>
            <a:spLocks noGrp="1"/>
          </p:cNvSpPr>
          <p:nvPr>
            <p:ph type="ctrTitle"/>
          </p:nvPr>
        </p:nvSpPr>
        <p:spPr>
          <a:xfrm>
            <a:off x="1524000" y="1122363"/>
            <a:ext cx="9144000" cy="2387600"/>
          </a:xfrm>
        </p:spPr>
        <p:txBody>
          <a:bodyPr>
            <a:normAutofit fontScale="90000"/>
          </a:bodyPr>
          <a:lstStyle/>
          <a:p>
            <a:r>
              <a:rPr lang="en-US" b="1" dirty="0">
                <a:latin typeface="+mn-lt"/>
              </a:rPr>
              <a:t>Intelligent Economy: </a:t>
            </a:r>
            <a:r>
              <a:rPr lang="en-US" dirty="0">
                <a:latin typeface="+mn-lt"/>
              </a:rPr>
              <a:t>How AI and ML Are Revolutionizing the Way We Think About and Approach Economic Processes</a:t>
            </a:r>
          </a:p>
        </p:txBody>
      </p:sp>
      <p:sp>
        <p:nvSpPr>
          <p:cNvPr id="3" name="Subtitle 2">
            <a:extLst>
              <a:ext uri="{FF2B5EF4-FFF2-40B4-BE49-F238E27FC236}">
                <a16:creationId xmlns:a16="http://schemas.microsoft.com/office/drawing/2014/main" id="{B12F05B2-EF03-DBB5-4446-A81ABE5970EE}"/>
              </a:ext>
            </a:extLst>
          </p:cNvPr>
          <p:cNvSpPr>
            <a:spLocks noGrp="1"/>
          </p:cNvSpPr>
          <p:nvPr>
            <p:ph type="subTitle" idx="1"/>
          </p:nvPr>
        </p:nvSpPr>
        <p:spPr>
          <a:xfrm>
            <a:off x="1524000" y="4079875"/>
            <a:ext cx="9144000" cy="1655762"/>
          </a:xfrm>
        </p:spPr>
        <p:txBody>
          <a:bodyPr/>
          <a:lstStyle/>
          <a:p>
            <a:pPr algn="l"/>
            <a:r>
              <a:rPr lang="en-US" dirty="0"/>
              <a:t>Author: Ioan-Anton S</a:t>
            </a:r>
            <a:r>
              <a:rPr lang="ro-RO" dirty="0"/>
              <a:t>ĂVULESCU</a:t>
            </a:r>
            <a:endParaRPr lang="en-US" dirty="0"/>
          </a:p>
          <a:p>
            <a:pPr algn="l"/>
            <a:r>
              <a:rPr lang="en-US" dirty="0"/>
              <a:t>Coordinator Professor:</a:t>
            </a:r>
            <a:r>
              <a:rPr lang="ro-RO" dirty="0"/>
              <a:t> Mirela </a:t>
            </a:r>
            <a:r>
              <a:rPr lang="en-US" dirty="0"/>
              <a:t>PANAIT</a:t>
            </a:r>
            <a:r>
              <a:rPr lang="ro-RO" dirty="0"/>
              <a:t> </a:t>
            </a:r>
            <a:endParaRPr lang="en-US" dirty="0"/>
          </a:p>
        </p:txBody>
      </p:sp>
    </p:spTree>
    <p:extLst>
      <p:ext uri="{BB962C8B-B14F-4D97-AF65-F5344CB8AC3E}">
        <p14:creationId xmlns:p14="http://schemas.microsoft.com/office/powerpoint/2010/main" val="32111161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10</a:t>
            </a:fld>
            <a:endParaRPr lang="en-US" dirty="0"/>
          </a:p>
        </p:txBody>
      </p:sp>
      <p:sp>
        <p:nvSpPr>
          <p:cNvPr id="6" name="Google Shape;1323;p39">
            <a:extLst>
              <a:ext uri="{FF2B5EF4-FFF2-40B4-BE49-F238E27FC236}">
                <a16:creationId xmlns:a16="http://schemas.microsoft.com/office/drawing/2014/main" id="{5815AC09-100B-1CAF-986D-B68F5055595D}"/>
              </a:ext>
            </a:extLst>
          </p:cNvPr>
          <p:cNvSpPr/>
          <p:nvPr/>
        </p:nvSpPr>
        <p:spPr>
          <a:xfrm rot="5400000">
            <a:off x="2604298" y="2342697"/>
            <a:ext cx="956100" cy="828600"/>
          </a:xfrm>
          <a:prstGeom prst="hexagon">
            <a:avLst>
              <a:gd name="adj" fmla="val 25000"/>
              <a:gd name="vf" fmla="val 115470"/>
            </a:avLst>
          </a:prstGeom>
          <a:solidFill>
            <a:srgbClr val="733C9B">
              <a:alpha val="3302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z</a:t>
            </a:r>
            <a:endParaRPr dirty="0"/>
          </a:p>
        </p:txBody>
      </p:sp>
      <p:sp>
        <p:nvSpPr>
          <p:cNvPr id="7" name="Google Shape;1324;p39">
            <a:extLst>
              <a:ext uri="{FF2B5EF4-FFF2-40B4-BE49-F238E27FC236}">
                <a16:creationId xmlns:a16="http://schemas.microsoft.com/office/drawing/2014/main" id="{FCC1616F-61FC-063D-8146-C2380BDC0B07}"/>
              </a:ext>
            </a:extLst>
          </p:cNvPr>
          <p:cNvSpPr/>
          <p:nvPr/>
        </p:nvSpPr>
        <p:spPr>
          <a:xfrm rot="5400000">
            <a:off x="5508893" y="2347983"/>
            <a:ext cx="956100" cy="828600"/>
          </a:xfrm>
          <a:prstGeom prst="hexagon">
            <a:avLst>
              <a:gd name="adj" fmla="val 25000"/>
              <a:gd name="vf" fmla="val 115470"/>
            </a:avLst>
          </a:prstGeom>
          <a:solidFill>
            <a:srgbClr val="733C9B">
              <a:alpha val="3302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25;p39">
            <a:extLst>
              <a:ext uri="{FF2B5EF4-FFF2-40B4-BE49-F238E27FC236}">
                <a16:creationId xmlns:a16="http://schemas.microsoft.com/office/drawing/2014/main" id="{93B28AFB-5FB8-B009-44CA-7E84490D757F}"/>
              </a:ext>
            </a:extLst>
          </p:cNvPr>
          <p:cNvSpPr/>
          <p:nvPr/>
        </p:nvSpPr>
        <p:spPr>
          <a:xfrm rot="5400000">
            <a:off x="8413488" y="2381739"/>
            <a:ext cx="956100" cy="828600"/>
          </a:xfrm>
          <a:prstGeom prst="hexagon">
            <a:avLst>
              <a:gd name="adj" fmla="val 25000"/>
              <a:gd name="vf" fmla="val 115470"/>
            </a:avLst>
          </a:prstGeom>
          <a:solidFill>
            <a:srgbClr val="733C9B">
              <a:alpha val="3302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326;p39">
            <a:extLst>
              <a:ext uri="{FF2B5EF4-FFF2-40B4-BE49-F238E27FC236}">
                <a16:creationId xmlns:a16="http://schemas.microsoft.com/office/drawing/2014/main" id="{94461E8B-A124-2192-8712-F8204B8281C7}"/>
              </a:ext>
            </a:extLst>
          </p:cNvPr>
          <p:cNvSpPr txBox="1">
            <a:spLocks noGrp="1"/>
          </p:cNvSpPr>
          <p:nvPr>
            <p:ph type="title"/>
          </p:nvPr>
        </p:nvSpPr>
        <p:spPr>
          <a:xfrm>
            <a:off x="1936818" y="89183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b="1" dirty="0"/>
              <a:t>DEZAVANTAJE</a:t>
            </a:r>
          </a:p>
        </p:txBody>
      </p:sp>
      <p:sp>
        <p:nvSpPr>
          <p:cNvPr id="10" name="Google Shape;1327;p39">
            <a:extLst>
              <a:ext uri="{FF2B5EF4-FFF2-40B4-BE49-F238E27FC236}">
                <a16:creationId xmlns:a16="http://schemas.microsoft.com/office/drawing/2014/main" id="{D5C28FFC-4167-07A0-095B-F9FFDFD79FC0}"/>
              </a:ext>
            </a:extLst>
          </p:cNvPr>
          <p:cNvSpPr txBox="1">
            <a:spLocks/>
          </p:cNvSpPr>
          <p:nvPr/>
        </p:nvSpPr>
        <p:spPr>
          <a:xfrm>
            <a:off x="1786843" y="3872685"/>
            <a:ext cx="2510537" cy="21590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2000" dirty="0"/>
              <a:t>Analiza datelor cu ajutorul tehnologiilor de IA și ML poate fi afectată de erori sau de date incorecte</a:t>
            </a:r>
          </a:p>
        </p:txBody>
      </p:sp>
      <p:sp>
        <p:nvSpPr>
          <p:cNvPr id="11" name="Google Shape;1328;p39">
            <a:extLst>
              <a:ext uri="{FF2B5EF4-FFF2-40B4-BE49-F238E27FC236}">
                <a16:creationId xmlns:a16="http://schemas.microsoft.com/office/drawing/2014/main" id="{E3FDAD53-A185-5AB0-19AA-51759EC3A04C}"/>
              </a:ext>
            </a:extLst>
          </p:cNvPr>
          <p:cNvSpPr txBox="1">
            <a:spLocks/>
          </p:cNvSpPr>
          <p:nvPr/>
        </p:nvSpPr>
        <p:spPr>
          <a:xfrm>
            <a:off x="4546955" y="3859790"/>
            <a:ext cx="2764765" cy="129137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2000" dirty="0"/>
              <a:t>Tehnologiile de IA și ML pot fi vulnerabile la atacuri cibernetice și pot pune în pericol datele personale ale utilizatorilor.</a:t>
            </a:r>
          </a:p>
        </p:txBody>
      </p:sp>
      <p:sp>
        <p:nvSpPr>
          <p:cNvPr id="12" name="Google Shape;1329;p39">
            <a:extLst>
              <a:ext uri="{FF2B5EF4-FFF2-40B4-BE49-F238E27FC236}">
                <a16:creationId xmlns:a16="http://schemas.microsoft.com/office/drawing/2014/main" id="{6F6C5C43-0C57-0DC1-F2D3-CA4DDD2302AC}"/>
              </a:ext>
            </a:extLst>
          </p:cNvPr>
          <p:cNvSpPr txBox="1">
            <a:spLocks/>
          </p:cNvSpPr>
          <p:nvPr/>
        </p:nvSpPr>
        <p:spPr>
          <a:xfrm>
            <a:off x="7485071" y="3934310"/>
            <a:ext cx="2998944" cy="1581837"/>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ro-RO" sz="2000" dirty="0"/>
              <a:t>Automatizarea unor sarcini poate duce la pierderea locurilor de muncă în anumite sectoare ale economiei</a:t>
            </a:r>
          </a:p>
        </p:txBody>
      </p:sp>
      <p:sp>
        <p:nvSpPr>
          <p:cNvPr id="13" name="Google Shape;1330;p39">
            <a:extLst>
              <a:ext uri="{FF2B5EF4-FFF2-40B4-BE49-F238E27FC236}">
                <a16:creationId xmlns:a16="http://schemas.microsoft.com/office/drawing/2014/main" id="{0B28BF29-8774-FE3D-13D8-4F978CACFAA0}"/>
              </a:ext>
            </a:extLst>
          </p:cNvPr>
          <p:cNvSpPr txBox="1">
            <a:spLocks/>
          </p:cNvSpPr>
          <p:nvPr/>
        </p:nvSpPr>
        <p:spPr>
          <a:xfrm>
            <a:off x="1613941" y="3357369"/>
            <a:ext cx="2929717" cy="591570"/>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ro-RO" sz="1800" b="1" dirty="0"/>
              <a:t>RISCUL DE A FACE DECIZII INCORECTE</a:t>
            </a:r>
          </a:p>
        </p:txBody>
      </p:sp>
      <p:sp>
        <p:nvSpPr>
          <p:cNvPr id="14" name="Google Shape;1331;p39">
            <a:extLst>
              <a:ext uri="{FF2B5EF4-FFF2-40B4-BE49-F238E27FC236}">
                <a16:creationId xmlns:a16="http://schemas.microsoft.com/office/drawing/2014/main" id="{CC062CC2-8FE9-B302-9D6E-4FB0253804BA}"/>
              </a:ext>
            </a:extLst>
          </p:cNvPr>
          <p:cNvSpPr txBox="1">
            <a:spLocks/>
          </p:cNvSpPr>
          <p:nvPr/>
        </p:nvSpPr>
        <p:spPr>
          <a:xfrm>
            <a:off x="4636722" y="3316105"/>
            <a:ext cx="2501647" cy="603703"/>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ro-RO" sz="1800" b="1" dirty="0"/>
              <a:t>CREȘTEREA EFICIENȚEI OPERAȚIONALE</a:t>
            </a:r>
          </a:p>
        </p:txBody>
      </p:sp>
      <p:sp>
        <p:nvSpPr>
          <p:cNvPr id="15" name="Google Shape;1332;p39">
            <a:extLst>
              <a:ext uri="{FF2B5EF4-FFF2-40B4-BE49-F238E27FC236}">
                <a16:creationId xmlns:a16="http://schemas.microsoft.com/office/drawing/2014/main" id="{363729B8-CF76-C6A9-4000-8C2A3A8ACEEA}"/>
              </a:ext>
            </a:extLst>
          </p:cNvPr>
          <p:cNvSpPr txBox="1">
            <a:spLocks/>
          </p:cNvSpPr>
          <p:nvPr/>
        </p:nvSpPr>
        <p:spPr>
          <a:xfrm>
            <a:off x="7170418" y="3508868"/>
            <a:ext cx="3281548" cy="457200"/>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ro-RO" sz="1800" b="1" dirty="0"/>
              <a:t>IMPACTUL ASUPRA PIEȚEI MUNCII</a:t>
            </a:r>
          </a:p>
        </p:txBody>
      </p:sp>
      <p:grpSp>
        <p:nvGrpSpPr>
          <p:cNvPr id="16" name="Google Shape;1333;p39">
            <a:extLst>
              <a:ext uri="{FF2B5EF4-FFF2-40B4-BE49-F238E27FC236}">
                <a16:creationId xmlns:a16="http://schemas.microsoft.com/office/drawing/2014/main" id="{E26D5D04-EBF4-7A4F-C883-EE9F887CD47E}"/>
              </a:ext>
            </a:extLst>
          </p:cNvPr>
          <p:cNvGrpSpPr/>
          <p:nvPr/>
        </p:nvGrpSpPr>
        <p:grpSpPr>
          <a:xfrm>
            <a:off x="2816577" y="2455985"/>
            <a:ext cx="531542" cy="602023"/>
            <a:chOff x="4020665" y="1431080"/>
            <a:chExt cx="531542" cy="602023"/>
          </a:xfrm>
        </p:grpSpPr>
        <p:sp>
          <p:nvSpPr>
            <p:cNvPr id="17" name="Google Shape;1334;p39">
              <a:extLst>
                <a:ext uri="{FF2B5EF4-FFF2-40B4-BE49-F238E27FC236}">
                  <a16:creationId xmlns:a16="http://schemas.microsoft.com/office/drawing/2014/main" id="{27180187-88A9-0135-BB78-86CE26752D32}"/>
                </a:ext>
              </a:extLst>
            </p:cNvPr>
            <p:cNvSpPr/>
            <p:nvPr/>
          </p:nvSpPr>
          <p:spPr>
            <a:xfrm>
              <a:off x="4094363" y="1495524"/>
              <a:ext cx="457844" cy="537579"/>
            </a:xfrm>
            <a:custGeom>
              <a:avLst/>
              <a:gdLst/>
              <a:ahLst/>
              <a:cxnLst/>
              <a:rect l="l" t="t" r="r" b="b"/>
              <a:pathLst>
                <a:path w="13804" h="16208" extrusionOk="0">
                  <a:moveTo>
                    <a:pt x="10670" y="532"/>
                  </a:moveTo>
                  <a:lnTo>
                    <a:pt x="10670" y="973"/>
                  </a:lnTo>
                  <a:cubicBezTo>
                    <a:pt x="10670" y="1181"/>
                    <a:pt x="10810" y="1383"/>
                    <a:pt x="11006" y="1455"/>
                  </a:cubicBezTo>
                  <a:lnTo>
                    <a:pt x="11230" y="1549"/>
                  </a:lnTo>
                  <a:cubicBezTo>
                    <a:pt x="11294" y="1579"/>
                    <a:pt x="11367" y="1594"/>
                    <a:pt x="11441" y="1594"/>
                  </a:cubicBezTo>
                  <a:cubicBezTo>
                    <a:pt x="11582" y="1594"/>
                    <a:pt x="11717" y="1540"/>
                    <a:pt x="11810" y="1446"/>
                  </a:cubicBezTo>
                  <a:lnTo>
                    <a:pt x="12117" y="1137"/>
                  </a:lnTo>
                  <a:lnTo>
                    <a:pt x="12674" y="1697"/>
                  </a:lnTo>
                  <a:lnTo>
                    <a:pt x="12364" y="2009"/>
                  </a:lnTo>
                  <a:cubicBezTo>
                    <a:pt x="12217" y="2157"/>
                    <a:pt x="12175" y="2399"/>
                    <a:pt x="12262" y="2588"/>
                  </a:cubicBezTo>
                  <a:lnTo>
                    <a:pt x="12355" y="2815"/>
                  </a:lnTo>
                  <a:cubicBezTo>
                    <a:pt x="12426" y="3012"/>
                    <a:pt x="12628" y="3154"/>
                    <a:pt x="12838" y="3154"/>
                  </a:cubicBezTo>
                  <a:lnTo>
                    <a:pt x="13271" y="3154"/>
                  </a:lnTo>
                  <a:lnTo>
                    <a:pt x="13271" y="3948"/>
                  </a:lnTo>
                  <a:lnTo>
                    <a:pt x="12838" y="3948"/>
                  </a:lnTo>
                  <a:cubicBezTo>
                    <a:pt x="12629" y="3948"/>
                    <a:pt x="12426" y="4090"/>
                    <a:pt x="12355" y="4287"/>
                  </a:cubicBezTo>
                  <a:lnTo>
                    <a:pt x="12262" y="4514"/>
                  </a:lnTo>
                  <a:cubicBezTo>
                    <a:pt x="12175" y="4703"/>
                    <a:pt x="12217" y="4945"/>
                    <a:pt x="12364" y="5093"/>
                  </a:cubicBezTo>
                  <a:lnTo>
                    <a:pt x="12674" y="5405"/>
                  </a:lnTo>
                  <a:lnTo>
                    <a:pt x="12117" y="5966"/>
                  </a:lnTo>
                  <a:lnTo>
                    <a:pt x="11810" y="5656"/>
                  </a:lnTo>
                  <a:cubicBezTo>
                    <a:pt x="11717" y="5562"/>
                    <a:pt x="11582" y="5508"/>
                    <a:pt x="11441" y="5508"/>
                  </a:cubicBezTo>
                  <a:cubicBezTo>
                    <a:pt x="11367" y="5508"/>
                    <a:pt x="11294" y="5523"/>
                    <a:pt x="11230" y="5553"/>
                  </a:cubicBezTo>
                  <a:lnTo>
                    <a:pt x="11006" y="5647"/>
                  </a:lnTo>
                  <a:cubicBezTo>
                    <a:pt x="10811" y="5718"/>
                    <a:pt x="10670" y="5921"/>
                    <a:pt x="10670" y="6129"/>
                  </a:cubicBezTo>
                  <a:lnTo>
                    <a:pt x="10670" y="6570"/>
                  </a:lnTo>
                  <a:lnTo>
                    <a:pt x="9885" y="6570"/>
                  </a:lnTo>
                  <a:lnTo>
                    <a:pt x="9885" y="6129"/>
                  </a:lnTo>
                  <a:cubicBezTo>
                    <a:pt x="9885" y="5921"/>
                    <a:pt x="9745" y="5718"/>
                    <a:pt x="9548" y="5647"/>
                  </a:cubicBezTo>
                  <a:lnTo>
                    <a:pt x="9325" y="5553"/>
                  </a:lnTo>
                  <a:cubicBezTo>
                    <a:pt x="9261" y="5523"/>
                    <a:pt x="9189" y="5508"/>
                    <a:pt x="9114" y="5508"/>
                  </a:cubicBezTo>
                  <a:cubicBezTo>
                    <a:pt x="8972" y="5508"/>
                    <a:pt x="8838" y="5562"/>
                    <a:pt x="8745" y="5656"/>
                  </a:cubicBezTo>
                  <a:lnTo>
                    <a:pt x="8438" y="5966"/>
                  </a:lnTo>
                  <a:lnTo>
                    <a:pt x="7882" y="5405"/>
                  </a:lnTo>
                  <a:lnTo>
                    <a:pt x="8191" y="5093"/>
                  </a:lnTo>
                  <a:cubicBezTo>
                    <a:pt x="8338" y="4945"/>
                    <a:pt x="8380" y="4703"/>
                    <a:pt x="8293" y="4513"/>
                  </a:cubicBezTo>
                  <a:lnTo>
                    <a:pt x="8200" y="4287"/>
                  </a:lnTo>
                  <a:cubicBezTo>
                    <a:pt x="8129" y="4090"/>
                    <a:pt x="7927" y="3948"/>
                    <a:pt x="7717" y="3948"/>
                  </a:cubicBezTo>
                  <a:lnTo>
                    <a:pt x="7283" y="3948"/>
                  </a:lnTo>
                  <a:lnTo>
                    <a:pt x="7283" y="3154"/>
                  </a:lnTo>
                  <a:lnTo>
                    <a:pt x="7717" y="3154"/>
                  </a:lnTo>
                  <a:cubicBezTo>
                    <a:pt x="7927" y="3154"/>
                    <a:pt x="8129" y="3012"/>
                    <a:pt x="8200" y="2815"/>
                  </a:cubicBezTo>
                  <a:lnTo>
                    <a:pt x="8293" y="2588"/>
                  </a:lnTo>
                  <a:cubicBezTo>
                    <a:pt x="8380" y="2399"/>
                    <a:pt x="8338" y="2157"/>
                    <a:pt x="8191" y="2009"/>
                  </a:cubicBezTo>
                  <a:lnTo>
                    <a:pt x="7881" y="1697"/>
                  </a:lnTo>
                  <a:lnTo>
                    <a:pt x="8438" y="1136"/>
                  </a:lnTo>
                  <a:lnTo>
                    <a:pt x="8745" y="1446"/>
                  </a:lnTo>
                  <a:cubicBezTo>
                    <a:pt x="8838" y="1540"/>
                    <a:pt x="8972" y="1594"/>
                    <a:pt x="9114" y="1594"/>
                  </a:cubicBezTo>
                  <a:cubicBezTo>
                    <a:pt x="9188" y="1594"/>
                    <a:pt x="9261" y="1579"/>
                    <a:pt x="9325" y="1549"/>
                  </a:cubicBezTo>
                  <a:lnTo>
                    <a:pt x="9548" y="1455"/>
                  </a:lnTo>
                  <a:cubicBezTo>
                    <a:pt x="9744" y="1383"/>
                    <a:pt x="9885" y="1181"/>
                    <a:pt x="9885" y="973"/>
                  </a:cubicBezTo>
                  <a:lnTo>
                    <a:pt x="9885" y="532"/>
                  </a:lnTo>
                  <a:close/>
                  <a:moveTo>
                    <a:pt x="4565" y="7569"/>
                  </a:moveTo>
                  <a:lnTo>
                    <a:pt x="4919" y="7925"/>
                  </a:lnTo>
                  <a:lnTo>
                    <a:pt x="4559" y="8288"/>
                  </a:lnTo>
                  <a:lnTo>
                    <a:pt x="4204" y="7931"/>
                  </a:lnTo>
                  <a:lnTo>
                    <a:pt x="4565" y="7569"/>
                  </a:lnTo>
                  <a:close/>
                  <a:moveTo>
                    <a:pt x="8369" y="8852"/>
                  </a:moveTo>
                  <a:lnTo>
                    <a:pt x="8369" y="9367"/>
                  </a:lnTo>
                  <a:lnTo>
                    <a:pt x="7870" y="9367"/>
                  </a:lnTo>
                  <a:lnTo>
                    <a:pt x="7870" y="8852"/>
                  </a:lnTo>
                  <a:close/>
                  <a:moveTo>
                    <a:pt x="5045" y="9926"/>
                  </a:moveTo>
                  <a:lnTo>
                    <a:pt x="5045" y="10441"/>
                  </a:lnTo>
                  <a:lnTo>
                    <a:pt x="4546" y="10441"/>
                  </a:lnTo>
                  <a:lnTo>
                    <a:pt x="4546" y="9926"/>
                  </a:lnTo>
                  <a:close/>
                  <a:moveTo>
                    <a:pt x="8185" y="13407"/>
                  </a:moveTo>
                  <a:cubicBezTo>
                    <a:pt x="8233" y="13407"/>
                    <a:pt x="8273" y="13448"/>
                    <a:pt x="8273" y="13495"/>
                  </a:cubicBezTo>
                  <a:lnTo>
                    <a:pt x="8273" y="14072"/>
                  </a:lnTo>
                  <a:cubicBezTo>
                    <a:pt x="8273" y="14120"/>
                    <a:pt x="8233" y="14160"/>
                    <a:pt x="8185" y="14160"/>
                  </a:cubicBezTo>
                  <a:lnTo>
                    <a:pt x="3845" y="14160"/>
                  </a:lnTo>
                  <a:cubicBezTo>
                    <a:pt x="3797" y="14160"/>
                    <a:pt x="3756" y="14120"/>
                    <a:pt x="3756" y="14072"/>
                  </a:cubicBezTo>
                  <a:lnTo>
                    <a:pt x="3756" y="13495"/>
                  </a:lnTo>
                  <a:cubicBezTo>
                    <a:pt x="3756" y="13448"/>
                    <a:pt x="3797" y="13407"/>
                    <a:pt x="3845" y="13407"/>
                  </a:cubicBezTo>
                  <a:close/>
                  <a:moveTo>
                    <a:pt x="7265" y="14692"/>
                  </a:moveTo>
                  <a:lnTo>
                    <a:pt x="7265" y="14887"/>
                  </a:lnTo>
                  <a:lnTo>
                    <a:pt x="4764" y="14887"/>
                  </a:lnTo>
                  <a:lnTo>
                    <a:pt x="4764" y="14692"/>
                  </a:lnTo>
                  <a:close/>
                  <a:moveTo>
                    <a:pt x="7265" y="15419"/>
                  </a:moveTo>
                  <a:lnTo>
                    <a:pt x="7265" y="15626"/>
                  </a:lnTo>
                  <a:cubicBezTo>
                    <a:pt x="7265" y="15653"/>
                    <a:pt x="7242" y="15676"/>
                    <a:pt x="7217" y="15676"/>
                  </a:cubicBezTo>
                  <a:lnTo>
                    <a:pt x="4812" y="15676"/>
                  </a:lnTo>
                  <a:cubicBezTo>
                    <a:pt x="4786" y="15676"/>
                    <a:pt x="4764" y="15653"/>
                    <a:pt x="4764" y="15626"/>
                  </a:cubicBezTo>
                  <a:lnTo>
                    <a:pt x="4764" y="15419"/>
                  </a:lnTo>
                  <a:close/>
                  <a:moveTo>
                    <a:pt x="9797" y="0"/>
                  </a:moveTo>
                  <a:cubicBezTo>
                    <a:pt x="9553" y="0"/>
                    <a:pt x="9353" y="199"/>
                    <a:pt x="9353" y="443"/>
                  </a:cubicBezTo>
                  <a:lnTo>
                    <a:pt x="9353" y="960"/>
                  </a:lnTo>
                  <a:lnTo>
                    <a:pt x="9353" y="962"/>
                  </a:lnTo>
                  <a:cubicBezTo>
                    <a:pt x="9352" y="962"/>
                    <a:pt x="9351" y="963"/>
                    <a:pt x="9350" y="963"/>
                  </a:cubicBezTo>
                  <a:lnTo>
                    <a:pt x="9115" y="1060"/>
                  </a:lnTo>
                  <a:cubicBezTo>
                    <a:pt x="9114" y="1061"/>
                    <a:pt x="9113" y="1061"/>
                    <a:pt x="9112" y="1061"/>
                  </a:cubicBezTo>
                  <a:lnTo>
                    <a:pt x="8752" y="698"/>
                  </a:lnTo>
                  <a:cubicBezTo>
                    <a:pt x="8668" y="613"/>
                    <a:pt x="8557" y="567"/>
                    <a:pt x="8438" y="567"/>
                  </a:cubicBezTo>
                  <a:cubicBezTo>
                    <a:pt x="8322" y="567"/>
                    <a:pt x="8213" y="612"/>
                    <a:pt x="8130" y="693"/>
                  </a:cubicBezTo>
                  <a:cubicBezTo>
                    <a:pt x="7471" y="443"/>
                    <a:pt x="6759" y="305"/>
                    <a:pt x="6014" y="305"/>
                  </a:cubicBezTo>
                  <a:cubicBezTo>
                    <a:pt x="2698" y="305"/>
                    <a:pt x="1" y="3023"/>
                    <a:pt x="1" y="6363"/>
                  </a:cubicBezTo>
                  <a:cubicBezTo>
                    <a:pt x="1" y="7600"/>
                    <a:pt x="368" y="8791"/>
                    <a:pt x="1066" y="9805"/>
                  </a:cubicBezTo>
                  <a:cubicBezTo>
                    <a:pt x="1711" y="10746"/>
                    <a:pt x="2595" y="11476"/>
                    <a:pt x="3631" y="11927"/>
                  </a:cubicBezTo>
                  <a:lnTo>
                    <a:pt x="3631" y="12914"/>
                  </a:lnTo>
                  <a:cubicBezTo>
                    <a:pt x="3394" y="13001"/>
                    <a:pt x="3224" y="13228"/>
                    <a:pt x="3224" y="13495"/>
                  </a:cubicBezTo>
                  <a:lnTo>
                    <a:pt x="3224" y="14072"/>
                  </a:lnTo>
                  <a:cubicBezTo>
                    <a:pt x="3224" y="14414"/>
                    <a:pt x="3502" y="14692"/>
                    <a:pt x="3845" y="14692"/>
                  </a:cubicBezTo>
                  <a:lnTo>
                    <a:pt x="4232" y="14692"/>
                  </a:lnTo>
                  <a:lnTo>
                    <a:pt x="4232" y="15625"/>
                  </a:lnTo>
                  <a:cubicBezTo>
                    <a:pt x="4232" y="15947"/>
                    <a:pt x="4493" y="16208"/>
                    <a:pt x="4812" y="16208"/>
                  </a:cubicBezTo>
                  <a:lnTo>
                    <a:pt x="7217" y="16208"/>
                  </a:lnTo>
                  <a:cubicBezTo>
                    <a:pt x="7537" y="16208"/>
                    <a:pt x="7797" y="15947"/>
                    <a:pt x="7797" y="15625"/>
                  </a:cubicBezTo>
                  <a:lnTo>
                    <a:pt x="7797" y="14692"/>
                  </a:lnTo>
                  <a:lnTo>
                    <a:pt x="8185" y="14692"/>
                  </a:lnTo>
                  <a:cubicBezTo>
                    <a:pt x="8527" y="14692"/>
                    <a:pt x="8805" y="14414"/>
                    <a:pt x="8805" y="14072"/>
                  </a:cubicBezTo>
                  <a:lnTo>
                    <a:pt x="8805" y="13495"/>
                  </a:lnTo>
                  <a:cubicBezTo>
                    <a:pt x="8805" y="13228"/>
                    <a:pt x="8635" y="13001"/>
                    <a:pt x="8399" y="12914"/>
                  </a:cubicBezTo>
                  <a:lnTo>
                    <a:pt x="8399" y="11927"/>
                  </a:lnTo>
                  <a:cubicBezTo>
                    <a:pt x="9745" y="11341"/>
                    <a:pt x="10827" y="10289"/>
                    <a:pt x="11455" y="8946"/>
                  </a:cubicBezTo>
                  <a:cubicBezTo>
                    <a:pt x="11518" y="8814"/>
                    <a:pt x="11460" y="8656"/>
                    <a:pt x="11328" y="8593"/>
                  </a:cubicBezTo>
                  <a:cubicBezTo>
                    <a:pt x="11291" y="8576"/>
                    <a:pt x="11253" y="8568"/>
                    <a:pt x="11215" y="8568"/>
                  </a:cubicBezTo>
                  <a:cubicBezTo>
                    <a:pt x="11115" y="8568"/>
                    <a:pt x="11019" y="8625"/>
                    <a:pt x="10974" y="8722"/>
                  </a:cubicBezTo>
                  <a:cubicBezTo>
                    <a:pt x="10434" y="9875"/>
                    <a:pt x="9527" y="10793"/>
                    <a:pt x="8398" y="11341"/>
                  </a:cubicBezTo>
                  <a:lnTo>
                    <a:pt x="8398" y="9899"/>
                  </a:lnTo>
                  <a:lnTo>
                    <a:pt x="8457" y="9899"/>
                  </a:lnTo>
                  <a:cubicBezTo>
                    <a:pt x="8701" y="9899"/>
                    <a:pt x="8901" y="9700"/>
                    <a:pt x="8901" y="9457"/>
                  </a:cubicBezTo>
                  <a:lnTo>
                    <a:pt x="8901" y="8764"/>
                  </a:lnTo>
                  <a:cubicBezTo>
                    <a:pt x="8901" y="8519"/>
                    <a:pt x="8701" y="8320"/>
                    <a:pt x="8457" y="8320"/>
                  </a:cubicBezTo>
                  <a:lnTo>
                    <a:pt x="7781" y="8320"/>
                  </a:lnTo>
                  <a:cubicBezTo>
                    <a:pt x="7537" y="8320"/>
                    <a:pt x="7338" y="8519"/>
                    <a:pt x="7338" y="8764"/>
                  </a:cubicBezTo>
                  <a:lnTo>
                    <a:pt x="7338" y="9457"/>
                  </a:lnTo>
                  <a:cubicBezTo>
                    <a:pt x="7338" y="9700"/>
                    <a:pt x="7537" y="9899"/>
                    <a:pt x="7781" y="9899"/>
                  </a:cubicBezTo>
                  <a:lnTo>
                    <a:pt x="7866" y="9899"/>
                  </a:lnTo>
                  <a:lnTo>
                    <a:pt x="7866" y="12875"/>
                  </a:lnTo>
                  <a:lnTo>
                    <a:pt x="7479" y="12875"/>
                  </a:lnTo>
                  <a:lnTo>
                    <a:pt x="7479" y="10836"/>
                  </a:lnTo>
                  <a:cubicBezTo>
                    <a:pt x="7479" y="10666"/>
                    <a:pt x="7395" y="10465"/>
                    <a:pt x="7277" y="10345"/>
                  </a:cubicBezTo>
                  <a:lnTo>
                    <a:pt x="5271" y="8324"/>
                  </a:lnTo>
                  <a:lnTo>
                    <a:pt x="5357" y="8238"/>
                  </a:lnTo>
                  <a:cubicBezTo>
                    <a:pt x="5528" y="8066"/>
                    <a:pt x="5528" y="7784"/>
                    <a:pt x="5357" y="7612"/>
                  </a:cubicBezTo>
                  <a:lnTo>
                    <a:pt x="4878" y="7129"/>
                  </a:lnTo>
                  <a:cubicBezTo>
                    <a:pt x="4795" y="7045"/>
                    <a:pt x="4683" y="6999"/>
                    <a:pt x="4565" y="6999"/>
                  </a:cubicBezTo>
                  <a:cubicBezTo>
                    <a:pt x="4446" y="6999"/>
                    <a:pt x="4334" y="7045"/>
                    <a:pt x="4250" y="7129"/>
                  </a:cubicBezTo>
                  <a:lnTo>
                    <a:pt x="3766" y="7618"/>
                  </a:lnTo>
                  <a:cubicBezTo>
                    <a:pt x="3594" y="7790"/>
                    <a:pt x="3594" y="8072"/>
                    <a:pt x="3766" y="8244"/>
                  </a:cubicBezTo>
                  <a:lnTo>
                    <a:pt x="4244" y="8727"/>
                  </a:lnTo>
                  <a:cubicBezTo>
                    <a:pt x="4329" y="8811"/>
                    <a:pt x="4439" y="8857"/>
                    <a:pt x="4559" y="8857"/>
                  </a:cubicBezTo>
                  <a:cubicBezTo>
                    <a:pt x="4677" y="8857"/>
                    <a:pt x="4789" y="8811"/>
                    <a:pt x="4872" y="8727"/>
                  </a:cubicBezTo>
                  <a:lnTo>
                    <a:pt x="4897" y="8701"/>
                  </a:lnTo>
                  <a:lnTo>
                    <a:pt x="6899" y="10720"/>
                  </a:lnTo>
                  <a:cubicBezTo>
                    <a:pt x="6919" y="10739"/>
                    <a:pt x="6947" y="10807"/>
                    <a:pt x="6947" y="10836"/>
                  </a:cubicBezTo>
                  <a:lnTo>
                    <a:pt x="6947" y="12875"/>
                  </a:lnTo>
                  <a:lnTo>
                    <a:pt x="6397" y="12875"/>
                  </a:lnTo>
                  <a:lnTo>
                    <a:pt x="6397" y="10642"/>
                  </a:lnTo>
                  <a:cubicBezTo>
                    <a:pt x="6397" y="10495"/>
                    <a:pt x="6278" y="10376"/>
                    <a:pt x="6131" y="10376"/>
                  </a:cubicBezTo>
                  <a:cubicBezTo>
                    <a:pt x="5985" y="10376"/>
                    <a:pt x="5866" y="10495"/>
                    <a:pt x="5866" y="10642"/>
                  </a:cubicBezTo>
                  <a:lnTo>
                    <a:pt x="5866" y="12875"/>
                  </a:lnTo>
                  <a:lnTo>
                    <a:pt x="5062" y="12875"/>
                  </a:lnTo>
                  <a:lnTo>
                    <a:pt x="5062" y="10973"/>
                  </a:lnTo>
                  <a:lnTo>
                    <a:pt x="5133" y="10973"/>
                  </a:lnTo>
                  <a:cubicBezTo>
                    <a:pt x="5378" y="10973"/>
                    <a:pt x="5577" y="10774"/>
                    <a:pt x="5577" y="10530"/>
                  </a:cubicBezTo>
                  <a:lnTo>
                    <a:pt x="5577" y="9838"/>
                  </a:lnTo>
                  <a:cubicBezTo>
                    <a:pt x="5577" y="9593"/>
                    <a:pt x="5378" y="9394"/>
                    <a:pt x="5133" y="9394"/>
                  </a:cubicBezTo>
                  <a:lnTo>
                    <a:pt x="4458" y="9394"/>
                  </a:lnTo>
                  <a:cubicBezTo>
                    <a:pt x="4214" y="9394"/>
                    <a:pt x="4014" y="9592"/>
                    <a:pt x="4014" y="9838"/>
                  </a:cubicBezTo>
                  <a:lnTo>
                    <a:pt x="4014" y="10530"/>
                  </a:lnTo>
                  <a:cubicBezTo>
                    <a:pt x="4014" y="10774"/>
                    <a:pt x="4214" y="10973"/>
                    <a:pt x="4458" y="10973"/>
                  </a:cubicBezTo>
                  <a:lnTo>
                    <a:pt x="4530" y="10973"/>
                  </a:lnTo>
                  <a:lnTo>
                    <a:pt x="4530" y="12875"/>
                  </a:lnTo>
                  <a:lnTo>
                    <a:pt x="4162" y="12875"/>
                  </a:lnTo>
                  <a:lnTo>
                    <a:pt x="4162" y="11749"/>
                  </a:lnTo>
                  <a:cubicBezTo>
                    <a:pt x="4162" y="11641"/>
                    <a:pt x="4096" y="11543"/>
                    <a:pt x="3995" y="11503"/>
                  </a:cubicBezTo>
                  <a:cubicBezTo>
                    <a:pt x="2986" y="11100"/>
                    <a:pt x="2124" y="10409"/>
                    <a:pt x="1503" y="9504"/>
                  </a:cubicBezTo>
                  <a:cubicBezTo>
                    <a:pt x="867" y="8579"/>
                    <a:pt x="532" y="7493"/>
                    <a:pt x="532" y="6363"/>
                  </a:cubicBezTo>
                  <a:cubicBezTo>
                    <a:pt x="532" y="3316"/>
                    <a:pt x="2991" y="837"/>
                    <a:pt x="6014" y="837"/>
                  </a:cubicBezTo>
                  <a:cubicBezTo>
                    <a:pt x="6608" y="837"/>
                    <a:pt x="7180" y="933"/>
                    <a:pt x="7715" y="1109"/>
                  </a:cubicBezTo>
                  <a:lnTo>
                    <a:pt x="7443" y="1383"/>
                  </a:lnTo>
                  <a:cubicBezTo>
                    <a:pt x="7272" y="1557"/>
                    <a:pt x="7272" y="1837"/>
                    <a:pt x="7443" y="2010"/>
                  </a:cubicBezTo>
                  <a:lnTo>
                    <a:pt x="7805" y="2375"/>
                  </a:lnTo>
                  <a:lnTo>
                    <a:pt x="7805" y="2376"/>
                  </a:lnTo>
                  <a:cubicBezTo>
                    <a:pt x="7805" y="2377"/>
                    <a:pt x="7804" y="2379"/>
                    <a:pt x="7803" y="2380"/>
                  </a:cubicBezTo>
                  <a:lnTo>
                    <a:pt x="7705" y="2620"/>
                  </a:lnTo>
                  <a:cubicBezTo>
                    <a:pt x="7705" y="2621"/>
                    <a:pt x="7704" y="2622"/>
                    <a:pt x="7704" y="2623"/>
                  </a:cubicBezTo>
                  <a:lnTo>
                    <a:pt x="7194" y="2623"/>
                  </a:lnTo>
                  <a:cubicBezTo>
                    <a:pt x="6950" y="2623"/>
                    <a:pt x="6752" y="2821"/>
                    <a:pt x="6752" y="3065"/>
                  </a:cubicBezTo>
                  <a:lnTo>
                    <a:pt x="6752" y="4037"/>
                  </a:lnTo>
                  <a:cubicBezTo>
                    <a:pt x="6752" y="4281"/>
                    <a:pt x="6950" y="4480"/>
                    <a:pt x="7194" y="4480"/>
                  </a:cubicBezTo>
                  <a:lnTo>
                    <a:pt x="7704" y="4480"/>
                  </a:lnTo>
                  <a:cubicBezTo>
                    <a:pt x="7705" y="4481"/>
                    <a:pt x="7705" y="4481"/>
                    <a:pt x="7705" y="4482"/>
                  </a:cubicBezTo>
                  <a:lnTo>
                    <a:pt x="7803" y="4721"/>
                  </a:lnTo>
                  <a:cubicBezTo>
                    <a:pt x="7804" y="4722"/>
                    <a:pt x="7805" y="4725"/>
                    <a:pt x="7805" y="4726"/>
                  </a:cubicBezTo>
                  <a:lnTo>
                    <a:pt x="7805" y="4727"/>
                  </a:lnTo>
                  <a:lnTo>
                    <a:pt x="7443" y="5092"/>
                  </a:lnTo>
                  <a:cubicBezTo>
                    <a:pt x="7272" y="5265"/>
                    <a:pt x="7271" y="5546"/>
                    <a:pt x="7443" y="5718"/>
                  </a:cubicBezTo>
                  <a:lnTo>
                    <a:pt x="8123" y="6404"/>
                  </a:lnTo>
                  <a:cubicBezTo>
                    <a:pt x="8208" y="6488"/>
                    <a:pt x="8318" y="6535"/>
                    <a:pt x="8438" y="6535"/>
                  </a:cubicBezTo>
                  <a:cubicBezTo>
                    <a:pt x="8556" y="6535"/>
                    <a:pt x="8668" y="6488"/>
                    <a:pt x="8751" y="6404"/>
                  </a:cubicBezTo>
                  <a:lnTo>
                    <a:pt x="9112" y="6041"/>
                  </a:lnTo>
                  <a:cubicBezTo>
                    <a:pt x="9113" y="6041"/>
                    <a:pt x="9113" y="6041"/>
                    <a:pt x="9114" y="6042"/>
                  </a:cubicBezTo>
                  <a:lnTo>
                    <a:pt x="9349" y="6139"/>
                  </a:lnTo>
                  <a:cubicBezTo>
                    <a:pt x="9350" y="6140"/>
                    <a:pt x="9352" y="6140"/>
                    <a:pt x="9353" y="6141"/>
                  </a:cubicBezTo>
                  <a:lnTo>
                    <a:pt x="9353" y="6659"/>
                  </a:lnTo>
                  <a:cubicBezTo>
                    <a:pt x="9353" y="6903"/>
                    <a:pt x="9552" y="7101"/>
                    <a:pt x="9796" y="7101"/>
                  </a:cubicBezTo>
                  <a:lnTo>
                    <a:pt x="10758" y="7101"/>
                  </a:lnTo>
                  <a:cubicBezTo>
                    <a:pt x="11002" y="7101"/>
                    <a:pt x="11201" y="6903"/>
                    <a:pt x="11201" y="6659"/>
                  </a:cubicBezTo>
                  <a:lnTo>
                    <a:pt x="11201" y="6141"/>
                  </a:lnTo>
                  <a:lnTo>
                    <a:pt x="11202" y="6141"/>
                  </a:lnTo>
                  <a:cubicBezTo>
                    <a:pt x="11203" y="6140"/>
                    <a:pt x="11204" y="6140"/>
                    <a:pt x="11205" y="6139"/>
                  </a:cubicBezTo>
                  <a:lnTo>
                    <a:pt x="11440" y="6042"/>
                  </a:lnTo>
                  <a:cubicBezTo>
                    <a:pt x="11441" y="6041"/>
                    <a:pt x="11442" y="6041"/>
                    <a:pt x="11443" y="6041"/>
                  </a:cubicBezTo>
                  <a:lnTo>
                    <a:pt x="11489" y="6087"/>
                  </a:lnTo>
                  <a:cubicBezTo>
                    <a:pt x="11494" y="6178"/>
                    <a:pt x="11496" y="6271"/>
                    <a:pt x="11496" y="6363"/>
                  </a:cubicBezTo>
                  <a:cubicBezTo>
                    <a:pt x="11496" y="6609"/>
                    <a:pt x="11480" y="6856"/>
                    <a:pt x="11448" y="7098"/>
                  </a:cubicBezTo>
                  <a:cubicBezTo>
                    <a:pt x="11428" y="7243"/>
                    <a:pt x="11531" y="7377"/>
                    <a:pt x="11677" y="7396"/>
                  </a:cubicBezTo>
                  <a:cubicBezTo>
                    <a:pt x="11689" y="7398"/>
                    <a:pt x="11701" y="7398"/>
                    <a:pt x="11712" y="7398"/>
                  </a:cubicBezTo>
                  <a:cubicBezTo>
                    <a:pt x="11844" y="7398"/>
                    <a:pt x="11958" y="7301"/>
                    <a:pt x="11976" y="7167"/>
                  </a:cubicBezTo>
                  <a:cubicBezTo>
                    <a:pt x="12003" y="6956"/>
                    <a:pt x="12020" y="6740"/>
                    <a:pt x="12025" y="6525"/>
                  </a:cubicBezTo>
                  <a:cubicBezTo>
                    <a:pt x="12055" y="6532"/>
                    <a:pt x="12086" y="6535"/>
                    <a:pt x="12117" y="6535"/>
                  </a:cubicBezTo>
                  <a:cubicBezTo>
                    <a:pt x="12235" y="6535"/>
                    <a:pt x="12347" y="6488"/>
                    <a:pt x="12431" y="6404"/>
                  </a:cubicBezTo>
                  <a:lnTo>
                    <a:pt x="13111" y="5718"/>
                  </a:lnTo>
                  <a:cubicBezTo>
                    <a:pt x="13283" y="5546"/>
                    <a:pt x="13283" y="5265"/>
                    <a:pt x="13111" y="5092"/>
                  </a:cubicBezTo>
                  <a:lnTo>
                    <a:pt x="12749" y="4727"/>
                  </a:lnTo>
                  <a:cubicBezTo>
                    <a:pt x="12749" y="4727"/>
                    <a:pt x="12749" y="4727"/>
                    <a:pt x="12749" y="4726"/>
                  </a:cubicBezTo>
                  <a:cubicBezTo>
                    <a:pt x="12750" y="4725"/>
                    <a:pt x="12750" y="4723"/>
                    <a:pt x="12751" y="4721"/>
                  </a:cubicBezTo>
                  <a:lnTo>
                    <a:pt x="12848" y="4482"/>
                  </a:lnTo>
                  <a:cubicBezTo>
                    <a:pt x="12849" y="4482"/>
                    <a:pt x="12849" y="4481"/>
                    <a:pt x="12849" y="4480"/>
                  </a:cubicBezTo>
                  <a:lnTo>
                    <a:pt x="13360" y="4480"/>
                  </a:lnTo>
                  <a:cubicBezTo>
                    <a:pt x="13604" y="4480"/>
                    <a:pt x="13803" y="4281"/>
                    <a:pt x="13803" y="4037"/>
                  </a:cubicBezTo>
                  <a:lnTo>
                    <a:pt x="13803" y="3065"/>
                  </a:lnTo>
                  <a:cubicBezTo>
                    <a:pt x="13803" y="2821"/>
                    <a:pt x="13605" y="2622"/>
                    <a:pt x="13361" y="2622"/>
                  </a:cubicBezTo>
                  <a:lnTo>
                    <a:pt x="12850" y="2622"/>
                  </a:lnTo>
                  <a:cubicBezTo>
                    <a:pt x="12849" y="2621"/>
                    <a:pt x="12849" y="2621"/>
                    <a:pt x="12849" y="2620"/>
                  </a:cubicBezTo>
                  <a:lnTo>
                    <a:pt x="12751" y="2380"/>
                  </a:lnTo>
                  <a:cubicBezTo>
                    <a:pt x="12751" y="2379"/>
                    <a:pt x="12750" y="2377"/>
                    <a:pt x="12750" y="2376"/>
                  </a:cubicBezTo>
                  <a:lnTo>
                    <a:pt x="12750" y="2375"/>
                  </a:lnTo>
                  <a:lnTo>
                    <a:pt x="13112" y="2010"/>
                  </a:lnTo>
                  <a:cubicBezTo>
                    <a:pt x="13283" y="1837"/>
                    <a:pt x="13283" y="1557"/>
                    <a:pt x="13112" y="1383"/>
                  </a:cubicBezTo>
                  <a:lnTo>
                    <a:pt x="12432" y="698"/>
                  </a:lnTo>
                  <a:cubicBezTo>
                    <a:pt x="12347" y="613"/>
                    <a:pt x="12236" y="567"/>
                    <a:pt x="12117" y="567"/>
                  </a:cubicBezTo>
                  <a:cubicBezTo>
                    <a:pt x="11999" y="567"/>
                    <a:pt x="11887" y="613"/>
                    <a:pt x="11804" y="698"/>
                  </a:cubicBezTo>
                  <a:lnTo>
                    <a:pt x="11443" y="1061"/>
                  </a:lnTo>
                  <a:cubicBezTo>
                    <a:pt x="11442" y="1061"/>
                    <a:pt x="11442" y="1061"/>
                    <a:pt x="11441" y="1060"/>
                  </a:cubicBezTo>
                  <a:lnTo>
                    <a:pt x="11206" y="963"/>
                  </a:lnTo>
                  <a:cubicBezTo>
                    <a:pt x="11204" y="963"/>
                    <a:pt x="11203" y="962"/>
                    <a:pt x="11202" y="962"/>
                  </a:cubicBezTo>
                  <a:lnTo>
                    <a:pt x="11202" y="960"/>
                  </a:lnTo>
                  <a:lnTo>
                    <a:pt x="11202" y="443"/>
                  </a:lnTo>
                  <a:cubicBezTo>
                    <a:pt x="11202" y="199"/>
                    <a:pt x="11002" y="0"/>
                    <a:pt x="10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35;p39">
              <a:extLst>
                <a:ext uri="{FF2B5EF4-FFF2-40B4-BE49-F238E27FC236}">
                  <a16:creationId xmlns:a16="http://schemas.microsoft.com/office/drawing/2014/main" id="{20EF080F-7CBF-76DE-7DDF-6F5AA3C0BA3C}"/>
                </a:ext>
              </a:extLst>
            </p:cNvPr>
            <p:cNvSpPr/>
            <p:nvPr/>
          </p:nvSpPr>
          <p:spPr>
            <a:xfrm>
              <a:off x="4374363" y="1552008"/>
              <a:ext cx="121758" cy="122587"/>
            </a:xfrm>
            <a:custGeom>
              <a:avLst/>
              <a:gdLst/>
              <a:ahLst/>
              <a:cxnLst/>
              <a:rect l="l" t="t" r="r" b="b"/>
              <a:pathLst>
                <a:path w="3671" h="3696" extrusionOk="0">
                  <a:moveTo>
                    <a:pt x="1835" y="1"/>
                  </a:moveTo>
                  <a:cubicBezTo>
                    <a:pt x="824" y="1"/>
                    <a:pt x="1" y="829"/>
                    <a:pt x="1" y="1848"/>
                  </a:cubicBezTo>
                  <a:cubicBezTo>
                    <a:pt x="1" y="2866"/>
                    <a:pt x="824" y="3695"/>
                    <a:pt x="1835" y="3695"/>
                  </a:cubicBezTo>
                  <a:cubicBezTo>
                    <a:pt x="2848" y="3695"/>
                    <a:pt x="3670" y="2866"/>
                    <a:pt x="3670" y="1848"/>
                  </a:cubicBezTo>
                  <a:cubicBezTo>
                    <a:pt x="3670" y="1651"/>
                    <a:pt x="3639" y="1457"/>
                    <a:pt x="3579" y="1270"/>
                  </a:cubicBezTo>
                  <a:cubicBezTo>
                    <a:pt x="3543" y="1158"/>
                    <a:pt x="3439" y="1087"/>
                    <a:pt x="3327" y="1087"/>
                  </a:cubicBezTo>
                  <a:cubicBezTo>
                    <a:pt x="3299" y="1087"/>
                    <a:pt x="3271" y="1091"/>
                    <a:pt x="3243" y="1100"/>
                  </a:cubicBezTo>
                  <a:cubicBezTo>
                    <a:pt x="3103" y="1146"/>
                    <a:pt x="3028" y="1297"/>
                    <a:pt x="3074" y="1435"/>
                  </a:cubicBezTo>
                  <a:cubicBezTo>
                    <a:pt x="3117" y="1568"/>
                    <a:pt x="3139" y="1707"/>
                    <a:pt x="3139" y="1848"/>
                  </a:cubicBezTo>
                  <a:cubicBezTo>
                    <a:pt x="3139" y="2573"/>
                    <a:pt x="2554" y="3163"/>
                    <a:pt x="1835" y="3163"/>
                  </a:cubicBezTo>
                  <a:cubicBezTo>
                    <a:pt x="1117" y="3163"/>
                    <a:pt x="533" y="2573"/>
                    <a:pt x="533" y="1848"/>
                  </a:cubicBezTo>
                  <a:cubicBezTo>
                    <a:pt x="533" y="1123"/>
                    <a:pt x="1117" y="533"/>
                    <a:pt x="1835" y="533"/>
                  </a:cubicBezTo>
                  <a:cubicBezTo>
                    <a:pt x="1983" y="533"/>
                    <a:pt x="2128" y="557"/>
                    <a:pt x="2267" y="607"/>
                  </a:cubicBezTo>
                  <a:cubicBezTo>
                    <a:pt x="2296" y="617"/>
                    <a:pt x="2326" y="622"/>
                    <a:pt x="2355" y="622"/>
                  </a:cubicBezTo>
                  <a:cubicBezTo>
                    <a:pt x="2464" y="622"/>
                    <a:pt x="2567" y="554"/>
                    <a:pt x="2606" y="444"/>
                  </a:cubicBezTo>
                  <a:cubicBezTo>
                    <a:pt x="2655" y="306"/>
                    <a:pt x="2582" y="154"/>
                    <a:pt x="2443" y="105"/>
                  </a:cubicBezTo>
                  <a:cubicBezTo>
                    <a:pt x="2248" y="36"/>
                    <a:pt x="2044"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36;p39">
              <a:extLst>
                <a:ext uri="{FF2B5EF4-FFF2-40B4-BE49-F238E27FC236}">
                  <a16:creationId xmlns:a16="http://schemas.microsoft.com/office/drawing/2014/main" id="{55CBBB8A-A959-2C77-CDE9-13C2F47E5885}"/>
                </a:ext>
              </a:extLst>
            </p:cNvPr>
            <p:cNvSpPr/>
            <p:nvPr/>
          </p:nvSpPr>
          <p:spPr>
            <a:xfrm>
              <a:off x="4404413" y="1582290"/>
              <a:ext cx="61658" cy="62023"/>
            </a:xfrm>
            <a:custGeom>
              <a:avLst/>
              <a:gdLst/>
              <a:ahLst/>
              <a:cxnLst/>
              <a:rect l="l" t="t" r="r" b="b"/>
              <a:pathLst>
                <a:path w="1859" h="1870" extrusionOk="0">
                  <a:moveTo>
                    <a:pt x="929" y="532"/>
                  </a:moveTo>
                  <a:cubicBezTo>
                    <a:pt x="1149" y="532"/>
                    <a:pt x="1327" y="713"/>
                    <a:pt x="1327" y="935"/>
                  </a:cubicBezTo>
                  <a:cubicBezTo>
                    <a:pt x="1327" y="1157"/>
                    <a:pt x="1149" y="1337"/>
                    <a:pt x="929" y="1337"/>
                  </a:cubicBezTo>
                  <a:cubicBezTo>
                    <a:pt x="711" y="1337"/>
                    <a:pt x="532" y="1157"/>
                    <a:pt x="532" y="935"/>
                  </a:cubicBezTo>
                  <a:cubicBezTo>
                    <a:pt x="532" y="713"/>
                    <a:pt x="711" y="532"/>
                    <a:pt x="929" y="532"/>
                  </a:cubicBezTo>
                  <a:close/>
                  <a:moveTo>
                    <a:pt x="929" y="1"/>
                  </a:moveTo>
                  <a:cubicBezTo>
                    <a:pt x="417" y="1"/>
                    <a:pt x="0" y="420"/>
                    <a:pt x="0" y="935"/>
                  </a:cubicBezTo>
                  <a:cubicBezTo>
                    <a:pt x="0" y="1450"/>
                    <a:pt x="417" y="1869"/>
                    <a:pt x="929" y="1869"/>
                  </a:cubicBezTo>
                  <a:cubicBezTo>
                    <a:pt x="1442" y="1869"/>
                    <a:pt x="1859" y="1450"/>
                    <a:pt x="1859" y="935"/>
                  </a:cubicBezTo>
                  <a:cubicBezTo>
                    <a:pt x="1859" y="421"/>
                    <a:pt x="1442"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37;p39">
              <a:extLst>
                <a:ext uri="{FF2B5EF4-FFF2-40B4-BE49-F238E27FC236}">
                  <a16:creationId xmlns:a16="http://schemas.microsoft.com/office/drawing/2014/main" id="{4EAC022E-0D6B-49A7-D447-FF0212410D75}"/>
                </a:ext>
              </a:extLst>
            </p:cNvPr>
            <p:cNvSpPr/>
            <p:nvPr/>
          </p:nvSpPr>
          <p:spPr>
            <a:xfrm>
              <a:off x="4271843" y="1668559"/>
              <a:ext cx="51808" cy="115854"/>
            </a:xfrm>
            <a:custGeom>
              <a:avLst/>
              <a:gdLst/>
              <a:ahLst/>
              <a:cxnLst/>
              <a:rect l="l" t="t" r="r" b="b"/>
              <a:pathLst>
                <a:path w="1562" h="3493" extrusionOk="0">
                  <a:moveTo>
                    <a:pt x="1030" y="532"/>
                  </a:moveTo>
                  <a:lnTo>
                    <a:pt x="1030" y="1048"/>
                  </a:lnTo>
                  <a:lnTo>
                    <a:pt x="532" y="1048"/>
                  </a:lnTo>
                  <a:lnTo>
                    <a:pt x="532" y="532"/>
                  </a:lnTo>
                  <a:close/>
                  <a:moveTo>
                    <a:pt x="443" y="0"/>
                  </a:moveTo>
                  <a:cubicBezTo>
                    <a:pt x="198" y="0"/>
                    <a:pt x="0" y="200"/>
                    <a:pt x="0" y="444"/>
                  </a:cubicBezTo>
                  <a:lnTo>
                    <a:pt x="0" y="1136"/>
                  </a:lnTo>
                  <a:cubicBezTo>
                    <a:pt x="0" y="1380"/>
                    <a:pt x="198" y="1579"/>
                    <a:pt x="443" y="1579"/>
                  </a:cubicBezTo>
                  <a:lnTo>
                    <a:pt x="515" y="1579"/>
                  </a:lnTo>
                  <a:lnTo>
                    <a:pt x="515" y="3226"/>
                  </a:lnTo>
                  <a:cubicBezTo>
                    <a:pt x="515" y="3374"/>
                    <a:pt x="634" y="3492"/>
                    <a:pt x="780" y="3492"/>
                  </a:cubicBezTo>
                  <a:cubicBezTo>
                    <a:pt x="927" y="3492"/>
                    <a:pt x="1046" y="3374"/>
                    <a:pt x="1046" y="3226"/>
                  </a:cubicBezTo>
                  <a:lnTo>
                    <a:pt x="1046" y="1579"/>
                  </a:lnTo>
                  <a:lnTo>
                    <a:pt x="1118" y="1579"/>
                  </a:lnTo>
                  <a:cubicBezTo>
                    <a:pt x="1363" y="1579"/>
                    <a:pt x="1562" y="1380"/>
                    <a:pt x="1562" y="1136"/>
                  </a:cubicBezTo>
                  <a:lnTo>
                    <a:pt x="1562" y="444"/>
                  </a:lnTo>
                  <a:cubicBezTo>
                    <a:pt x="1562" y="200"/>
                    <a:pt x="1364" y="0"/>
                    <a:pt x="1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38;p39">
              <a:extLst>
                <a:ext uri="{FF2B5EF4-FFF2-40B4-BE49-F238E27FC236}">
                  <a16:creationId xmlns:a16="http://schemas.microsoft.com/office/drawing/2014/main" id="{DF182357-B131-279F-8894-3834208DAD18}"/>
                </a:ext>
              </a:extLst>
            </p:cNvPr>
            <p:cNvSpPr/>
            <p:nvPr/>
          </p:nvSpPr>
          <p:spPr>
            <a:xfrm>
              <a:off x="4288891" y="1431080"/>
              <a:ext cx="17678" cy="42255"/>
            </a:xfrm>
            <a:custGeom>
              <a:avLst/>
              <a:gdLst/>
              <a:ahLst/>
              <a:cxnLst/>
              <a:rect l="l" t="t" r="r" b="b"/>
              <a:pathLst>
                <a:path w="533" h="1274" extrusionOk="0">
                  <a:moveTo>
                    <a:pt x="266" y="1"/>
                  </a:moveTo>
                  <a:cubicBezTo>
                    <a:pt x="120" y="1"/>
                    <a:pt x="1" y="120"/>
                    <a:pt x="1" y="267"/>
                  </a:cubicBezTo>
                  <a:lnTo>
                    <a:pt x="1" y="1008"/>
                  </a:lnTo>
                  <a:cubicBezTo>
                    <a:pt x="1" y="1154"/>
                    <a:pt x="120" y="1273"/>
                    <a:pt x="266" y="1273"/>
                  </a:cubicBezTo>
                  <a:cubicBezTo>
                    <a:pt x="413" y="1273"/>
                    <a:pt x="532" y="1154"/>
                    <a:pt x="532" y="1008"/>
                  </a:cubicBezTo>
                  <a:lnTo>
                    <a:pt x="532" y="267"/>
                  </a:lnTo>
                  <a:cubicBezTo>
                    <a:pt x="532" y="120"/>
                    <a:pt x="41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39;p39">
              <a:extLst>
                <a:ext uri="{FF2B5EF4-FFF2-40B4-BE49-F238E27FC236}">
                  <a16:creationId xmlns:a16="http://schemas.microsoft.com/office/drawing/2014/main" id="{00FBD2D9-04F2-DEB2-1FEF-2122F4454B73}"/>
                </a:ext>
              </a:extLst>
            </p:cNvPr>
            <p:cNvSpPr/>
            <p:nvPr/>
          </p:nvSpPr>
          <p:spPr>
            <a:xfrm>
              <a:off x="4209985" y="1443252"/>
              <a:ext cx="26766" cy="41194"/>
            </a:xfrm>
            <a:custGeom>
              <a:avLst/>
              <a:gdLst/>
              <a:ahLst/>
              <a:cxnLst/>
              <a:rect l="l" t="t" r="r" b="b"/>
              <a:pathLst>
                <a:path w="807" h="1242" extrusionOk="0">
                  <a:moveTo>
                    <a:pt x="298" y="1"/>
                  </a:moveTo>
                  <a:cubicBezTo>
                    <a:pt x="272" y="1"/>
                    <a:pt x="247" y="4"/>
                    <a:pt x="221" y="12"/>
                  </a:cubicBezTo>
                  <a:cubicBezTo>
                    <a:pt x="81" y="54"/>
                    <a:pt x="1" y="202"/>
                    <a:pt x="43" y="342"/>
                  </a:cubicBezTo>
                  <a:lnTo>
                    <a:pt x="255" y="1052"/>
                  </a:lnTo>
                  <a:cubicBezTo>
                    <a:pt x="289" y="1168"/>
                    <a:pt x="395" y="1242"/>
                    <a:pt x="510" y="1242"/>
                  </a:cubicBezTo>
                  <a:cubicBezTo>
                    <a:pt x="535" y="1242"/>
                    <a:pt x="560" y="1239"/>
                    <a:pt x="586" y="1230"/>
                  </a:cubicBezTo>
                  <a:cubicBezTo>
                    <a:pt x="727" y="1188"/>
                    <a:pt x="807" y="1041"/>
                    <a:pt x="764" y="900"/>
                  </a:cubicBezTo>
                  <a:lnTo>
                    <a:pt x="552" y="190"/>
                  </a:lnTo>
                  <a:cubicBezTo>
                    <a:pt x="518" y="75"/>
                    <a:pt x="412"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40;p39">
              <a:extLst>
                <a:ext uri="{FF2B5EF4-FFF2-40B4-BE49-F238E27FC236}">
                  <a16:creationId xmlns:a16="http://schemas.microsoft.com/office/drawing/2014/main" id="{27651BFA-17E2-81A8-A8ED-DE561AE931CF}"/>
                </a:ext>
              </a:extLst>
            </p:cNvPr>
            <p:cNvSpPr/>
            <p:nvPr/>
          </p:nvSpPr>
          <p:spPr>
            <a:xfrm>
              <a:off x="4138675" y="1477348"/>
              <a:ext cx="33566" cy="38209"/>
            </a:xfrm>
            <a:custGeom>
              <a:avLst/>
              <a:gdLst/>
              <a:ahLst/>
              <a:cxnLst/>
              <a:rect l="l" t="t" r="r" b="b"/>
              <a:pathLst>
                <a:path w="1012" h="1152" extrusionOk="0">
                  <a:moveTo>
                    <a:pt x="304" y="0"/>
                  </a:moveTo>
                  <a:cubicBezTo>
                    <a:pt x="253" y="0"/>
                    <a:pt x="203" y="15"/>
                    <a:pt x="158" y="44"/>
                  </a:cubicBezTo>
                  <a:cubicBezTo>
                    <a:pt x="34" y="124"/>
                    <a:pt x="1" y="290"/>
                    <a:pt x="81" y="412"/>
                  </a:cubicBezTo>
                  <a:lnTo>
                    <a:pt x="487" y="1031"/>
                  </a:lnTo>
                  <a:cubicBezTo>
                    <a:pt x="539" y="1109"/>
                    <a:pt x="623" y="1151"/>
                    <a:pt x="710" y="1151"/>
                  </a:cubicBezTo>
                  <a:cubicBezTo>
                    <a:pt x="759" y="1151"/>
                    <a:pt x="811" y="1137"/>
                    <a:pt x="855" y="1107"/>
                  </a:cubicBezTo>
                  <a:cubicBezTo>
                    <a:pt x="978" y="1027"/>
                    <a:pt x="1012" y="862"/>
                    <a:pt x="932" y="739"/>
                  </a:cubicBezTo>
                  <a:lnTo>
                    <a:pt x="525" y="120"/>
                  </a:lnTo>
                  <a:cubicBezTo>
                    <a:pt x="475" y="42"/>
                    <a:pt x="390"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41;p39">
              <a:extLst>
                <a:ext uri="{FF2B5EF4-FFF2-40B4-BE49-F238E27FC236}">
                  <a16:creationId xmlns:a16="http://schemas.microsoft.com/office/drawing/2014/main" id="{91CDA6FE-EA23-8423-9A64-3C311DC2B700}"/>
                </a:ext>
              </a:extLst>
            </p:cNvPr>
            <p:cNvSpPr/>
            <p:nvPr/>
          </p:nvSpPr>
          <p:spPr>
            <a:xfrm>
              <a:off x="4080466" y="1530516"/>
              <a:ext cx="38574" cy="33433"/>
            </a:xfrm>
            <a:custGeom>
              <a:avLst/>
              <a:gdLst/>
              <a:ahLst/>
              <a:cxnLst/>
              <a:rect l="l" t="t" r="r" b="b"/>
              <a:pathLst>
                <a:path w="1163" h="1008" extrusionOk="0">
                  <a:moveTo>
                    <a:pt x="298" y="0"/>
                  </a:moveTo>
                  <a:cubicBezTo>
                    <a:pt x="223" y="0"/>
                    <a:pt x="147" y="32"/>
                    <a:pt x="94" y="94"/>
                  </a:cubicBezTo>
                  <a:cubicBezTo>
                    <a:pt x="1" y="207"/>
                    <a:pt x="15" y="375"/>
                    <a:pt x="127" y="469"/>
                  </a:cubicBezTo>
                  <a:lnTo>
                    <a:pt x="693" y="945"/>
                  </a:lnTo>
                  <a:cubicBezTo>
                    <a:pt x="743" y="987"/>
                    <a:pt x="804" y="1007"/>
                    <a:pt x="864" y="1007"/>
                  </a:cubicBezTo>
                  <a:cubicBezTo>
                    <a:pt x="940" y="1007"/>
                    <a:pt x="1015" y="975"/>
                    <a:pt x="1068" y="913"/>
                  </a:cubicBezTo>
                  <a:cubicBezTo>
                    <a:pt x="1162" y="800"/>
                    <a:pt x="1148" y="632"/>
                    <a:pt x="1035" y="538"/>
                  </a:cubicBezTo>
                  <a:lnTo>
                    <a:pt x="469" y="63"/>
                  </a:lnTo>
                  <a:cubicBezTo>
                    <a:pt x="419" y="21"/>
                    <a:pt x="359" y="0"/>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42;p39">
              <a:extLst>
                <a:ext uri="{FF2B5EF4-FFF2-40B4-BE49-F238E27FC236}">
                  <a16:creationId xmlns:a16="http://schemas.microsoft.com/office/drawing/2014/main" id="{6D65F984-70C3-A11D-D4E0-90D4C5C37B65}"/>
                </a:ext>
              </a:extLst>
            </p:cNvPr>
            <p:cNvSpPr/>
            <p:nvPr/>
          </p:nvSpPr>
          <p:spPr>
            <a:xfrm>
              <a:off x="4039604" y="1598244"/>
              <a:ext cx="42587" cy="27363"/>
            </a:xfrm>
            <a:custGeom>
              <a:avLst/>
              <a:gdLst/>
              <a:ahLst/>
              <a:cxnLst/>
              <a:rect l="l" t="t" r="r" b="b"/>
              <a:pathLst>
                <a:path w="1284" h="825" extrusionOk="0">
                  <a:moveTo>
                    <a:pt x="303" y="0"/>
                  </a:moveTo>
                  <a:cubicBezTo>
                    <a:pt x="200" y="0"/>
                    <a:pt x="102" y="60"/>
                    <a:pt x="58" y="160"/>
                  </a:cubicBezTo>
                  <a:cubicBezTo>
                    <a:pt x="1" y="296"/>
                    <a:pt x="62" y="452"/>
                    <a:pt x="197" y="510"/>
                  </a:cubicBezTo>
                  <a:lnTo>
                    <a:pt x="876" y="803"/>
                  </a:lnTo>
                  <a:cubicBezTo>
                    <a:pt x="909" y="817"/>
                    <a:pt x="945" y="825"/>
                    <a:pt x="980" y="825"/>
                  </a:cubicBezTo>
                  <a:cubicBezTo>
                    <a:pt x="1083" y="825"/>
                    <a:pt x="1182" y="765"/>
                    <a:pt x="1225" y="664"/>
                  </a:cubicBezTo>
                  <a:cubicBezTo>
                    <a:pt x="1283" y="529"/>
                    <a:pt x="1221" y="373"/>
                    <a:pt x="1086" y="314"/>
                  </a:cubicBezTo>
                  <a:lnTo>
                    <a:pt x="408" y="22"/>
                  </a:lnTo>
                  <a:cubicBezTo>
                    <a:pt x="374" y="7"/>
                    <a:pt x="338"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43;p39">
              <a:extLst>
                <a:ext uri="{FF2B5EF4-FFF2-40B4-BE49-F238E27FC236}">
                  <a16:creationId xmlns:a16="http://schemas.microsoft.com/office/drawing/2014/main" id="{FDD7F747-B9CB-40EF-9CAA-12C4431AFCB2}"/>
                </a:ext>
              </a:extLst>
            </p:cNvPr>
            <p:cNvSpPr/>
            <p:nvPr/>
          </p:nvSpPr>
          <p:spPr>
            <a:xfrm>
              <a:off x="4020665" y="1674861"/>
              <a:ext cx="42985" cy="20464"/>
            </a:xfrm>
            <a:custGeom>
              <a:avLst/>
              <a:gdLst/>
              <a:ahLst/>
              <a:cxnLst/>
              <a:rect l="l" t="t" r="r" b="b"/>
              <a:pathLst>
                <a:path w="1296" h="617" extrusionOk="0">
                  <a:moveTo>
                    <a:pt x="280" y="0"/>
                  </a:moveTo>
                  <a:cubicBezTo>
                    <a:pt x="148" y="0"/>
                    <a:pt x="34" y="100"/>
                    <a:pt x="17" y="235"/>
                  </a:cubicBezTo>
                  <a:cubicBezTo>
                    <a:pt x="1" y="381"/>
                    <a:pt x="106" y="513"/>
                    <a:pt x="251" y="530"/>
                  </a:cubicBezTo>
                  <a:lnTo>
                    <a:pt x="985" y="615"/>
                  </a:lnTo>
                  <a:cubicBezTo>
                    <a:pt x="995" y="616"/>
                    <a:pt x="1005" y="616"/>
                    <a:pt x="1015" y="616"/>
                  </a:cubicBezTo>
                  <a:cubicBezTo>
                    <a:pt x="1149" y="616"/>
                    <a:pt x="1264" y="517"/>
                    <a:pt x="1279" y="381"/>
                  </a:cubicBezTo>
                  <a:cubicBezTo>
                    <a:pt x="1296" y="235"/>
                    <a:pt x="1192" y="104"/>
                    <a:pt x="1045" y="87"/>
                  </a:cubicBezTo>
                  <a:lnTo>
                    <a:pt x="312" y="2"/>
                  </a:lnTo>
                  <a:cubicBezTo>
                    <a:pt x="301" y="1"/>
                    <a:pt x="291"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44;p39">
              <a:extLst>
                <a:ext uri="{FF2B5EF4-FFF2-40B4-BE49-F238E27FC236}">
                  <a16:creationId xmlns:a16="http://schemas.microsoft.com/office/drawing/2014/main" id="{075DFE65-3A3D-1F1A-A9D2-C7A67BC26064}"/>
                </a:ext>
              </a:extLst>
            </p:cNvPr>
            <p:cNvSpPr/>
            <p:nvPr/>
          </p:nvSpPr>
          <p:spPr>
            <a:xfrm>
              <a:off x="4023584" y="1749587"/>
              <a:ext cx="43217" cy="21990"/>
            </a:xfrm>
            <a:custGeom>
              <a:avLst/>
              <a:gdLst/>
              <a:ahLst/>
              <a:cxnLst/>
              <a:rect l="l" t="t" r="r" b="b"/>
              <a:pathLst>
                <a:path w="1303" h="663" extrusionOk="0">
                  <a:moveTo>
                    <a:pt x="1015" y="1"/>
                  </a:moveTo>
                  <a:cubicBezTo>
                    <a:pt x="999" y="1"/>
                    <a:pt x="983" y="2"/>
                    <a:pt x="967" y="5"/>
                  </a:cubicBezTo>
                  <a:lnTo>
                    <a:pt x="240" y="134"/>
                  </a:lnTo>
                  <a:cubicBezTo>
                    <a:pt x="97" y="160"/>
                    <a:pt x="0" y="299"/>
                    <a:pt x="26" y="444"/>
                  </a:cubicBezTo>
                  <a:cubicBezTo>
                    <a:pt x="48" y="572"/>
                    <a:pt x="161" y="662"/>
                    <a:pt x="288" y="662"/>
                  </a:cubicBezTo>
                  <a:cubicBezTo>
                    <a:pt x="303" y="662"/>
                    <a:pt x="319" y="661"/>
                    <a:pt x="335" y="658"/>
                  </a:cubicBezTo>
                  <a:lnTo>
                    <a:pt x="1061" y="528"/>
                  </a:lnTo>
                  <a:cubicBezTo>
                    <a:pt x="1206" y="502"/>
                    <a:pt x="1302" y="364"/>
                    <a:pt x="1276" y="220"/>
                  </a:cubicBezTo>
                  <a:cubicBezTo>
                    <a:pt x="1253" y="91"/>
                    <a:pt x="1141" y="1"/>
                    <a:pt x="1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45;p39">
              <a:extLst>
                <a:ext uri="{FF2B5EF4-FFF2-40B4-BE49-F238E27FC236}">
                  <a16:creationId xmlns:a16="http://schemas.microsoft.com/office/drawing/2014/main" id="{101776A9-A0FA-F267-3B71-F36C7CA3D8E5}"/>
                </a:ext>
              </a:extLst>
            </p:cNvPr>
            <p:cNvSpPr/>
            <p:nvPr/>
          </p:nvSpPr>
          <p:spPr>
            <a:xfrm>
              <a:off x="4048625" y="1817647"/>
              <a:ext cx="42023" cy="28723"/>
            </a:xfrm>
            <a:custGeom>
              <a:avLst/>
              <a:gdLst/>
              <a:ahLst/>
              <a:cxnLst/>
              <a:rect l="l" t="t" r="r" b="b"/>
              <a:pathLst>
                <a:path w="1267" h="866" extrusionOk="0">
                  <a:moveTo>
                    <a:pt x="962" y="1"/>
                  </a:moveTo>
                  <a:cubicBezTo>
                    <a:pt x="922" y="1"/>
                    <a:pt x="881" y="10"/>
                    <a:pt x="843" y="29"/>
                  </a:cubicBezTo>
                  <a:lnTo>
                    <a:pt x="184" y="364"/>
                  </a:lnTo>
                  <a:cubicBezTo>
                    <a:pt x="53" y="430"/>
                    <a:pt x="1" y="590"/>
                    <a:pt x="67" y="720"/>
                  </a:cubicBezTo>
                  <a:cubicBezTo>
                    <a:pt x="114" y="813"/>
                    <a:pt x="207" y="866"/>
                    <a:pt x="304" y="866"/>
                  </a:cubicBezTo>
                  <a:cubicBezTo>
                    <a:pt x="345" y="866"/>
                    <a:pt x="386" y="858"/>
                    <a:pt x="424" y="837"/>
                  </a:cubicBezTo>
                  <a:lnTo>
                    <a:pt x="1083" y="504"/>
                  </a:lnTo>
                  <a:cubicBezTo>
                    <a:pt x="1215" y="438"/>
                    <a:pt x="1267" y="278"/>
                    <a:pt x="1200" y="146"/>
                  </a:cubicBezTo>
                  <a:cubicBezTo>
                    <a:pt x="1153" y="54"/>
                    <a:pt x="1060" y="1"/>
                    <a:pt x="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46;p39">
              <a:extLst>
                <a:ext uri="{FF2B5EF4-FFF2-40B4-BE49-F238E27FC236}">
                  <a16:creationId xmlns:a16="http://schemas.microsoft.com/office/drawing/2014/main" id="{020309AE-482B-62A0-8BBD-053B145EDC4B}"/>
                </a:ext>
              </a:extLst>
            </p:cNvPr>
            <p:cNvSpPr/>
            <p:nvPr/>
          </p:nvSpPr>
          <p:spPr>
            <a:xfrm>
              <a:off x="4094861" y="1876121"/>
              <a:ext cx="37313" cy="34594"/>
            </a:xfrm>
            <a:custGeom>
              <a:avLst/>
              <a:gdLst/>
              <a:ahLst/>
              <a:cxnLst/>
              <a:rect l="l" t="t" r="r" b="b"/>
              <a:pathLst>
                <a:path w="1125" h="1043" extrusionOk="0">
                  <a:moveTo>
                    <a:pt x="830" y="1"/>
                  </a:moveTo>
                  <a:cubicBezTo>
                    <a:pt x="764" y="1"/>
                    <a:pt x="698" y="25"/>
                    <a:pt x="647" y="74"/>
                  </a:cubicBezTo>
                  <a:lnTo>
                    <a:pt x="111" y="584"/>
                  </a:lnTo>
                  <a:cubicBezTo>
                    <a:pt x="5" y="685"/>
                    <a:pt x="0" y="854"/>
                    <a:pt x="102" y="959"/>
                  </a:cubicBezTo>
                  <a:cubicBezTo>
                    <a:pt x="154" y="1015"/>
                    <a:pt x="224" y="1042"/>
                    <a:pt x="295" y="1042"/>
                  </a:cubicBezTo>
                  <a:cubicBezTo>
                    <a:pt x="361" y="1042"/>
                    <a:pt x="426" y="1018"/>
                    <a:pt x="478" y="969"/>
                  </a:cubicBezTo>
                  <a:lnTo>
                    <a:pt x="1014" y="459"/>
                  </a:lnTo>
                  <a:cubicBezTo>
                    <a:pt x="1119" y="358"/>
                    <a:pt x="1124" y="189"/>
                    <a:pt x="1023" y="84"/>
                  </a:cubicBezTo>
                  <a:cubicBezTo>
                    <a:pt x="970" y="28"/>
                    <a:pt x="900" y="1"/>
                    <a:pt x="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47;p39">
              <a:extLst>
                <a:ext uri="{FF2B5EF4-FFF2-40B4-BE49-F238E27FC236}">
                  <a16:creationId xmlns:a16="http://schemas.microsoft.com/office/drawing/2014/main" id="{F3B152EE-FA16-E9D6-5E4B-1D580A9F2830}"/>
                </a:ext>
              </a:extLst>
            </p:cNvPr>
            <p:cNvSpPr/>
            <p:nvPr/>
          </p:nvSpPr>
          <p:spPr>
            <a:xfrm>
              <a:off x="4190814" y="1648659"/>
              <a:ext cx="51841" cy="52371"/>
            </a:xfrm>
            <a:custGeom>
              <a:avLst/>
              <a:gdLst/>
              <a:ahLst/>
              <a:cxnLst/>
              <a:rect l="l" t="t" r="r" b="b"/>
              <a:pathLst>
                <a:path w="1563" h="1579" extrusionOk="0">
                  <a:moveTo>
                    <a:pt x="1031" y="533"/>
                  </a:moveTo>
                  <a:lnTo>
                    <a:pt x="1031" y="1048"/>
                  </a:lnTo>
                  <a:lnTo>
                    <a:pt x="532" y="1048"/>
                  </a:lnTo>
                  <a:lnTo>
                    <a:pt x="532" y="533"/>
                  </a:lnTo>
                  <a:close/>
                  <a:moveTo>
                    <a:pt x="443" y="1"/>
                  </a:moveTo>
                  <a:cubicBezTo>
                    <a:pt x="199" y="1"/>
                    <a:pt x="1" y="199"/>
                    <a:pt x="1" y="443"/>
                  </a:cubicBezTo>
                  <a:lnTo>
                    <a:pt x="1" y="1136"/>
                  </a:lnTo>
                  <a:cubicBezTo>
                    <a:pt x="1" y="1381"/>
                    <a:pt x="200" y="1579"/>
                    <a:pt x="443" y="1579"/>
                  </a:cubicBezTo>
                  <a:lnTo>
                    <a:pt x="1120" y="1579"/>
                  </a:lnTo>
                  <a:cubicBezTo>
                    <a:pt x="1364" y="1579"/>
                    <a:pt x="1562" y="1381"/>
                    <a:pt x="1562" y="1136"/>
                  </a:cubicBezTo>
                  <a:lnTo>
                    <a:pt x="1562" y="443"/>
                  </a:lnTo>
                  <a:cubicBezTo>
                    <a:pt x="1562" y="199"/>
                    <a:pt x="1364"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48;p39">
              <a:extLst>
                <a:ext uri="{FF2B5EF4-FFF2-40B4-BE49-F238E27FC236}">
                  <a16:creationId xmlns:a16="http://schemas.microsoft.com/office/drawing/2014/main" id="{3E06C0F0-6A6E-0D22-F7EA-7AF256667C07}"/>
                </a:ext>
              </a:extLst>
            </p:cNvPr>
            <p:cNvSpPr/>
            <p:nvPr/>
          </p:nvSpPr>
          <p:spPr>
            <a:xfrm>
              <a:off x="4231047" y="1581063"/>
              <a:ext cx="51841" cy="52405"/>
            </a:xfrm>
            <a:custGeom>
              <a:avLst/>
              <a:gdLst/>
              <a:ahLst/>
              <a:cxnLst/>
              <a:rect l="l" t="t" r="r" b="b"/>
              <a:pathLst>
                <a:path w="1563" h="1580" extrusionOk="0">
                  <a:moveTo>
                    <a:pt x="1031" y="533"/>
                  </a:moveTo>
                  <a:lnTo>
                    <a:pt x="1031" y="1048"/>
                  </a:lnTo>
                  <a:lnTo>
                    <a:pt x="532" y="1048"/>
                  </a:lnTo>
                  <a:lnTo>
                    <a:pt x="532" y="533"/>
                  </a:lnTo>
                  <a:close/>
                  <a:moveTo>
                    <a:pt x="444" y="1"/>
                  </a:moveTo>
                  <a:cubicBezTo>
                    <a:pt x="199" y="1"/>
                    <a:pt x="0" y="200"/>
                    <a:pt x="0" y="444"/>
                  </a:cubicBezTo>
                  <a:lnTo>
                    <a:pt x="0" y="1137"/>
                  </a:lnTo>
                  <a:cubicBezTo>
                    <a:pt x="0" y="1382"/>
                    <a:pt x="199" y="1580"/>
                    <a:pt x="444" y="1580"/>
                  </a:cubicBezTo>
                  <a:lnTo>
                    <a:pt x="1119" y="1580"/>
                  </a:lnTo>
                  <a:cubicBezTo>
                    <a:pt x="1364" y="1580"/>
                    <a:pt x="1563" y="1382"/>
                    <a:pt x="1563" y="1137"/>
                  </a:cubicBezTo>
                  <a:lnTo>
                    <a:pt x="1563" y="444"/>
                  </a:lnTo>
                  <a:cubicBezTo>
                    <a:pt x="1563" y="200"/>
                    <a:pt x="1364"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349;p39">
            <a:extLst>
              <a:ext uri="{FF2B5EF4-FFF2-40B4-BE49-F238E27FC236}">
                <a16:creationId xmlns:a16="http://schemas.microsoft.com/office/drawing/2014/main" id="{726A0B74-2992-ADF1-8588-22E7BC401CD9}"/>
              </a:ext>
            </a:extLst>
          </p:cNvPr>
          <p:cNvGrpSpPr/>
          <p:nvPr/>
        </p:nvGrpSpPr>
        <p:grpSpPr>
          <a:xfrm>
            <a:off x="5684181" y="2434940"/>
            <a:ext cx="590713" cy="601957"/>
            <a:chOff x="1230449" y="2288393"/>
            <a:chExt cx="590713" cy="601957"/>
          </a:xfrm>
        </p:grpSpPr>
        <p:sp>
          <p:nvSpPr>
            <p:cNvPr id="33" name="Google Shape;1350;p39">
              <a:extLst>
                <a:ext uri="{FF2B5EF4-FFF2-40B4-BE49-F238E27FC236}">
                  <a16:creationId xmlns:a16="http://schemas.microsoft.com/office/drawing/2014/main" id="{05FB7B76-D210-BEDF-62EC-82EC5612FF09}"/>
                </a:ext>
              </a:extLst>
            </p:cNvPr>
            <p:cNvSpPr/>
            <p:nvPr/>
          </p:nvSpPr>
          <p:spPr>
            <a:xfrm>
              <a:off x="1293202" y="2564645"/>
              <a:ext cx="80995" cy="55556"/>
            </a:xfrm>
            <a:custGeom>
              <a:avLst/>
              <a:gdLst/>
              <a:ahLst/>
              <a:cxnLst/>
              <a:rect l="l" t="t" r="r" b="b"/>
              <a:pathLst>
                <a:path w="2442" h="1675" extrusionOk="0">
                  <a:moveTo>
                    <a:pt x="265" y="0"/>
                  </a:moveTo>
                  <a:cubicBezTo>
                    <a:pt x="118" y="0"/>
                    <a:pt x="0" y="119"/>
                    <a:pt x="0" y="266"/>
                  </a:cubicBezTo>
                  <a:cubicBezTo>
                    <a:pt x="0" y="1042"/>
                    <a:pt x="635" y="1675"/>
                    <a:pt x="1414" y="1675"/>
                  </a:cubicBezTo>
                  <a:lnTo>
                    <a:pt x="2177" y="1675"/>
                  </a:lnTo>
                  <a:cubicBezTo>
                    <a:pt x="2324" y="1675"/>
                    <a:pt x="2442" y="1556"/>
                    <a:pt x="2442" y="1409"/>
                  </a:cubicBezTo>
                  <a:cubicBezTo>
                    <a:pt x="2442" y="1262"/>
                    <a:pt x="2324" y="1143"/>
                    <a:pt x="2176" y="1143"/>
                  </a:cubicBezTo>
                  <a:lnTo>
                    <a:pt x="1414" y="1143"/>
                  </a:lnTo>
                  <a:cubicBezTo>
                    <a:pt x="927" y="1143"/>
                    <a:pt x="531" y="750"/>
                    <a:pt x="531" y="266"/>
                  </a:cubicBezTo>
                  <a:cubicBezTo>
                    <a:pt x="531" y="119"/>
                    <a:pt x="412"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51;p39">
              <a:extLst>
                <a:ext uri="{FF2B5EF4-FFF2-40B4-BE49-F238E27FC236}">
                  <a16:creationId xmlns:a16="http://schemas.microsoft.com/office/drawing/2014/main" id="{EBC4095E-93AF-4130-0C07-3B4D8C5C9742}"/>
                </a:ext>
              </a:extLst>
            </p:cNvPr>
            <p:cNvSpPr/>
            <p:nvPr/>
          </p:nvSpPr>
          <p:spPr>
            <a:xfrm>
              <a:off x="1327796" y="2667796"/>
              <a:ext cx="129287" cy="53798"/>
            </a:xfrm>
            <a:custGeom>
              <a:avLst/>
              <a:gdLst/>
              <a:ahLst/>
              <a:cxnLst/>
              <a:rect l="l" t="t" r="r" b="b"/>
              <a:pathLst>
                <a:path w="3898" h="1622" extrusionOk="0">
                  <a:moveTo>
                    <a:pt x="1361" y="0"/>
                  </a:moveTo>
                  <a:cubicBezTo>
                    <a:pt x="610" y="0"/>
                    <a:pt x="0" y="608"/>
                    <a:pt x="0" y="1355"/>
                  </a:cubicBezTo>
                  <a:cubicBezTo>
                    <a:pt x="0" y="1502"/>
                    <a:pt x="118" y="1621"/>
                    <a:pt x="266" y="1621"/>
                  </a:cubicBezTo>
                  <a:cubicBezTo>
                    <a:pt x="412" y="1621"/>
                    <a:pt x="531" y="1502"/>
                    <a:pt x="531" y="1355"/>
                  </a:cubicBezTo>
                  <a:cubicBezTo>
                    <a:pt x="531" y="902"/>
                    <a:pt x="903" y="532"/>
                    <a:pt x="1361" y="532"/>
                  </a:cubicBezTo>
                  <a:lnTo>
                    <a:pt x="3631" y="532"/>
                  </a:lnTo>
                  <a:cubicBezTo>
                    <a:pt x="3779" y="532"/>
                    <a:pt x="3897" y="413"/>
                    <a:pt x="3897" y="266"/>
                  </a:cubicBezTo>
                  <a:cubicBezTo>
                    <a:pt x="3898" y="119"/>
                    <a:pt x="3779" y="0"/>
                    <a:pt x="3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52;p39">
              <a:extLst>
                <a:ext uri="{FF2B5EF4-FFF2-40B4-BE49-F238E27FC236}">
                  <a16:creationId xmlns:a16="http://schemas.microsoft.com/office/drawing/2014/main" id="{79ADAEE5-2855-2A8E-E1D2-6C61510A6B44}"/>
                </a:ext>
              </a:extLst>
            </p:cNvPr>
            <p:cNvSpPr/>
            <p:nvPr/>
          </p:nvSpPr>
          <p:spPr>
            <a:xfrm>
              <a:off x="1474695" y="2667796"/>
              <a:ext cx="54229" cy="17645"/>
            </a:xfrm>
            <a:custGeom>
              <a:avLst/>
              <a:gdLst/>
              <a:ahLst/>
              <a:cxnLst/>
              <a:rect l="l" t="t" r="r" b="b"/>
              <a:pathLst>
                <a:path w="1635" h="532" extrusionOk="0">
                  <a:moveTo>
                    <a:pt x="266" y="0"/>
                  </a:moveTo>
                  <a:cubicBezTo>
                    <a:pt x="119" y="0"/>
                    <a:pt x="1" y="119"/>
                    <a:pt x="1" y="266"/>
                  </a:cubicBezTo>
                  <a:cubicBezTo>
                    <a:pt x="1" y="413"/>
                    <a:pt x="119" y="532"/>
                    <a:pt x="266" y="532"/>
                  </a:cubicBezTo>
                  <a:lnTo>
                    <a:pt x="1368" y="532"/>
                  </a:lnTo>
                  <a:cubicBezTo>
                    <a:pt x="1515" y="532"/>
                    <a:pt x="1634" y="413"/>
                    <a:pt x="1634" y="266"/>
                  </a:cubicBezTo>
                  <a:cubicBezTo>
                    <a:pt x="1634" y="119"/>
                    <a:pt x="1515"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53;p39">
              <a:extLst>
                <a:ext uri="{FF2B5EF4-FFF2-40B4-BE49-F238E27FC236}">
                  <a16:creationId xmlns:a16="http://schemas.microsoft.com/office/drawing/2014/main" id="{AB214907-D0D1-132C-D292-2816CC794D56}"/>
                </a:ext>
              </a:extLst>
            </p:cNvPr>
            <p:cNvSpPr/>
            <p:nvPr/>
          </p:nvSpPr>
          <p:spPr>
            <a:xfrm>
              <a:off x="1394429" y="2496453"/>
              <a:ext cx="72504" cy="72206"/>
            </a:xfrm>
            <a:custGeom>
              <a:avLst/>
              <a:gdLst/>
              <a:ahLst/>
              <a:cxnLst/>
              <a:rect l="l" t="t" r="r" b="b"/>
              <a:pathLst>
                <a:path w="2186" h="2177" extrusionOk="0">
                  <a:moveTo>
                    <a:pt x="1920" y="1"/>
                  </a:moveTo>
                  <a:cubicBezTo>
                    <a:pt x="1773" y="1"/>
                    <a:pt x="1654" y="120"/>
                    <a:pt x="1654" y="266"/>
                  </a:cubicBezTo>
                  <a:cubicBezTo>
                    <a:pt x="1654" y="1026"/>
                    <a:pt x="1031" y="1645"/>
                    <a:pt x="267" y="1645"/>
                  </a:cubicBezTo>
                  <a:cubicBezTo>
                    <a:pt x="120" y="1645"/>
                    <a:pt x="1" y="1763"/>
                    <a:pt x="1" y="1910"/>
                  </a:cubicBezTo>
                  <a:cubicBezTo>
                    <a:pt x="1" y="2058"/>
                    <a:pt x="120" y="2176"/>
                    <a:pt x="267" y="2176"/>
                  </a:cubicBezTo>
                  <a:cubicBezTo>
                    <a:pt x="1324" y="2176"/>
                    <a:pt x="2186" y="1320"/>
                    <a:pt x="2186" y="266"/>
                  </a:cubicBezTo>
                  <a:cubicBezTo>
                    <a:pt x="2186" y="120"/>
                    <a:pt x="2066" y="1"/>
                    <a:pt x="1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54;p39">
              <a:extLst>
                <a:ext uri="{FF2B5EF4-FFF2-40B4-BE49-F238E27FC236}">
                  <a16:creationId xmlns:a16="http://schemas.microsoft.com/office/drawing/2014/main" id="{97A368D9-4572-C24E-18E1-E9E096A0D93F}"/>
                </a:ext>
              </a:extLst>
            </p:cNvPr>
            <p:cNvSpPr/>
            <p:nvPr/>
          </p:nvSpPr>
          <p:spPr>
            <a:xfrm>
              <a:off x="1400798" y="2363053"/>
              <a:ext cx="49585" cy="45141"/>
            </a:xfrm>
            <a:custGeom>
              <a:avLst/>
              <a:gdLst/>
              <a:ahLst/>
              <a:cxnLst/>
              <a:rect l="l" t="t" r="r" b="b"/>
              <a:pathLst>
                <a:path w="1495" h="1361" extrusionOk="0">
                  <a:moveTo>
                    <a:pt x="1163" y="0"/>
                  </a:moveTo>
                  <a:cubicBezTo>
                    <a:pt x="560" y="0"/>
                    <a:pt x="50" y="469"/>
                    <a:pt x="11" y="1077"/>
                  </a:cubicBezTo>
                  <a:cubicBezTo>
                    <a:pt x="1" y="1224"/>
                    <a:pt x="112" y="1350"/>
                    <a:pt x="258" y="1359"/>
                  </a:cubicBezTo>
                  <a:cubicBezTo>
                    <a:pt x="264" y="1360"/>
                    <a:pt x="271" y="1360"/>
                    <a:pt x="276" y="1360"/>
                  </a:cubicBezTo>
                  <a:cubicBezTo>
                    <a:pt x="414" y="1360"/>
                    <a:pt x="531" y="1252"/>
                    <a:pt x="541" y="1112"/>
                  </a:cubicBezTo>
                  <a:cubicBezTo>
                    <a:pt x="562" y="784"/>
                    <a:pt x="837" y="532"/>
                    <a:pt x="1163" y="532"/>
                  </a:cubicBezTo>
                  <a:cubicBezTo>
                    <a:pt x="1176" y="532"/>
                    <a:pt x="1190" y="533"/>
                    <a:pt x="1203" y="534"/>
                  </a:cubicBezTo>
                  <a:cubicBezTo>
                    <a:pt x="1209" y="534"/>
                    <a:pt x="1215" y="534"/>
                    <a:pt x="1222" y="534"/>
                  </a:cubicBezTo>
                  <a:cubicBezTo>
                    <a:pt x="1360" y="534"/>
                    <a:pt x="1476" y="426"/>
                    <a:pt x="1485" y="286"/>
                  </a:cubicBezTo>
                  <a:cubicBezTo>
                    <a:pt x="1495" y="139"/>
                    <a:pt x="1384" y="13"/>
                    <a:pt x="1237" y="3"/>
                  </a:cubicBezTo>
                  <a:cubicBezTo>
                    <a:pt x="1212" y="1"/>
                    <a:pt x="1188" y="0"/>
                    <a:pt x="1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55;p39">
              <a:extLst>
                <a:ext uri="{FF2B5EF4-FFF2-40B4-BE49-F238E27FC236}">
                  <a16:creationId xmlns:a16="http://schemas.microsoft.com/office/drawing/2014/main" id="{A3AC5FBD-4E71-1B63-2526-71B2E22A9002}"/>
                </a:ext>
              </a:extLst>
            </p:cNvPr>
            <p:cNvSpPr/>
            <p:nvPr/>
          </p:nvSpPr>
          <p:spPr>
            <a:xfrm>
              <a:off x="1403351" y="2707033"/>
              <a:ext cx="52902" cy="87761"/>
            </a:xfrm>
            <a:custGeom>
              <a:avLst/>
              <a:gdLst/>
              <a:ahLst/>
              <a:cxnLst/>
              <a:rect l="l" t="t" r="r" b="b"/>
              <a:pathLst>
                <a:path w="1595" h="2646" extrusionOk="0">
                  <a:moveTo>
                    <a:pt x="267" y="1"/>
                  </a:moveTo>
                  <a:cubicBezTo>
                    <a:pt x="120" y="1"/>
                    <a:pt x="1" y="120"/>
                    <a:pt x="1" y="267"/>
                  </a:cubicBezTo>
                  <a:cubicBezTo>
                    <a:pt x="1" y="414"/>
                    <a:pt x="120" y="533"/>
                    <a:pt x="267" y="533"/>
                  </a:cubicBezTo>
                  <a:cubicBezTo>
                    <a:pt x="705" y="533"/>
                    <a:pt x="1062" y="888"/>
                    <a:pt x="1062" y="1323"/>
                  </a:cubicBezTo>
                  <a:cubicBezTo>
                    <a:pt x="1062" y="1760"/>
                    <a:pt x="705" y="2115"/>
                    <a:pt x="267" y="2115"/>
                  </a:cubicBezTo>
                  <a:cubicBezTo>
                    <a:pt x="120" y="2115"/>
                    <a:pt x="1" y="2234"/>
                    <a:pt x="1" y="2380"/>
                  </a:cubicBezTo>
                  <a:cubicBezTo>
                    <a:pt x="1" y="2528"/>
                    <a:pt x="120" y="2646"/>
                    <a:pt x="267" y="2646"/>
                  </a:cubicBezTo>
                  <a:cubicBezTo>
                    <a:pt x="999" y="2646"/>
                    <a:pt x="1594" y="2052"/>
                    <a:pt x="1594" y="1323"/>
                  </a:cubicBezTo>
                  <a:cubicBezTo>
                    <a:pt x="1594" y="594"/>
                    <a:pt x="999"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56;p39">
              <a:extLst>
                <a:ext uri="{FF2B5EF4-FFF2-40B4-BE49-F238E27FC236}">
                  <a16:creationId xmlns:a16="http://schemas.microsoft.com/office/drawing/2014/main" id="{2B289E27-51E8-CECF-BEF8-07108A9A4207}"/>
                </a:ext>
              </a:extLst>
            </p:cNvPr>
            <p:cNvSpPr/>
            <p:nvPr/>
          </p:nvSpPr>
          <p:spPr>
            <a:xfrm>
              <a:off x="1493600" y="2499405"/>
              <a:ext cx="47695" cy="77413"/>
            </a:xfrm>
            <a:custGeom>
              <a:avLst/>
              <a:gdLst/>
              <a:ahLst/>
              <a:cxnLst/>
              <a:rect l="l" t="t" r="r" b="b"/>
              <a:pathLst>
                <a:path w="1438" h="2334" extrusionOk="0">
                  <a:moveTo>
                    <a:pt x="266" y="1"/>
                  </a:moveTo>
                  <a:cubicBezTo>
                    <a:pt x="120" y="1"/>
                    <a:pt x="0" y="120"/>
                    <a:pt x="0" y="267"/>
                  </a:cubicBezTo>
                  <a:cubicBezTo>
                    <a:pt x="0" y="414"/>
                    <a:pt x="120" y="533"/>
                    <a:pt x="266" y="533"/>
                  </a:cubicBezTo>
                  <a:cubicBezTo>
                    <a:pt x="619" y="533"/>
                    <a:pt x="906" y="817"/>
                    <a:pt x="906" y="1167"/>
                  </a:cubicBezTo>
                  <a:cubicBezTo>
                    <a:pt x="906" y="1517"/>
                    <a:pt x="619" y="1803"/>
                    <a:pt x="266" y="1803"/>
                  </a:cubicBezTo>
                  <a:cubicBezTo>
                    <a:pt x="120" y="1803"/>
                    <a:pt x="0" y="1922"/>
                    <a:pt x="0" y="2069"/>
                  </a:cubicBezTo>
                  <a:cubicBezTo>
                    <a:pt x="0" y="2216"/>
                    <a:pt x="120" y="2334"/>
                    <a:pt x="266" y="2334"/>
                  </a:cubicBezTo>
                  <a:cubicBezTo>
                    <a:pt x="912" y="2334"/>
                    <a:pt x="1437" y="1811"/>
                    <a:pt x="1437" y="1167"/>
                  </a:cubicBezTo>
                  <a:cubicBezTo>
                    <a:pt x="1438" y="524"/>
                    <a:pt x="912"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57;p39">
              <a:extLst>
                <a:ext uri="{FF2B5EF4-FFF2-40B4-BE49-F238E27FC236}">
                  <a16:creationId xmlns:a16="http://schemas.microsoft.com/office/drawing/2014/main" id="{9B4AE962-8E3C-C971-BABC-A6DAD907EC55}"/>
                </a:ext>
              </a:extLst>
            </p:cNvPr>
            <p:cNvSpPr/>
            <p:nvPr/>
          </p:nvSpPr>
          <p:spPr>
            <a:xfrm>
              <a:off x="1338244" y="2443319"/>
              <a:ext cx="62919" cy="107761"/>
            </a:xfrm>
            <a:custGeom>
              <a:avLst/>
              <a:gdLst/>
              <a:ahLst/>
              <a:cxnLst/>
              <a:rect l="l" t="t" r="r" b="b"/>
              <a:pathLst>
                <a:path w="1897" h="3249" extrusionOk="0">
                  <a:moveTo>
                    <a:pt x="266" y="1"/>
                  </a:moveTo>
                  <a:cubicBezTo>
                    <a:pt x="120" y="1"/>
                    <a:pt x="1" y="120"/>
                    <a:pt x="1" y="267"/>
                  </a:cubicBezTo>
                  <a:cubicBezTo>
                    <a:pt x="1" y="414"/>
                    <a:pt x="120" y="533"/>
                    <a:pt x="266" y="533"/>
                  </a:cubicBezTo>
                  <a:cubicBezTo>
                    <a:pt x="872" y="533"/>
                    <a:pt x="1365" y="1022"/>
                    <a:pt x="1365" y="1625"/>
                  </a:cubicBezTo>
                  <a:cubicBezTo>
                    <a:pt x="1365" y="2228"/>
                    <a:pt x="872" y="2718"/>
                    <a:pt x="266" y="2718"/>
                  </a:cubicBezTo>
                  <a:cubicBezTo>
                    <a:pt x="120" y="2718"/>
                    <a:pt x="1" y="2837"/>
                    <a:pt x="1" y="2982"/>
                  </a:cubicBezTo>
                  <a:cubicBezTo>
                    <a:pt x="1" y="3130"/>
                    <a:pt x="120" y="3248"/>
                    <a:pt x="266" y="3248"/>
                  </a:cubicBezTo>
                  <a:cubicBezTo>
                    <a:pt x="1166" y="3248"/>
                    <a:pt x="1897" y="2520"/>
                    <a:pt x="1897" y="1625"/>
                  </a:cubicBezTo>
                  <a:cubicBezTo>
                    <a:pt x="1897" y="730"/>
                    <a:pt x="1166"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58;p39">
              <a:extLst>
                <a:ext uri="{FF2B5EF4-FFF2-40B4-BE49-F238E27FC236}">
                  <a16:creationId xmlns:a16="http://schemas.microsoft.com/office/drawing/2014/main" id="{46D705A4-7CF4-8F94-D910-8FC61B20559D}"/>
                </a:ext>
              </a:extLst>
            </p:cNvPr>
            <p:cNvSpPr/>
            <p:nvPr/>
          </p:nvSpPr>
          <p:spPr>
            <a:xfrm>
              <a:off x="1731544" y="2442954"/>
              <a:ext cx="60166" cy="59934"/>
            </a:xfrm>
            <a:custGeom>
              <a:avLst/>
              <a:gdLst/>
              <a:ahLst/>
              <a:cxnLst/>
              <a:rect l="l" t="t" r="r" b="b"/>
              <a:pathLst>
                <a:path w="1814" h="1807" extrusionOk="0">
                  <a:moveTo>
                    <a:pt x="907" y="532"/>
                  </a:moveTo>
                  <a:cubicBezTo>
                    <a:pt x="1113" y="532"/>
                    <a:pt x="1282" y="699"/>
                    <a:pt x="1282" y="903"/>
                  </a:cubicBezTo>
                  <a:cubicBezTo>
                    <a:pt x="1282" y="1108"/>
                    <a:pt x="1113" y="1275"/>
                    <a:pt x="907" y="1275"/>
                  </a:cubicBezTo>
                  <a:cubicBezTo>
                    <a:pt x="701" y="1275"/>
                    <a:pt x="532" y="1108"/>
                    <a:pt x="532" y="903"/>
                  </a:cubicBezTo>
                  <a:cubicBezTo>
                    <a:pt x="532" y="699"/>
                    <a:pt x="701" y="532"/>
                    <a:pt x="907" y="532"/>
                  </a:cubicBezTo>
                  <a:close/>
                  <a:moveTo>
                    <a:pt x="907" y="0"/>
                  </a:moveTo>
                  <a:cubicBezTo>
                    <a:pt x="407" y="0"/>
                    <a:pt x="0" y="405"/>
                    <a:pt x="0" y="903"/>
                  </a:cubicBezTo>
                  <a:cubicBezTo>
                    <a:pt x="0" y="1401"/>
                    <a:pt x="407" y="1807"/>
                    <a:pt x="907" y="1807"/>
                  </a:cubicBezTo>
                  <a:cubicBezTo>
                    <a:pt x="1407" y="1807"/>
                    <a:pt x="1814" y="1401"/>
                    <a:pt x="1814" y="903"/>
                  </a:cubicBezTo>
                  <a:cubicBezTo>
                    <a:pt x="1814" y="405"/>
                    <a:pt x="1407"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59;p39">
              <a:extLst>
                <a:ext uri="{FF2B5EF4-FFF2-40B4-BE49-F238E27FC236}">
                  <a16:creationId xmlns:a16="http://schemas.microsoft.com/office/drawing/2014/main" id="{8486D1CA-F447-B4D4-BADE-2CB0FAE33934}"/>
                </a:ext>
              </a:extLst>
            </p:cNvPr>
            <p:cNvSpPr/>
            <p:nvPr/>
          </p:nvSpPr>
          <p:spPr>
            <a:xfrm>
              <a:off x="1761030" y="2668626"/>
              <a:ext cx="60133" cy="59934"/>
            </a:xfrm>
            <a:custGeom>
              <a:avLst/>
              <a:gdLst/>
              <a:ahLst/>
              <a:cxnLst/>
              <a:rect l="l" t="t" r="r" b="b"/>
              <a:pathLst>
                <a:path w="1813" h="1807" extrusionOk="0">
                  <a:moveTo>
                    <a:pt x="906" y="533"/>
                  </a:moveTo>
                  <a:cubicBezTo>
                    <a:pt x="1112" y="533"/>
                    <a:pt x="1281" y="699"/>
                    <a:pt x="1281" y="903"/>
                  </a:cubicBezTo>
                  <a:cubicBezTo>
                    <a:pt x="1281" y="1109"/>
                    <a:pt x="1112" y="1275"/>
                    <a:pt x="906" y="1275"/>
                  </a:cubicBezTo>
                  <a:cubicBezTo>
                    <a:pt x="700" y="1275"/>
                    <a:pt x="531" y="1109"/>
                    <a:pt x="531" y="903"/>
                  </a:cubicBezTo>
                  <a:cubicBezTo>
                    <a:pt x="531" y="699"/>
                    <a:pt x="700" y="533"/>
                    <a:pt x="906" y="533"/>
                  </a:cubicBezTo>
                  <a:close/>
                  <a:moveTo>
                    <a:pt x="906" y="1"/>
                  </a:moveTo>
                  <a:cubicBezTo>
                    <a:pt x="407" y="1"/>
                    <a:pt x="1" y="405"/>
                    <a:pt x="1" y="903"/>
                  </a:cubicBezTo>
                  <a:cubicBezTo>
                    <a:pt x="1" y="1401"/>
                    <a:pt x="407" y="1807"/>
                    <a:pt x="906" y="1807"/>
                  </a:cubicBezTo>
                  <a:cubicBezTo>
                    <a:pt x="1406" y="1807"/>
                    <a:pt x="1813" y="1401"/>
                    <a:pt x="1813" y="903"/>
                  </a:cubicBezTo>
                  <a:cubicBezTo>
                    <a:pt x="1813" y="405"/>
                    <a:pt x="1406"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60;p39">
              <a:extLst>
                <a:ext uri="{FF2B5EF4-FFF2-40B4-BE49-F238E27FC236}">
                  <a16:creationId xmlns:a16="http://schemas.microsoft.com/office/drawing/2014/main" id="{7332234D-0BC4-E2F6-98DE-F8517AA37D15}"/>
                </a:ext>
              </a:extLst>
            </p:cNvPr>
            <p:cNvSpPr/>
            <p:nvPr/>
          </p:nvSpPr>
          <p:spPr>
            <a:xfrm>
              <a:off x="1725408" y="2546768"/>
              <a:ext cx="77280" cy="76119"/>
            </a:xfrm>
            <a:custGeom>
              <a:avLst/>
              <a:gdLst/>
              <a:ahLst/>
              <a:cxnLst/>
              <a:rect l="l" t="t" r="r" b="b"/>
              <a:pathLst>
                <a:path w="2330" h="2295" extrusionOk="0">
                  <a:moveTo>
                    <a:pt x="1423" y="1020"/>
                  </a:moveTo>
                  <a:cubicBezTo>
                    <a:pt x="1629" y="1020"/>
                    <a:pt x="1797" y="1187"/>
                    <a:pt x="1797" y="1391"/>
                  </a:cubicBezTo>
                  <a:cubicBezTo>
                    <a:pt x="1797" y="1596"/>
                    <a:pt x="1629" y="1763"/>
                    <a:pt x="1423" y="1763"/>
                  </a:cubicBezTo>
                  <a:cubicBezTo>
                    <a:pt x="1216" y="1763"/>
                    <a:pt x="1048" y="1596"/>
                    <a:pt x="1048" y="1391"/>
                  </a:cubicBezTo>
                  <a:cubicBezTo>
                    <a:pt x="1048" y="1187"/>
                    <a:pt x="1216" y="1020"/>
                    <a:pt x="1423" y="1020"/>
                  </a:cubicBezTo>
                  <a:close/>
                  <a:moveTo>
                    <a:pt x="292" y="0"/>
                  </a:moveTo>
                  <a:cubicBezTo>
                    <a:pt x="224" y="0"/>
                    <a:pt x="156" y="27"/>
                    <a:pt x="104" y="79"/>
                  </a:cubicBezTo>
                  <a:cubicBezTo>
                    <a:pt x="1" y="183"/>
                    <a:pt x="1" y="351"/>
                    <a:pt x="104" y="455"/>
                  </a:cubicBezTo>
                  <a:lnTo>
                    <a:pt x="622" y="969"/>
                  </a:lnTo>
                  <a:cubicBezTo>
                    <a:pt x="555" y="1096"/>
                    <a:pt x="516" y="1239"/>
                    <a:pt x="516" y="1391"/>
                  </a:cubicBezTo>
                  <a:cubicBezTo>
                    <a:pt x="516" y="1889"/>
                    <a:pt x="923" y="2295"/>
                    <a:pt x="1423" y="2295"/>
                  </a:cubicBezTo>
                  <a:cubicBezTo>
                    <a:pt x="1923" y="2295"/>
                    <a:pt x="2328" y="1889"/>
                    <a:pt x="2328" y="1391"/>
                  </a:cubicBezTo>
                  <a:cubicBezTo>
                    <a:pt x="2329" y="893"/>
                    <a:pt x="1923" y="488"/>
                    <a:pt x="1423" y="488"/>
                  </a:cubicBezTo>
                  <a:cubicBezTo>
                    <a:pt x="1270" y="488"/>
                    <a:pt x="1125" y="527"/>
                    <a:pt x="997" y="593"/>
                  </a:cubicBezTo>
                  <a:lnTo>
                    <a:pt x="480" y="78"/>
                  </a:lnTo>
                  <a:cubicBezTo>
                    <a:pt x="428" y="26"/>
                    <a:pt x="360"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61;p39">
              <a:extLst>
                <a:ext uri="{FF2B5EF4-FFF2-40B4-BE49-F238E27FC236}">
                  <a16:creationId xmlns:a16="http://schemas.microsoft.com/office/drawing/2014/main" id="{25DFBD41-06B8-84E0-5E40-EFC4238FC49E}"/>
                </a:ext>
              </a:extLst>
            </p:cNvPr>
            <p:cNvSpPr/>
            <p:nvPr/>
          </p:nvSpPr>
          <p:spPr>
            <a:xfrm>
              <a:off x="1722655" y="2760698"/>
              <a:ext cx="60133" cy="59934"/>
            </a:xfrm>
            <a:custGeom>
              <a:avLst/>
              <a:gdLst/>
              <a:ahLst/>
              <a:cxnLst/>
              <a:rect l="l" t="t" r="r" b="b"/>
              <a:pathLst>
                <a:path w="1813" h="1807" extrusionOk="0">
                  <a:moveTo>
                    <a:pt x="906" y="532"/>
                  </a:moveTo>
                  <a:cubicBezTo>
                    <a:pt x="1113" y="532"/>
                    <a:pt x="1281" y="698"/>
                    <a:pt x="1281" y="903"/>
                  </a:cubicBezTo>
                  <a:cubicBezTo>
                    <a:pt x="1281" y="1108"/>
                    <a:pt x="1113" y="1274"/>
                    <a:pt x="906" y="1274"/>
                  </a:cubicBezTo>
                  <a:cubicBezTo>
                    <a:pt x="700" y="1274"/>
                    <a:pt x="532" y="1108"/>
                    <a:pt x="532" y="903"/>
                  </a:cubicBezTo>
                  <a:cubicBezTo>
                    <a:pt x="532" y="698"/>
                    <a:pt x="700" y="532"/>
                    <a:pt x="906" y="532"/>
                  </a:cubicBezTo>
                  <a:close/>
                  <a:moveTo>
                    <a:pt x="906" y="0"/>
                  </a:moveTo>
                  <a:cubicBezTo>
                    <a:pt x="407" y="0"/>
                    <a:pt x="0" y="405"/>
                    <a:pt x="0" y="903"/>
                  </a:cubicBezTo>
                  <a:cubicBezTo>
                    <a:pt x="0" y="1400"/>
                    <a:pt x="407" y="1806"/>
                    <a:pt x="906" y="1806"/>
                  </a:cubicBezTo>
                  <a:cubicBezTo>
                    <a:pt x="1406" y="1806"/>
                    <a:pt x="1813" y="1400"/>
                    <a:pt x="1813" y="903"/>
                  </a:cubicBezTo>
                  <a:cubicBezTo>
                    <a:pt x="1813" y="405"/>
                    <a:pt x="1406"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62;p39">
              <a:extLst>
                <a:ext uri="{FF2B5EF4-FFF2-40B4-BE49-F238E27FC236}">
                  <a16:creationId xmlns:a16="http://schemas.microsoft.com/office/drawing/2014/main" id="{473FA5E0-5F4D-36E8-E793-7DBC3C28B629}"/>
                </a:ext>
              </a:extLst>
            </p:cNvPr>
            <p:cNvSpPr/>
            <p:nvPr/>
          </p:nvSpPr>
          <p:spPr>
            <a:xfrm>
              <a:off x="1230449" y="2288393"/>
              <a:ext cx="510547" cy="601957"/>
            </a:xfrm>
            <a:custGeom>
              <a:avLst/>
              <a:gdLst/>
              <a:ahLst/>
              <a:cxnLst/>
              <a:rect l="l" t="t" r="r" b="b"/>
              <a:pathLst>
                <a:path w="15393" h="18149" extrusionOk="0">
                  <a:moveTo>
                    <a:pt x="11924" y="2067"/>
                  </a:moveTo>
                  <a:cubicBezTo>
                    <a:pt x="12131" y="2067"/>
                    <a:pt x="12299" y="2234"/>
                    <a:pt x="12299" y="2439"/>
                  </a:cubicBezTo>
                  <a:cubicBezTo>
                    <a:pt x="12299" y="2643"/>
                    <a:pt x="12131" y="2810"/>
                    <a:pt x="11924" y="2810"/>
                  </a:cubicBezTo>
                  <a:cubicBezTo>
                    <a:pt x="11718" y="2810"/>
                    <a:pt x="11550" y="2643"/>
                    <a:pt x="11550" y="2439"/>
                  </a:cubicBezTo>
                  <a:cubicBezTo>
                    <a:pt x="11550" y="2234"/>
                    <a:pt x="11718" y="2067"/>
                    <a:pt x="11924" y="2067"/>
                  </a:cubicBezTo>
                  <a:close/>
                  <a:moveTo>
                    <a:pt x="14486" y="2561"/>
                  </a:moveTo>
                  <a:cubicBezTo>
                    <a:pt x="14693" y="2561"/>
                    <a:pt x="14861" y="2727"/>
                    <a:pt x="14861" y="2932"/>
                  </a:cubicBezTo>
                  <a:cubicBezTo>
                    <a:pt x="14861" y="3137"/>
                    <a:pt x="14693" y="3303"/>
                    <a:pt x="14486" y="3303"/>
                  </a:cubicBezTo>
                  <a:cubicBezTo>
                    <a:pt x="14280" y="3303"/>
                    <a:pt x="14111" y="3137"/>
                    <a:pt x="14111" y="2932"/>
                  </a:cubicBezTo>
                  <a:cubicBezTo>
                    <a:pt x="14111" y="2727"/>
                    <a:pt x="14280" y="2561"/>
                    <a:pt x="14486" y="2561"/>
                  </a:cubicBezTo>
                  <a:close/>
                  <a:moveTo>
                    <a:pt x="11967" y="8060"/>
                  </a:moveTo>
                  <a:cubicBezTo>
                    <a:pt x="12173" y="8060"/>
                    <a:pt x="12340" y="8226"/>
                    <a:pt x="12340" y="8431"/>
                  </a:cubicBezTo>
                  <a:cubicBezTo>
                    <a:pt x="12340" y="8636"/>
                    <a:pt x="12173" y="8802"/>
                    <a:pt x="11967" y="8802"/>
                  </a:cubicBezTo>
                  <a:cubicBezTo>
                    <a:pt x="11759" y="8802"/>
                    <a:pt x="11592" y="8636"/>
                    <a:pt x="11592" y="8431"/>
                  </a:cubicBezTo>
                  <a:cubicBezTo>
                    <a:pt x="11592" y="8226"/>
                    <a:pt x="11759" y="8060"/>
                    <a:pt x="11967" y="8060"/>
                  </a:cubicBezTo>
                  <a:close/>
                  <a:moveTo>
                    <a:pt x="14073" y="10526"/>
                  </a:moveTo>
                  <a:cubicBezTo>
                    <a:pt x="14280" y="10526"/>
                    <a:pt x="14448" y="10693"/>
                    <a:pt x="14448" y="10898"/>
                  </a:cubicBezTo>
                  <a:cubicBezTo>
                    <a:pt x="14448" y="11102"/>
                    <a:pt x="14280" y="11269"/>
                    <a:pt x="14073" y="11269"/>
                  </a:cubicBezTo>
                  <a:cubicBezTo>
                    <a:pt x="13867" y="11269"/>
                    <a:pt x="13699" y="11102"/>
                    <a:pt x="13699" y="10898"/>
                  </a:cubicBezTo>
                  <a:cubicBezTo>
                    <a:pt x="13699" y="10693"/>
                    <a:pt x="13867" y="10526"/>
                    <a:pt x="14073" y="10526"/>
                  </a:cubicBezTo>
                  <a:close/>
                  <a:moveTo>
                    <a:pt x="13619" y="12838"/>
                  </a:moveTo>
                  <a:cubicBezTo>
                    <a:pt x="13825" y="12838"/>
                    <a:pt x="13993" y="13006"/>
                    <a:pt x="13993" y="13210"/>
                  </a:cubicBezTo>
                  <a:cubicBezTo>
                    <a:pt x="13993" y="13416"/>
                    <a:pt x="13825" y="13582"/>
                    <a:pt x="13619" y="13582"/>
                  </a:cubicBezTo>
                  <a:cubicBezTo>
                    <a:pt x="13412" y="13582"/>
                    <a:pt x="13244" y="13416"/>
                    <a:pt x="13244" y="13210"/>
                  </a:cubicBezTo>
                  <a:cubicBezTo>
                    <a:pt x="13244" y="13006"/>
                    <a:pt x="13412" y="12838"/>
                    <a:pt x="13619" y="12838"/>
                  </a:cubicBezTo>
                  <a:close/>
                  <a:moveTo>
                    <a:pt x="13371" y="16210"/>
                  </a:moveTo>
                  <a:cubicBezTo>
                    <a:pt x="13577" y="16210"/>
                    <a:pt x="13745" y="16377"/>
                    <a:pt x="13745" y="16582"/>
                  </a:cubicBezTo>
                  <a:cubicBezTo>
                    <a:pt x="13745" y="16786"/>
                    <a:pt x="13577" y="16953"/>
                    <a:pt x="13371" y="16953"/>
                  </a:cubicBezTo>
                  <a:cubicBezTo>
                    <a:pt x="13165" y="16953"/>
                    <a:pt x="12996" y="16786"/>
                    <a:pt x="12996" y="16582"/>
                  </a:cubicBezTo>
                  <a:cubicBezTo>
                    <a:pt x="12996" y="16377"/>
                    <a:pt x="13165" y="16210"/>
                    <a:pt x="13371" y="16210"/>
                  </a:cubicBezTo>
                  <a:close/>
                  <a:moveTo>
                    <a:pt x="8299" y="0"/>
                  </a:moveTo>
                  <a:cubicBezTo>
                    <a:pt x="7455" y="0"/>
                    <a:pt x="6697" y="492"/>
                    <a:pt x="6352" y="1245"/>
                  </a:cubicBezTo>
                  <a:cubicBezTo>
                    <a:pt x="6299" y="1240"/>
                    <a:pt x="6246" y="1238"/>
                    <a:pt x="6193" y="1238"/>
                  </a:cubicBezTo>
                  <a:cubicBezTo>
                    <a:pt x="4966" y="1238"/>
                    <a:pt x="3964" y="2219"/>
                    <a:pt x="3935" y="3435"/>
                  </a:cubicBezTo>
                  <a:cubicBezTo>
                    <a:pt x="3830" y="3419"/>
                    <a:pt x="3722" y="3411"/>
                    <a:pt x="3615" y="3411"/>
                  </a:cubicBezTo>
                  <a:cubicBezTo>
                    <a:pt x="2370" y="3411"/>
                    <a:pt x="1356" y="4420"/>
                    <a:pt x="1356" y="5660"/>
                  </a:cubicBezTo>
                  <a:cubicBezTo>
                    <a:pt x="1356" y="5933"/>
                    <a:pt x="1403" y="6195"/>
                    <a:pt x="1498" y="6446"/>
                  </a:cubicBezTo>
                  <a:cubicBezTo>
                    <a:pt x="569" y="6997"/>
                    <a:pt x="1" y="7983"/>
                    <a:pt x="1" y="9074"/>
                  </a:cubicBezTo>
                  <a:cubicBezTo>
                    <a:pt x="1" y="9661"/>
                    <a:pt x="168" y="10231"/>
                    <a:pt x="483" y="10721"/>
                  </a:cubicBezTo>
                  <a:cubicBezTo>
                    <a:pt x="744" y="11127"/>
                    <a:pt x="1094" y="11464"/>
                    <a:pt x="1507" y="11708"/>
                  </a:cubicBezTo>
                  <a:cubicBezTo>
                    <a:pt x="1408" y="11965"/>
                    <a:pt x="1356" y="12239"/>
                    <a:pt x="1356" y="12515"/>
                  </a:cubicBezTo>
                  <a:cubicBezTo>
                    <a:pt x="1356" y="13062"/>
                    <a:pt x="1555" y="13590"/>
                    <a:pt x="1919" y="14001"/>
                  </a:cubicBezTo>
                  <a:cubicBezTo>
                    <a:pt x="1971" y="14060"/>
                    <a:pt x="2044" y="14090"/>
                    <a:pt x="2118" y="14090"/>
                  </a:cubicBezTo>
                  <a:cubicBezTo>
                    <a:pt x="2180" y="14090"/>
                    <a:pt x="2243" y="14068"/>
                    <a:pt x="2294" y="14023"/>
                  </a:cubicBezTo>
                  <a:cubicBezTo>
                    <a:pt x="2404" y="13926"/>
                    <a:pt x="2415" y="13758"/>
                    <a:pt x="2317" y="13649"/>
                  </a:cubicBezTo>
                  <a:cubicBezTo>
                    <a:pt x="2040" y="13335"/>
                    <a:pt x="1888" y="12933"/>
                    <a:pt x="1888" y="12515"/>
                  </a:cubicBezTo>
                  <a:cubicBezTo>
                    <a:pt x="1888" y="12234"/>
                    <a:pt x="1954" y="11966"/>
                    <a:pt x="2085" y="11718"/>
                  </a:cubicBezTo>
                  <a:cubicBezTo>
                    <a:pt x="2241" y="11423"/>
                    <a:pt x="2484" y="11172"/>
                    <a:pt x="2791" y="11006"/>
                  </a:cubicBezTo>
                  <a:cubicBezTo>
                    <a:pt x="2919" y="10936"/>
                    <a:pt x="2967" y="10775"/>
                    <a:pt x="2897" y="10645"/>
                  </a:cubicBezTo>
                  <a:cubicBezTo>
                    <a:pt x="2849" y="10557"/>
                    <a:pt x="2758" y="10507"/>
                    <a:pt x="2663" y="10507"/>
                  </a:cubicBezTo>
                  <a:cubicBezTo>
                    <a:pt x="2621" y="10507"/>
                    <a:pt x="2577" y="10517"/>
                    <a:pt x="2537" y="10539"/>
                  </a:cubicBezTo>
                  <a:cubicBezTo>
                    <a:pt x="2220" y="10711"/>
                    <a:pt x="1955" y="10952"/>
                    <a:pt x="1757" y="11238"/>
                  </a:cubicBezTo>
                  <a:cubicBezTo>
                    <a:pt x="997" y="10780"/>
                    <a:pt x="533" y="9972"/>
                    <a:pt x="533" y="9074"/>
                  </a:cubicBezTo>
                  <a:cubicBezTo>
                    <a:pt x="533" y="8115"/>
                    <a:pt x="1065" y="7255"/>
                    <a:pt x="1922" y="6820"/>
                  </a:cubicBezTo>
                  <a:cubicBezTo>
                    <a:pt x="1922" y="6820"/>
                    <a:pt x="2419" y="6544"/>
                    <a:pt x="3077" y="6544"/>
                  </a:cubicBezTo>
                  <a:cubicBezTo>
                    <a:pt x="3225" y="6544"/>
                    <a:pt x="3343" y="6424"/>
                    <a:pt x="3343" y="6278"/>
                  </a:cubicBezTo>
                  <a:cubicBezTo>
                    <a:pt x="3343" y="6131"/>
                    <a:pt x="3224" y="6013"/>
                    <a:pt x="3077" y="6013"/>
                  </a:cubicBezTo>
                  <a:cubicBezTo>
                    <a:pt x="2691" y="6013"/>
                    <a:pt x="2321" y="6084"/>
                    <a:pt x="1980" y="6214"/>
                  </a:cubicBezTo>
                  <a:cubicBezTo>
                    <a:pt x="1920" y="6036"/>
                    <a:pt x="1888" y="5852"/>
                    <a:pt x="1888" y="5661"/>
                  </a:cubicBezTo>
                  <a:cubicBezTo>
                    <a:pt x="1888" y="4714"/>
                    <a:pt x="2662" y="3943"/>
                    <a:pt x="3615" y="3943"/>
                  </a:cubicBezTo>
                  <a:cubicBezTo>
                    <a:pt x="3794" y="3943"/>
                    <a:pt x="3971" y="3971"/>
                    <a:pt x="4141" y="4025"/>
                  </a:cubicBezTo>
                  <a:cubicBezTo>
                    <a:pt x="4167" y="4033"/>
                    <a:pt x="4194" y="4037"/>
                    <a:pt x="4221" y="4037"/>
                  </a:cubicBezTo>
                  <a:cubicBezTo>
                    <a:pt x="4283" y="4037"/>
                    <a:pt x="4344" y="4015"/>
                    <a:pt x="4393" y="3974"/>
                  </a:cubicBezTo>
                  <a:cubicBezTo>
                    <a:pt x="4463" y="3915"/>
                    <a:pt x="4498" y="3824"/>
                    <a:pt x="4485" y="3733"/>
                  </a:cubicBezTo>
                  <a:cubicBezTo>
                    <a:pt x="4472" y="3651"/>
                    <a:pt x="4467" y="3568"/>
                    <a:pt x="4467" y="3487"/>
                  </a:cubicBezTo>
                  <a:cubicBezTo>
                    <a:pt x="4467" y="2540"/>
                    <a:pt x="5241" y="1770"/>
                    <a:pt x="6193" y="1770"/>
                  </a:cubicBezTo>
                  <a:cubicBezTo>
                    <a:pt x="6287" y="1770"/>
                    <a:pt x="6383" y="1778"/>
                    <a:pt x="6478" y="1794"/>
                  </a:cubicBezTo>
                  <a:cubicBezTo>
                    <a:pt x="7295" y="1929"/>
                    <a:pt x="7920" y="2637"/>
                    <a:pt x="7920" y="3487"/>
                  </a:cubicBezTo>
                  <a:cubicBezTo>
                    <a:pt x="7920" y="3635"/>
                    <a:pt x="8039" y="3753"/>
                    <a:pt x="8186" y="3753"/>
                  </a:cubicBezTo>
                  <a:cubicBezTo>
                    <a:pt x="8333" y="3753"/>
                    <a:pt x="8452" y="3634"/>
                    <a:pt x="8452" y="3487"/>
                  </a:cubicBezTo>
                  <a:cubicBezTo>
                    <a:pt x="8452" y="2491"/>
                    <a:pt x="7798" y="1645"/>
                    <a:pt x="6894" y="1350"/>
                  </a:cubicBezTo>
                  <a:cubicBezTo>
                    <a:pt x="7176" y="851"/>
                    <a:pt x="7709" y="532"/>
                    <a:pt x="8299" y="532"/>
                  </a:cubicBezTo>
                  <a:cubicBezTo>
                    <a:pt x="9187" y="532"/>
                    <a:pt x="9910" y="1250"/>
                    <a:pt x="9910" y="2133"/>
                  </a:cubicBezTo>
                  <a:lnTo>
                    <a:pt x="9910" y="2162"/>
                  </a:lnTo>
                  <a:lnTo>
                    <a:pt x="9399" y="2162"/>
                  </a:lnTo>
                  <a:cubicBezTo>
                    <a:pt x="9251" y="2162"/>
                    <a:pt x="9133" y="2281"/>
                    <a:pt x="9133" y="2428"/>
                  </a:cubicBezTo>
                  <a:cubicBezTo>
                    <a:pt x="9133" y="2575"/>
                    <a:pt x="9251" y="2694"/>
                    <a:pt x="9399" y="2694"/>
                  </a:cubicBezTo>
                  <a:lnTo>
                    <a:pt x="9910" y="2694"/>
                  </a:lnTo>
                  <a:lnTo>
                    <a:pt x="9910" y="4464"/>
                  </a:lnTo>
                  <a:lnTo>
                    <a:pt x="7759" y="4464"/>
                  </a:lnTo>
                  <a:cubicBezTo>
                    <a:pt x="7273" y="4464"/>
                    <a:pt x="6877" y="4071"/>
                    <a:pt x="6877" y="3588"/>
                  </a:cubicBezTo>
                  <a:cubicBezTo>
                    <a:pt x="6877" y="3441"/>
                    <a:pt x="6758" y="3322"/>
                    <a:pt x="6611" y="3322"/>
                  </a:cubicBezTo>
                  <a:cubicBezTo>
                    <a:pt x="6464" y="3322"/>
                    <a:pt x="6345" y="3441"/>
                    <a:pt x="6345" y="3588"/>
                  </a:cubicBezTo>
                  <a:cubicBezTo>
                    <a:pt x="6345" y="4365"/>
                    <a:pt x="6980" y="4996"/>
                    <a:pt x="7760" y="4996"/>
                  </a:cubicBezTo>
                  <a:lnTo>
                    <a:pt x="9910" y="4996"/>
                  </a:lnTo>
                  <a:lnTo>
                    <a:pt x="9910" y="9472"/>
                  </a:lnTo>
                  <a:lnTo>
                    <a:pt x="5597" y="9472"/>
                  </a:lnTo>
                  <a:cubicBezTo>
                    <a:pt x="5450" y="9472"/>
                    <a:pt x="5331" y="9591"/>
                    <a:pt x="5331" y="9738"/>
                  </a:cubicBezTo>
                  <a:cubicBezTo>
                    <a:pt x="5331" y="9885"/>
                    <a:pt x="5450" y="10004"/>
                    <a:pt x="5597" y="10004"/>
                  </a:cubicBezTo>
                  <a:lnTo>
                    <a:pt x="9910" y="10004"/>
                  </a:lnTo>
                  <a:lnTo>
                    <a:pt x="9910" y="13654"/>
                  </a:lnTo>
                  <a:lnTo>
                    <a:pt x="9088" y="13654"/>
                  </a:lnTo>
                  <a:cubicBezTo>
                    <a:pt x="8338" y="13654"/>
                    <a:pt x="7727" y="14262"/>
                    <a:pt x="7727" y="15009"/>
                  </a:cubicBezTo>
                  <a:cubicBezTo>
                    <a:pt x="7727" y="15156"/>
                    <a:pt x="7846" y="15275"/>
                    <a:pt x="7993" y="15275"/>
                  </a:cubicBezTo>
                  <a:cubicBezTo>
                    <a:pt x="8140" y="15275"/>
                    <a:pt x="8259" y="15156"/>
                    <a:pt x="8259" y="15009"/>
                  </a:cubicBezTo>
                  <a:cubicBezTo>
                    <a:pt x="8259" y="14555"/>
                    <a:pt x="8631" y="14186"/>
                    <a:pt x="9088" y="14186"/>
                  </a:cubicBezTo>
                  <a:lnTo>
                    <a:pt x="9909" y="14186"/>
                  </a:lnTo>
                  <a:lnTo>
                    <a:pt x="9909" y="16016"/>
                  </a:lnTo>
                  <a:cubicBezTo>
                    <a:pt x="9909" y="16058"/>
                    <a:pt x="9907" y="16099"/>
                    <a:pt x="9904" y="16141"/>
                  </a:cubicBezTo>
                  <a:lnTo>
                    <a:pt x="9398" y="16141"/>
                  </a:lnTo>
                  <a:cubicBezTo>
                    <a:pt x="9251" y="16141"/>
                    <a:pt x="9133" y="16260"/>
                    <a:pt x="9133" y="16406"/>
                  </a:cubicBezTo>
                  <a:cubicBezTo>
                    <a:pt x="9133" y="16553"/>
                    <a:pt x="9251" y="16672"/>
                    <a:pt x="9398" y="16672"/>
                  </a:cubicBezTo>
                  <a:lnTo>
                    <a:pt x="9767" y="16672"/>
                  </a:lnTo>
                  <a:cubicBezTo>
                    <a:pt x="9515" y="17229"/>
                    <a:pt x="8952" y="17618"/>
                    <a:pt x="8299" y="17618"/>
                  </a:cubicBezTo>
                  <a:cubicBezTo>
                    <a:pt x="7713" y="17618"/>
                    <a:pt x="7181" y="17302"/>
                    <a:pt x="6899" y="16807"/>
                  </a:cubicBezTo>
                  <a:cubicBezTo>
                    <a:pt x="7220" y="16702"/>
                    <a:pt x="7516" y="16526"/>
                    <a:pt x="7765" y="16285"/>
                  </a:cubicBezTo>
                  <a:cubicBezTo>
                    <a:pt x="7871" y="16184"/>
                    <a:pt x="7873" y="16015"/>
                    <a:pt x="7771" y="15909"/>
                  </a:cubicBezTo>
                  <a:cubicBezTo>
                    <a:pt x="7719" y="15855"/>
                    <a:pt x="7650" y="15828"/>
                    <a:pt x="7580" y="15828"/>
                  </a:cubicBezTo>
                  <a:cubicBezTo>
                    <a:pt x="7513" y="15828"/>
                    <a:pt x="7447" y="15853"/>
                    <a:pt x="7395" y="15902"/>
                  </a:cubicBezTo>
                  <a:cubicBezTo>
                    <a:pt x="7142" y="16148"/>
                    <a:pt x="6825" y="16306"/>
                    <a:pt x="6482" y="16363"/>
                  </a:cubicBezTo>
                  <a:cubicBezTo>
                    <a:pt x="6385" y="16379"/>
                    <a:pt x="6288" y="16387"/>
                    <a:pt x="6193" y="16387"/>
                  </a:cubicBezTo>
                  <a:cubicBezTo>
                    <a:pt x="5241" y="16387"/>
                    <a:pt x="4466" y="15617"/>
                    <a:pt x="4466" y="14670"/>
                  </a:cubicBezTo>
                  <a:cubicBezTo>
                    <a:pt x="4466" y="14647"/>
                    <a:pt x="4468" y="14621"/>
                    <a:pt x="4469" y="14596"/>
                  </a:cubicBezTo>
                  <a:cubicBezTo>
                    <a:pt x="4684" y="14509"/>
                    <a:pt x="4885" y="14389"/>
                    <a:pt x="5065" y="14239"/>
                  </a:cubicBezTo>
                  <a:cubicBezTo>
                    <a:pt x="5178" y="14145"/>
                    <a:pt x="5193" y="13977"/>
                    <a:pt x="5099" y="13864"/>
                  </a:cubicBezTo>
                  <a:cubicBezTo>
                    <a:pt x="5046" y="13802"/>
                    <a:pt x="4972" y="13771"/>
                    <a:pt x="4897" y="13771"/>
                  </a:cubicBezTo>
                  <a:cubicBezTo>
                    <a:pt x="4837" y="13771"/>
                    <a:pt x="4775" y="13791"/>
                    <a:pt x="4724" y="13831"/>
                  </a:cubicBezTo>
                  <a:cubicBezTo>
                    <a:pt x="4286" y="14176"/>
                    <a:pt x="3858" y="14232"/>
                    <a:pt x="3606" y="14232"/>
                  </a:cubicBezTo>
                  <a:cubicBezTo>
                    <a:pt x="3551" y="14232"/>
                    <a:pt x="3505" y="14230"/>
                    <a:pt x="3468" y="14227"/>
                  </a:cubicBezTo>
                  <a:cubicBezTo>
                    <a:pt x="3461" y="14226"/>
                    <a:pt x="3453" y="14226"/>
                    <a:pt x="3446" y="14226"/>
                  </a:cubicBezTo>
                  <a:cubicBezTo>
                    <a:pt x="3308" y="14226"/>
                    <a:pt x="3192" y="14331"/>
                    <a:pt x="3182" y="14469"/>
                  </a:cubicBezTo>
                  <a:cubicBezTo>
                    <a:pt x="3169" y="14616"/>
                    <a:pt x="3278" y="14744"/>
                    <a:pt x="3424" y="14756"/>
                  </a:cubicBezTo>
                  <a:cubicBezTo>
                    <a:pt x="3487" y="14761"/>
                    <a:pt x="3551" y="14764"/>
                    <a:pt x="3614" y="14764"/>
                  </a:cubicBezTo>
                  <a:cubicBezTo>
                    <a:pt x="3722" y="14764"/>
                    <a:pt x="3829" y="14757"/>
                    <a:pt x="3935" y="14741"/>
                  </a:cubicBezTo>
                  <a:cubicBezTo>
                    <a:pt x="3973" y="15949"/>
                    <a:pt x="4971" y="16919"/>
                    <a:pt x="6193" y="16919"/>
                  </a:cubicBezTo>
                  <a:cubicBezTo>
                    <a:pt x="6247" y="16919"/>
                    <a:pt x="6301" y="16917"/>
                    <a:pt x="6355" y="16913"/>
                  </a:cubicBezTo>
                  <a:cubicBezTo>
                    <a:pt x="6703" y="17660"/>
                    <a:pt x="7459" y="18149"/>
                    <a:pt x="8299" y="18149"/>
                  </a:cubicBezTo>
                  <a:cubicBezTo>
                    <a:pt x="9480" y="18149"/>
                    <a:pt x="10441" y="17193"/>
                    <a:pt x="10441" y="16016"/>
                  </a:cubicBezTo>
                  <a:lnTo>
                    <a:pt x="10441" y="15429"/>
                  </a:lnTo>
                  <a:lnTo>
                    <a:pt x="11850" y="15429"/>
                  </a:lnTo>
                  <a:cubicBezTo>
                    <a:pt x="11879" y="15430"/>
                    <a:pt x="11945" y="15457"/>
                    <a:pt x="11965" y="15476"/>
                  </a:cubicBezTo>
                  <a:lnTo>
                    <a:pt x="12600" y="16108"/>
                  </a:lnTo>
                  <a:cubicBezTo>
                    <a:pt x="12514" y="16245"/>
                    <a:pt x="12464" y="16407"/>
                    <a:pt x="12464" y="16582"/>
                  </a:cubicBezTo>
                  <a:cubicBezTo>
                    <a:pt x="12464" y="17080"/>
                    <a:pt x="12871" y="17485"/>
                    <a:pt x="13370" y="17485"/>
                  </a:cubicBezTo>
                  <a:cubicBezTo>
                    <a:pt x="13870" y="17485"/>
                    <a:pt x="14277" y="17080"/>
                    <a:pt x="14277" y="16582"/>
                  </a:cubicBezTo>
                  <a:cubicBezTo>
                    <a:pt x="14277" y="16084"/>
                    <a:pt x="13870" y="15678"/>
                    <a:pt x="13370" y="15678"/>
                  </a:cubicBezTo>
                  <a:cubicBezTo>
                    <a:pt x="13239" y="15678"/>
                    <a:pt x="13114" y="15707"/>
                    <a:pt x="13001" y="15758"/>
                  </a:cubicBezTo>
                  <a:lnTo>
                    <a:pt x="12340" y="15099"/>
                  </a:lnTo>
                  <a:cubicBezTo>
                    <a:pt x="12221" y="14980"/>
                    <a:pt x="12019" y="14897"/>
                    <a:pt x="11850" y="14897"/>
                  </a:cubicBezTo>
                  <a:lnTo>
                    <a:pt x="10442" y="14897"/>
                  </a:lnTo>
                  <a:lnTo>
                    <a:pt x="10442" y="13476"/>
                  </a:lnTo>
                  <a:lnTo>
                    <a:pt x="12753" y="13476"/>
                  </a:lnTo>
                  <a:cubicBezTo>
                    <a:pt x="12867" y="13845"/>
                    <a:pt x="13212" y="14114"/>
                    <a:pt x="13619" y="14114"/>
                  </a:cubicBezTo>
                  <a:cubicBezTo>
                    <a:pt x="14119" y="14114"/>
                    <a:pt x="14525" y="13708"/>
                    <a:pt x="14525" y="13210"/>
                  </a:cubicBezTo>
                  <a:cubicBezTo>
                    <a:pt x="14525" y="12712"/>
                    <a:pt x="14119" y="12308"/>
                    <a:pt x="13619" y="12308"/>
                  </a:cubicBezTo>
                  <a:cubicBezTo>
                    <a:pt x="13212" y="12308"/>
                    <a:pt x="12867" y="12576"/>
                    <a:pt x="12753" y="12944"/>
                  </a:cubicBezTo>
                  <a:lnTo>
                    <a:pt x="10442" y="12944"/>
                  </a:lnTo>
                  <a:lnTo>
                    <a:pt x="10442" y="11164"/>
                  </a:lnTo>
                  <a:lnTo>
                    <a:pt x="13207" y="11164"/>
                  </a:lnTo>
                  <a:cubicBezTo>
                    <a:pt x="13321" y="11532"/>
                    <a:pt x="13667" y="11801"/>
                    <a:pt x="14073" y="11801"/>
                  </a:cubicBezTo>
                  <a:cubicBezTo>
                    <a:pt x="14573" y="11801"/>
                    <a:pt x="14980" y="11396"/>
                    <a:pt x="14980" y="10898"/>
                  </a:cubicBezTo>
                  <a:cubicBezTo>
                    <a:pt x="14980" y="10400"/>
                    <a:pt x="14572" y="9994"/>
                    <a:pt x="14073" y="9994"/>
                  </a:cubicBezTo>
                  <a:cubicBezTo>
                    <a:pt x="13667" y="9994"/>
                    <a:pt x="13321" y="10263"/>
                    <a:pt x="13207" y="10632"/>
                  </a:cubicBezTo>
                  <a:lnTo>
                    <a:pt x="10442" y="10632"/>
                  </a:lnTo>
                  <a:lnTo>
                    <a:pt x="10442" y="8697"/>
                  </a:lnTo>
                  <a:lnTo>
                    <a:pt x="11100" y="8697"/>
                  </a:lnTo>
                  <a:cubicBezTo>
                    <a:pt x="11214" y="9065"/>
                    <a:pt x="11559" y="9334"/>
                    <a:pt x="11967" y="9334"/>
                  </a:cubicBezTo>
                  <a:cubicBezTo>
                    <a:pt x="12466" y="9334"/>
                    <a:pt x="12872" y="8929"/>
                    <a:pt x="12872" y="8431"/>
                  </a:cubicBezTo>
                  <a:cubicBezTo>
                    <a:pt x="12872" y="7933"/>
                    <a:pt x="12466" y="7528"/>
                    <a:pt x="11967" y="7528"/>
                  </a:cubicBezTo>
                  <a:cubicBezTo>
                    <a:pt x="11559" y="7528"/>
                    <a:pt x="11214" y="7796"/>
                    <a:pt x="11100" y="8165"/>
                  </a:cubicBezTo>
                  <a:lnTo>
                    <a:pt x="10442" y="8165"/>
                  </a:lnTo>
                  <a:lnTo>
                    <a:pt x="10442" y="6631"/>
                  </a:lnTo>
                  <a:lnTo>
                    <a:pt x="13338" y="6631"/>
                  </a:lnTo>
                  <a:cubicBezTo>
                    <a:pt x="13367" y="6632"/>
                    <a:pt x="13433" y="6659"/>
                    <a:pt x="13453" y="6679"/>
                  </a:cubicBezTo>
                  <a:lnTo>
                    <a:pt x="13999" y="7222"/>
                  </a:lnTo>
                  <a:cubicBezTo>
                    <a:pt x="14052" y="7274"/>
                    <a:pt x="14120" y="7299"/>
                    <a:pt x="14187" y="7299"/>
                  </a:cubicBezTo>
                  <a:cubicBezTo>
                    <a:pt x="14255" y="7299"/>
                    <a:pt x="14324" y="7274"/>
                    <a:pt x="14375" y="7221"/>
                  </a:cubicBezTo>
                  <a:cubicBezTo>
                    <a:pt x="14479" y="7117"/>
                    <a:pt x="14479" y="6949"/>
                    <a:pt x="14374" y="6845"/>
                  </a:cubicBezTo>
                  <a:lnTo>
                    <a:pt x="13828" y="6302"/>
                  </a:lnTo>
                  <a:cubicBezTo>
                    <a:pt x="13709" y="6182"/>
                    <a:pt x="13508" y="6099"/>
                    <a:pt x="13338" y="6099"/>
                  </a:cubicBezTo>
                  <a:lnTo>
                    <a:pt x="10442" y="6099"/>
                  </a:lnTo>
                  <a:lnTo>
                    <a:pt x="10442" y="4996"/>
                  </a:lnTo>
                  <a:lnTo>
                    <a:pt x="12636" y="4996"/>
                  </a:lnTo>
                  <a:cubicBezTo>
                    <a:pt x="12804" y="4996"/>
                    <a:pt x="13007" y="4913"/>
                    <a:pt x="13126" y="4794"/>
                  </a:cubicBezTo>
                  <a:lnTo>
                    <a:pt x="14153" y="3771"/>
                  </a:lnTo>
                  <a:cubicBezTo>
                    <a:pt x="14256" y="3812"/>
                    <a:pt x="14369" y="3835"/>
                    <a:pt x="14486" y="3835"/>
                  </a:cubicBezTo>
                  <a:cubicBezTo>
                    <a:pt x="14986" y="3835"/>
                    <a:pt x="15393" y="3429"/>
                    <a:pt x="15393" y="2931"/>
                  </a:cubicBezTo>
                  <a:cubicBezTo>
                    <a:pt x="15393" y="2433"/>
                    <a:pt x="14986" y="2029"/>
                    <a:pt x="14486" y="2029"/>
                  </a:cubicBezTo>
                  <a:cubicBezTo>
                    <a:pt x="13987" y="2029"/>
                    <a:pt x="13581" y="2433"/>
                    <a:pt x="13581" y="2931"/>
                  </a:cubicBezTo>
                  <a:cubicBezTo>
                    <a:pt x="13581" y="3119"/>
                    <a:pt x="13637" y="3293"/>
                    <a:pt x="13736" y="3438"/>
                  </a:cubicBezTo>
                  <a:lnTo>
                    <a:pt x="12751" y="4416"/>
                  </a:lnTo>
                  <a:cubicBezTo>
                    <a:pt x="12730" y="4437"/>
                    <a:pt x="12665" y="4464"/>
                    <a:pt x="12636" y="4464"/>
                  </a:cubicBezTo>
                  <a:lnTo>
                    <a:pt x="10442" y="4464"/>
                  </a:lnTo>
                  <a:lnTo>
                    <a:pt x="10442" y="2705"/>
                  </a:lnTo>
                  <a:lnTo>
                    <a:pt x="11059" y="2705"/>
                  </a:lnTo>
                  <a:cubicBezTo>
                    <a:pt x="11173" y="3073"/>
                    <a:pt x="11518" y="3342"/>
                    <a:pt x="11924" y="3342"/>
                  </a:cubicBezTo>
                  <a:cubicBezTo>
                    <a:pt x="12424" y="3342"/>
                    <a:pt x="12831" y="2937"/>
                    <a:pt x="12831" y="2439"/>
                  </a:cubicBezTo>
                  <a:cubicBezTo>
                    <a:pt x="12831" y="1941"/>
                    <a:pt x="12424" y="1535"/>
                    <a:pt x="11924" y="1535"/>
                  </a:cubicBezTo>
                  <a:cubicBezTo>
                    <a:pt x="11518" y="1535"/>
                    <a:pt x="11173" y="1804"/>
                    <a:pt x="11059" y="2173"/>
                  </a:cubicBezTo>
                  <a:lnTo>
                    <a:pt x="10441" y="2173"/>
                  </a:lnTo>
                  <a:lnTo>
                    <a:pt x="10441" y="2133"/>
                  </a:lnTo>
                  <a:cubicBezTo>
                    <a:pt x="10441" y="956"/>
                    <a:pt x="9481" y="0"/>
                    <a:pt x="8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 name="Google Shape;1363;p39">
            <a:extLst>
              <a:ext uri="{FF2B5EF4-FFF2-40B4-BE49-F238E27FC236}">
                <a16:creationId xmlns:a16="http://schemas.microsoft.com/office/drawing/2014/main" id="{4EFD9388-4133-322C-A34A-52DC17FE6B76}"/>
              </a:ext>
            </a:extLst>
          </p:cNvPr>
          <p:cNvGrpSpPr/>
          <p:nvPr/>
        </p:nvGrpSpPr>
        <p:grpSpPr>
          <a:xfrm>
            <a:off x="8598818" y="2500732"/>
            <a:ext cx="585440" cy="602023"/>
            <a:chOff x="1888890" y="3144712"/>
            <a:chExt cx="585440" cy="602023"/>
          </a:xfrm>
        </p:grpSpPr>
        <p:sp>
          <p:nvSpPr>
            <p:cNvPr id="47" name="Google Shape;1364;p39">
              <a:extLst>
                <a:ext uri="{FF2B5EF4-FFF2-40B4-BE49-F238E27FC236}">
                  <a16:creationId xmlns:a16="http://schemas.microsoft.com/office/drawing/2014/main" id="{7EE2C513-EF38-FDF5-ECB5-6ADA475CEE1E}"/>
                </a:ext>
              </a:extLst>
            </p:cNvPr>
            <p:cNvSpPr/>
            <p:nvPr/>
          </p:nvSpPr>
          <p:spPr>
            <a:xfrm>
              <a:off x="2170085" y="3159206"/>
              <a:ext cx="53532" cy="53499"/>
            </a:xfrm>
            <a:custGeom>
              <a:avLst/>
              <a:gdLst/>
              <a:ahLst/>
              <a:cxnLst/>
              <a:rect l="l" t="t" r="r" b="b"/>
              <a:pathLst>
                <a:path w="1614" h="1613" extrusionOk="0">
                  <a:moveTo>
                    <a:pt x="1082" y="532"/>
                  </a:moveTo>
                  <a:lnTo>
                    <a:pt x="1082" y="1081"/>
                  </a:lnTo>
                  <a:lnTo>
                    <a:pt x="533" y="1081"/>
                  </a:lnTo>
                  <a:lnTo>
                    <a:pt x="533" y="532"/>
                  </a:lnTo>
                  <a:close/>
                  <a:moveTo>
                    <a:pt x="373" y="1"/>
                  </a:moveTo>
                  <a:cubicBezTo>
                    <a:pt x="168" y="1"/>
                    <a:pt x="1" y="167"/>
                    <a:pt x="1" y="373"/>
                  </a:cubicBezTo>
                  <a:lnTo>
                    <a:pt x="1" y="1241"/>
                  </a:lnTo>
                  <a:cubicBezTo>
                    <a:pt x="1" y="1447"/>
                    <a:pt x="168" y="1613"/>
                    <a:pt x="373" y="1613"/>
                  </a:cubicBezTo>
                  <a:lnTo>
                    <a:pt x="1242" y="1613"/>
                  </a:lnTo>
                  <a:cubicBezTo>
                    <a:pt x="1447" y="1613"/>
                    <a:pt x="1614" y="1447"/>
                    <a:pt x="1614" y="1241"/>
                  </a:cubicBezTo>
                  <a:lnTo>
                    <a:pt x="1614" y="373"/>
                  </a:lnTo>
                  <a:cubicBezTo>
                    <a:pt x="1614" y="167"/>
                    <a:pt x="144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65;p39">
              <a:extLst>
                <a:ext uri="{FF2B5EF4-FFF2-40B4-BE49-F238E27FC236}">
                  <a16:creationId xmlns:a16="http://schemas.microsoft.com/office/drawing/2014/main" id="{9F196B91-665B-C807-8483-469C95607DE3}"/>
                </a:ext>
              </a:extLst>
            </p:cNvPr>
            <p:cNvSpPr/>
            <p:nvPr/>
          </p:nvSpPr>
          <p:spPr>
            <a:xfrm>
              <a:off x="1981726" y="3530782"/>
              <a:ext cx="53532" cy="53532"/>
            </a:xfrm>
            <a:custGeom>
              <a:avLst/>
              <a:gdLst/>
              <a:ahLst/>
              <a:cxnLst/>
              <a:rect l="l" t="t" r="r" b="b"/>
              <a:pathLst>
                <a:path w="1614" h="1614" extrusionOk="0">
                  <a:moveTo>
                    <a:pt x="1082" y="533"/>
                  </a:moveTo>
                  <a:lnTo>
                    <a:pt x="1082" y="1082"/>
                  </a:lnTo>
                  <a:lnTo>
                    <a:pt x="533" y="1082"/>
                  </a:lnTo>
                  <a:lnTo>
                    <a:pt x="533" y="533"/>
                  </a:lnTo>
                  <a:close/>
                  <a:moveTo>
                    <a:pt x="372" y="1"/>
                  </a:moveTo>
                  <a:cubicBezTo>
                    <a:pt x="167" y="1"/>
                    <a:pt x="1" y="167"/>
                    <a:pt x="1" y="372"/>
                  </a:cubicBezTo>
                  <a:lnTo>
                    <a:pt x="1" y="1241"/>
                  </a:lnTo>
                  <a:cubicBezTo>
                    <a:pt x="1" y="1446"/>
                    <a:pt x="167" y="1614"/>
                    <a:pt x="372" y="1614"/>
                  </a:cubicBezTo>
                  <a:lnTo>
                    <a:pt x="1241" y="1614"/>
                  </a:lnTo>
                  <a:cubicBezTo>
                    <a:pt x="1446" y="1614"/>
                    <a:pt x="1614" y="1446"/>
                    <a:pt x="1614" y="1241"/>
                  </a:cubicBezTo>
                  <a:lnTo>
                    <a:pt x="1614" y="372"/>
                  </a:lnTo>
                  <a:cubicBezTo>
                    <a:pt x="1614" y="167"/>
                    <a:pt x="1446"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66;p39">
              <a:extLst>
                <a:ext uri="{FF2B5EF4-FFF2-40B4-BE49-F238E27FC236}">
                  <a16:creationId xmlns:a16="http://schemas.microsoft.com/office/drawing/2014/main" id="{82BBB026-C0D7-FFAC-379C-C4F0ABF68F09}"/>
                </a:ext>
              </a:extLst>
            </p:cNvPr>
            <p:cNvSpPr/>
            <p:nvPr/>
          </p:nvSpPr>
          <p:spPr>
            <a:xfrm>
              <a:off x="1915424" y="3185475"/>
              <a:ext cx="53532" cy="53532"/>
            </a:xfrm>
            <a:custGeom>
              <a:avLst/>
              <a:gdLst/>
              <a:ahLst/>
              <a:cxnLst/>
              <a:rect l="l" t="t" r="r" b="b"/>
              <a:pathLst>
                <a:path w="1614" h="1614" extrusionOk="0">
                  <a:moveTo>
                    <a:pt x="1082" y="532"/>
                  </a:moveTo>
                  <a:lnTo>
                    <a:pt x="1082" y="1082"/>
                  </a:lnTo>
                  <a:lnTo>
                    <a:pt x="532" y="1082"/>
                  </a:lnTo>
                  <a:lnTo>
                    <a:pt x="532" y="532"/>
                  </a:lnTo>
                  <a:close/>
                  <a:moveTo>
                    <a:pt x="372" y="1"/>
                  </a:moveTo>
                  <a:cubicBezTo>
                    <a:pt x="167" y="1"/>
                    <a:pt x="1" y="168"/>
                    <a:pt x="1" y="373"/>
                  </a:cubicBezTo>
                  <a:lnTo>
                    <a:pt x="1" y="1241"/>
                  </a:lnTo>
                  <a:cubicBezTo>
                    <a:pt x="1" y="1446"/>
                    <a:pt x="167" y="1614"/>
                    <a:pt x="372" y="1614"/>
                  </a:cubicBezTo>
                  <a:lnTo>
                    <a:pt x="1241" y="1614"/>
                  </a:lnTo>
                  <a:cubicBezTo>
                    <a:pt x="1446" y="1614"/>
                    <a:pt x="1614" y="1446"/>
                    <a:pt x="1614" y="1241"/>
                  </a:cubicBezTo>
                  <a:lnTo>
                    <a:pt x="1614" y="373"/>
                  </a:lnTo>
                  <a:cubicBezTo>
                    <a:pt x="1614" y="168"/>
                    <a:pt x="1446"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67;p39">
              <a:extLst>
                <a:ext uri="{FF2B5EF4-FFF2-40B4-BE49-F238E27FC236}">
                  <a16:creationId xmlns:a16="http://schemas.microsoft.com/office/drawing/2014/main" id="{E3BC5AB2-1DCD-CCF1-8B96-F013510DC4A8}"/>
                </a:ext>
              </a:extLst>
            </p:cNvPr>
            <p:cNvSpPr/>
            <p:nvPr/>
          </p:nvSpPr>
          <p:spPr>
            <a:xfrm>
              <a:off x="1920565" y="3144712"/>
              <a:ext cx="553765" cy="602023"/>
            </a:xfrm>
            <a:custGeom>
              <a:avLst/>
              <a:gdLst/>
              <a:ahLst/>
              <a:cxnLst/>
              <a:rect l="l" t="t" r="r" b="b"/>
              <a:pathLst>
                <a:path w="16696" h="18151" extrusionOk="0">
                  <a:moveTo>
                    <a:pt x="4488" y="532"/>
                  </a:moveTo>
                  <a:cubicBezTo>
                    <a:pt x="4721" y="532"/>
                    <a:pt x="4911" y="722"/>
                    <a:pt x="4911" y="955"/>
                  </a:cubicBezTo>
                  <a:cubicBezTo>
                    <a:pt x="4911" y="1189"/>
                    <a:pt x="4721" y="1377"/>
                    <a:pt x="4488" y="1377"/>
                  </a:cubicBezTo>
                  <a:cubicBezTo>
                    <a:pt x="4255" y="1377"/>
                    <a:pt x="4065" y="1189"/>
                    <a:pt x="4065" y="955"/>
                  </a:cubicBezTo>
                  <a:cubicBezTo>
                    <a:pt x="4065" y="722"/>
                    <a:pt x="4255" y="532"/>
                    <a:pt x="4488" y="532"/>
                  </a:cubicBezTo>
                  <a:close/>
                  <a:moveTo>
                    <a:pt x="2800" y="3960"/>
                  </a:moveTo>
                  <a:lnTo>
                    <a:pt x="2800" y="4509"/>
                  </a:lnTo>
                  <a:lnTo>
                    <a:pt x="2249" y="4509"/>
                  </a:lnTo>
                  <a:lnTo>
                    <a:pt x="2249" y="3960"/>
                  </a:lnTo>
                  <a:close/>
                  <a:moveTo>
                    <a:pt x="2260" y="7641"/>
                  </a:moveTo>
                  <a:lnTo>
                    <a:pt x="2260" y="8190"/>
                  </a:lnTo>
                  <a:lnTo>
                    <a:pt x="1710" y="8190"/>
                  </a:lnTo>
                  <a:lnTo>
                    <a:pt x="1710" y="7641"/>
                  </a:lnTo>
                  <a:close/>
                  <a:moveTo>
                    <a:pt x="956" y="9840"/>
                  </a:moveTo>
                  <a:cubicBezTo>
                    <a:pt x="1189" y="9840"/>
                    <a:pt x="1379" y="10030"/>
                    <a:pt x="1379" y="10263"/>
                  </a:cubicBezTo>
                  <a:cubicBezTo>
                    <a:pt x="1379" y="10496"/>
                    <a:pt x="1189" y="10686"/>
                    <a:pt x="956" y="10686"/>
                  </a:cubicBezTo>
                  <a:cubicBezTo>
                    <a:pt x="723" y="10686"/>
                    <a:pt x="533" y="10496"/>
                    <a:pt x="533" y="10263"/>
                  </a:cubicBezTo>
                  <a:cubicBezTo>
                    <a:pt x="533" y="10030"/>
                    <a:pt x="723" y="9840"/>
                    <a:pt x="956" y="9840"/>
                  </a:cubicBezTo>
                  <a:close/>
                  <a:moveTo>
                    <a:pt x="10194" y="12157"/>
                  </a:moveTo>
                  <a:cubicBezTo>
                    <a:pt x="10497" y="12157"/>
                    <a:pt x="10744" y="12404"/>
                    <a:pt x="10744" y="12707"/>
                  </a:cubicBezTo>
                  <a:cubicBezTo>
                    <a:pt x="10744" y="13009"/>
                    <a:pt x="10497" y="13256"/>
                    <a:pt x="10194" y="13256"/>
                  </a:cubicBezTo>
                  <a:cubicBezTo>
                    <a:pt x="9891" y="13256"/>
                    <a:pt x="9645" y="13009"/>
                    <a:pt x="9645" y="12707"/>
                  </a:cubicBezTo>
                  <a:cubicBezTo>
                    <a:pt x="9645" y="12404"/>
                    <a:pt x="9891" y="12157"/>
                    <a:pt x="10194" y="12157"/>
                  </a:cubicBezTo>
                  <a:close/>
                  <a:moveTo>
                    <a:pt x="5975" y="10529"/>
                  </a:moveTo>
                  <a:cubicBezTo>
                    <a:pt x="6735" y="10529"/>
                    <a:pt x="7353" y="11147"/>
                    <a:pt x="7353" y="11907"/>
                  </a:cubicBezTo>
                  <a:cubicBezTo>
                    <a:pt x="7353" y="12666"/>
                    <a:pt x="6735" y="13285"/>
                    <a:pt x="5975" y="13285"/>
                  </a:cubicBezTo>
                  <a:cubicBezTo>
                    <a:pt x="5216" y="13285"/>
                    <a:pt x="4598" y="12666"/>
                    <a:pt x="4598" y="11907"/>
                  </a:cubicBezTo>
                  <a:cubicBezTo>
                    <a:pt x="4598" y="11147"/>
                    <a:pt x="5216" y="10529"/>
                    <a:pt x="5975" y="10529"/>
                  </a:cubicBezTo>
                  <a:close/>
                  <a:moveTo>
                    <a:pt x="7876" y="11723"/>
                  </a:moveTo>
                  <a:lnTo>
                    <a:pt x="7876" y="11723"/>
                  </a:lnTo>
                  <a:cubicBezTo>
                    <a:pt x="8372" y="11782"/>
                    <a:pt x="8836" y="11944"/>
                    <a:pt x="9248" y="12185"/>
                  </a:cubicBezTo>
                  <a:cubicBezTo>
                    <a:pt x="9161" y="12340"/>
                    <a:pt x="9113" y="12518"/>
                    <a:pt x="9113" y="12707"/>
                  </a:cubicBezTo>
                  <a:cubicBezTo>
                    <a:pt x="9113" y="13303"/>
                    <a:pt x="9598" y="13788"/>
                    <a:pt x="10194" y="13788"/>
                  </a:cubicBezTo>
                  <a:cubicBezTo>
                    <a:pt x="10358" y="13788"/>
                    <a:pt x="10513" y="13751"/>
                    <a:pt x="10652" y="13686"/>
                  </a:cubicBezTo>
                  <a:cubicBezTo>
                    <a:pt x="10891" y="14167"/>
                    <a:pt x="11027" y="14708"/>
                    <a:pt x="11027" y="15280"/>
                  </a:cubicBezTo>
                  <a:cubicBezTo>
                    <a:pt x="11027" y="15614"/>
                    <a:pt x="10981" y="15943"/>
                    <a:pt x="10890" y="16261"/>
                  </a:cubicBezTo>
                  <a:lnTo>
                    <a:pt x="10152" y="16261"/>
                  </a:lnTo>
                  <a:cubicBezTo>
                    <a:pt x="9711" y="16261"/>
                    <a:pt x="9351" y="15902"/>
                    <a:pt x="9351" y="15460"/>
                  </a:cubicBezTo>
                  <a:lnTo>
                    <a:pt x="9351" y="14651"/>
                  </a:lnTo>
                  <a:cubicBezTo>
                    <a:pt x="9351" y="14511"/>
                    <a:pt x="9241" y="14393"/>
                    <a:pt x="9101" y="14385"/>
                  </a:cubicBezTo>
                  <a:cubicBezTo>
                    <a:pt x="8260" y="14337"/>
                    <a:pt x="7440" y="14090"/>
                    <a:pt x="6714" y="13668"/>
                  </a:cubicBezTo>
                  <a:cubicBezTo>
                    <a:pt x="7402" y="13379"/>
                    <a:pt x="7885" y="12698"/>
                    <a:pt x="7885" y="11907"/>
                  </a:cubicBezTo>
                  <a:cubicBezTo>
                    <a:pt x="7885" y="11844"/>
                    <a:pt x="7882" y="11783"/>
                    <a:pt x="7876" y="11723"/>
                  </a:cubicBezTo>
                  <a:close/>
                  <a:moveTo>
                    <a:pt x="9951" y="3359"/>
                  </a:moveTo>
                  <a:cubicBezTo>
                    <a:pt x="10397" y="3454"/>
                    <a:pt x="10761" y="3779"/>
                    <a:pt x="10898" y="4230"/>
                  </a:cubicBezTo>
                  <a:cubicBezTo>
                    <a:pt x="10922" y="4312"/>
                    <a:pt x="10986" y="4378"/>
                    <a:pt x="11068" y="4404"/>
                  </a:cubicBezTo>
                  <a:cubicBezTo>
                    <a:pt x="11132" y="4426"/>
                    <a:pt x="11194" y="4448"/>
                    <a:pt x="11257" y="4472"/>
                  </a:cubicBezTo>
                  <a:lnTo>
                    <a:pt x="9508" y="6221"/>
                  </a:lnTo>
                  <a:lnTo>
                    <a:pt x="8019" y="6221"/>
                  </a:lnTo>
                  <a:cubicBezTo>
                    <a:pt x="7872" y="6221"/>
                    <a:pt x="7754" y="6340"/>
                    <a:pt x="7754" y="6487"/>
                  </a:cubicBezTo>
                  <a:cubicBezTo>
                    <a:pt x="7754" y="6633"/>
                    <a:pt x="7872" y="6752"/>
                    <a:pt x="8019" y="6752"/>
                  </a:cubicBezTo>
                  <a:lnTo>
                    <a:pt x="8977" y="6752"/>
                  </a:lnTo>
                  <a:lnTo>
                    <a:pt x="7912" y="7817"/>
                  </a:lnTo>
                  <a:cubicBezTo>
                    <a:pt x="7808" y="7921"/>
                    <a:pt x="7808" y="8089"/>
                    <a:pt x="7912" y="8193"/>
                  </a:cubicBezTo>
                  <a:cubicBezTo>
                    <a:pt x="7964" y="8245"/>
                    <a:pt x="8032" y="8271"/>
                    <a:pt x="8100" y="8271"/>
                  </a:cubicBezTo>
                  <a:cubicBezTo>
                    <a:pt x="8168" y="8271"/>
                    <a:pt x="8236" y="8245"/>
                    <a:pt x="8288" y="8193"/>
                  </a:cubicBezTo>
                  <a:lnTo>
                    <a:pt x="12144" y="4337"/>
                  </a:lnTo>
                  <a:cubicBezTo>
                    <a:pt x="12868" y="4761"/>
                    <a:pt x="13491" y="5356"/>
                    <a:pt x="13948" y="6059"/>
                  </a:cubicBezTo>
                  <a:cubicBezTo>
                    <a:pt x="14453" y="6837"/>
                    <a:pt x="14750" y="7738"/>
                    <a:pt x="14806" y="8661"/>
                  </a:cubicBezTo>
                  <a:lnTo>
                    <a:pt x="14806" y="9986"/>
                  </a:lnTo>
                  <a:cubicBezTo>
                    <a:pt x="14806" y="10032"/>
                    <a:pt x="14818" y="10076"/>
                    <a:pt x="14841" y="10116"/>
                  </a:cubicBezTo>
                  <a:lnTo>
                    <a:pt x="16080" y="12312"/>
                  </a:lnTo>
                  <a:cubicBezTo>
                    <a:pt x="16128" y="12396"/>
                    <a:pt x="16134" y="12461"/>
                    <a:pt x="16120" y="12486"/>
                  </a:cubicBezTo>
                  <a:cubicBezTo>
                    <a:pt x="16105" y="12510"/>
                    <a:pt x="16046" y="12536"/>
                    <a:pt x="15948" y="12536"/>
                  </a:cubicBezTo>
                  <a:lnTo>
                    <a:pt x="15072" y="12536"/>
                  </a:lnTo>
                  <a:cubicBezTo>
                    <a:pt x="14926" y="12536"/>
                    <a:pt x="14807" y="12655"/>
                    <a:pt x="14807" y="12802"/>
                  </a:cubicBezTo>
                  <a:lnTo>
                    <a:pt x="14807" y="13433"/>
                  </a:lnTo>
                  <a:lnTo>
                    <a:pt x="13349" y="13433"/>
                  </a:lnTo>
                  <a:cubicBezTo>
                    <a:pt x="13007" y="13433"/>
                    <a:pt x="12728" y="13712"/>
                    <a:pt x="12728" y="14054"/>
                  </a:cubicBezTo>
                  <a:lnTo>
                    <a:pt x="12728" y="16261"/>
                  </a:lnTo>
                  <a:lnTo>
                    <a:pt x="11440" y="16261"/>
                  </a:lnTo>
                  <a:cubicBezTo>
                    <a:pt x="11519" y="15941"/>
                    <a:pt x="11559" y="15612"/>
                    <a:pt x="11559" y="15280"/>
                  </a:cubicBezTo>
                  <a:cubicBezTo>
                    <a:pt x="11559" y="14577"/>
                    <a:pt x="11382" y="13917"/>
                    <a:pt x="11071" y="13338"/>
                  </a:cubicBezTo>
                  <a:cubicBezTo>
                    <a:pt x="11199" y="13160"/>
                    <a:pt x="11275" y="12942"/>
                    <a:pt x="11275" y="12707"/>
                  </a:cubicBezTo>
                  <a:cubicBezTo>
                    <a:pt x="11275" y="12110"/>
                    <a:pt x="10790" y="11625"/>
                    <a:pt x="10194" y="11625"/>
                  </a:cubicBezTo>
                  <a:cubicBezTo>
                    <a:pt x="9984" y="11625"/>
                    <a:pt x="9788" y="11686"/>
                    <a:pt x="9621" y="11790"/>
                  </a:cubicBezTo>
                  <a:cubicBezTo>
                    <a:pt x="9069" y="11444"/>
                    <a:pt x="8427" y="11225"/>
                    <a:pt x="7739" y="11176"/>
                  </a:cubicBezTo>
                  <a:cubicBezTo>
                    <a:pt x="7509" y="10620"/>
                    <a:pt x="7024" y="10197"/>
                    <a:pt x="6429" y="10051"/>
                  </a:cubicBezTo>
                  <a:lnTo>
                    <a:pt x="7083" y="9398"/>
                  </a:lnTo>
                  <a:cubicBezTo>
                    <a:pt x="7187" y="9295"/>
                    <a:pt x="7187" y="9126"/>
                    <a:pt x="7083" y="9023"/>
                  </a:cubicBezTo>
                  <a:cubicBezTo>
                    <a:pt x="7031" y="8970"/>
                    <a:pt x="6963" y="8944"/>
                    <a:pt x="6895" y="8944"/>
                  </a:cubicBezTo>
                  <a:cubicBezTo>
                    <a:pt x="6827" y="8944"/>
                    <a:pt x="6759" y="8970"/>
                    <a:pt x="6706" y="9023"/>
                  </a:cubicBezTo>
                  <a:lnTo>
                    <a:pt x="5714" y="10015"/>
                  </a:lnTo>
                  <a:cubicBezTo>
                    <a:pt x="5414" y="10057"/>
                    <a:pt x="5136" y="10167"/>
                    <a:pt x="4897" y="10332"/>
                  </a:cubicBezTo>
                  <a:cubicBezTo>
                    <a:pt x="4845" y="10149"/>
                    <a:pt x="4804" y="9964"/>
                    <a:pt x="4773" y="9775"/>
                  </a:cubicBezTo>
                  <a:lnTo>
                    <a:pt x="5265" y="9775"/>
                  </a:lnTo>
                  <a:cubicBezTo>
                    <a:pt x="5412" y="9775"/>
                    <a:pt x="5531" y="9656"/>
                    <a:pt x="5531" y="9509"/>
                  </a:cubicBezTo>
                  <a:cubicBezTo>
                    <a:pt x="5531" y="9362"/>
                    <a:pt x="5412" y="9243"/>
                    <a:pt x="5265" y="9243"/>
                  </a:cubicBezTo>
                  <a:lnTo>
                    <a:pt x="4557" y="9243"/>
                  </a:lnTo>
                  <a:cubicBezTo>
                    <a:pt x="4247" y="9004"/>
                    <a:pt x="4065" y="8634"/>
                    <a:pt x="4065" y="8241"/>
                  </a:cubicBezTo>
                  <a:cubicBezTo>
                    <a:pt x="4065" y="7782"/>
                    <a:pt x="4309" y="7366"/>
                    <a:pt x="4705" y="7141"/>
                  </a:cubicBezTo>
                  <a:lnTo>
                    <a:pt x="5354" y="7141"/>
                  </a:lnTo>
                  <a:lnTo>
                    <a:pt x="5354" y="8086"/>
                  </a:lnTo>
                  <a:cubicBezTo>
                    <a:pt x="5354" y="8232"/>
                    <a:pt x="5473" y="8351"/>
                    <a:pt x="5620" y="8351"/>
                  </a:cubicBezTo>
                  <a:cubicBezTo>
                    <a:pt x="5767" y="8351"/>
                    <a:pt x="5886" y="8232"/>
                    <a:pt x="5886" y="8086"/>
                  </a:cubicBezTo>
                  <a:lnTo>
                    <a:pt x="5886" y="7141"/>
                  </a:lnTo>
                  <a:lnTo>
                    <a:pt x="6598" y="7141"/>
                  </a:lnTo>
                  <a:cubicBezTo>
                    <a:pt x="6744" y="7141"/>
                    <a:pt x="6864" y="7021"/>
                    <a:pt x="6864" y="6875"/>
                  </a:cubicBezTo>
                  <a:cubicBezTo>
                    <a:pt x="6864" y="6728"/>
                    <a:pt x="6744" y="6610"/>
                    <a:pt x="6598" y="6610"/>
                  </a:cubicBezTo>
                  <a:lnTo>
                    <a:pt x="4787" y="6610"/>
                  </a:lnTo>
                  <a:cubicBezTo>
                    <a:pt x="4693" y="6428"/>
                    <a:pt x="4642" y="6228"/>
                    <a:pt x="4642" y="6020"/>
                  </a:cubicBezTo>
                  <a:cubicBezTo>
                    <a:pt x="4642" y="5321"/>
                    <a:pt x="5210" y="4753"/>
                    <a:pt x="5909" y="4753"/>
                  </a:cubicBezTo>
                  <a:cubicBezTo>
                    <a:pt x="5987" y="4753"/>
                    <a:pt x="6064" y="4761"/>
                    <a:pt x="6140" y="4775"/>
                  </a:cubicBezTo>
                  <a:lnTo>
                    <a:pt x="6140" y="5687"/>
                  </a:lnTo>
                  <a:cubicBezTo>
                    <a:pt x="6140" y="5834"/>
                    <a:pt x="6259" y="5953"/>
                    <a:pt x="6406" y="5953"/>
                  </a:cubicBezTo>
                  <a:cubicBezTo>
                    <a:pt x="6552" y="5953"/>
                    <a:pt x="6672" y="5834"/>
                    <a:pt x="6672" y="5687"/>
                  </a:cubicBezTo>
                  <a:lnTo>
                    <a:pt x="6672" y="5420"/>
                  </a:lnTo>
                  <a:lnTo>
                    <a:pt x="8108" y="5420"/>
                  </a:lnTo>
                  <a:cubicBezTo>
                    <a:pt x="8255" y="5420"/>
                    <a:pt x="8374" y="5301"/>
                    <a:pt x="8374" y="5154"/>
                  </a:cubicBezTo>
                  <a:cubicBezTo>
                    <a:pt x="8374" y="5007"/>
                    <a:pt x="8255" y="4888"/>
                    <a:pt x="8108" y="4888"/>
                  </a:cubicBezTo>
                  <a:lnTo>
                    <a:pt x="6672" y="4888"/>
                  </a:lnTo>
                  <a:lnTo>
                    <a:pt x="6672" y="4615"/>
                  </a:lnTo>
                  <a:cubicBezTo>
                    <a:pt x="6851" y="4112"/>
                    <a:pt x="7326" y="3776"/>
                    <a:pt x="7864" y="3776"/>
                  </a:cubicBezTo>
                  <a:cubicBezTo>
                    <a:pt x="8042" y="3776"/>
                    <a:pt x="8216" y="3813"/>
                    <a:pt x="8379" y="3886"/>
                  </a:cubicBezTo>
                  <a:cubicBezTo>
                    <a:pt x="8414" y="3901"/>
                    <a:pt x="8451" y="3909"/>
                    <a:pt x="8487" y="3909"/>
                  </a:cubicBezTo>
                  <a:cubicBezTo>
                    <a:pt x="8566" y="3909"/>
                    <a:pt x="8643" y="3873"/>
                    <a:pt x="8695" y="3809"/>
                  </a:cubicBezTo>
                  <a:cubicBezTo>
                    <a:pt x="8881" y="3577"/>
                    <a:pt x="9136" y="3421"/>
                    <a:pt x="9419" y="3360"/>
                  </a:cubicBezTo>
                  <a:lnTo>
                    <a:pt x="9419" y="4428"/>
                  </a:lnTo>
                  <a:cubicBezTo>
                    <a:pt x="9419" y="4575"/>
                    <a:pt x="9538" y="4694"/>
                    <a:pt x="9685" y="4694"/>
                  </a:cubicBezTo>
                  <a:cubicBezTo>
                    <a:pt x="9832" y="4694"/>
                    <a:pt x="9951" y="4575"/>
                    <a:pt x="9951" y="4428"/>
                  </a:cubicBezTo>
                  <a:lnTo>
                    <a:pt x="9951" y="3359"/>
                  </a:lnTo>
                  <a:close/>
                  <a:moveTo>
                    <a:pt x="14807" y="13965"/>
                  </a:moveTo>
                  <a:lnTo>
                    <a:pt x="14807" y="15460"/>
                  </a:lnTo>
                  <a:cubicBezTo>
                    <a:pt x="14807" y="15902"/>
                    <a:pt x="14452" y="16261"/>
                    <a:pt x="14017" y="16261"/>
                  </a:cubicBezTo>
                  <a:lnTo>
                    <a:pt x="13260" y="16261"/>
                  </a:lnTo>
                  <a:lnTo>
                    <a:pt x="13260" y="14054"/>
                  </a:lnTo>
                  <a:cubicBezTo>
                    <a:pt x="13260" y="14005"/>
                    <a:pt x="13301" y="13965"/>
                    <a:pt x="13349" y="13965"/>
                  </a:cubicBezTo>
                  <a:close/>
                  <a:moveTo>
                    <a:pt x="4487" y="1"/>
                  </a:moveTo>
                  <a:cubicBezTo>
                    <a:pt x="3961" y="1"/>
                    <a:pt x="3533" y="429"/>
                    <a:pt x="3533" y="955"/>
                  </a:cubicBezTo>
                  <a:cubicBezTo>
                    <a:pt x="3533" y="1397"/>
                    <a:pt x="3835" y="1770"/>
                    <a:pt x="4243" y="1877"/>
                  </a:cubicBezTo>
                  <a:lnTo>
                    <a:pt x="4243" y="2488"/>
                  </a:lnTo>
                  <a:cubicBezTo>
                    <a:pt x="4243" y="2733"/>
                    <a:pt x="4442" y="2932"/>
                    <a:pt x="4687" y="2932"/>
                  </a:cubicBezTo>
                  <a:lnTo>
                    <a:pt x="7220" y="2932"/>
                  </a:lnTo>
                  <a:lnTo>
                    <a:pt x="7220" y="3362"/>
                  </a:lnTo>
                  <a:cubicBezTo>
                    <a:pt x="6902" y="3483"/>
                    <a:pt x="6623" y="3694"/>
                    <a:pt x="6420" y="3969"/>
                  </a:cubicBezTo>
                  <a:lnTo>
                    <a:pt x="3331" y="3969"/>
                  </a:lnTo>
                  <a:lnTo>
                    <a:pt x="3331" y="3801"/>
                  </a:lnTo>
                  <a:cubicBezTo>
                    <a:pt x="3331" y="3595"/>
                    <a:pt x="3164" y="3428"/>
                    <a:pt x="2959" y="3428"/>
                  </a:cubicBezTo>
                  <a:lnTo>
                    <a:pt x="2090" y="3428"/>
                  </a:lnTo>
                  <a:cubicBezTo>
                    <a:pt x="1885" y="3428"/>
                    <a:pt x="1718" y="3595"/>
                    <a:pt x="1718" y="3801"/>
                  </a:cubicBezTo>
                  <a:lnTo>
                    <a:pt x="1718" y="4669"/>
                  </a:lnTo>
                  <a:cubicBezTo>
                    <a:pt x="1718" y="4875"/>
                    <a:pt x="1885" y="5041"/>
                    <a:pt x="2090" y="5041"/>
                  </a:cubicBezTo>
                  <a:lnTo>
                    <a:pt x="2959" y="5041"/>
                  </a:lnTo>
                  <a:cubicBezTo>
                    <a:pt x="3164" y="5041"/>
                    <a:pt x="3331" y="4875"/>
                    <a:pt x="3331" y="4669"/>
                  </a:cubicBezTo>
                  <a:lnTo>
                    <a:pt x="3331" y="4501"/>
                  </a:lnTo>
                  <a:lnTo>
                    <a:pt x="4948" y="4501"/>
                  </a:lnTo>
                  <a:cubicBezTo>
                    <a:pt x="4500" y="4785"/>
                    <a:pt x="4186" y="5262"/>
                    <a:pt x="4122" y="5813"/>
                  </a:cubicBezTo>
                  <a:lnTo>
                    <a:pt x="3066" y="5813"/>
                  </a:lnTo>
                  <a:cubicBezTo>
                    <a:pt x="2919" y="5813"/>
                    <a:pt x="2801" y="5932"/>
                    <a:pt x="2801" y="6079"/>
                  </a:cubicBezTo>
                  <a:cubicBezTo>
                    <a:pt x="2801" y="6226"/>
                    <a:pt x="2920" y="6345"/>
                    <a:pt x="3066" y="6345"/>
                  </a:cubicBezTo>
                  <a:lnTo>
                    <a:pt x="4140" y="6345"/>
                  </a:lnTo>
                  <a:cubicBezTo>
                    <a:pt x="4167" y="6496"/>
                    <a:pt x="4214" y="6643"/>
                    <a:pt x="4279" y="6782"/>
                  </a:cubicBezTo>
                  <a:cubicBezTo>
                    <a:pt x="3976" y="7000"/>
                    <a:pt x="3753" y="7303"/>
                    <a:pt x="3632" y="7650"/>
                  </a:cubicBezTo>
                  <a:lnTo>
                    <a:pt x="2790" y="7650"/>
                  </a:lnTo>
                  <a:lnTo>
                    <a:pt x="2790" y="7481"/>
                  </a:lnTo>
                  <a:cubicBezTo>
                    <a:pt x="2790" y="7276"/>
                    <a:pt x="2624" y="7109"/>
                    <a:pt x="2419" y="7109"/>
                  </a:cubicBezTo>
                  <a:lnTo>
                    <a:pt x="1550" y="7109"/>
                  </a:lnTo>
                  <a:cubicBezTo>
                    <a:pt x="1345" y="7109"/>
                    <a:pt x="1177" y="7276"/>
                    <a:pt x="1177" y="7481"/>
                  </a:cubicBezTo>
                  <a:lnTo>
                    <a:pt x="1177" y="8350"/>
                  </a:lnTo>
                  <a:cubicBezTo>
                    <a:pt x="1177" y="8555"/>
                    <a:pt x="1345" y="8723"/>
                    <a:pt x="1550" y="8723"/>
                  </a:cubicBezTo>
                  <a:lnTo>
                    <a:pt x="2419" y="8723"/>
                  </a:lnTo>
                  <a:cubicBezTo>
                    <a:pt x="2624" y="8723"/>
                    <a:pt x="2790" y="8555"/>
                    <a:pt x="2790" y="8350"/>
                  </a:cubicBezTo>
                  <a:lnTo>
                    <a:pt x="2790" y="8182"/>
                  </a:lnTo>
                  <a:lnTo>
                    <a:pt x="3534" y="8182"/>
                  </a:lnTo>
                  <a:cubicBezTo>
                    <a:pt x="3534" y="8201"/>
                    <a:pt x="3533" y="8222"/>
                    <a:pt x="3533" y="8241"/>
                  </a:cubicBezTo>
                  <a:cubicBezTo>
                    <a:pt x="3533" y="8778"/>
                    <a:pt x="3772" y="9282"/>
                    <a:pt x="4180" y="9622"/>
                  </a:cubicBezTo>
                  <a:cubicBezTo>
                    <a:pt x="4191" y="9647"/>
                    <a:pt x="4206" y="9669"/>
                    <a:pt x="4224" y="9689"/>
                  </a:cubicBezTo>
                  <a:cubicBezTo>
                    <a:pt x="4237" y="9793"/>
                    <a:pt x="4253" y="9895"/>
                    <a:pt x="4272" y="9997"/>
                  </a:cubicBezTo>
                  <a:lnTo>
                    <a:pt x="1872" y="9997"/>
                  </a:lnTo>
                  <a:cubicBezTo>
                    <a:pt x="1757" y="9600"/>
                    <a:pt x="1389" y="9309"/>
                    <a:pt x="955" y="9309"/>
                  </a:cubicBezTo>
                  <a:cubicBezTo>
                    <a:pt x="429" y="9309"/>
                    <a:pt x="1" y="9737"/>
                    <a:pt x="1" y="10263"/>
                  </a:cubicBezTo>
                  <a:cubicBezTo>
                    <a:pt x="1" y="10790"/>
                    <a:pt x="429" y="11218"/>
                    <a:pt x="955" y="11218"/>
                  </a:cubicBezTo>
                  <a:cubicBezTo>
                    <a:pt x="1389" y="11218"/>
                    <a:pt x="1757" y="10926"/>
                    <a:pt x="1872" y="10529"/>
                  </a:cubicBezTo>
                  <a:lnTo>
                    <a:pt x="4400" y="10529"/>
                  </a:lnTo>
                  <a:cubicBezTo>
                    <a:pt x="4421" y="10599"/>
                    <a:pt x="4444" y="10668"/>
                    <a:pt x="4467" y="10737"/>
                  </a:cubicBezTo>
                  <a:cubicBezTo>
                    <a:pt x="4216" y="11061"/>
                    <a:pt x="4066" y="11466"/>
                    <a:pt x="4066" y="11907"/>
                  </a:cubicBezTo>
                  <a:cubicBezTo>
                    <a:pt x="4066" y="12956"/>
                    <a:pt x="4917" y="13810"/>
                    <a:pt x="5964" y="13816"/>
                  </a:cubicBezTo>
                  <a:cubicBezTo>
                    <a:pt x="6040" y="13871"/>
                    <a:pt x="6117" y="13924"/>
                    <a:pt x="6195" y="13976"/>
                  </a:cubicBezTo>
                  <a:cubicBezTo>
                    <a:pt x="6533" y="14194"/>
                    <a:pt x="6891" y="14377"/>
                    <a:pt x="7264" y="14523"/>
                  </a:cubicBezTo>
                  <a:lnTo>
                    <a:pt x="7264" y="17708"/>
                  </a:lnTo>
                  <a:cubicBezTo>
                    <a:pt x="7264" y="17952"/>
                    <a:pt x="7463" y="18150"/>
                    <a:pt x="7708" y="18150"/>
                  </a:cubicBezTo>
                  <a:lnTo>
                    <a:pt x="9765" y="18150"/>
                  </a:lnTo>
                  <a:cubicBezTo>
                    <a:pt x="9913" y="18150"/>
                    <a:pt x="10031" y="18031"/>
                    <a:pt x="10031" y="17884"/>
                  </a:cubicBezTo>
                  <a:cubicBezTo>
                    <a:pt x="10031" y="17738"/>
                    <a:pt x="9912" y="17618"/>
                    <a:pt x="9765" y="17618"/>
                  </a:cubicBezTo>
                  <a:lnTo>
                    <a:pt x="7796" y="17618"/>
                  </a:lnTo>
                  <a:lnTo>
                    <a:pt x="7796" y="14701"/>
                  </a:lnTo>
                  <a:cubicBezTo>
                    <a:pt x="8130" y="14796"/>
                    <a:pt x="8472" y="14862"/>
                    <a:pt x="8819" y="14897"/>
                  </a:cubicBezTo>
                  <a:lnTo>
                    <a:pt x="8819" y="15461"/>
                  </a:lnTo>
                  <a:cubicBezTo>
                    <a:pt x="8819" y="16195"/>
                    <a:pt x="9417" y="16793"/>
                    <a:pt x="10151" y="16793"/>
                  </a:cubicBezTo>
                  <a:lnTo>
                    <a:pt x="12195" y="16793"/>
                  </a:lnTo>
                  <a:lnTo>
                    <a:pt x="12195" y="17618"/>
                  </a:lnTo>
                  <a:lnTo>
                    <a:pt x="11609" y="17618"/>
                  </a:lnTo>
                  <a:cubicBezTo>
                    <a:pt x="11462" y="17618"/>
                    <a:pt x="11343" y="17738"/>
                    <a:pt x="11343" y="17884"/>
                  </a:cubicBezTo>
                  <a:cubicBezTo>
                    <a:pt x="11343" y="18031"/>
                    <a:pt x="11462" y="18150"/>
                    <a:pt x="11609" y="18150"/>
                  </a:cubicBezTo>
                  <a:lnTo>
                    <a:pt x="12285" y="18150"/>
                  </a:lnTo>
                  <a:cubicBezTo>
                    <a:pt x="12529" y="18150"/>
                    <a:pt x="12727" y="17951"/>
                    <a:pt x="12727" y="17708"/>
                  </a:cubicBezTo>
                  <a:lnTo>
                    <a:pt x="12727" y="16793"/>
                  </a:lnTo>
                  <a:lnTo>
                    <a:pt x="14017" y="16793"/>
                  </a:lnTo>
                  <a:cubicBezTo>
                    <a:pt x="14745" y="16793"/>
                    <a:pt x="15338" y="16195"/>
                    <a:pt x="15338" y="15461"/>
                  </a:cubicBezTo>
                  <a:lnTo>
                    <a:pt x="15338" y="13068"/>
                  </a:lnTo>
                  <a:lnTo>
                    <a:pt x="15948" y="13068"/>
                  </a:lnTo>
                  <a:cubicBezTo>
                    <a:pt x="16232" y="13068"/>
                    <a:pt x="16462" y="12954"/>
                    <a:pt x="16579" y="12754"/>
                  </a:cubicBezTo>
                  <a:cubicBezTo>
                    <a:pt x="16696" y="12555"/>
                    <a:pt x="16682" y="12298"/>
                    <a:pt x="16543" y="12050"/>
                  </a:cubicBezTo>
                  <a:lnTo>
                    <a:pt x="15338" y="9916"/>
                  </a:lnTo>
                  <a:lnTo>
                    <a:pt x="15338" y="8661"/>
                  </a:lnTo>
                  <a:cubicBezTo>
                    <a:pt x="15338" y="8651"/>
                    <a:pt x="15338" y="8642"/>
                    <a:pt x="15337" y="8632"/>
                  </a:cubicBezTo>
                  <a:cubicBezTo>
                    <a:pt x="15276" y="7614"/>
                    <a:pt x="14950" y="6624"/>
                    <a:pt x="14395" y="5770"/>
                  </a:cubicBezTo>
                  <a:cubicBezTo>
                    <a:pt x="13886" y="4986"/>
                    <a:pt x="13190" y="4326"/>
                    <a:pt x="12382" y="3859"/>
                  </a:cubicBezTo>
                  <a:cubicBezTo>
                    <a:pt x="12308" y="3816"/>
                    <a:pt x="12223" y="3793"/>
                    <a:pt x="12138" y="3793"/>
                  </a:cubicBezTo>
                  <a:cubicBezTo>
                    <a:pt x="12008" y="3793"/>
                    <a:pt x="11885" y="3844"/>
                    <a:pt x="11793" y="3936"/>
                  </a:cubicBezTo>
                  <a:lnTo>
                    <a:pt x="11666" y="4062"/>
                  </a:lnTo>
                  <a:cubicBezTo>
                    <a:pt x="11566" y="4019"/>
                    <a:pt x="11463" y="3979"/>
                    <a:pt x="11361" y="3942"/>
                  </a:cubicBezTo>
                  <a:cubicBezTo>
                    <a:pt x="11093" y="3253"/>
                    <a:pt x="10437" y="2799"/>
                    <a:pt x="9685" y="2799"/>
                  </a:cubicBezTo>
                  <a:cubicBezTo>
                    <a:pt x="9201" y="2799"/>
                    <a:pt x="8748" y="2990"/>
                    <a:pt x="8411" y="3329"/>
                  </a:cubicBezTo>
                  <a:cubicBezTo>
                    <a:pt x="8235" y="3273"/>
                    <a:pt x="8051" y="3244"/>
                    <a:pt x="7864" y="3244"/>
                  </a:cubicBezTo>
                  <a:cubicBezTo>
                    <a:pt x="7827" y="3244"/>
                    <a:pt x="7789" y="3245"/>
                    <a:pt x="7752" y="3247"/>
                  </a:cubicBezTo>
                  <a:lnTo>
                    <a:pt x="7752" y="2843"/>
                  </a:lnTo>
                  <a:cubicBezTo>
                    <a:pt x="7752" y="2598"/>
                    <a:pt x="7554" y="2400"/>
                    <a:pt x="7309" y="2400"/>
                  </a:cubicBezTo>
                  <a:lnTo>
                    <a:pt x="4775" y="2400"/>
                  </a:lnTo>
                  <a:lnTo>
                    <a:pt x="4775" y="1865"/>
                  </a:lnTo>
                  <a:cubicBezTo>
                    <a:pt x="5161" y="1743"/>
                    <a:pt x="5441" y="1382"/>
                    <a:pt x="5441" y="955"/>
                  </a:cubicBezTo>
                  <a:cubicBezTo>
                    <a:pt x="5441" y="429"/>
                    <a:pt x="5013" y="1"/>
                    <a:pt x="4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68;p39">
              <a:extLst>
                <a:ext uri="{FF2B5EF4-FFF2-40B4-BE49-F238E27FC236}">
                  <a16:creationId xmlns:a16="http://schemas.microsoft.com/office/drawing/2014/main" id="{327EA111-7B42-A320-E682-9C5D839606CD}"/>
                </a:ext>
              </a:extLst>
            </p:cNvPr>
            <p:cNvSpPr/>
            <p:nvPr/>
          </p:nvSpPr>
          <p:spPr>
            <a:xfrm>
              <a:off x="2083584" y="3504447"/>
              <a:ext cx="70381" cy="70348"/>
            </a:xfrm>
            <a:custGeom>
              <a:avLst/>
              <a:gdLst/>
              <a:ahLst/>
              <a:cxnLst/>
              <a:rect l="l" t="t" r="r" b="b"/>
              <a:pathLst>
                <a:path w="2122" h="2121" extrusionOk="0">
                  <a:moveTo>
                    <a:pt x="1060" y="532"/>
                  </a:moveTo>
                  <a:cubicBezTo>
                    <a:pt x="1352" y="532"/>
                    <a:pt x="1589" y="769"/>
                    <a:pt x="1589" y="1061"/>
                  </a:cubicBezTo>
                  <a:cubicBezTo>
                    <a:pt x="1589" y="1352"/>
                    <a:pt x="1352" y="1588"/>
                    <a:pt x="1060" y="1588"/>
                  </a:cubicBezTo>
                  <a:cubicBezTo>
                    <a:pt x="770" y="1588"/>
                    <a:pt x="533" y="1352"/>
                    <a:pt x="533" y="1061"/>
                  </a:cubicBezTo>
                  <a:cubicBezTo>
                    <a:pt x="533" y="769"/>
                    <a:pt x="770" y="532"/>
                    <a:pt x="1060" y="532"/>
                  </a:cubicBezTo>
                  <a:close/>
                  <a:moveTo>
                    <a:pt x="1060" y="0"/>
                  </a:moveTo>
                  <a:cubicBezTo>
                    <a:pt x="476" y="0"/>
                    <a:pt x="1" y="475"/>
                    <a:pt x="1" y="1061"/>
                  </a:cubicBezTo>
                  <a:cubicBezTo>
                    <a:pt x="1" y="1645"/>
                    <a:pt x="476" y="2120"/>
                    <a:pt x="1060" y="2120"/>
                  </a:cubicBezTo>
                  <a:cubicBezTo>
                    <a:pt x="1646" y="2120"/>
                    <a:pt x="2121" y="1645"/>
                    <a:pt x="2121" y="1061"/>
                  </a:cubicBezTo>
                  <a:cubicBezTo>
                    <a:pt x="2121" y="475"/>
                    <a:pt x="1646" y="0"/>
                    <a:pt x="1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69;p39">
              <a:extLst>
                <a:ext uri="{FF2B5EF4-FFF2-40B4-BE49-F238E27FC236}">
                  <a16:creationId xmlns:a16="http://schemas.microsoft.com/office/drawing/2014/main" id="{EDF96BD7-4061-1295-CB4C-BE5D3E382F6F}"/>
                </a:ext>
              </a:extLst>
            </p:cNvPr>
            <p:cNvSpPr/>
            <p:nvPr/>
          </p:nvSpPr>
          <p:spPr>
            <a:xfrm>
              <a:off x="1888890" y="3314662"/>
              <a:ext cx="83449" cy="63350"/>
            </a:xfrm>
            <a:custGeom>
              <a:avLst/>
              <a:gdLst/>
              <a:ahLst/>
              <a:cxnLst/>
              <a:rect l="l" t="t" r="r" b="b"/>
              <a:pathLst>
                <a:path w="2516" h="1910" extrusionOk="0">
                  <a:moveTo>
                    <a:pt x="955" y="532"/>
                  </a:moveTo>
                  <a:cubicBezTo>
                    <a:pt x="1189" y="532"/>
                    <a:pt x="1378" y="722"/>
                    <a:pt x="1378" y="955"/>
                  </a:cubicBezTo>
                  <a:cubicBezTo>
                    <a:pt x="1378" y="1188"/>
                    <a:pt x="1189" y="1378"/>
                    <a:pt x="955" y="1378"/>
                  </a:cubicBezTo>
                  <a:cubicBezTo>
                    <a:pt x="722" y="1378"/>
                    <a:pt x="533" y="1188"/>
                    <a:pt x="533" y="955"/>
                  </a:cubicBezTo>
                  <a:cubicBezTo>
                    <a:pt x="533" y="722"/>
                    <a:pt x="722" y="532"/>
                    <a:pt x="955" y="532"/>
                  </a:cubicBezTo>
                  <a:close/>
                  <a:moveTo>
                    <a:pt x="955" y="0"/>
                  </a:moveTo>
                  <a:cubicBezTo>
                    <a:pt x="429" y="0"/>
                    <a:pt x="1" y="428"/>
                    <a:pt x="1" y="955"/>
                  </a:cubicBezTo>
                  <a:cubicBezTo>
                    <a:pt x="1" y="1482"/>
                    <a:pt x="429" y="1910"/>
                    <a:pt x="955" y="1910"/>
                  </a:cubicBezTo>
                  <a:cubicBezTo>
                    <a:pt x="1389" y="1910"/>
                    <a:pt x="1757" y="1618"/>
                    <a:pt x="1872" y="1221"/>
                  </a:cubicBezTo>
                  <a:lnTo>
                    <a:pt x="2249" y="1221"/>
                  </a:lnTo>
                  <a:cubicBezTo>
                    <a:pt x="2395" y="1221"/>
                    <a:pt x="2514" y="1102"/>
                    <a:pt x="2514" y="955"/>
                  </a:cubicBezTo>
                  <a:cubicBezTo>
                    <a:pt x="2515" y="808"/>
                    <a:pt x="2396" y="689"/>
                    <a:pt x="2249" y="689"/>
                  </a:cubicBezTo>
                  <a:lnTo>
                    <a:pt x="1872" y="689"/>
                  </a:lnTo>
                  <a:cubicBezTo>
                    <a:pt x="1757" y="292"/>
                    <a:pt x="1389" y="0"/>
                    <a:pt x="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70;p39">
              <a:extLst>
                <a:ext uri="{FF2B5EF4-FFF2-40B4-BE49-F238E27FC236}">
                  <a16:creationId xmlns:a16="http://schemas.microsoft.com/office/drawing/2014/main" id="{F3556FBC-E68A-AF3A-1FDD-46E260C95DE5}"/>
                </a:ext>
              </a:extLst>
            </p:cNvPr>
            <p:cNvSpPr/>
            <p:nvPr/>
          </p:nvSpPr>
          <p:spPr>
            <a:xfrm>
              <a:off x="2293368" y="3432705"/>
              <a:ext cx="100896" cy="53035"/>
            </a:xfrm>
            <a:custGeom>
              <a:avLst/>
              <a:gdLst/>
              <a:ahLst/>
              <a:cxnLst/>
              <a:rect l="l" t="t" r="r" b="b"/>
              <a:pathLst>
                <a:path w="3042" h="1599" extrusionOk="0">
                  <a:moveTo>
                    <a:pt x="2511" y="532"/>
                  </a:moveTo>
                  <a:lnTo>
                    <a:pt x="2511" y="1067"/>
                  </a:lnTo>
                  <a:lnTo>
                    <a:pt x="531" y="1067"/>
                  </a:lnTo>
                  <a:lnTo>
                    <a:pt x="531" y="532"/>
                  </a:lnTo>
                  <a:close/>
                  <a:moveTo>
                    <a:pt x="443" y="1"/>
                  </a:moveTo>
                  <a:cubicBezTo>
                    <a:pt x="199" y="1"/>
                    <a:pt x="1" y="199"/>
                    <a:pt x="1" y="443"/>
                  </a:cubicBezTo>
                  <a:lnTo>
                    <a:pt x="1" y="1155"/>
                  </a:lnTo>
                  <a:cubicBezTo>
                    <a:pt x="1" y="1399"/>
                    <a:pt x="199" y="1598"/>
                    <a:pt x="443" y="1598"/>
                  </a:cubicBezTo>
                  <a:lnTo>
                    <a:pt x="2599" y="1598"/>
                  </a:lnTo>
                  <a:cubicBezTo>
                    <a:pt x="2844" y="1598"/>
                    <a:pt x="3042" y="1399"/>
                    <a:pt x="3042" y="1155"/>
                  </a:cubicBezTo>
                  <a:lnTo>
                    <a:pt x="3042" y="443"/>
                  </a:lnTo>
                  <a:cubicBezTo>
                    <a:pt x="3042" y="199"/>
                    <a:pt x="2844" y="1"/>
                    <a:pt x="2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620434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11</a:t>
            </a:fld>
            <a:endParaRPr lang="en-US" dirty="0"/>
          </a:p>
        </p:txBody>
      </p:sp>
      <p:sp>
        <p:nvSpPr>
          <p:cNvPr id="5" name="Google Shape;1385;p40">
            <a:extLst>
              <a:ext uri="{FF2B5EF4-FFF2-40B4-BE49-F238E27FC236}">
                <a16:creationId xmlns:a16="http://schemas.microsoft.com/office/drawing/2014/main" id="{F1DCD79B-42A3-EF3E-A068-CD1DDFE1AEEE}"/>
              </a:ext>
            </a:extLst>
          </p:cNvPr>
          <p:cNvSpPr txBox="1">
            <a:spLocks/>
          </p:cNvSpPr>
          <p:nvPr/>
        </p:nvSpPr>
        <p:spPr>
          <a:xfrm>
            <a:off x="5293245" y="1667260"/>
            <a:ext cx="1112939"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 sz="7200" dirty="0">
                <a:latin typeface="+mn-lt"/>
              </a:rPr>
              <a:t>03</a:t>
            </a:r>
          </a:p>
        </p:txBody>
      </p:sp>
      <p:sp>
        <p:nvSpPr>
          <p:cNvPr id="6" name="Google Shape;1386;p40">
            <a:extLst>
              <a:ext uri="{FF2B5EF4-FFF2-40B4-BE49-F238E27FC236}">
                <a16:creationId xmlns:a16="http://schemas.microsoft.com/office/drawing/2014/main" id="{DFFA05E6-8BE1-2B68-3DCE-820D6A90B33A}"/>
              </a:ext>
            </a:extLst>
          </p:cNvPr>
          <p:cNvSpPr txBox="1">
            <a:spLocks/>
          </p:cNvSpPr>
          <p:nvPr/>
        </p:nvSpPr>
        <p:spPr>
          <a:xfrm>
            <a:off x="2039547" y="4265332"/>
            <a:ext cx="7620336" cy="65540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600"/>
              </a:spcAft>
              <a:buFont typeface="Arial" panose="020B0604020202020204" pitchFamily="34" charset="0"/>
              <a:buNone/>
            </a:pPr>
            <a:r>
              <a:rPr lang="pt-BR" dirty="0">
                <a:solidFill>
                  <a:schemeClr val="dk1"/>
                </a:solidFill>
                <a:ea typeface="Montserrat"/>
                <a:cs typeface="Montserrat"/>
                <a:sym typeface="Montserrat"/>
              </a:rPr>
              <a:t>Cum un chatbot eficient poate îmbunătăți productivitatea angajaților</a:t>
            </a:r>
          </a:p>
        </p:txBody>
      </p:sp>
      <p:sp>
        <p:nvSpPr>
          <p:cNvPr id="7" name="Google Shape;1391;p40">
            <a:extLst>
              <a:ext uri="{FF2B5EF4-FFF2-40B4-BE49-F238E27FC236}">
                <a16:creationId xmlns:a16="http://schemas.microsoft.com/office/drawing/2014/main" id="{908E3E23-18BF-36D9-21E8-DA33A996F405}"/>
              </a:ext>
            </a:extLst>
          </p:cNvPr>
          <p:cNvSpPr txBox="1">
            <a:spLocks noGrp="1"/>
          </p:cNvSpPr>
          <p:nvPr>
            <p:ph type="title"/>
          </p:nvPr>
        </p:nvSpPr>
        <p:spPr>
          <a:xfrm>
            <a:off x="1895164" y="2982025"/>
            <a:ext cx="7909103" cy="117917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b="1" dirty="0">
                <a:latin typeface="+mn-lt"/>
              </a:rPr>
              <a:t>TRANSFORMAREA DIGITALĂ A AFACERILOR</a:t>
            </a:r>
          </a:p>
        </p:txBody>
      </p:sp>
    </p:spTree>
    <p:extLst>
      <p:ext uri="{BB962C8B-B14F-4D97-AF65-F5344CB8AC3E}">
        <p14:creationId xmlns:p14="http://schemas.microsoft.com/office/powerpoint/2010/main" val="40846636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12</a:t>
            </a:fld>
            <a:endParaRPr lang="en-US" dirty="0"/>
          </a:p>
        </p:txBody>
      </p:sp>
      <p:sp>
        <p:nvSpPr>
          <p:cNvPr id="6" name="TextBox 5">
            <a:extLst>
              <a:ext uri="{FF2B5EF4-FFF2-40B4-BE49-F238E27FC236}">
                <a16:creationId xmlns:a16="http://schemas.microsoft.com/office/drawing/2014/main" id="{101597F8-3317-4830-B4A3-6B7653511B6F}"/>
              </a:ext>
            </a:extLst>
          </p:cNvPr>
          <p:cNvSpPr txBox="1"/>
          <p:nvPr/>
        </p:nvSpPr>
        <p:spPr>
          <a:xfrm>
            <a:off x="1948179" y="2090172"/>
            <a:ext cx="8295641" cy="2677656"/>
          </a:xfrm>
          <a:prstGeom prst="rect">
            <a:avLst/>
          </a:prstGeom>
          <a:noFill/>
        </p:spPr>
        <p:txBody>
          <a:bodyPr wrap="square">
            <a:spAutoFit/>
          </a:bodyPr>
          <a:lstStyle/>
          <a:p>
            <a:pPr marL="0" lvl="0" indent="0" algn="just" rtl="0">
              <a:spcBef>
                <a:spcPts val="0"/>
              </a:spcBef>
              <a:spcAft>
                <a:spcPts val="0"/>
              </a:spcAft>
              <a:buNone/>
            </a:pPr>
            <a:r>
              <a:rPr lang="ro-RO" sz="2800" dirty="0"/>
              <a:t>Transformarea digitală a devenit o necesitate pentru a rămâne competitivi și a satisface nevoile clienților noștri. </a:t>
            </a:r>
          </a:p>
          <a:p>
            <a:pPr marL="0" lvl="0" indent="0" algn="just" rtl="0">
              <a:spcBef>
                <a:spcPts val="0"/>
              </a:spcBef>
              <a:spcAft>
                <a:spcPts val="0"/>
              </a:spcAft>
              <a:buNone/>
            </a:pPr>
            <a:endParaRPr lang="ro-RO" sz="2800" dirty="0"/>
          </a:p>
          <a:p>
            <a:pPr marL="0" lvl="0" indent="0" algn="just" rtl="0">
              <a:spcBef>
                <a:spcPts val="0"/>
              </a:spcBef>
              <a:spcAft>
                <a:spcPts val="0"/>
              </a:spcAft>
              <a:buNone/>
            </a:pPr>
            <a:r>
              <a:rPr lang="ro-RO" sz="2800" dirty="0"/>
              <a:t>Unul dintre instrumentele digitale care a devenit popular în ultimii ani este </a:t>
            </a:r>
            <a:r>
              <a:rPr lang="ro-RO" sz="2800" dirty="0" err="1"/>
              <a:t>chatbot-ul</a:t>
            </a:r>
            <a:r>
              <a:rPr lang="ro-RO" sz="2800" dirty="0"/>
              <a:t>.</a:t>
            </a:r>
          </a:p>
        </p:txBody>
      </p:sp>
    </p:spTree>
    <p:extLst>
      <p:ext uri="{BB962C8B-B14F-4D97-AF65-F5344CB8AC3E}">
        <p14:creationId xmlns:p14="http://schemas.microsoft.com/office/powerpoint/2010/main" val="14694789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13</a:t>
            </a:fld>
            <a:endParaRPr lang="en-US" dirty="0"/>
          </a:p>
        </p:txBody>
      </p:sp>
      <p:sp>
        <p:nvSpPr>
          <p:cNvPr id="6" name="TextBox 5">
            <a:extLst>
              <a:ext uri="{FF2B5EF4-FFF2-40B4-BE49-F238E27FC236}">
                <a16:creationId xmlns:a16="http://schemas.microsoft.com/office/drawing/2014/main" id="{101597F8-3317-4830-B4A3-6B7653511B6F}"/>
              </a:ext>
            </a:extLst>
          </p:cNvPr>
          <p:cNvSpPr txBox="1"/>
          <p:nvPr/>
        </p:nvSpPr>
        <p:spPr>
          <a:xfrm>
            <a:off x="1948179" y="2521059"/>
            <a:ext cx="8295641" cy="1815882"/>
          </a:xfrm>
          <a:prstGeom prst="rect">
            <a:avLst/>
          </a:prstGeom>
          <a:noFill/>
        </p:spPr>
        <p:txBody>
          <a:bodyPr wrap="square">
            <a:spAutoFit/>
          </a:bodyPr>
          <a:lstStyle/>
          <a:p>
            <a:pPr marL="0" lvl="0" indent="0" algn="just" rtl="0">
              <a:spcBef>
                <a:spcPts val="0"/>
              </a:spcBef>
              <a:spcAft>
                <a:spcPts val="0"/>
              </a:spcAft>
              <a:buNone/>
            </a:pPr>
            <a:r>
              <a:rPr lang="en-GB" sz="2800" dirty="0"/>
              <a:t>Un chatbot </a:t>
            </a:r>
            <a:r>
              <a:rPr lang="en-GB" sz="2800" dirty="0" err="1"/>
              <a:t>este</a:t>
            </a:r>
            <a:r>
              <a:rPr lang="en-GB" sz="2800" dirty="0"/>
              <a:t> un program software care </a:t>
            </a:r>
            <a:r>
              <a:rPr lang="en-GB" sz="2800" dirty="0" err="1"/>
              <a:t>utilizează</a:t>
            </a:r>
            <a:r>
              <a:rPr lang="en-GB" sz="2800" dirty="0"/>
              <a:t> </a:t>
            </a:r>
            <a:r>
              <a:rPr lang="en-GB" sz="2800" dirty="0" err="1"/>
              <a:t>inteligența</a:t>
            </a:r>
            <a:r>
              <a:rPr lang="en-GB" sz="2800" dirty="0"/>
              <a:t> </a:t>
            </a:r>
            <a:r>
              <a:rPr lang="en-GB" sz="2800" dirty="0" err="1"/>
              <a:t>artificială</a:t>
            </a:r>
            <a:r>
              <a:rPr lang="en-GB" sz="2800" dirty="0"/>
              <a:t> </a:t>
            </a:r>
            <a:r>
              <a:rPr lang="en-GB" sz="2800" dirty="0" err="1"/>
              <a:t>și</a:t>
            </a:r>
            <a:r>
              <a:rPr lang="en-GB" sz="2800" dirty="0"/>
              <a:t> </a:t>
            </a:r>
            <a:r>
              <a:rPr lang="en-GB" sz="2800" dirty="0" err="1"/>
              <a:t>tehnologia</a:t>
            </a:r>
            <a:r>
              <a:rPr lang="en-GB" sz="2800" dirty="0"/>
              <a:t> de </a:t>
            </a:r>
            <a:r>
              <a:rPr lang="en-GB" sz="2800" dirty="0" err="1"/>
              <a:t>procesare</a:t>
            </a:r>
            <a:r>
              <a:rPr lang="en-GB" sz="2800" dirty="0"/>
              <a:t> a </a:t>
            </a:r>
            <a:r>
              <a:rPr lang="en-GB" sz="2800" dirty="0" err="1"/>
              <a:t>limbajului</a:t>
            </a:r>
            <a:r>
              <a:rPr lang="en-GB" sz="2800" dirty="0"/>
              <a:t> natural </a:t>
            </a:r>
            <a:r>
              <a:rPr lang="en-GB" sz="2800" dirty="0" err="1"/>
              <a:t>pentru</a:t>
            </a:r>
            <a:r>
              <a:rPr lang="en-GB" sz="2800" dirty="0"/>
              <a:t> a </a:t>
            </a:r>
            <a:r>
              <a:rPr lang="en-GB" sz="2800" dirty="0" err="1"/>
              <a:t>comunica</a:t>
            </a:r>
            <a:r>
              <a:rPr lang="en-GB" sz="2800" dirty="0"/>
              <a:t> cu </a:t>
            </a:r>
            <a:r>
              <a:rPr lang="en-GB" sz="2800" dirty="0" err="1"/>
              <a:t>oamenii</a:t>
            </a:r>
            <a:r>
              <a:rPr lang="en-GB" sz="2800" dirty="0"/>
              <a:t> </a:t>
            </a:r>
            <a:r>
              <a:rPr lang="en-GB" sz="2800" dirty="0" err="1"/>
              <a:t>printr</a:t>
            </a:r>
            <a:r>
              <a:rPr lang="en-GB" sz="2800" dirty="0"/>
              <a:t>-o </a:t>
            </a:r>
            <a:r>
              <a:rPr lang="en-GB" sz="2800" dirty="0" err="1"/>
              <a:t>interfață</a:t>
            </a:r>
            <a:r>
              <a:rPr lang="en-GB" sz="2800" dirty="0"/>
              <a:t> de tip chat. </a:t>
            </a:r>
            <a:endParaRPr lang="ro-RO" sz="2800" dirty="0"/>
          </a:p>
        </p:txBody>
      </p:sp>
      <p:pic>
        <p:nvPicPr>
          <p:cNvPr id="2" name="Grafic 4" descr="Robot with solid fill">
            <a:extLst>
              <a:ext uri="{FF2B5EF4-FFF2-40B4-BE49-F238E27FC236}">
                <a16:creationId xmlns:a16="http://schemas.microsoft.com/office/drawing/2014/main" id="{FDBACEFD-DA21-6AD6-124E-9DE39F08B510}"/>
              </a:ext>
            </a:extLst>
          </p:cNvPr>
          <p:cNvPicPr>
            <a:picLocks noChangeAspect="1"/>
          </p:cNvPicPr>
          <p:nvPr/>
        </p:nvPicPr>
        <p:blipFill>
          <a:blip r:embed="rId2">
            <a:alphaModFix amt="20000"/>
            <a:extLst>
              <a:ext uri="{96DAC541-7B7A-43D3-8B79-37D633B846F1}">
                <asvg:svgBlip xmlns:asvg="http://schemas.microsoft.com/office/drawing/2016/SVG/main" r:embed="rId3"/>
              </a:ext>
            </a:extLst>
          </a:blip>
          <a:stretch>
            <a:fillRect/>
          </a:stretch>
        </p:blipFill>
        <p:spPr>
          <a:xfrm>
            <a:off x="1023494" y="-157461"/>
            <a:ext cx="6878936" cy="6878936"/>
          </a:xfrm>
          <a:prstGeom prst="rect">
            <a:avLst/>
          </a:prstGeom>
        </p:spPr>
      </p:pic>
    </p:spTree>
    <p:extLst>
      <p:ext uri="{BB962C8B-B14F-4D97-AF65-F5344CB8AC3E}">
        <p14:creationId xmlns:p14="http://schemas.microsoft.com/office/powerpoint/2010/main" val="19059938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14</a:t>
            </a:fld>
            <a:endParaRPr lang="en-US" dirty="0"/>
          </a:p>
        </p:txBody>
      </p:sp>
      <p:grpSp>
        <p:nvGrpSpPr>
          <p:cNvPr id="3" name="Google Shape;1878;p54">
            <a:extLst>
              <a:ext uri="{FF2B5EF4-FFF2-40B4-BE49-F238E27FC236}">
                <a16:creationId xmlns:a16="http://schemas.microsoft.com/office/drawing/2014/main" id="{A4708FAF-6F12-CDCE-48B8-FF014C890D62}"/>
              </a:ext>
            </a:extLst>
          </p:cNvPr>
          <p:cNvGrpSpPr/>
          <p:nvPr/>
        </p:nvGrpSpPr>
        <p:grpSpPr>
          <a:xfrm>
            <a:off x="585825" y="1389985"/>
            <a:ext cx="5219355" cy="3802800"/>
            <a:chOff x="1054175" y="1473875"/>
            <a:chExt cx="3800100" cy="2456400"/>
          </a:xfrm>
          <a:solidFill>
            <a:schemeClr val="accent3">
              <a:lumMod val="20000"/>
              <a:lumOff val="80000"/>
            </a:schemeClr>
          </a:solidFill>
        </p:grpSpPr>
        <p:sp>
          <p:nvSpPr>
            <p:cNvPr id="5" name="Google Shape;1879;p54">
              <a:extLst>
                <a:ext uri="{FF2B5EF4-FFF2-40B4-BE49-F238E27FC236}">
                  <a16:creationId xmlns:a16="http://schemas.microsoft.com/office/drawing/2014/main" id="{9B1FC79F-58BA-E217-F1A4-77EEAE1F8881}"/>
                </a:ext>
              </a:extLst>
            </p:cNvPr>
            <p:cNvSpPr/>
            <p:nvPr/>
          </p:nvSpPr>
          <p:spPr>
            <a:xfrm>
              <a:off x="1155875" y="1473875"/>
              <a:ext cx="3596700" cy="2235900"/>
            </a:xfrm>
            <a:prstGeom prst="round2SameRect">
              <a:avLst>
                <a:gd name="adj1" fmla="val 13298"/>
                <a:gd name="adj2" fmla="val 0"/>
              </a:avLst>
            </a:prstGeom>
            <a:grp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80;p54">
              <a:extLst>
                <a:ext uri="{FF2B5EF4-FFF2-40B4-BE49-F238E27FC236}">
                  <a16:creationId xmlns:a16="http://schemas.microsoft.com/office/drawing/2014/main" id="{B6DDCF0F-D082-1B25-2CFC-E3F733E187A1}"/>
                </a:ext>
              </a:extLst>
            </p:cNvPr>
            <p:cNvSpPr/>
            <p:nvPr/>
          </p:nvSpPr>
          <p:spPr>
            <a:xfrm>
              <a:off x="1054175" y="3709775"/>
              <a:ext cx="3800100" cy="220500"/>
            </a:xfrm>
            <a:prstGeom prst="roundRect">
              <a:avLst>
                <a:gd name="adj" fmla="val 16667"/>
              </a:avLst>
            </a:prstGeom>
            <a:grp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81;p54">
              <a:extLst>
                <a:ext uri="{FF2B5EF4-FFF2-40B4-BE49-F238E27FC236}">
                  <a16:creationId xmlns:a16="http://schemas.microsoft.com/office/drawing/2014/main" id="{02C12260-5B77-B2DA-363A-11DFBF6589F4}"/>
                </a:ext>
              </a:extLst>
            </p:cNvPr>
            <p:cNvSpPr/>
            <p:nvPr/>
          </p:nvSpPr>
          <p:spPr>
            <a:xfrm>
              <a:off x="2718575" y="3709775"/>
              <a:ext cx="471300" cy="76800"/>
            </a:xfrm>
            <a:prstGeom prst="roundRect">
              <a:avLst>
                <a:gd name="adj" fmla="val 16667"/>
              </a:avLst>
            </a:prstGeom>
            <a:grp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82;p54">
              <a:extLst>
                <a:ext uri="{FF2B5EF4-FFF2-40B4-BE49-F238E27FC236}">
                  <a16:creationId xmlns:a16="http://schemas.microsoft.com/office/drawing/2014/main" id="{FD8E1DFC-F6C5-8FEE-08DC-66A6C789AB45}"/>
                </a:ext>
              </a:extLst>
            </p:cNvPr>
            <p:cNvSpPr/>
            <p:nvPr/>
          </p:nvSpPr>
          <p:spPr>
            <a:xfrm>
              <a:off x="2888975" y="1552825"/>
              <a:ext cx="130500" cy="130500"/>
            </a:xfrm>
            <a:prstGeom prst="ellipse">
              <a:avLst/>
            </a:prstGeom>
            <a:grp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Google Shape;1895;p54" descr="O imagine care conține text, captură de ecran, software, Software multimedia&#10;&#10;Descriere generată automat">
            <a:extLst>
              <a:ext uri="{FF2B5EF4-FFF2-40B4-BE49-F238E27FC236}">
                <a16:creationId xmlns:a16="http://schemas.microsoft.com/office/drawing/2014/main" id="{7328B71A-F7BC-70EF-2235-36F6DD449FC0}"/>
              </a:ext>
            </a:extLst>
          </p:cNvPr>
          <p:cNvPicPr preferRelativeResize="0"/>
          <p:nvPr/>
        </p:nvPicPr>
        <p:blipFill>
          <a:blip r:embed="rId2"/>
          <a:srcRect l="4873" r="4873"/>
          <a:stretch/>
        </p:blipFill>
        <p:spPr>
          <a:xfrm>
            <a:off x="864076" y="1686258"/>
            <a:ext cx="4455014" cy="2987251"/>
          </a:xfrm>
          <a:prstGeom prst="round2SameRect">
            <a:avLst>
              <a:gd name="adj1" fmla="val 9764"/>
              <a:gd name="adj2" fmla="val 0"/>
            </a:avLst>
          </a:prstGeom>
          <a:noFill/>
          <a:ln w="19050" cap="flat" cmpd="sng">
            <a:solidFill>
              <a:schemeClr val="dk1"/>
            </a:solidFill>
            <a:prstDash val="solid"/>
            <a:round/>
            <a:headEnd type="none" w="sm" len="sm"/>
            <a:tailEnd type="none" w="sm" len="sm"/>
          </a:ln>
        </p:spPr>
      </p:pic>
      <p:sp>
        <p:nvSpPr>
          <p:cNvPr id="14" name="TextBox 13">
            <a:extLst>
              <a:ext uri="{FF2B5EF4-FFF2-40B4-BE49-F238E27FC236}">
                <a16:creationId xmlns:a16="http://schemas.microsoft.com/office/drawing/2014/main" id="{A9145742-1E3D-0DF5-FAE4-4070B439BC3C}"/>
              </a:ext>
            </a:extLst>
          </p:cNvPr>
          <p:cNvSpPr txBox="1"/>
          <p:nvPr/>
        </p:nvSpPr>
        <p:spPr>
          <a:xfrm>
            <a:off x="6096000" y="2145797"/>
            <a:ext cx="6094602" cy="3046988"/>
          </a:xfrm>
          <a:prstGeom prst="rect">
            <a:avLst/>
          </a:prstGeom>
          <a:noFill/>
        </p:spPr>
        <p:txBody>
          <a:bodyPr wrap="square">
            <a:spAutoFit/>
          </a:bodyPr>
          <a:lstStyle/>
          <a:p>
            <a:r>
              <a:rPr lang="ro-RO" sz="2400" dirty="0"/>
              <a:t>Pentru a arata cum aceasta tehnologie poate ajuta orice afacere, am creat un </a:t>
            </a:r>
            <a:r>
              <a:rPr lang="ro-RO" sz="2400" dirty="0" err="1"/>
              <a:t>chatbot</a:t>
            </a:r>
            <a:r>
              <a:rPr lang="ro-RO" sz="2400" dirty="0"/>
              <a:t> privat cu ajutorul </a:t>
            </a:r>
            <a:r>
              <a:rPr lang="ro-RO" sz="2400" dirty="0" err="1"/>
              <a:t>PrivateGPT</a:t>
            </a:r>
            <a:r>
              <a:rPr lang="ro-RO" sz="2400" dirty="0"/>
              <a:t>. </a:t>
            </a:r>
            <a:r>
              <a:rPr lang="ro-RO" sz="2400" dirty="0" err="1"/>
              <a:t>PrivateGPT</a:t>
            </a:r>
            <a:r>
              <a:rPr lang="ro-RO" sz="2400" dirty="0"/>
              <a:t> este un serviciu ce include un set de primitive IA (RAG) într-un set de larg de API-uri care oferă un cadru de dezvoltare privat, sigur și ușor de utilizat.</a:t>
            </a:r>
          </a:p>
          <a:p>
            <a:endParaRPr lang="ro-RO" sz="2400" dirty="0"/>
          </a:p>
        </p:txBody>
      </p:sp>
    </p:spTree>
    <p:extLst>
      <p:ext uri="{BB962C8B-B14F-4D97-AF65-F5344CB8AC3E}">
        <p14:creationId xmlns:p14="http://schemas.microsoft.com/office/powerpoint/2010/main" val="33092870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15</a:t>
            </a:fld>
            <a:endParaRPr lang="en-US" dirty="0"/>
          </a:p>
        </p:txBody>
      </p:sp>
      <p:pic>
        <p:nvPicPr>
          <p:cNvPr id="3" name="Picture 2" descr="A blue circle with white text&#10;&#10;Description automatically generated">
            <a:extLst>
              <a:ext uri="{FF2B5EF4-FFF2-40B4-BE49-F238E27FC236}">
                <a16:creationId xmlns:a16="http://schemas.microsoft.com/office/drawing/2014/main" id="{78D64EEC-77F8-51FD-CEDF-B03F64250825}"/>
              </a:ext>
            </a:extLst>
          </p:cNvPr>
          <p:cNvPicPr>
            <a:picLocks noChangeAspect="1"/>
          </p:cNvPicPr>
          <p:nvPr/>
        </p:nvPicPr>
        <p:blipFill>
          <a:blip r:embed="rId2"/>
          <a:stretch>
            <a:fillRect/>
          </a:stretch>
        </p:blipFill>
        <p:spPr>
          <a:xfrm>
            <a:off x="1997994" y="2130630"/>
            <a:ext cx="2597413" cy="3306864"/>
          </a:xfrm>
          <a:prstGeom prst="rect">
            <a:avLst/>
          </a:prstGeom>
        </p:spPr>
      </p:pic>
      <p:sp>
        <p:nvSpPr>
          <p:cNvPr id="5" name="Google Shape;1323;p39">
            <a:extLst>
              <a:ext uri="{FF2B5EF4-FFF2-40B4-BE49-F238E27FC236}">
                <a16:creationId xmlns:a16="http://schemas.microsoft.com/office/drawing/2014/main" id="{89FA1470-8B0B-6F8E-8B5A-F3DBBCFC55A7}"/>
              </a:ext>
            </a:extLst>
          </p:cNvPr>
          <p:cNvSpPr/>
          <p:nvPr/>
        </p:nvSpPr>
        <p:spPr>
          <a:xfrm rot="5400000">
            <a:off x="7780346" y="850008"/>
            <a:ext cx="956100" cy="828600"/>
          </a:xfrm>
          <a:prstGeom prst="hexagon">
            <a:avLst>
              <a:gd name="adj" fmla="val 25000"/>
              <a:gd name="vf" fmla="val 115470"/>
            </a:avLst>
          </a:prstGeom>
          <a:solidFill>
            <a:srgbClr val="733C9B">
              <a:alpha val="3302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26;p39">
            <a:extLst>
              <a:ext uri="{FF2B5EF4-FFF2-40B4-BE49-F238E27FC236}">
                <a16:creationId xmlns:a16="http://schemas.microsoft.com/office/drawing/2014/main" id="{60C77DD4-E14D-DF2E-3A5F-EE734B77D7FF}"/>
              </a:ext>
            </a:extLst>
          </p:cNvPr>
          <p:cNvSpPr txBox="1">
            <a:spLocks noGrp="1"/>
          </p:cNvSpPr>
          <p:nvPr>
            <p:ph type="title"/>
          </p:nvPr>
        </p:nvSpPr>
        <p:spPr>
          <a:xfrm>
            <a:off x="1473045" y="75934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Date </a:t>
            </a:r>
            <a:r>
              <a:rPr lang="en-US" b="1" dirty="0" err="1"/>
              <a:t>Statistice</a:t>
            </a:r>
            <a:r>
              <a:rPr lang="en-US" b="1" dirty="0"/>
              <a:t> - 2024</a:t>
            </a:r>
            <a:endParaRPr b="1" dirty="0"/>
          </a:p>
        </p:txBody>
      </p:sp>
      <p:sp>
        <p:nvSpPr>
          <p:cNvPr id="8" name="Google Shape;1330;p39">
            <a:extLst>
              <a:ext uri="{FF2B5EF4-FFF2-40B4-BE49-F238E27FC236}">
                <a16:creationId xmlns:a16="http://schemas.microsoft.com/office/drawing/2014/main" id="{A70159B2-F091-F4E4-5020-25E00E3E6748}"/>
              </a:ext>
            </a:extLst>
          </p:cNvPr>
          <p:cNvSpPr txBox="1">
            <a:spLocks/>
          </p:cNvSpPr>
          <p:nvPr/>
        </p:nvSpPr>
        <p:spPr>
          <a:xfrm>
            <a:off x="2876942" y="2125737"/>
            <a:ext cx="829124" cy="367864"/>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ro-RO" sz="1400" b="1" dirty="0"/>
              <a:t>Clienți</a:t>
            </a:r>
          </a:p>
        </p:txBody>
      </p:sp>
      <p:pic>
        <p:nvPicPr>
          <p:cNvPr id="9" name="Grafic 2" descr="Pie chart with solid fill">
            <a:extLst>
              <a:ext uri="{FF2B5EF4-FFF2-40B4-BE49-F238E27FC236}">
                <a16:creationId xmlns:a16="http://schemas.microsoft.com/office/drawing/2014/main" id="{0A199955-968E-F2F2-2234-791395E9946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17672" y="938802"/>
            <a:ext cx="651012" cy="651012"/>
          </a:xfrm>
          <a:prstGeom prst="rect">
            <a:avLst/>
          </a:prstGeom>
        </p:spPr>
      </p:pic>
      <p:sp>
        <p:nvSpPr>
          <p:cNvPr id="10" name="Google Shape;1447;p43">
            <a:extLst>
              <a:ext uri="{FF2B5EF4-FFF2-40B4-BE49-F238E27FC236}">
                <a16:creationId xmlns:a16="http://schemas.microsoft.com/office/drawing/2014/main" id="{5C85C6DA-D44D-6C96-6700-D345A3F59F93}"/>
              </a:ext>
            </a:extLst>
          </p:cNvPr>
          <p:cNvSpPr txBox="1">
            <a:spLocks/>
          </p:cNvSpPr>
          <p:nvPr/>
        </p:nvSpPr>
        <p:spPr>
          <a:xfrm>
            <a:off x="3586586" y="4100386"/>
            <a:ext cx="1030965" cy="4990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just"/>
            <a:r>
              <a:rPr lang="en-US" sz="1100" b="1" dirty="0">
                <a:solidFill>
                  <a:srgbClr val="000000"/>
                </a:solidFill>
                <a:highlight>
                  <a:srgbClr val="C0C0C0"/>
                </a:highlight>
                <a:latin typeface="+mn-lt"/>
              </a:rPr>
              <a:t>69%</a:t>
            </a:r>
          </a:p>
          <a:p>
            <a:pPr marL="0" indent="0" algn="just"/>
            <a:r>
              <a:rPr lang="en-US" sz="1100" b="1" dirty="0" err="1">
                <a:solidFill>
                  <a:srgbClr val="000000"/>
                </a:solidFill>
                <a:highlight>
                  <a:srgbClr val="C0C0C0"/>
                </a:highlight>
                <a:latin typeface="+mn-lt"/>
              </a:rPr>
              <a:t>Satisf</a:t>
            </a:r>
            <a:r>
              <a:rPr lang="ro-RO" sz="1100" b="1" dirty="0">
                <a:solidFill>
                  <a:srgbClr val="000000"/>
                </a:solidFill>
                <a:highlight>
                  <a:srgbClr val="C0C0C0"/>
                </a:highlight>
                <a:latin typeface="+mn-lt"/>
              </a:rPr>
              <a:t>ăcuți </a:t>
            </a:r>
          </a:p>
        </p:txBody>
      </p:sp>
      <p:sp>
        <p:nvSpPr>
          <p:cNvPr id="11" name="Google Shape;1447;p43">
            <a:extLst>
              <a:ext uri="{FF2B5EF4-FFF2-40B4-BE49-F238E27FC236}">
                <a16:creationId xmlns:a16="http://schemas.microsoft.com/office/drawing/2014/main" id="{1E64F2D6-DB98-0D43-DA7A-297CAE59C780}"/>
              </a:ext>
            </a:extLst>
          </p:cNvPr>
          <p:cNvSpPr txBox="1">
            <a:spLocks/>
          </p:cNvSpPr>
          <p:nvPr/>
        </p:nvSpPr>
        <p:spPr>
          <a:xfrm>
            <a:off x="3181205" y="2844567"/>
            <a:ext cx="1159814" cy="4990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just"/>
            <a:r>
              <a:rPr lang="ro-RO" sz="1200" b="1" dirty="0">
                <a:solidFill>
                  <a:srgbClr val="000000"/>
                </a:solidFill>
                <a:highlight>
                  <a:srgbClr val="C0C0C0"/>
                </a:highlight>
                <a:latin typeface="+mn-lt"/>
              </a:rPr>
              <a:t>10</a:t>
            </a:r>
            <a:r>
              <a:rPr lang="en-US" sz="1200" b="1" dirty="0">
                <a:solidFill>
                  <a:srgbClr val="000000"/>
                </a:solidFill>
                <a:highlight>
                  <a:srgbClr val="C0C0C0"/>
                </a:highlight>
                <a:latin typeface="+mn-lt"/>
              </a:rPr>
              <a:t>%</a:t>
            </a:r>
          </a:p>
          <a:p>
            <a:pPr marL="0" indent="0" algn="just"/>
            <a:r>
              <a:rPr lang="ro-RO" sz="1200" b="1" dirty="0">
                <a:solidFill>
                  <a:srgbClr val="000000"/>
                </a:solidFill>
                <a:highlight>
                  <a:srgbClr val="C0C0C0"/>
                </a:highlight>
                <a:latin typeface="+mn-lt"/>
              </a:rPr>
              <a:t>Nes</a:t>
            </a:r>
            <a:r>
              <a:rPr lang="en-US" sz="1200" b="1" dirty="0" err="1">
                <a:solidFill>
                  <a:srgbClr val="000000"/>
                </a:solidFill>
                <a:highlight>
                  <a:srgbClr val="C0C0C0"/>
                </a:highlight>
                <a:latin typeface="+mn-lt"/>
              </a:rPr>
              <a:t>atisf</a:t>
            </a:r>
            <a:r>
              <a:rPr lang="ro-RO" sz="1200" b="1" dirty="0">
                <a:solidFill>
                  <a:srgbClr val="000000"/>
                </a:solidFill>
                <a:highlight>
                  <a:srgbClr val="C0C0C0"/>
                </a:highlight>
                <a:latin typeface="+mn-lt"/>
              </a:rPr>
              <a:t>ăcuți </a:t>
            </a:r>
          </a:p>
        </p:txBody>
      </p:sp>
      <p:sp>
        <p:nvSpPr>
          <p:cNvPr id="12" name="Google Shape;1447;p43">
            <a:extLst>
              <a:ext uri="{FF2B5EF4-FFF2-40B4-BE49-F238E27FC236}">
                <a16:creationId xmlns:a16="http://schemas.microsoft.com/office/drawing/2014/main" id="{564B9F7F-E1BE-E826-1FB4-6D85BD7CD1D5}"/>
              </a:ext>
            </a:extLst>
          </p:cNvPr>
          <p:cNvSpPr txBox="1">
            <a:spLocks/>
          </p:cNvSpPr>
          <p:nvPr/>
        </p:nvSpPr>
        <p:spPr>
          <a:xfrm>
            <a:off x="1972643" y="3241491"/>
            <a:ext cx="1118180" cy="4990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just"/>
            <a:r>
              <a:rPr lang="ro-RO" sz="1100" b="1" dirty="0">
                <a:solidFill>
                  <a:srgbClr val="000000"/>
                </a:solidFill>
                <a:highlight>
                  <a:srgbClr val="C0C0C0"/>
                </a:highlight>
                <a:latin typeface="+mn-lt"/>
              </a:rPr>
              <a:t>29</a:t>
            </a:r>
            <a:r>
              <a:rPr lang="en-US" sz="1100" b="1" dirty="0">
                <a:solidFill>
                  <a:srgbClr val="000000"/>
                </a:solidFill>
                <a:highlight>
                  <a:srgbClr val="C0C0C0"/>
                </a:highlight>
                <a:latin typeface="+mn-lt"/>
              </a:rPr>
              <a:t>%</a:t>
            </a:r>
          </a:p>
          <a:p>
            <a:pPr marL="0" indent="0" algn="just"/>
            <a:r>
              <a:rPr lang="ro-RO" sz="1100" b="1" dirty="0">
                <a:solidFill>
                  <a:srgbClr val="000000"/>
                </a:solidFill>
                <a:highlight>
                  <a:srgbClr val="C0C0C0"/>
                </a:highlight>
                <a:latin typeface="+mn-lt"/>
              </a:rPr>
              <a:t>Indiferenți</a:t>
            </a:r>
          </a:p>
        </p:txBody>
      </p:sp>
      <p:pic>
        <p:nvPicPr>
          <p:cNvPr id="13" name="Picture 12">
            <a:extLst>
              <a:ext uri="{FF2B5EF4-FFF2-40B4-BE49-F238E27FC236}">
                <a16:creationId xmlns:a16="http://schemas.microsoft.com/office/drawing/2014/main" id="{1C050F93-B872-BD1E-09D8-85C93E5BE2CC}"/>
              </a:ext>
            </a:extLst>
          </p:cNvPr>
          <p:cNvPicPr>
            <a:picLocks noChangeAspect="1"/>
          </p:cNvPicPr>
          <p:nvPr/>
        </p:nvPicPr>
        <p:blipFill>
          <a:blip r:embed="rId5"/>
          <a:stretch>
            <a:fillRect/>
          </a:stretch>
        </p:blipFill>
        <p:spPr>
          <a:xfrm>
            <a:off x="4699765" y="2183448"/>
            <a:ext cx="2468159" cy="3306864"/>
          </a:xfrm>
          <a:prstGeom prst="rect">
            <a:avLst/>
          </a:prstGeom>
        </p:spPr>
      </p:pic>
      <p:sp>
        <p:nvSpPr>
          <p:cNvPr id="14" name="Google Shape;1447;p43">
            <a:extLst>
              <a:ext uri="{FF2B5EF4-FFF2-40B4-BE49-F238E27FC236}">
                <a16:creationId xmlns:a16="http://schemas.microsoft.com/office/drawing/2014/main" id="{0869E35A-0848-D796-550B-7712F799C2BD}"/>
              </a:ext>
            </a:extLst>
          </p:cNvPr>
          <p:cNvSpPr txBox="1">
            <a:spLocks/>
          </p:cNvSpPr>
          <p:nvPr/>
        </p:nvSpPr>
        <p:spPr>
          <a:xfrm>
            <a:off x="5852581" y="2613878"/>
            <a:ext cx="1030965" cy="4990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just"/>
            <a:r>
              <a:rPr lang="ro-RO" sz="1200" b="1" dirty="0">
                <a:solidFill>
                  <a:srgbClr val="000000"/>
                </a:solidFill>
                <a:highlight>
                  <a:srgbClr val="C0C0C0"/>
                </a:highlight>
                <a:latin typeface="+mn-lt"/>
              </a:rPr>
              <a:t>4</a:t>
            </a:r>
            <a:r>
              <a:rPr lang="en-US" sz="1200" b="1" dirty="0">
                <a:solidFill>
                  <a:srgbClr val="000000"/>
                </a:solidFill>
                <a:highlight>
                  <a:srgbClr val="C0C0C0"/>
                </a:highlight>
                <a:latin typeface="+mn-lt"/>
              </a:rPr>
              <a:t>%</a:t>
            </a:r>
          </a:p>
          <a:p>
            <a:pPr marL="0" indent="0" algn="just"/>
            <a:r>
              <a:rPr lang="ro-RO" sz="1200" b="1" dirty="0">
                <a:solidFill>
                  <a:srgbClr val="000000"/>
                </a:solidFill>
                <a:highlight>
                  <a:srgbClr val="C0C0C0"/>
                </a:highlight>
                <a:latin typeface="+mn-lt"/>
              </a:rPr>
              <a:t>Nes</a:t>
            </a:r>
            <a:r>
              <a:rPr lang="en-US" sz="1200" b="1" dirty="0" err="1">
                <a:solidFill>
                  <a:srgbClr val="000000"/>
                </a:solidFill>
                <a:highlight>
                  <a:srgbClr val="C0C0C0"/>
                </a:highlight>
                <a:latin typeface="+mn-lt"/>
              </a:rPr>
              <a:t>atisf</a:t>
            </a:r>
            <a:r>
              <a:rPr lang="ro-RO" sz="1200" b="1" dirty="0">
                <a:solidFill>
                  <a:srgbClr val="000000"/>
                </a:solidFill>
                <a:highlight>
                  <a:srgbClr val="C0C0C0"/>
                </a:highlight>
                <a:latin typeface="+mn-lt"/>
              </a:rPr>
              <a:t>ăcuți </a:t>
            </a:r>
          </a:p>
        </p:txBody>
      </p:sp>
      <p:sp>
        <p:nvSpPr>
          <p:cNvPr id="15" name="Google Shape;1447;p43">
            <a:extLst>
              <a:ext uri="{FF2B5EF4-FFF2-40B4-BE49-F238E27FC236}">
                <a16:creationId xmlns:a16="http://schemas.microsoft.com/office/drawing/2014/main" id="{A1CE1E0A-CCD0-12C1-0B70-EE690DB93FD5}"/>
              </a:ext>
            </a:extLst>
          </p:cNvPr>
          <p:cNvSpPr txBox="1">
            <a:spLocks/>
          </p:cNvSpPr>
          <p:nvPr/>
        </p:nvSpPr>
        <p:spPr>
          <a:xfrm>
            <a:off x="6152395" y="4040882"/>
            <a:ext cx="1030965" cy="4990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just"/>
            <a:r>
              <a:rPr lang="ro-RO" sz="1200" b="1" dirty="0">
                <a:solidFill>
                  <a:srgbClr val="000000"/>
                </a:solidFill>
                <a:highlight>
                  <a:srgbClr val="C0C0C0"/>
                </a:highlight>
                <a:latin typeface="+mn-lt"/>
              </a:rPr>
              <a:t>74</a:t>
            </a:r>
            <a:r>
              <a:rPr lang="en-US" sz="1200" b="1" dirty="0">
                <a:solidFill>
                  <a:srgbClr val="000000"/>
                </a:solidFill>
                <a:highlight>
                  <a:srgbClr val="C0C0C0"/>
                </a:highlight>
                <a:latin typeface="+mn-lt"/>
              </a:rPr>
              <a:t>%</a:t>
            </a:r>
          </a:p>
          <a:p>
            <a:pPr marL="0" indent="0" algn="just"/>
            <a:r>
              <a:rPr lang="en-US" sz="1200" b="1" dirty="0" err="1">
                <a:solidFill>
                  <a:srgbClr val="000000"/>
                </a:solidFill>
                <a:highlight>
                  <a:srgbClr val="C0C0C0"/>
                </a:highlight>
                <a:latin typeface="+mn-lt"/>
              </a:rPr>
              <a:t>Satisf</a:t>
            </a:r>
            <a:r>
              <a:rPr lang="ro-RO" sz="1200" b="1" dirty="0">
                <a:solidFill>
                  <a:srgbClr val="000000"/>
                </a:solidFill>
                <a:highlight>
                  <a:srgbClr val="C0C0C0"/>
                </a:highlight>
                <a:latin typeface="+mn-lt"/>
              </a:rPr>
              <a:t>ăcuți </a:t>
            </a:r>
          </a:p>
        </p:txBody>
      </p:sp>
      <p:sp>
        <p:nvSpPr>
          <p:cNvPr id="16" name="Google Shape;1447;p43">
            <a:extLst>
              <a:ext uri="{FF2B5EF4-FFF2-40B4-BE49-F238E27FC236}">
                <a16:creationId xmlns:a16="http://schemas.microsoft.com/office/drawing/2014/main" id="{0125C241-20BF-D033-EB62-CE69B94A8107}"/>
              </a:ext>
            </a:extLst>
          </p:cNvPr>
          <p:cNvSpPr txBox="1">
            <a:spLocks/>
          </p:cNvSpPr>
          <p:nvPr/>
        </p:nvSpPr>
        <p:spPr>
          <a:xfrm>
            <a:off x="4711755" y="2991971"/>
            <a:ext cx="1030965" cy="4990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just"/>
            <a:r>
              <a:rPr lang="ro-RO" sz="1100" b="1" dirty="0">
                <a:solidFill>
                  <a:srgbClr val="000000"/>
                </a:solidFill>
                <a:highlight>
                  <a:srgbClr val="C0C0C0"/>
                </a:highlight>
                <a:latin typeface="+mn-lt"/>
              </a:rPr>
              <a:t>22</a:t>
            </a:r>
            <a:r>
              <a:rPr lang="en-US" sz="1100" b="1" dirty="0">
                <a:solidFill>
                  <a:srgbClr val="000000"/>
                </a:solidFill>
                <a:highlight>
                  <a:srgbClr val="C0C0C0"/>
                </a:highlight>
                <a:latin typeface="+mn-lt"/>
              </a:rPr>
              <a:t>%</a:t>
            </a:r>
          </a:p>
          <a:p>
            <a:pPr marL="0" indent="0" algn="just"/>
            <a:r>
              <a:rPr lang="ro-RO" sz="1100" b="1" dirty="0">
                <a:solidFill>
                  <a:srgbClr val="000000"/>
                </a:solidFill>
                <a:highlight>
                  <a:srgbClr val="C0C0C0"/>
                </a:highlight>
                <a:latin typeface="+mn-lt"/>
              </a:rPr>
              <a:t>Indiferenți</a:t>
            </a:r>
          </a:p>
        </p:txBody>
      </p:sp>
      <p:sp>
        <p:nvSpPr>
          <p:cNvPr id="17" name="Google Shape;1330;p39">
            <a:extLst>
              <a:ext uri="{FF2B5EF4-FFF2-40B4-BE49-F238E27FC236}">
                <a16:creationId xmlns:a16="http://schemas.microsoft.com/office/drawing/2014/main" id="{A62D7C95-38F3-98E8-EE27-3592DC21DAD9}"/>
              </a:ext>
            </a:extLst>
          </p:cNvPr>
          <p:cNvSpPr txBox="1">
            <a:spLocks/>
          </p:cNvSpPr>
          <p:nvPr/>
        </p:nvSpPr>
        <p:spPr>
          <a:xfrm>
            <a:off x="5208644" y="2125737"/>
            <a:ext cx="1473820" cy="36786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400"/>
              <a:buFont typeface="Bebas Neue"/>
              <a:buNone/>
              <a:defRPr sz="2100" b="0" i="0" u="none" strike="noStrike" cap="none">
                <a:solidFill>
                  <a:schemeClr val="dk1"/>
                </a:solidFill>
                <a:latin typeface="Montserrat Black"/>
                <a:ea typeface="Montserrat Black"/>
                <a:cs typeface="Montserrat Black"/>
                <a:sym typeface="Montserrat Black"/>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ro-RO" sz="1400" b="1" dirty="0">
                <a:latin typeface="+mn-lt"/>
              </a:rPr>
              <a:t>Antreprenori</a:t>
            </a:r>
          </a:p>
        </p:txBody>
      </p:sp>
      <p:sp>
        <p:nvSpPr>
          <p:cNvPr id="18" name="Google Shape;1903;p55">
            <a:extLst>
              <a:ext uri="{FF2B5EF4-FFF2-40B4-BE49-F238E27FC236}">
                <a16:creationId xmlns:a16="http://schemas.microsoft.com/office/drawing/2014/main" id="{714D8940-FE89-4922-7B80-288006110EC5}"/>
              </a:ext>
            </a:extLst>
          </p:cNvPr>
          <p:cNvSpPr txBox="1">
            <a:spLocks/>
          </p:cNvSpPr>
          <p:nvPr/>
        </p:nvSpPr>
        <p:spPr>
          <a:xfrm>
            <a:off x="4617551" y="4692066"/>
            <a:ext cx="2568012" cy="139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r>
              <a:rPr lang="ro-RO" sz="900" dirty="0">
                <a:highlight>
                  <a:srgbClr val="C0C0C0"/>
                </a:highlight>
              </a:rPr>
              <a:t>*Respondeții au trebuit să evalueze dacă chatbot-urile pe care le-au folosit în afacerile lor i-au ajutat să-și îndeplinească scopul.</a:t>
            </a:r>
            <a:endParaRPr lang="en-GB" sz="900" dirty="0">
              <a:highlight>
                <a:srgbClr val="C0C0C0"/>
              </a:highlight>
            </a:endParaRPr>
          </a:p>
        </p:txBody>
      </p:sp>
      <p:sp>
        <p:nvSpPr>
          <p:cNvPr id="19" name="Google Shape;1903;p55">
            <a:extLst>
              <a:ext uri="{FF2B5EF4-FFF2-40B4-BE49-F238E27FC236}">
                <a16:creationId xmlns:a16="http://schemas.microsoft.com/office/drawing/2014/main" id="{6CA7F358-5992-50F0-794A-E812B7278BB3}"/>
              </a:ext>
            </a:extLst>
          </p:cNvPr>
          <p:cNvSpPr txBox="1">
            <a:spLocks/>
          </p:cNvSpPr>
          <p:nvPr/>
        </p:nvSpPr>
        <p:spPr>
          <a:xfrm>
            <a:off x="2862928" y="1316961"/>
            <a:ext cx="4959495" cy="4167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r>
              <a:rPr lang="ro-RO" sz="900" dirty="0"/>
              <a:t>*Date statistice obținute de pe tidio.com. Date preluate în urma unui chestionar la care au participat 774 de antreprenori și 767 de consumatori</a:t>
            </a:r>
            <a:endParaRPr lang="en-GB" sz="900" dirty="0"/>
          </a:p>
        </p:txBody>
      </p:sp>
      <p:pic>
        <p:nvPicPr>
          <p:cNvPr id="20" name="Graphic 19" descr="Grinning face with solid fill with solid fill">
            <a:extLst>
              <a:ext uri="{FF2B5EF4-FFF2-40B4-BE49-F238E27FC236}">
                <a16:creationId xmlns:a16="http://schemas.microsoft.com/office/drawing/2014/main" id="{812C1845-B8A5-12BF-77F6-6040F34A91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8760" y="3038553"/>
            <a:ext cx="535785" cy="535785"/>
          </a:xfrm>
          <a:prstGeom prst="rect">
            <a:avLst/>
          </a:prstGeom>
        </p:spPr>
      </p:pic>
      <p:pic>
        <p:nvPicPr>
          <p:cNvPr id="21" name="Graphic 20" descr="Grinning face with solid fill with solid fill">
            <a:extLst>
              <a:ext uri="{FF2B5EF4-FFF2-40B4-BE49-F238E27FC236}">
                <a16:creationId xmlns:a16="http://schemas.microsoft.com/office/drawing/2014/main" id="{EDD52353-5316-520E-692F-6400CA1816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80969" y="3037787"/>
            <a:ext cx="535785" cy="535785"/>
          </a:xfrm>
          <a:prstGeom prst="rect">
            <a:avLst/>
          </a:prstGeom>
        </p:spPr>
      </p:pic>
      <p:pic>
        <p:nvPicPr>
          <p:cNvPr id="22" name="Graphic 21" descr="Grinning face with solid fill with solid fill">
            <a:extLst>
              <a:ext uri="{FF2B5EF4-FFF2-40B4-BE49-F238E27FC236}">
                <a16:creationId xmlns:a16="http://schemas.microsoft.com/office/drawing/2014/main" id="{53F7D526-4BC3-54EB-5EAB-584826A2AD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05387" y="3026295"/>
            <a:ext cx="535785" cy="535785"/>
          </a:xfrm>
          <a:prstGeom prst="rect">
            <a:avLst/>
          </a:prstGeom>
        </p:spPr>
      </p:pic>
      <p:pic>
        <p:nvPicPr>
          <p:cNvPr id="23" name="Graphic 22" descr="Grinning face with solid fill with solid fill">
            <a:extLst>
              <a:ext uri="{FF2B5EF4-FFF2-40B4-BE49-F238E27FC236}">
                <a16:creationId xmlns:a16="http://schemas.microsoft.com/office/drawing/2014/main" id="{1F610707-DCAE-A91A-8BB6-306884F042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43178" y="3032041"/>
            <a:ext cx="535785" cy="535785"/>
          </a:xfrm>
          <a:prstGeom prst="rect">
            <a:avLst/>
          </a:prstGeom>
        </p:spPr>
      </p:pic>
      <p:sp>
        <p:nvSpPr>
          <p:cNvPr id="24" name="Google Shape;1903;p55">
            <a:extLst>
              <a:ext uri="{FF2B5EF4-FFF2-40B4-BE49-F238E27FC236}">
                <a16:creationId xmlns:a16="http://schemas.microsoft.com/office/drawing/2014/main" id="{BBE75E76-6B92-0008-3A89-9BB7E5A221C7}"/>
              </a:ext>
            </a:extLst>
          </p:cNvPr>
          <p:cNvSpPr txBox="1">
            <a:spLocks/>
          </p:cNvSpPr>
          <p:nvPr/>
        </p:nvSpPr>
        <p:spPr>
          <a:xfrm>
            <a:off x="7285908" y="3563434"/>
            <a:ext cx="256801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ro-RO" sz="900" dirty="0">
                <a:highlight>
                  <a:srgbClr val="C0C0C0"/>
                </a:highlight>
              </a:rPr>
              <a:t>În medie 3 din 4 companiile care au introdus chatbot-uri pe website-uri sunt satisfăcuți de rezultatele obținute</a:t>
            </a:r>
            <a:endParaRPr lang="en-GB" sz="900" dirty="0">
              <a:highlight>
                <a:srgbClr val="C0C0C0"/>
              </a:highlight>
            </a:endParaRPr>
          </a:p>
        </p:txBody>
      </p:sp>
      <p:sp>
        <p:nvSpPr>
          <p:cNvPr id="25" name="Google Shape;1330;p39">
            <a:extLst>
              <a:ext uri="{FF2B5EF4-FFF2-40B4-BE49-F238E27FC236}">
                <a16:creationId xmlns:a16="http://schemas.microsoft.com/office/drawing/2014/main" id="{3CC839FC-80F6-8784-F4CA-1DF0FE239B6E}"/>
              </a:ext>
            </a:extLst>
          </p:cNvPr>
          <p:cNvSpPr txBox="1">
            <a:spLocks/>
          </p:cNvSpPr>
          <p:nvPr/>
        </p:nvSpPr>
        <p:spPr>
          <a:xfrm>
            <a:off x="7227064" y="2161349"/>
            <a:ext cx="2568012" cy="53578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400"/>
              <a:buFont typeface="Bebas Neue"/>
              <a:buNone/>
              <a:defRPr sz="2100" b="0" i="0" u="none" strike="noStrike" cap="none">
                <a:solidFill>
                  <a:schemeClr val="dk1"/>
                </a:solidFill>
                <a:latin typeface="Montserrat Black"/>
                <a:ea typeface="Montserrat Black"/>
                <a:cs typeface="Montserrat Black"/>
                <a:sym typeface="Montserrat Black"/>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ro-RO" sz="1400" b="1" dirty="0">
                <a:latin typeface="+mn-lt"/>
              </a:rPr>
              <a:t>Rata de implementare al Chatbot-urilor</a:t>
            </a:r>
          </a:p>
        </p:txBody>
      </p:sp>
      <p:sp>
        <p:nvSpPr>
          <p:cNvPr id="26" name="Google Shape;1903;p55">
            <a:extLst>
              <a:ext uri="{FF2B5EF4-FFF2-40B4-BE49-F238E27FC236}">
                <a16:creationId xmlns:a16="http://schemas.microsoft.com/office/drawing/2014/main" id="{62D45220-0683-49B0-B426-E159A257A4F0}"/>
              </a:ext>
            </a:extLst>
          </p:cNvPr>
          <p:cNvSpPr txBox="1">
            <a:spLocks/>
          </p:cNvSpPr>
          <p:nvPr/>
        </p:nvSpPr>
        <p:spPr>
          <a:xfrm>
            <a:off x="2007498" y="4851392"/>
            <a:ext cx="2568012" cy="63892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ro-RO" sz="1100" dirty="0">
                <a:highlight>
                  <a:srgbClr val="C0C0C0"/>
                </a:highlight>
              </a:rPr>
              <a:t>*</a:t>
            </a:r>
            <a:r>
              <a:rPr lang="ro-RO" sz="1100" dirty="0" err="1">
                <a:highlight>
                  <a:srgbClr val="C0C0C0"/>
                </a:highlight>
              </a:rPr>
              <a:t>Respondeții</a:t>
            </a:r>
            <a:r>
              <a:rPr lang="ro-RO" sz="1100" dirty="0">
                <a:highlight>
                  <a:srgbClr val="C0C0C0"/>
                </a:highlight>
              </a:rPr>
              <a:t> au trebuit să evalueze calitatea ultimei lor experiențe avute cu un </a:t>
            </a:r>
            <a:r>
              <a:rPr lang="ro-RO" sz="1100" dirty="0" err="1">
                <a:highlight>
                  <a:srgbClr val="C0C0C0"/>
                </a:highlight>
              </a:rPr>
              <a:t>chatbot</a:t>
            </a:r>
            <a:endParaRPr lang="en-GB" sz="1100" dirty="0">
              <a:highlight>
                <a:srgbClr val="C0C0C0"/>
              </a:highlight>
            </a:endParaRPr>
          </a:p>
        </p:txBody>
      </p:sp>
    </p:spTree>
    <p:extLst>
      <p:ext uri="{BB962C8B-B14F-4D97-AF65-F5344CB8AC3E}">
        <p14:creationId xmlns:p14="http://schemas.microsoft.com/office/powerpoint/2010/main" val="33101566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16</a:t>
            </a:fld>
            <a:endParaRPr lang="en-US" dirty="0"/>
          </a:p>
        </p:txBody>
      </p:sp>
      <p:sp>
        <p:nvSpPr>
          <p:cNvPr id="8" name="Google Shape;1385;p40">
            <a:extLst>
              <a:ext uri="{FF2B5EF4-FFF2-40B4-BE49-F238E27FC236}">
                <a16:creationId xmlns:a16="http://schemas.microsoft.com/office/drawing/2014/main" id="{2155BDF8-1DF6-76ED-9378-56422154AB31}"/>
              </a:ext>
            </a:extLst>
          </p:cNvPr>
          <p:cNvSpPr txBox="1">
            <a:spLocks/>
          </p:cNvSpPr>
          <p:nvPr/>
        </p:nvSpPr>
        <p:spPr>
          <a:xfrm>
            <a:off x="812278" y="1985833"/>
            <a:ext cx="1562292"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6000" b="1" dirty="0">
                <a:latin typeface="+mn-lt"/>
              </a:rPr>
              <a:t>04</a:t>
            </a:r>
          </a:p>
        </p:txBody>
      </p:sp>
      <p:sp>
        <p:nvSpPr>
          <p:cNvPr id="9" name="Google Shape;1386;p40">
            <a:extLst>
              <a:ext uri="{FF2B5EF4-FFF2-40B4-BE49-F238E27FC236}">
                <a16:creationId xmlns:a16="http://schemas.microsoft.com/office/drawing/2014/main" id="{E35D24C1-8619-D9C1-1171-0CC04D8A2470}"/>
              </a:ext>
            </a:extLst>
          </p:cNvPr>
          <p:cNvSpPr txBox="1">
            <a:spLocks/>
          </p:cNvSpPr>
          <p:nvPr/>
        </p:nvSpPr>
        <p:spPr>
          <a:xfrm>
            <a:off x="812278" y="4070470"/>
            <a:ext cx="7308265" cy="59546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Font typeface="Arial" panose="020B0604020202020204" pitchFamily="34" charset="0"/>
              <a:buNone/>
            </a:pPr>
            <a:r>
              <a:rPr lang="ro-RO" dirty="0">
                <a:solidFill>
                  <a:schemeClr val="dk1"/>
                </a:solidFill>
                <a:ea typeface="Montserrat"/>
                <a:cs typeface="Montserrat"/>
                <a:sym typeface="Montserrat"/>
              </a:rPr>
              <a:t>Câteva exemple în care implementarea IA și ML ajută în domeniul economic</a:t>
            </a:r>
            <a:endParaRPr lang="pt-BR" dirty="0">
              <a:solidFill>
                <a:schemeClr val="dk1"/>
              </a:solidFill>
              <a:ea typeface="Montserrat"/>
              <a:cs typeface="Montserrat"/>
              <a:sym typeface="Montserrat"/>
            </a:endParaRPr>
          </a:p>
        </p:txBody>
      </p:sp>
      <p:sp>
        <p:nvSpPr>
          <p:cNvPr id="10" name="Google Shape;1391;p40">
            <a:extLst>
              <a:ext uri="{FF2B5EF4-FFF2-40B4-BE49-F238E27FC236}">
                <a16:creationId xmlns:a16="http://schemas.microsoft.com/office/drawing/2014/main" id="{798EC0AE-4CC2-38E1-8126-2D960441CC70}"/>
              </a:ext>
            </a:extLst>
          </p:cNvPr>
          <p:cNvSpPr txBox="1">
            <a:spLocks noGrp="1"/>
          </p:cNvSpPr>
          <p:nvPr>
            <p:ph type="title"/>
          </p:nvPr>
        </p:nvSpPr>
        <p:spPr>
          <a:xfrm>
            <a:off x="812278" y="2693210"/>
            <a:ext cx="7712792" cy="147157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t-BR" sz="4800" b="1" dirty="0">
                <a:latin typeface="+mn-lt"/>
              </a:rPr>
              <a:t>EXEMPLE DE ALTE APLICAȚII IA ȘI ML ÎN ECONOMIE</a:t>
            </a:r>
            <a:endParaRPr lang="ro-RO" sz="4800" b="1" dirty="0">
              <a:latin typeface="+mn-lt"/>
            </a:endParaRPr>
          </a:p>
        </p:txBody>
      </p:sp>
    </p:spTree>
    <p:extLst>
      <p:ext uri="{BB962C8B-B14F-4D97-AF65-F5344CB8AC3E}">
        <p14:creationId xmlns:p14="http://schemas.microsoft.com/office/powerpoint/2010/main" val="12915441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17</a:t>
            </a:fld>
            <a:endParaRPr lang="en-US" dirty="0"/>
          </a:p>
        </p:txBody>
      </p:sp>
      <p:sp>
        <p:nvSpPr>
          <p:cNvPr id="6" name="TextBox 5">
            <a:extLst>
              <a:ext uri="{FF2B5EF4-FFF2-40B4-BE49-F238E27FC236}">
                <a16:creationId xmlns:a16="http://schemas.microsoft.com/office/drawing/2014/main" id="{101597F8-3317-4830-B4A3-6B7653511B6F}"/>
              </a:ext>
            </a:extLst>
          </p:cNvPr>
          <p:cNvSpPr txBox="1"/>
          <p:nvPr/>
        </p:nvSpPr>
        <p:spPr>
          <a:xfrm>
            <a:off x="1948179" y="2090172"/>
            <a:ext cx="8295641" cy="3539430"/>
          </a:xfrm>
          <a:prstGeom prst="rect">
            <a:avLst/>
          </a:prstGeom>
          <a:noFill/>
        </p:spPr>
        <p:txBody>
          <a:bodyPr wrap="square">
            <a:spAutoFit/>
          </a:bodyPr>
          <a:lstStyle/>
          <a:p>
            <a:pPr marL="0" lvl="0" indent="0" algn="just" rtl="0">
              <a:spcBef>
                <a:spcPts val="0"/>
              </a:spcBef>
              <a:spcAft>
                <a:spcPts val="0"/>
              </a:spcAft>
              <a:buNone/>
            </a:pPr>
            <a:r>
              <a:rPr lang="ro-RO" sz="2800" dirty="0"/>
              <a:t>Inteligența Artificială (IA) și </a:t>
            </a:r>
            <a:r>
              <a:rPr lang="ro-RO" sz="2800" dirty="0" err="1"/>
              <a:t>Machine</a:t>
            </a:r>
            <a:r>
              <a:rPr lang="ro-RO" sz="2800" dirty="0"/>
              <a:t> </a:t>
            </a:r>
            <a:r>
              <a:rPr lang="ro-RO" sz="2800" dirty="0" err="1"/>
              <a:t>Learning</a:t>
            </a:r>
            <a:r>
              <a:rPr lang="ro-RO" sz="2800" dirty="0"/>
              <a:t> (ML) sunt tehnologii care devin din ce în ce mai populare în diferite domenii și industrii, inclusiv economia. </a:t>
            </a:r>
          </a:p>
          <a:p>
            <a:pPr marL="0" lvl="0" indent="0" algn="just" rtl="0">
              <a:spcBef>
                <a:spcPts val="0"/>
              </a:spcBef>
              <a:spcAft>
                <a:spcPts val="0"/>
              </a:spcAft>
              <a:buNone/>
            </a:pPr>
            <a:endParaRPr lang="ro-RO" sz="2800" dirty="0"/>
          </a:p>
          <a:p>
            <a:pPr marL="0" lvl="0" indent="0" algn="just" rtl="0">
              <a:spcBef>
                <a:spcPts val="0"/>
              </a:spcBef>
              <a:spcAft>
                <a:spcPts val="0"/>
              </a:spcAft>
              <a:buNone/>
            </a:pPr>
            <a:r>
              <a:rPr lang="ro-RO" sz="2800" dirty="0"/>
              <a:t>Acestea sunt utilizate pentru a analiza și a extrage date relevante, a identifica tendințe și modele, a lua decizii, a automatiza procese și a optimiza operațiunile de afaceri. </a:t>
            </a:r>
          </a:p>
        </p:txBody>
      </p:sp>
    </p:spTree>
    <p:extLst>
      <p:ext uri="{BB962C8B-B14F-4D97-AF65-F5344CB8AC3E}">
        <p14:creationId xmlns:p14="http://schemas.microsoft.com/office/powerpoint/2010/main" val="9126985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18</a:t>
            </a:fld>
            <a:endParaRPr lang="en-US" dirty="0"/>
          </a:p>
        </p:txBody>
      </p:sp>
      <p:sp>
        <p:nvSpPr>
          <p:cNvPr id="2" name="Google Shape;1550;p45">
            <a:extLst>
              <a:ext uri="{FF2B5EF4-FFF2-40B4-BE49-F238E27FC236}">
                <a16:creationId xmlns:a16="http://schemas.microsoft.com/office/drawing/2014/main" id="{C5D05384-82E3-94ED-F40E-EBDEE644FC57}"/>
              </a:ext>
            </a:extLst>
          </p:cNvPr>
          <p:cNvSpPr/>
          <p:nvPr/>
        </p:nvSpPr>
        <p:spPr>
          <a:xfrm rot="5400000">
            <a:off x="728460" y="859089"/>
            <a:ext cx="995595" cy="869181"/>
          </a:xfrm>
          <a:prstGeom prst="hexagon">
            <a:avLst>
              <a:gd name="adj" fmla="val 25000"/>
              <a:gd name="vf" fmla="val 115470"/>
            </a:avLst>
          </a:prstGeom>
          <a:solidFill>
            <a:srgbClr val="733C9B">
              <a:alpha val="3302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1554;p45">
            <a:extLst>
              <a:ext uri="{FF2B5EF4-FFF2-40B4-BE49-F238E27FC236}">
                <a16:creationId xmlns:a16="http://schemas.microsoft.com/office/drawing/2014/main" id="{F95118B5-DDEB-62B5-8ADF-8D5DEC836125}"/>
              </a:ext>
            </a:extLst>
          </p:cNvPr>
          <p:cNvSpPr txBox="1"/>
          <p:nvPr/>
        </p:nvSpPr>
        <p:spPr>
          <a:xfrm>
            <a:off x="2866731" y="2227459"/>
            <a:ext cx="5810737" cy="10021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2800" b="1" dirty="0">
                <a:solidFill>
                  <a:schemeClr val="dk2"/>
                </a:solidFill>
                <a:ea typeface="Montserrat Black"/>
                <a:cs typeface="Montserrat Black"/>
                <a:sym typeface="Montserrat Black"/>
              </a:rPr>
              <a:t>a) Sisteme de recomandare pentru consumatori și afaceri</a:t>
            </a:r>
          </a:p>
        </p:txBody>
      </p:sp>
      <p:sp>
        <p:nvSpPr>
          <p:cNvPr id="5" name="Google Shape;1562;p45">
            <a:extLst>
              <a:ext uri="{FF2B5EF4-FFF2-40B4-BE49-F238E27FC236}">
                <a16:creationId xmlns:a16="http://schemas.microsoft.com/office/drawing/2014/main" id="{80247ECD-C3C8-0006-E0B7-177BF5ADA846}"/>
              </a:ext>
            </a:extLst>
          </p:cNvPr>
          <p:cNvSpPr txBox="1"/>
          <p:nvPr/>
        </p:nvSpPr>
        <p:spPr>
          <a:xfrm>
            <a:off x="2866732" y="3429000"/>
            <a:ext cx="6757135" cy="1243589"/>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ro-RO">
                <a:solidFill>
                  <a:schemeClr val="dk1"/>
                </a:solidFill>
                <a:ea typeface="Montserrat"/>
                <a:cs typeface="Montserrat"/>
                <a:sym typeface="Montserrat"/>
              </a:rPr>
              <a:t>Sistemele de recomandare sunt o aplicație populară a IA și ML în economie și sunt utilizate pentru a oferi recomandări personalizate consumatorilor în funcție de comportamentul lor anterior. Acestea pot fi utilizate în mai multe domenii, cum ar fi comerțul electronic, serviciile financiare sau turismul.</a:t>
            </a:r>
            <a:endParaRPr lang="ro-RO" dirty="0">
              <a:solidFill>
                <a:schemeClr val="dk1"/>
              </a:solidFill>
              <a:ea typeface="Montserrat"/>
              <a:cs typeface="Montserrat"/>
              <a:sym typeface="Montserrat"/>
            </a:endParaRPr>
          </a:p>
        </p:txBody>
      </p:sp>
      <p:pic>
        <p:nvPicPr>
          <p:cNvPr id="7" name="Grafic 4" descr="Group brainstorm with solid fill">
            <a:extLst>
              <a:ext uri="{FF2B5EF4-FFF2-40B4-BE49-F238E27FC236}">
                <a16:creationId xmlns:a16="http://schemas.microsoft.com/office/drawing/2014/main" id="{B50D6EFB-FF3F-BB07-2731-25FEFCD100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1193" y="795883"/>
            <a:ext cx="935834" cy="935834"/>
          </a:xfrm>
          <a:prstGeom prst="rect">
            <a:avLst/>
          </a:prstGeom>
        </p:spPr>
      </p:pic>
    </p:spTree>
    <p:extLst>
      <p:ext uri="{BB962C8B-B14F-4D97-AF65-F5344CB8AC3E}">
        <p14:creationId xmlns:p14="http://schemas.microsoft.com/office/powerpoint/2010/main" val="42333763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19</a:t>
            </a:fld>
            <a:endParaRPr lang="en-US" dirty="0"/>
          </a:p>
        </p:txBody>
      </p:sp>
      <p:sp>
        <p:nvSpPr>
          <p:cNvPr id="2" name="Google Shape;1550;p45">
            <a:extLst>
              <a:ext uri="{FF2B5EF4-FFF2-40B4-BE49-F238E27FC236}">
                <a16:creationId xmlns:a16="http://schemas.microsoft.com/office/drawing/2014/main" id="{C5D05384-82E3-94ED-F40E-EBDEE644FC57}"/>
              </a:ext>
            </a:extLst>
          </p:cNvPr>
          <p:cNvSpPr/>
          <p:nvPr/>
        </p:nvSpPr>
        <p:spPr>
          <a:xfrm rot="5400000">
            <a:off x="728460" y="859089"/>
            <a:ext cx="995595" cy="869181"/>
          </a:xfrm>
          <a:prstGeom prst="hexagon">
            <a:avLst>
              <a:gd name="adj" fmla="val 25000"/>
              <a:gd name="vf" fmla="val 115470"/>
            </a:avLst>
          </a:prstGeom>
          <a:solidFill>
            <a:srgbClr val="733C9B">
              <a:alpha val="3302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3" name="Google Shape;1554;p45">
            <a:extLst>
              <a:ext uri="{FF2B5EF4-FFF2-40B4-BE49-F238E27FC236}">
                <a16:creationId xmlns:a16="http://schemas.microsoft.com/office/drawing/2014/main" id="{F95118B5-DDEB-62B5-8ADF-8D5DEC836125}"/>
              </a:ext>
            </a:extLst>
          </p:cNvPr>
          <p:cNvSpPr txBox="1"/>
          <p:nvPr/>
        </p:nvSpPr>
        <p:spPr>
          <a:xfrm>
            <a:off x="2866731" y="2227459"/>
            <a:ext cx="6757135" cy="10021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2800" b="1" dirty="0">
                <a:solidFill>
                  <a:schemeClr val="dk2"/>
                </a:solidFill>
                <a:ea typeface="Montserrat Black"/>
                <a:cs typeface="Montserrat Black"/>
                <a:sym typeface="Montserrat Black"/>
              </a:rPr>
              <a:t>b) Analiza de sentiment și feedback pentru îmbunătățirea produselor și serviciilor</a:t>
            </a:r>
          </a:p>
        </p:txBody>
      </p:sp>
      <p:sp>
        <p:nvSpPr>
          <p:cNvPr id="5" name="Google Shape;1562;p45">
            <a:extLst>
              <a:ext uri="{FF2B5EF4-FFF2-40B4-BE49-F238E27FC236}">
                <a16:creationId xmlns:a16="http://schemas.microsoft.com/office/drawing/2014/main" id="{80247ECD-C3C8-0006-E0B7-177BF5ADA846}"/>
              </a:ext>
            </a:extLst>
          </p:cNvPr>
          <p:cNvSpPr txBox="1"/>
          <p:nvPr/>
        </p:nvSpPr>
        <p:spPr>
          <a:xfrm>
            <a:off x="2866732" y="3429000"/>
            <a:ext cx="6757135" cy="1243589"/>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ro-RO">
                <a:solidFill>
                  <a:schemeClr val="dk1"/>
                </a:solidFill>
                <a:ea typeface="Montserrat"/>
                <a:cs typeface="Montserrat"/>
                <a:sym typeface="Montserrat"/>
              </a:rPr>
              <a:t>Sistemele de recomandare sunt o aplicație populară a IA și ML în economie și sunt utilizate pentru a oferi recomandări personalizate consumatorilor în funcție de comportamentul lor anterior. Acestea pot fi utilizate în mai multe domenii, cum ar fi comerțul electronic, serviciile financiare sau turismul.</a:t>
            </a:r>
            <a:endParaRPr lang="ro-RO" dirty="0">
              <a:solidFill>
                <a:schemeClr val="dk1"/>
              </a:solidFill>
              <a:ea typeface="Montserrat"/>
              <a:cs typeface="Montserrat"/>
              <a:sym typeface="Montserrat"/>
            </a:endParaRPr>
          </a:p>
        </p:txBody>
      </p:sp>
      <p:pic>
        <p:nvPicPr>
          <p:cNvPr id="8" name="Grafic 7" descr="Signal with solid fill">
            <a:extLst>
              <a:ext uri="{FF2B5EF4-FFF2-40B4-BE49-F238E27FC236}">
                <a16:creationId xmlns:a16="http://schemas.microsoft.com/office/drawing/2014/main" id="{0F5DED2D-FEFA-4DC9-2B4A-446D64CF3B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4972" y="952394"/>
            <a:ext cx="682570" cy="682570"/>
          </a:xfrm>
          <a:prstGeom prst="rect">
            <a:avLst/>
          </a:prstGeom>
        </p:spPr>
      </p:pic>
    </p:spTree>
    <p:extLst>
      <p:ext uri="{BB962C8B-B14F-4D97-AF65-F5344CB8AC3E}">
        <p14:creationId xmlns:p14="http://schemas.microsoft.com/office/powerpoint/2010/main" val="20935693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A089-89BD-3474-63FA-0AC6C91C8865}"/>
              </a:ext>
            </a:extLst>
          </p:cNvPr>
          <p:cNvSpPr>
            <a:spLocks noGrp="1"/>
          </p:cNvSpPr>
          <p:nvPr>
            <p:ph type="title"/>
          </p:nvPr>
        </p:nvSpPr>
        <p:spPr/>
        <p:txBody>
          <a:bodyPr/>
          <a:lstStyle/>
          <a:p>
            <a:pPr algn="ctr"/>
            <a:r>
              <a:rPr lang="en-US" b="1" dirty="0"/>
              <a:t>CUPRINS</a:t>
            </a:r>
          </a:p>
        </p:txBody>
      </p:sp>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2</a:t>
            </a:fld>
            <a:endParaRPr lang="en-US" dirty="0"/>
          </a:p>
        </p:txBody>
      </p:sp>
      <p:sp>
        <p:nvSpPr>
          <p:cNvPr id="5" name="Google Shape;1277;p37">
            <a:extLst>
              <a:ext uri="{FF2B5EF4-FFF2-40B4-BE49-F238E27FC236}">
                <a16:creationId xmlns:a16="http://schemas.microsoft.com/office/drawing/2014/main" id="{51929173-3AA0-7F95-F7D1-A027D148C5F1}"/>
              </a:ext>
            </a:extLst>
          </p:cNvPr>
          <p:cNvSpPr txBox="1">
            <a:spLocks/>
          </p:cNvSpPr>
          <p:nvPr/>
        </p:nvSpPr>
        <p:spPr>
          <a:xfrm>
            <a:off x="986803" y="2513401"/>
            <a:ext cx="976800" cy="4845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b="1" dirty="0"/>
              <a:t>01</a:t>
            </a:r>
          </a:p>
        </p:txBody>
      </p:sp>
      <p:sp>
        <p:nvSpPr>
          <p:cNvPr id="6" name="Google Shape;1278;p37">
            <a:extLst>
              <a:ext uri="{FF2B5EF4-FFF2-40B4-BE49-F238E27FC236}">
                <a16:creationId xmlns:a16="http://schemas.microsoft.com/office/drawing/2014/main" id="{C8BAEBDC-7C19-3D2F-016C-B11AAECCBC05}"/>
              </a:ext>
            </a:extLst>
          </p:cNvPr>
          <p:cNvSpPr txBox="1">
            <a:spLocks/>
          </p:cNvSpPr>
          <p:nvPr/>
        </p:nvSpPr>
        <p:spPr>
          <a:xfrm>
            <a:off x="2050872" y="2513401"/>
            <a:ext cx="3742800" cy="4845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ro-RO" sz="3600" b="1" dirty="0">
                <a:solidFill>
                  <a:schemeClr val="dk1"/>
                </a:solidFill>
                <a:uFill>
                  <a:noFill/>
                </a:uFill>
                <a:ea typeface="Montserrat Black"/>
                <a:cs typeface="Montserrat Black"/>
                <a:sym typeface="Montserrat Black"/>
              </a:rPr>
              <a:t>INTRODUCERE</a:t>
            </a:r>
            <a:endParaRPr lang="ro-RO" sz="3600" b="1" dirty="0">
              <a:solidFill>
                <a:schemeClr val="dk1"/>
              </a:solidFill>
              <a:ea typeface="Montserrat Black"/>
              <a:cs typeface="Montserrat Black"/>
              <a:sym typeface="Montserrat Black"/>
            </a:endParaRPr>
          </a:p>
        </p:txBody>
      </p:sp>
      <p:sp>
        <p:nvSpPr>
          <p:cNvPr id="7" name="Google Shape;1280;p37">
            <a:extLst>
              <a:ext uri="{FF2B5EF4-FFF2-40B4-BE49-F238E27FC236}">
                <a16:creationId xmlns:a16="http://schemas.microsoft.com/office/drawing/2014/main" id="{929EC090-5C23-AB17-5BF8-552E0B554BC4}"/>
              </a:ext>
            </a:extLst>
          </p:cNvPr>
          <p:cNvSpPr txBox="1">
            <a:spLocks/>
          </p:cNvSpPr>
          <p:nvPr/>
        </p:nvSpPr>
        <p:spPr>
          <a:xfrm>
            <a:off x="986803" y="3146486"/>
            <a:ext cx="976800" cy="4845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b="1"/>
              <a:t>02</a:t>
            </a:r>
          </a:p>
        </p:txBody>
      </p:sp>
      <p:sp>
        <p:nvSpPr>
          <p:cNvPr id="8" name="Google Shape;1281;p37">
            <a:extLst>
              <a:ext uri="{FF2B5EF4-FFF2-40B4-BE49-F238E27FC236}">
                <a16:creationId xmlns:a16="http://schemas.microsoft.com/office/drawing/2014/main" id="{A34C7E47-96AE-26C3-9EB7-AB828D541A4F}"/>
              </a:ext>
            </a:extLst>
          </p:cNvPr>
          <p:cNvSpPr txBox="1">
            <a:spLocks/>
          </p:cNvSpPr>
          <p:nvPr/>
        </p:nvSpPr>
        <p:spPr>
          <a:xfrm>
            <a:off x="2050871" y="3128821"/>
            <a:ext cx="6853971" cy="4845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pt-BR" sz="3200" b="1" dirty="0">
                <a:solidFill>
                  <a:schemeClr val="dk1"/>
                </a:solidFill>
                <a:uFill>
                  <a:noFill/>
                </a:uFill>
                <a:ea typeface="Montserrat Black"/>
                <a:cs typeface="Montserrat Black"/>
                <a:sym typeface="Montserrat Black"/>
              </a:rPr>
              <a:t>IMPORTANȚA IA ȘI ML ÎN ECONOMIE</a:t>
            </a:r>
            <a:endParaRPr lang="pt-BR" sz="3200" b="1" dirty="0">
              <a:solidFill>
                <a:schemeClr val="dk1"/>
              </a:solidFill>
              <a:ea typeface="Montserrat Black"/>
              <a:cs typeface="Montserrat Black"/>
              <a:sym typeface="Montserrat Black"/>
            </a:endParaRPr>
          </a:p>
        </p:txBody>
      </p:sp>
      <p:sp>
        <p:nvSpPr>
          <p:cNvPr id="9" name="Google Shape;1283;p37">
            <a:extLst>
              <a:ext uri="{FF2B5EF4-FFF2-40B4-BE49-F238E27FC236}">
                <a16:creationId xmlns:a16="http://schemas.microsoft.com/office/drawing/2014/main" id="{FC8B5B68-CE80-00E6-D4AB-C9A8158B6254}"/>
              </a:ext>
            </a:extLst>
          </p:cNvPr>
          <p:cNvSpPr txBox="1">
            <a:spLocks/>
          </p:cNvSpPr>
          <p:nvPr/>
        </p:nvSpPr>
        <p:spPr>
          <a:xfrm>
            <a:off x="986803" y="3782966"/>
            <a:ext cx="976800" cy="4845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b="1"/>
              <a:t>03</a:t>
            </a:r>
          </a:p>
        </p:txBody>
      </p:sp>
      <p:sp>
        <p:nvSpPr>
          <p:cNvPr id="10" name="Google Shape;1284;p37">
            <a:extLst>
              <a:ext uri="{FF2B5EF4-FFF2-40B4-BE49-F238E27FC236}">
                <a16:creationId xmlns:a16="http://schemas.microsoft.com/office/drawing/2014/main" id="{1C7D4663-22C5-E644-49D1-8F1AF494E8C0}"/>
              </a:ext>
            </a:extLst>
          </p:cNvPr>
          <p:cNvSpPr txBox="1">
            <a:spLocks/>
          </p:cNvSpPr>
          <p:nvPr/>
        </p:nvSpPr>
        <p:spPr>
          <a:xfrm>
            <a:off x="2050872" y="3782966"/>
            <a:ext cx="8477312" cy="4845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ro-RO" sz="3600" b="1" dirty="0"/>
              <a:t>TRANSFORMAREA DIGITALĂ A AFACERILOR</a:t>
            </a:r>
          </a:p>
        </p:txBody>
      </p:sp>
      <p:sp>
        <p:nvSpPr>
          <p:cNvPr id="11" name="Google Shape;1286;p37">
            <a:extLst>
              <a:ext uri="{FF2B5EF4-FFF2-40B4-BE49-F238E27FC236}">
                <a16:creationId xmlns:a16="http://schemas.microsoft.com/office/drawing/2014/main" id="{F5CCEB7C-E94B-D3CC-053D-5843681C2C33}"/>
              </a:ext>
            </a:extLst>
          </p:cNvPr>
          <p:cNvSpPr txBox="1">
            <a:spLocks/>
          </p:cNvSpPr>
          <p:nvPr/>
        </p:nvSpPr>
        <p:spPr>
          <a:xfrm>
            <a:off x="986803" y="4416051"/>
            <a:ext cx="976800" cy="4845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b="1"/>
              <a:t>04</a:t>
            </a:r>
          </a:p>
        </p:txBody>
      </p:sp>
      <p:sp>
        <p:nvSpPr>
          <p:cNvPr id="12" name="Google Shape;1287;p37">
            <a:extLst>
              <a:ext uri="{FF2B5EF4-FFF2-40B4-BE49-F238E27FC236}">
                <a16:creationId xmlns:a16="http://schemas.microsoft.com/office/drawing/2014/main" id="{DAC40E59-E4D5-285D-3830-EB9E8091FDDB}"/>
              </a:ext>
            </a:extLst>
          </p:cNvPr>
          <p:cNvSpPr txBox="1">
            <a:spLocks/>
          </p:cNvSpPr>
          <p:nvPr/>
        </p:nvSpPr>
        <p:spPr>
          <a:xfrm>
            <a:off x="2050871" y="4416051"/>
            <a:ext cx="9962164" cy="4845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pt-BR" sz="3600" b="1" dirty="0"/>
              <a:t>EXEMPLE DE ALTE APLICAȚII IA ȘI ML ÎN ECONOMIE</a:t>
            </a:r>
          </a:p>
        </p:txBody>
      </p:sp>
      <p:sp>
        <p:nvSpPr>
          <p:cNvPr id="13" name="Google Shape;1289;p37">
            <a:extLst>
              <a:ext uri="{FF2B5EF4-FFF2-40B4-BE49-F238E27FC236}">
                <a16:creationId xmlns:a16="http://schemas.microsoft.com/office/drawing/2014/main" id="{0BE41F64-3503-B3E5-59D7-A52F522FB9CA}"/>
              </a:ext>
            </a:extLst>
          </p:cNvPr>
          <p:cNvSpPr txBox="1">
            <a:spLocks/>
          </p:cNvSpPr>
          <p:nvPr/>
        </p:nvSpPr>
        <p:spPr>
          <a:xfrm>
            <a:off x="986803" y="5049136"/>
            <a:ext cx="976800" cy="4845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b="1"/>
              <a:t>05</a:t>
            </a:r>
          </a:p>
        </p:txBody>
      </p:sp>
      <p:sp>
        <p:nvSpPr>
          <p:cNvPr id="14" name="Google Shape;1290;p37">
            <a:extLst>
              <a:ext uri="{FF2B5EF4-FFF2-40B4-BE49-F238E27FC236}">
                <a16:creationId xmlns:a16="http://schemas.microsoft.com/office/drawing/2014/main" id="{C1095D69-01B6-1677-B9D1-E262A8D674DC}"/>
              </a:ext>
            </a:extLst>
          </p:cNvPr>
          <p:cNvSpPr txBox="1">
            <a:spLocks/>
          </p:cNvSpPr>
          <p:nvPr/>
        </p:nvSpPr>
        <p:spPr>
          <a:xfrm>
            <a:off x="2050872" y="5049136"/>
            <a:ext cx="3742800" cy="4845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ro-RO" sz="3600" b="1" dirty="0"/>
              <a:t>CONCLUZII</a:t>
            </a:r>
          </a:p>
        </p:txBody>
      </p:sp>
    </p:spTree>
    <p:extLst>
      <p:ext uri="{BB962C8B-B14F-4D97-AF65-F5344CB8AC3E}">
        <p14:creationId xmlns:p14="http://schemas.microsoft.com/office/powerpoint/2010/main" val="42740698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20</a:t>
            </a:fld>
            <a:endParaRPr lang="en-US" dirty="0"/>
          </a:p>
        </p:txBody>
      </p:sp>
      <p:sp>
        <p:nvSpPr>
          <p:cNvPr id="3" name="Google Shape;1554;p45">
            <a:extLst>
              <a:ext uri="{FF2B5EF4-FFF2-40B4-BE49-F238E27FC236}">
                <a16:creationId xmlns:a16="http://schemas.microsoft.com/office/drawing/2014/main" id="{F95118B5-DDEB-62B5-8ADF-8D5DEC836125}"/>
              </a:ext>
            </a:extLst>
          </p:cNvPr>
          <p:cNvSpPr txBox="1"/>
          <p:nvPr/>
        </p:nvSpPr>
        <p:spPr>
          <a:xfrm>
            <a:off x="2866731" y="2227459"/>
            <a:ext cx="6757135" cy="10021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IT" sz="2800" b="1" dirty="0">
                <a:solidFill>
                  <a:schemeClr val="dk2"/>
                </a:solidFill>
                <a:ea typeface="Montserrat Black"/>
                <a:cs typeface="Montserrat Black"/>
                <a:sym typeface="Montserrat Black"/>
              </a:rPr>
              <a:t>c) Automatizarea proceselor de producție și logistică</a:t>
            </a:r>
          </a:p>
        </p:txBody>
      </p:sp>
      <p:sp>
        <p:nvSpPr>
          <p:cNvPr id="5" name="Google Shape;1562;p45">
            <a:extLst>
              <a:ext uri="{FF2B5EF4-FFF2-40B4-BE49-F238E27FC236}">
                <a16:creationId xmlns:a16="http://schemas.microsoft.com/office/drawing/2014/main" id="{80247ECD-C3C8-0006-E0B7-177BF5ADA846}"/>
              </a:ext>
            </a:extLst>
          </p:cNvPr>
          <p:cNvSpPr txBox="1"/>
          <p:nvPr/>
        </p:nvSpPr>
        <p:spPr>
          <a:xfrm>
            <a:off x="2866732" y="3429000"/>
            <a:ext cx="6757135" cy="1243589"/>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ro-RO" dirty="0">
                <a:solidFill>
                  <a:schemeClr val="dk1"/>
                </a:solidFill>
                <a:ea typeface="Montserrat"/>
                <a:cs typeface="Montserrat"/>
                <a:sym typeface="Montserrat"/>
              </a:rPr>
              <a:t>Automatizarea proceselor de producție și logistică este o altă aplicație a IA și ML în economie. Aceasta poate fi utilizată pentru a optimiza procesele de producție și logistică, pentru a reduce costurile și a crește eficiența operațiunilor de afaceri.</a:t>
            </a:r>
          </a:p>
        </p:txBody>
      </p:sp>
    </p:spTree>
    <p:extLst>
      <p:ext uri="{BB962C8B-B14F-4D97-AF65-F5344CB8AC3E}">
        <p14:creationId xmlns:p14="http://schemas.microsoft.com/office/powerpoint/2010/main" val="33926680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21</a:t>
            </a:fld>
            <a:endParaRPr lang="en-US" dirty="0"/>
          </a:p>
        </p:txBody>
      </p:sp>
      <p:sp>
        <p:nvSpPr>
          <p:cNvPr id="5" name="Google Shape;1385;p40">
            <a:extLst>
              <a:ext uri="{FF2B5EF4-FFF2-40B4-BE49-F238E27FC236}">
                <a16:creationId xmlns:a16="http://schemas.microsoft.com/office/drawing/2014/main" id="{F1DCD79B-42A3-EF3E-A068-CD1DDFE1AEEE}"/>
              </a:ext>
            </a:extLst>
          </p:cNvPr>
          <p:cNvSpPr txBox="1">
            <a:spLocks/>
          </p:cNvSpPr>
          <p:nvPr/>
        </p:nvSpPr>
        <p:spPr>
          <a:xfrm>
            <a:off x="8948644" y="2197054"/>
            <a:ext cx="13818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 sz="6600" dirty="0">
                <a:latin typeface="+mn-lt"/>
              </a:rPr>
              <a:t>05</a:t>
            </a:r>
          </a:p>
        </p:txBody>
      </p:sp>
      <p:sp>
        <p:nvSpPr>
          <p:cNvPr id="6" name="Google Shape;1386;p40">
            <a:extLst>
              <a:ext uri="{FF2B5EF4-FFF2-40B4-BE49-F238E27FC236}">
                <a16:creationId xmlns:a16="http://schemas.microsoft.com/office/drawing/2014/main" id="{DFFA05E6-8BE1-2B68-3DCE-820D6A90B33A}"/>
              </a:ext>
            </a:extLst>
          </p:cNvPr>
          <p:cNvSpPr txBox="1">
            <a:spLocks/>
          </p:cNvSpPr>
          <p:nvPr/>
        </p:nvSpPr>
        <p:spPr>
          <a:xfrm>
            <a:off x="1861556" y="4181442"/>
            <a:ext cx="8468888" cy="65540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600"/>
              </a:spcAft>
              <a:buFont typeface="Arial" panose="020B0604020202020204" pitchFamily="34" charset="0"/>
              <a:buNone/>
            </a:pPr>
            <a:r>
              <a:rPr lang="it-IT" dirty="0">
                <a:solidFill>
                  <a:schemeClr val="dk1"/>
                </a:solidFill>
                <a:ea typeface="Montserrat"/>
                <a:cs typeface="Montserrat"/>
                <a:sym typeface="Montserrat"/>
              </a:rPr>
              <a:t>Concluziile personale precum și previziuni asupra IA și ML </a:t>
            </a:r>
          </a:p>
          <a:p>
            <a:pPr marL="0" indent="0" algn="r">
              <a:spcBef>
                <a:spcPts val="0"/>
              </a:spcBef>
              <a:spcAft>
                <a:spcPts val="1600"/>
              </a:spcAft>
              <a:buFont typeface="Arial" panose="020B0604020202020204" pitchFamily="34" charset="0"/>
              <a:buNone/>
            </a:pPr>
            <a:endParaRPr lang="it-IT" dirty="0">
              <a:solidFill>
                <a:schemeClr val="dk1"/>
              </a:solidFill>
              <a:ea typeface="Montserrat"/>
              <a:cs typeface="Montserrat"/>
              <a:sym typeface="Montserrat"/>
            </a:endParaRPr>
          </a:p>
        </p:txBody>
      </p:sp>
      <p:sp>
        <p:nvSpPr>
          <p:cNvPr id="7" name="Google Shape;1391;p40">
            <a:extLst>
              <a:ext uri="{FF2B5EF4-FFF2-40B4-BE49-F238E27FC236}">
                <a16:creationId xmlns:a16="http://schemas.microsoft.com/office/drawing/2014/main" id="{908E3E23-18BF-36D9-21E8-DA33A996F405}"/>
              </a:ext>
            </a:extLst>
          </p:cNvPr>
          <p:cNvSpPr txBox="1">
            <a:spLocks noGrp="1"/>
          </p:cNvSpPr>
          <p:nvPr>
            <p:ph type="title"/>
          </p:nvPr>
        </p:nvSpPr>
        <p:spPr>
          <a:xfrm>
            <a:off x="2421341" y="3093951"/>
            <a:ext cx="7909103" cy="1179176"/>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pt-BR" b="1" dirty="0">
                <a:latin typeface="+mn-lt"/>
              </a:rPr>
              <a:t>Concluzii</a:t>
            </a:r>
            <a:endParaRPr lang="ro-RO" b="1" dirty="0">
              <a:latin typeface="+mn-lt"/>
            </a:endParaRPr>
          </a:p>
        </p:txBody>
      </p:sp>
    </p:spTree>
    <p:extLst>
      <p:ext uri="{BB962C8B-B14F-4D97-AF65-F5344CB8AC3E}">
        <p14:creationId xmlns:p14="http://schemas.microsoft.com/office/powerpoint/2010/main" val="41558720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22</a:t>
            </a:fld>
            <a:endParaRPr lang="en-US" dirty="0"/>
          </a:p>
        </p:txBody>
      </p:sp>
      <p:sp>
        <p:nvSpPr>
          <p:cNvPr id="2" name="Google Shape;1618;p47">
            <a:extLst>
              <a:ext uri="{FF2B5EF4-FFF2-40B4-BE49-F238E27FC236}">
                <a16:creationId xmlns:a16="http://schemas.microsoft.com/office/drawing/2014/main" id="{31431162-ECF2-187A-7567-977E7DF3E25E}"/>
              </a:ext>
            </a:extLst>
          </p:cNvPr>
          <p:cNvSpPr txBox="1">
            <a:spLocks/>
          </p:cNvSpPr>
          <p:nvPr/>
        </p:nvSpPr>
        <p:spPr>
          <a:xfrm>
            <a:off x="467989" y="344409"/>
            <a:ext cx="8281728" cy="140239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ro-RO" dirty="0"/>
              <a:t>Prin utilizarea IA și ML, companiile pot analiza un volum mare de date și pot face predicții și recomandări bazate pe acestea, ceea ce poate duce la decizii mai bine fundamentate și mai rapide.</a:t>
            </a:r>
          </a:p>
        </p:txBody>
      </p:sp>
      <p:sp>
        <p:nvSpPr>
          <p:cNvPr id="6" name="Google Shape;1620;p47">
            <a:extLst>
              <a:ext uri="{FF2B5EF4-FFF2-40B4-BE49-F238E27FC236}">
                <a16:creationId xmlns:a16="http://schemas.microsoft.com/office/drawing/2014/main" id="{EDBB2CCD-E726-35B9-E893-0FE972B97D3E}"/>
              </a:ext>
            </a:extLst>
          </p:cNvPr>
          <p:cNvSpPr txBox="1">
            <a:spLocks/>
          </p:cNvSpPr>
          <p:nvPr/>
        </p:nvSpPr>
        <p:spPr>
          <a:xfrm>
            <a:off x="4672669" y="1928353"/>
            <a:ext cx="7071626" cy="318662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Font typeface="Arial" panose="020B0604020202020204" pitchFamily="34" charset="0"/>
              <a:buNone/>
            </a:pPr>
            <a:r>
              <a:rPr lang="ro-RO" dirty="0"/>
              <a:t>În ceea ce privește </a:t>
            </a:r>
            <a:r>
              <a:rPr lang="ro-RO" dirty="0" err="1"/>
              <a:t>chatbot</a:t>
            </a:r>
            <a:r>
              <a:rPr lang="ro-RO" dirty="0"/>
              <a:t>-urile, acestea reprezintă o soluție tehnologică inovatoare și utilă pentru afacerile mici și mijlocii care doresc să își îmbunătățească interacțiunea cu clienții și să își optimizeze performanța în era digitală. </a:t>
            </a:r>
          </a:p>
        </p:txBody>
      </p:sp>
      <p:sp>
        <p:nvSpPr>
          <p:cNvPr id="7" name="Google Shape;1622;p47">
            <a:extLst>
              <a:ext uri="{FF2B5EF4-FFF2-40B4-BE49-F238E27FC236}">
                <a16:creationId xmlns:a16="http://schemas.microsoft.com/office/drawing/2014/main" id="{027040FF-AF85-DE3A-742B-C2D6F7361AE9}"/>
              </a:ext>
            </a:extLst>
          </p:cNvPr>
          <p:cNvSpPr txBox="1">
            <a:spLocks/>
          </p:cNvSpPr>
          <p:nvPr/>
        </p:nvSpPr>
        <p:spPr>
          <a:xfrm>
            <a:off x="464483" y="4126130"/>
            <a:ext cx="7412778" cy="259534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ro-RO" dirty="0"/>
              <a:t>În final, economia inteligentă a devenit o realitate, iar IA și ML sunt aici pentru a ne ajuta. Pentru a fi competitive și pentru a beneficia de avantajele aduse de aceste tehnologii, companiile trebuie să fie dispuse să investească în acestea și să le integreze în procesele lor economice. </a:t>
            </a:r>
          </a:p>
        </p:txBody>
      </p:sp>
    </p:spTree>
    <p:extLst>
      <p:ext uri="{BB962C8B-B14F-4D97-AF65-F5344CB8AC3E}">
        <p14:creationId xmlns:p14="http://schemas.microsoft.com/office/powerpoint/2010/main" val="24367706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23</a:t>
            </a:fld>
            <a:endParaRPr lang="en-US" dirty="0"/>
          </a:p>
        </p:txBody>
      </p:sp>
      <p:sp>
        <p:nvSpPr>
          <p:cNvPr id="8" name="Google Shape;1391;p40">
            <a:extLst>
              <a:ext uri="{FF2B5EF4-FFF2-40B4-BE49-F238E27FC236}">
                <a16:creationId xmlns:a16="http://schemas.microsoft.com/office/drawing/2014/main" id="{F13008EF-20FB-D890-2121-CCE40BCD1B10}"/>
              </a:ext>
            </a:extLst>
          </p:cNvPr>
          <p:cNvSpPr txBox="1">
            <a:spLocks noGrp="1"/>
          </p:cNvSpPr>
          <p:nvPr>
            <p:ph type="title"/>
          </p:nvPr>
        </p:nvSpPr>
        <p:spPr>
          <a:xfrm>
            <a:off x="1545830" y="937980"/>
            <a:ext cx="7909103" cy="85726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b="1" dirty="0">
                <a:latin typeface="+mn-lt"/>
              </a:rPr>
              <a:t>Bibliografie</a:t>
            </a:r>
            <a:endParaRPr lang="ro-RO" b="1" dirty="0">
              <a:latin typeface="+mn-lt"/>
            </a:endParaRPr>
          </a:p>
        </p:txBody>
      </p:sp>
      <p:sp>
        <p:nvSpPr>
          <p:cNvPr id="10" name="Google Shape;1622;p47">
            <a:extLst>
              <a:ext uri="{FF2B5EF4-FFF2-40B4-BE49-F238E27FC236}">
                <a16:creationId xmlns:a16="http://schemas.microsoft.com/office/drawing/2014/main" id="{7F353F3C-2103-358B-5D5F-939893CB0F70}"/>
              </a:ext>
            </a:extLst>
          </p:cNvPr>
          <p:cNvSpPr txBox="1">
            <a:spLocks/>
          </p:cNvSpPr>
          <p:nvPr/>
        </p:nvSpPr>
        <p:spPr>
          <a:xfrm>
            <a:off x="873996" y="2131327"/>
            <a:ext cx="10444007" cy="3569677"/>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ro-RO" sz="1600" dirty="0"/>
              <a:t>[1] 	R. Descartes, </a:t>
            </a:r>
            <a:r>
              <a:rPr lang="ro-RO" sz="1600" dirty="0" err="1"/>
              <a:t>Discours</a:t>
            </a:r>
            <a:r>
              <a:rPr lang="ro-RO" sz="1600" dirty="0"/>
              <a:t> de la </a:t>
            </a:r>
            <a:r>
              <a:rPr lang="ro-RO" sz="1600" dirty="0" err="1"/>
              <a:t>méthode</a:t>
            </a:r>
            <a:r>
              <a:rPr lang="ro-RO" sz="1600" dirty="0"/>
              <a:t>, Paris, 1637. </a:t>
            </a:r>
          </a:p>
          <a:p>
            <a:pPr marL="0" indent="0" algn="just">
              <a:spcBef>
                <a:spcPts val="0"/>
              </a:spcBef>
              <a:buFont typeface="Arial" panose="020B0604020202020204" pitchFamily="34" charset="0"/>
              <a:buNone/>
            </a:pPr>
            <a:r>
              <a:rPr lang="ro-RO" sz="1600" dirty="0"/>
              <a:t>[2] 	Florin Leon, Inteligenta artificiala: </a:t>
            </a:r>
            <a:r>
              <a:rPr lang="ro-RO" sz="1600" dirty="0" err="1"/>
              <a:t>rationament</a:t>
            </a:r>
            <a:r>
              <a:rPr lang="ro-RO" sz="1600" dirty="0"/>
              <a:t> probabilistic, tehnici de clasificare, </a:t>
            </a:r>
            <a:r>
              <a:rPr lang="ro-RO" sz="1600" dirty="0" err="1"/>
              <a:t>Iasi</a:t>
            </a:r>
            <a:r>
              <a:rPr lang="ro-RO" sz="1600" dirty="0"/>
              <a:t>: </a:t>
            </a:r>
            <a:r>
              <a:rPr lang="ro-RO" sz="1600" dirty="0" err="1"/>
              <a:t>Tehnopress</a:t>
            </a:r>
            <a:r>
              <a:rPr lang="ro-RO" sz="1600" dirty="0"/>
              <a:t>, 2012. </a:t>
            </a:r>
          </a:p>
          <a:p>
            <a:pPr marL="0" indent="0" algn="just">
              <a:spcBef>
                <a:spcPts val="0"/>
              </a:spcBef>
              <a:buFont typeface="Arial" panose="020B0604020202020204" pitchFamily="34" charset="0"/>
              <a:buNone/>
            </a:pPr>
            <a:r>
              <a:rPr lang="ro-RO" sz="1600" dirty="0"/>
              <a:t>[3] 	A. </a:t>
            </a:r>
            <a:r>
              <a:rPr lang="ro-RO" sz="1600" dirty="0" err="1"/>
              <a:t>Mittal</a:t>
            </a:r>
            <a:r>
              <a:rPr lang="ro-RO" sz="1600" dirty="0"/>
              <a:t>, </a:t>
            </a:r>
            <a:r>
              <a:rPr lang="ro-RO" sz="1600" dirty="0" err="1"/>
              <a:t>Getting</a:t>
            </a:r>
            <a:r>
              <a:rPr lang="ro-RO" sz="1600" dirty="0"/>
              <a:t> </a:t>
            </a:r>
            <a:r>
              <a:rPr lang="ro-RO" sz="1600" dirty="0" err="1"/>
              <a:t>Started</a:t>
            </a:r>
            <a:r>
              <a:rPr lang="ro-RO" sz="1600" dirty="0"/>
              <a:t> </a:t>
            </a:r>
            <a:r>
              <a:rPr lang="ro-RO" sz="1600" dirty="0" err="1"/>
              <a:t>with</a:t>
            </a:r>
            <a:r>
              <a:rPr lang="ro-RO" sz="1600" dirty="0"/>
              <a:t> </a:t>
            </a:r>
            <a:r>
              <a:rPr lang="ro-RO" sz="1600" dirty="0" err="1"/>
              <a:t>Chatbots</a:t>
            </a:r>
            <a:r>
              <a:rPr lang="ro-RO" sz="1600" dirty="0"/>
              <a:t>, 2019. </a:t>
            </a:r>
          </a:p>
          <a:p>
            <a:pPr marL="0" indent="0" algn="just">
              <a:spcBef>
                <a:spcPts val="0"/>
              </a:spcBef>
              <a:buFont typeface="Arial" panose="020B0604020202020204" pitchFamily="34" charset="0"/>
              <a:buNone/>
            </a:pPr>
            <a:r>
              <a:rPr lang="ro-RO" sz="1600" dirty="0"/>
              <a:t>[4] 	A. </a:t>
            </a:r>
            <a:r>
              <a:rPr lang="ro-RO" sz="1600" dirty="0" err="1"/>
              <a:t>Upadhyay</a:t>
            </a:r>
            <a:r>
              <a:rPr lang="ro-RO" sz="1600" dirty="0"/>
              <a:t>, „Private GPT: </a:t>
            </a:r>
            <a:r>
              <a:rPr lang="ro-RO" sz="1600" dirty="0" err="1"/>
              <a:t>Pioneering</a:t>
            </a:r>
            <a:r>
              <a:rPr lang="ro-RO" sz="1600" dirty="0"/>
              <a:t> </a:t>
            </a:r>
            <a:r>
              <a:rPr lang="ro-RO" sz="1600" dirty="0" err="1"/>
              <a:t>the</a:t>
            </a:r>
            <a:r>
              <a:rPr lang="ro-RO" sz="1600" dirty="0"/>
              <a:t> </a:t>
            </a:r>
            <a:r>
              <a:rPr lang="ro-RO" sz="1600" dirty="0" err="1"/>
              <a:t>Path</a:t>
            </a:r>
            <a:r>
              <a:rPr lang="ro-RO" sz="1600" dirty="0"/>
              <a:t> </a:t>
            </a:r>
            <a:r>
              <a:rPr lang="ro-RO" sz="1600" dirty="0" err="1"/>
              <a:t>to</a:t>
            </a:r>
            <a:r>
              <a:rPr lang="ro-RO" sz="1600" dirty="0"/>
              <a:t> </a:t>
            </a:r>
            <a:r>
              <a:rPr lang="ro-RO" sz="1600" dirty="0" err="1"/>
              <a:t>Confidential</a:t>
            </a:r>
            <a:r>
              <a:rPr lang="ro-RO" sz="1600" dirty="0"/>
              <a:t> Generative AI,” 23 </a:t>
            </a:r>
            <a:r>
              <a:rPr lang="ro-RO" sz="1600" dirty="0" err="1"/>
              <a:t>November</a:t>
            </a:r>
            <a:r>
              <a:rPr lang="ro-RO" sz="1600" dirty="0"/>
              <a:t> 2023. [Interactiv]. </a:t>
            </a:r>
            <a:r>
              <a:rPr lang="ro-RO" sz="1600" dirty="0" err="1"/>
              <a:t>Available</a:t>
            </a:r>
            <a:r>
              <a:rPr lang="ro-RO" sz="1600" dirty="0"/>
              <a:t>: https://medium.com/@akriti.upadhyay/private-gpt-pioneering-the-path-to-confidential-generative-ai-f4a3c662db52.</a:t>
            </a:r>
          </a:p>
          <a:p>
            <a:pPr marL="0" indent="0" algn="just">
              <a:spcBef>
                <a:spcPts val="0"/>
              </a:spcBef>
              <a:buFont typeface="Arial" panose="020B0604020202020204" pitchFamily="34" charset="0"/>
              <a:buNone/>
            </a:pPr>
            <a:r>
              <a:rPr lang="ro-RO" sz="1600" dirty="0"/>
              <a:t>[5] 	I. W. Advertising, „The ultimate </a:t>
            </a:r>
            <a:r>
              <a:rPr lang="ro-RO" sz="1600" dirty="0" err="1"/>
              <a:t>guide</a:t>
            </a:r>
            <a:r>
              <a:rPr lang="ro-RO" sz="1600" dirty="0"/>
              <a:t> </a:t>
            </a:r>
            <a:r>
              <a:rPr lang="ro-RO" sz="1600" dirty="0" err="1"/>
              <a:t>to</a:t>
            </a:r>
            <a:r>
              <a:rPr lang="ro-RO" sz="1600" dirty="0"/>
              <a:t> </a:t>
            </a:r>
            <a:r>
              <a:rPr lang="ro-RO" sz="1600" dirty="0" err="1"/>
              <a:t>machine-learning</a:t>
            </a:r>
            <a:r>
              <a:rPr lang="ro-RO" sz="1600" dirty="0"/>
              <a:t> </a:t>
            </a:r>
            <a:r>
              <a:rPr lang="ro-RO" sz="1600" dirty="0" err="1"/>
              <a:t>chatbots</a:t>
            </a:r>
            <a:r>
              <a:rPr lang="ro-RO" sz="1600" dirty="0"/>
              <a:t> and </a:t>
            </a:r>
            <a:r>
              <a:rPr lang="ro-RO" sz="1600" dirty="0" err="1"/>
              <a:t>conversational</a:t>
            </a:r>
            <a:r>
              <a:rPr lang="ro-RO" sz="1600" dirty="0"/>
              <a:t> AI,” 25 </a:t>
            </a:r>
            <a:r>
              <a:rPr lang="ro-RO" sz="1600" dirty="0" err="1"/>
              <a:t>Sep</a:t>
            </a:r>
            <a:r>
              <a:rPr lang="ro-RO" sz="1600" dirty="0"/>
              <a:t> 2022. [Interactiv]. </a:t>
            </a:r>
            <a:r>
              <a:rPr lang="ro-RO" sz="1600" dirty="0" err="1"/>
              <a:t>Available</a:t>
            </a:r>
            <a:r>
              <a:rPr lang="ro-RO" sz="1600" dirty="0"/>
              <a:t>: https://www.ibm.com/watson-advertising/thought-leadership/machine-learning-chatbot.</a:t>
            </a:r>
          </a:p>
          <a:p>
            <a:pPr marL="0" indent="0" algn="just">
              <a:spcBef>
                <a:spcPts val="0"/>
              </a:spcBef>
              <a:buFont typeface="Arial" panose="020B0604020202020204" pitchFamily="34" charset="0"/>
              <a:buNone/>
            </a:pPr>
            <a:r>
              <a:rPr lang="ro-RO" sz="1600" dirty="0"/>
              <a:t>[6] 	OECD, „Artificial Intelligence, </a:t>
            </a:r>
            <a:r>
              <a:rPr lang="ro-RO" sz="1600" dirty="0" err="1"/>
              <a:t>Machine</a:t>
            </a:r>
            <a:r>
              <a:rPr lang="ro-RO" sz="1600" dirty="0"/>
              <a:t> </a:t>
            </a:r>
            <a:r>
              <a:rPr lang="ro-RO" sz="1600" dirty="0" err="1"/>
              <a:t>Learning</a:t>
            </a:r>
            <a:r>
              <a:rPr lang="ro-RO" sz="1600" dirty="0"/>
              <a:t> and Big Data in </a:t>
            </a:r>
            <a:r>
              <a:rPr lang="ro-RO" sz="1600" dirty="0" err="1"/>
              <a:t>Finance</a:t>
            </a:r>
            <a:r>
              <a:rPr lang="ro-RO" sz="1600" dirty="0"/>
              <a:t>,” 2021.</a:t>
            </a:r>
          </a:p>
          <a:p>
            <a:pPr marL="0" indent="0" algn="just">
              <a:spcBef>
                <a:spcPts val="0"/>
              </a:spcBef>
              <a:buFont typeface="Arial" panose="020B0604020202020204" pitchFamily="34" charset="0"/>
              <a:buNone/>
            </a:pPr>
            <a:r>
              <a:rPr lang="ro-RO" sz="1600" dirty="0"/>
              <a:t>[7] 	A. &amp;. S. N. </a:t>
            </a:r>
            <a:r>
              <a:rPr lang="ro-RO" sz="1600" dirty="0" err="1"/>
              <a:t>Da’u</a:t>
            </a:r>
            <a:r>
              <a:rPr lang="ro-RO" sz="1600" dirty="0"/>
              <a:t>, „</a:t>
            </a:r>
            <a:r>
              <a:rPr lang="ro-RO" sz="1600" dirty="0" err="1"/>
              <a:t>Recommendation</a:t>
            </a:r>
            <a:r>
              <a:rPr lang="ro-RO" sz="1600" dirty="0"/>
              <a:t> </a:t>
            </a:r>
            <a:r>
              <a:rPr lang="ro-RO" sz="1600" dirty="0" err="1"/>
              <a:t>system</a:t>
            </a:r>
            <a:r>
              <a:rPr lang="ro-RO" sz="1600" dirty="0"/>
              <a:t> </a:t>
            </a:r>
            <a:r>
              <a:rPr lang="ro-RO" sz="1600" dirty="0" err="1"/>
              <a:t>based</a:t>
            </a:r>
            <a:r>
              <a:rPr lang="ro-RO" sz="1600" dirty="0"/>
              <a:t> on </a:t>
            </a:r>
            <a:r>
              <a:rPr lang="ro-RO" sz="1600" dirty="0" err="1"/>
              <a:t>deep</a:t>
            </a:r>
            <a:r>
              <a:rPr lang="ro-RO" sz="1600" dirty="0"/>
              <a:t> </a:t>
            </a:r>
            <a:r>
              <a:rPr lang="ro-RO" sz="1600" dirty="0" err="1"/>
              <a:t>learning</a:t>
            </a:r>
            <a:r>
              <a:rPr lang="ro-RO" sz="1600" dirty="0"/>
              <a:t> </a:t>
            </a:r>
            <a:r>
              <a:rPr lang="ro-RO" sz="1600" dirty="0" err="1"/>
              <a:t>methods</a:t>
            </a:r>
            <a:r>
              <a:rPr lang="ro-RO" sz="1600" dirty="0"/>
              <a:t>: a </a:t>
            </a:r>
            <a:r>
              <a:rPr lang="ro-RO" sz="1600" dirty="0" err="1"/>
              <a:t>systematic</a:t>
            </a:r>
            <a:r>
              <a:rPr lang="ro-RO" sz="1600" dirty="0"/>
              <a:t> </a:t>
            </a:r>
            <a:r>
              <a:rPr lang="ro-RO" sz="1600" dirty="0" err="1"/>
              <a:t>review</a:t>
            </a:r>
            <a:r>
              <a:rPr lang="ro-RO" sz="1600" dirty="0"/>
              <a:t> and </a:t>
            </a:r>
            <a:r>
              <a:rPr lang="ro-RO" sz="1600" dirty="0" err="1"/>
              <a:t>new</a:t>
            </a:r>
            <a:r>
              <a:rPr lang="ro-RO" sz="1600" dirty="0"/>
              <a:t> </a:t>
            </a:r>
            <a:r>
              <a:rPr lang="ro-RO" sz="1600" dirty="0" err="1"/>
              <a:t>directions</a:t>
            </a:r>
            <a:r>
              <a:rPr lang="ro-RO" sz="1600" dirty="0"/>
              <a:t>,” Artificial Intelligence Review, pp. 2709-2748, 2020. </a:t>
            </a:r>
          </a:p>
          <a:p>
            <a:pPr marL="0" indent="0" algn="just">
              <a:spcBef>
                <a:spcPts val="0"/>
              </a:spcBef>
              <a:buFont typeface="Arial" panose="020B0604020202020204" pitchFamily="34" charset="0"/>
              <a:buNone/>
            </a:pPr>
            <a:r>
              <a:rPr lang="ro-RO" sz="1600" dirty="0"/>
              <a:t>[8] 	W. H. A. &amp;. K. H. </a:t>
            </a:r>
            <a:r>
              <a:rPr lang="ro-RO" sz="1600" dirty="0" err="1"/>
              <a:t>Medhat</a:t>
            </a:r>
            <a:r>
              <a:rPr lang="ro-RO" sz="1600" dirty="0"/>
              <a:t>, „Sentiment </a:t>
            </a:r>
            <a:r>
              <a:rPr lang="ro-RO" sz="1600" dirty="0" err="1"/>
              <a:t>analysis</a:t>
            </a:r>
            <a:r>
              <a:rPr lang="ro-RO" sz="1600" dirty="0"/>
              <a:t> </a:t>
            </a:r>
            <a:r>
              <a:rPr lang="ro-RO" sz="1600" dirty="0" err="1"/>
              <a:t>algorithms</a:t>
            </a:r>
            <a:r>
              <a:rPr lang="ro-RO" sz="1600" dirty="0"/>
              <a:t> and </a:t>
            </a:r>
            <a:r>
              <a:rPr lang="ro-RO" sz="1600" dirty="0" err="1"/>
              <a:t>applications</a:t>
            </a:r>
            <a:r>
              <a:rPr lang="ro-RO" sz="1600" dirty="0"/>
              <a:t>: A </a:t>
            </a:r>
            <a:r>
              <a:rPr lang="ro-RO" sz="1600" dirty="0" err="1"/>
              <a:t>survey</a:t>
            </a:r>
            <a:r>
              <a:rPr lang="ro-RO" sz="1600" dirty="0"/>
              <a:t>,” </a:t>
            </a:r>
            <a:r>
              <a:rPr lang="ro-RO" sz="1600" dirty="0" err="1"/>
              <a:t>Ain</a:t>
            </a:r>
            <a:r>
              <a:rPr lang="ro-RO" sz="1600" dirty="0"/>
              <a:t> </a:t>
            </a:r>
            <a:r>
              <a:rPr lang="ro-RO" sz="1600" dirty="0" err="1"/>
              <a:t>Shams</a:t>
            </a:r>
            <a:r>
              <a:rPr lang="ro-RO" sz="1600" dirty="0"/>
              <a:t> engineering </a:t>
            </a:r>
            <a:r>
              <a:rPr lang="ro-RO" sz="1600" dirty="0" err="1"/>
              <a:t>journal</a:t>
            </a:r>
            <a:r>
              <a:rPr lang="ro-RO" sz="1600" dirty="0"/>
              <a:t>, pp. 1093-1113, 2014. </a:t>
            </a:r>
          </a:p>
          <a:p>
            <a:pPr marL="0" indent="0" algn="just">
              <a:spcBef>
                <a:spcPts val="0"/>
              </a:spcBef>
              <a:buFont typeface="Arial" panose="020B0604020202020204" pitchFamily="34" charset="0"/>
              <a:buNone/>
            </a:pPr>
            <a:r>
              <a:rPr lang="ro-RO" sz="1600" dirty="0"/>
              <a:t>[9] 	D. &amp;. R. P. </a:t>
            </a:r>
            <a:r>
              <a:rPr lang="ro-RO" sz="1600" dirty="0" err="1"/>
              <a:t>Acemoglu</a:t>
            </a:r>
            <a:r>
              <a:rPr lang="ro-RO" sz="1600" dirty="0"/>
              <a:t>, „Artificial intelligence, </a:t>
            </a:r>
            <a:r>
              <a:rPr lang="ro-RO" sz="1600" dirty="0" err="1"/>
              <a:t>automation</a:t>
            </a:r>
            <a:r>
              <a:rPr lang="ro-RO" sz="1600" dirty="0"/>
              <a:t>, and </a:t>
            </a:r>
            <a:r>
              <a:rPr lang="ro-RO" sz="1600" dirty="0" err="1"/>
              <a:t>work</a:t>
            </a:r>
            <a:r>
              <a:rPr lang="ro-RO" sz="1600" dirty="0"/>
              <a:t>.,” în The </a:t>
            </a:r>
            <a:r>
              <a:rPr lang="ro-RO" sz="1600" dirty="0" err="1"/>
              <a:t>economics</a:t>
            </a:r>
            <a:r>
              <a:rPr lang="ro-RO" sz="1600" dirty="0"/>
              <a:t> of artificial intelligence: An agenda, Chicago, University of Chicago Press, 2018, pp. 197-236.</a:t>
            </a:r>
          </a:p>
          <a:p>
            <a:pPr marL="0" indent="0" algn="just">
              <a:spcBef>
                <a:spcPts val="0"/>
              </a:spcBef>
              <a:buFont typeface="Arial" panose="020B0604020202020204" pitchFamily="34" charset="0"/>
              <a:buNone/>
            </a:pPr>
            <a:r>
              <a:rPr lang="ro-RO" sz="1600" dirty="0"/>
              <a:t>[10] 	A. M. Turing, </a:t>
            </a:r>
            <a:r>
              <a:rPr lang="ro-RO" sz="1600" dirty="0" err="1"/>
              <a:t>Computing</a:t>
            </a:r>
            <a:r>
              <a:rPr lang="ro-RO" sz="1600" dirty="0"/>
              <a:t> </a:t>
            </a:r>
            <a:r>
              <a:rPr lang="ro-RO" sz="1600" dirty="0" err="1"/>
              <a:t>Machinery</a:t>
            </a:r>
            <a:r>
              <a:rPr lang="ro-RO" sz="1600" dirty="0"/>
              <a:t> and Intelligence, Oxford: Oxford University Press, 1950. </a:t>
            </a:r>
          </a:p>
          <a:p>
            <a:pPr marL="0" indent="0" algn="just">
              <a:spcBef>
                <a:spcPts val="0"/>
              </a:spcBef>
              <a:buFont typeface="Arial" panose="020B0604020202020204" pitchFamily="34" charset="0"/>
              <a:buNone/>
            </a:pPr>
            <a:r>
              <a:rPr lang="ro-RO" sz="1600" dirty="0"/>
              <a:t>[11] 	</a:t>
            </a:r>
            <a:r>
              <a:rPr lang="ro-RO" sz="1600" dirty="0" err="1"/>
              <a:t>Tidio</a:t>
            </a:r>
            <a:r>
              <a:rPr lang="ro-RO" sz="1600" dirty="0"/>
              <a:t>, „The </a:t>
            </a:r>
            <a:r>
              <a:rPr lang="ro-RO" sz="1600" dirty="0" err="1"/>
              <a:t>Future</a:t>
            </a:r>
            <a:r>
              <a:rPr lang="ro-RO" sz="1600" dirty="0"/>
              <a:t> of </a:t>
            </a:r>
            <a:r>
              <a:rPr lang="ro-RO" sz="1600" dirty="0" err="1"/>
              <a:t>Chatbots</a:t>
            </a:r>
            <a:r>
              <a:rPr lang="ro-RO" sz="1600" dirty="0"/>
              <a:t>: 80+ </a:t>
            </a:r>
            <a:r>
              <a:rPr lang="ro-RO" sz="1600" dirty="0" err="1"/>
              <a:t>Chatbot</a:t>
            </a:r>
            <a:r>
              <a:rPr lang="ro-RO" sz="1600" dirty="0"/>
              <a:t> </a:t>
            </a:r>
            <a:r>
              <a:rPr lang="ro-RO" sz="1600" dirty="0" err="1"/>
              <a:t>Statistics</a:t>
            </a:r>
            <a:r>
              <a:rPr lang="ro-RO" sz="1600" dirty="0"/>
              <a:t> for 2023,” 4 April 2023. [Interactiv]. </a:t>
            </a:r>
            <a:r>
              <a:rPr lang="ro-RO" sz="1600" dirty="0" err="1"/>
              <a:t>Available</a:t>
            </a:r>
            <a:r>
              <a:rPr lang="ro-RO" sz="1600" dirty="0"/>
              <a:t>: https://www.tidio.com/blog/chatbot-statistics/.</a:t>
            </a:r>
          </a:p>
          <a:p>
            <a:pPr marL="0" indent="0" algn="just">
              <a:spcBef>
                <a:spcPts val="0"/>
              </a:spcBef>
              <a:buFont typeface="Arial" panose="020B0604020202020204" pitchFamily="34" charset="0"/>
              <a:buNone/>
            </a:pPr>
            <a:endParaRPr lang="ro-RO" sz="1600" dirty="0"/>
          </a:p>
          <a:p>
            <a:pPr marL="0" indent="0" algn="just">
              <a:spcBef>
                <a:spcPts val="0"/>
              </a:spcBef>
              <a:buFont typeface="Arial" panose="020B0604020202020204" pitchFamily="34" charset="0"/>
              <a:buNone/>
            </a:pPr>
            <a:endParaRPr lang="ro-RO" sz="1600" dirty="0"/>
          </a:p>
        </p:txBody>
      </p:sp>
    </p:spTree>
    <p:extLst>
      <p:ext uri="{BB962C8B-B14F-4D97-AF65-F5344CB8AC3E}">
        <p14:creationId xmlns:p14="http://schemas.microsoft.com/office/powerpoint/2010/main" val="29881741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24</a:t>
            </a:fld>
            <a:endParaRPr lang="en-US" dirty="0"/>
          </a:p>
        </p:txBody>
      </p:sp>
      <p:sp>
        <p:nvSpPr>
          <p:cNvPr id="8" name="Google Shape;1391;p40">
            <a:extLst>
              <a:ext uri="{FF2B5EF4-FFF2-40B4-BE49-F238E27FC236}">
                <a16:creationId xmlns:a16="http://schemas.microsoft.com/office/drawing/2014/main" id="{F13008EF-20FB-D890-2121-CCE40BCD1B10}"/>
              </a:ext>
            </a:extLst>
          </p:cNvPr>
          <p:cNvSpPr txBox="1">
            <a:spLocks noGrp="1"/>
          </p:cNvSpPr>
          <p:nvPr>
            <p:ph type="title"/>
          </p:nvPr>
        </p:nvSpPr>
        <p:spPr>
          <a:xfrm>
            <a:off x="2242603" y="2692123"/>
            <a:ext cx="7909103" cy="85726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sz="5400" b="1" dirty="0">
                <a:latin typeface="+mn-lt"/>
              </a:rPr>
              <a:t>VĂ MULȚUMESC!</a:t>
            </a:r>
            <a:endParaRPr lang="ro-RO" sz="5400" b="1" dirty="0">
              <a:latin typeface="+mn-lt"/>
            </a:endParaRPr>
          </a:p>
        </p:txBody>
      </p:sp>
      <p:sp>
        <p:nvSpPr>
          <p:cNvPr id="2" name="Google Shape;2266;p63">
            <a:extLst>
              <a:ext uri="{FF2B5EF4-FFF2-40B4-BE49-F238E27FC236}">
                <a16:creationId xmlns:a16="http://schemas.microsoft.com/office/drawing/2014/main" id="{DE052054-21F4-59E1-EF38-8EE70E94321D}"/>
              </a:ext>
            </a:extLst>
          </p:cNvPr>
          <p:cNvSpPr txBox="1">
            <a:spLocks/>
          </p:cNvSpPr>
          <p:nvPr/>
        </p:nvSpPr>
        <p:spPr>
          <a:xfrm>
            <a:off x="3973105" y="3429000"/>
            <a:ext cx="4448100" cy="10587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ro-RO" sz="3200" b="1" dirty="0">
                <a:solidFill>
                  <a:schemeClr val="dk2"/>
                </a:solidFill>
              </a:rPr>
              <a:t>AVEȚI ÎNTREBĂRI?</a:t>
            </a:r>
          </a:p>
        </p:txBody>
      </p:sp>
    </p:spTree>
    <p:extLst>
      <p:ext uri="{BB962C8B-B14F-4D97-AF65-F5344CB8AC3E}">
        <p14:creationId xmlns:p14="http://schemas.microsoft.com/office/powerpoint/2010/main" val="34792389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3</a:t>
            </a:fld>
            <a:endParaRPr lang="en-US" dirty="0"/>
          </a:p>
        </p:txBody>
      </p:sp>
      <p:sp>
        <p:nvSpPr>
          <p:cNvPr id="5" name="Google Shape;1385;p40">
            <a:extLst>
              <a:ext uri="{FF2B5EF4-FFF2-40B4-BE49-F238E27FC236}">
                <a16:creationId xmlns:a16="http://schemas.microsoft.com/office/drawing/2014/main" id="{03BE0B9D-CA57-B186-2E32-D89C139F478E}"/>
              </a:ext>
            </a:extLst>
          </p:cNvPr>
          <p:cNvSpPr txBox="1">
            <a:spLocks/>
          </p:cNvSpPr>
          <p:nvPr/>
        </p:nvSpPr>
        <p:spPr>
          <a:xfrm>
            <a:off x="1139449" y="2460984"/>
            <a:ext cx="13818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6600" b="1" dirty="0">
                <a:latin typeface="+mn-lt"/>
              </a:rPr>
              <a:t>01</a:t>
            </a:r>
          </a:p>
        </p:txBody>
      </p:sp>
      <p:sp>
        <p:nvSpPr>
          <p:cNvPr id="6" name="Google Shape;1386;p40">
            <a:extLst>
              <a:ext uri="{FF2B5EF4-FFF2-40B4-BE49-F238E27FC236}">
                <a16:creationId xmlns:a16="http://schemas.microsoft.com/office/drawing/2014/main" id="{432DA6FA-2CDE-63FC-2E03-07A99403E356}"/>
              </a:ext>
            </a:extLst>
          </p:cNvPr>
          <p:cNvSpPr txBox="1">
            <a:spLocks/>
          </p:cNvSpPr>
          <p:nvPr/>
        </p:nvSpPr>
        <p:spPr>
          <a:xfrm>
            <a:off x="1139447" y="3976116"/>
            <a:ext cx="6301588" cy="93144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Font typeface="Arial" panose="020B0604020202020204" pitchFamily="34" charset="0"/>
              <a:buNone/>
            </a:pPr>
            <a:r>
              <a:rPr lang="pt-BR" dirty="0">
                <a:solidFill>
                  <a:schemeClr val="dk1"/>
                </a:solidFill>
                <a:ea typeface="Montserrat"/>
                <a:cs typeface="Montserrat"/>
                <a:sym typeface="Montserrat"/>
              </a:rPr>
              <a:t>O scurtă introducere asupra conceptelor de IA și ML</a:t>
            </a:r>
          </a:p>
        </p:txBody>
      </p:sp>
      <p:sp>
        <p:nvSpPr>
          <p:cNvPr id="7" name="Google Shape;1391;p40">
            <a:extLst>
              <a:ext uri="{FF2B5EF4-FFF2-40B4-BE49-F238E27FC236}">
                <a16:creationId xmlns:a16="http://schemas.microsoft.com/office/drawing/2014/main" id="{0FB7BC1D-31F0-6F49-DFDD-4255E2C7853E}"/>
              </a:ext>
            </a:extLst>
          </p:cNvPr>
          <p:cNvSpPr txBox="1">
            <a:spLocks noGrp="1"/>
          </p:cNvSpPr>
          <p:nvPr>
            <p:ph type="title"/>
          </p:nvPr>
        </p:nvSpPr>
        <p:spPr>
          <a:xfrm>
            <a:off x="1139448" y="3134317"/>
            <a:ext cx="7351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o-RO" sz="4800" b="1" dirty="0">
                <a:latin typeface="+mn-lt"/>
              </a:rPr>
              <a:t>INTRODUCERE</a:t>
            </a:r>
            <a:endParaRPr sz="4800" b="1" dirty="0">
              <a:latin typeface="+mn-lt"/>
            </a:endParaRPr>
          </a:p>
        </p:txBody>
      </p:sp>
    </p:spTree>
    <p:extLst>
      <p:ext uri="{BB962C8B-B14F-4D97-AF65-F5344CB8AC3E}">
        <p14:creationId xmlns:p14="http://schemas.microsoft.com/office/powerpoint/2010/main" val="16201570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4</a:t>
            </a:fld>
            <a:endParaRPr lang="en-US" dirty="0"/>
          </a:p>
        </p:txBody>
      </p:sp>
      <p:sp>
        <p:nvSpPr>
          <p:cNvPr id="6" name="TextBox 5">
            <a:extLst>
              <a:ext uri="{FF2B5EF4-FFF2-40B4-BE49-F238E27FC236}">
                <a16:creationId xmlns:a16="http://schemas.microsoft.com/office/drawing/2014/main" id="{101597F8-3317-4830-B4A3-6B7653511B6F}"/>
              </a:ext>
            </a:extLst>
          </p:cNvPr>
          <p:cNvSpPr txBox="1"/>
          <p:nvPr/>
        </p:nvSpPr>
        <p:spPr>
          <a:xfrm>
            <a:off x="1948179" y="2310815"/>
            <a:ext cx="8295641" cy="1815882"/>
          </a:xfrm>
          <a:prstGeom prst="rect">
            <a:avLst/>
          </a:prstGeom>
          <a:noFill/>
        </p:spPr>
        <p:txBody>
          <a:bodyPr wrap="square">
            <a:spAutoFit/>
          </a:bodyPr>
          <a:lstStyle/>
          <a:p>
            <a:pPr marL="0" lvl="0" indent="0" algn="just" rtl="0">
              <a:spcBef>
                <a:spcPts val="0"/>
              </a:spcBef>
              <a:spcAft>
                <a:spcPts val="0"/>
              </a:spcAft>
              <a:buNone/>
            </a:pPr>
            <a:r>
              <a:rPr lang="en-GB" sz="2800"/>
              <a:t>Posibilitatea dezvoltării unei mașini care să </a:t>
            </a:r>
            <a:r>
              <a:rPr lang="en-GB" sz="2800" b="1"/>
              <a:t>„gândească” </a:t>
            </a:r>
            <a:r>
              <a:rPr lang="en-GB" sz="2800"/>
              <a:t>a intrigat oamenii de multe secole. În secolul al XVII-lea, se considera că nu poate exista o posibilitate de a se crea o mașină care să gândească precum oamenii.</a:t>
            </a:r>
            <a:endParaRPr lang="en-GB" sz="2800" dirty="0"/>
          </a:p>
        </p:txBody>
      </p:sp>
      <p:sp>
        <p:nvSpPr>
          <p:cNvPr id="8" name="TextBox 7">
            <a:extLst>
              <a:ext uri="{FF2B5EF4-FFF2-40B4-BE49-F238E27FC236}">
                <a16:creationId xmlns:a16="http://schemas.microsoft.com/office/drawing/2014/main" id="{96731DEF-A6F3-25DD-B832-A7341CD1EF37}"/>
              </a:ext>
            </a:extLst>
          </p:cNvPr>
          <p:cNvSpPr txBox="1"/>
          <p:nvPr/>
        </p:nvSpPr>
        <p:spPr>
          <a:xfrm>
            <a:off x="7699670" y="4395723"/>
            <a:ext cx="2779206" cy="523220"/>
          </a:xfrm>
          <a:prstGeom prst="rect">
            <a:avLst/>
          </a:prstGeom>
          <a:noFill/>
        </p:spPr>
        <p:txBody>
          <a:bodyPr wrap="square">
            <a:spAutoFit/>
          </a:bodyPr>
          <a:lstStyle/>
          <a:p>
            <a:r>
              <a:rPr lang="en-US" sz="2800" b="1" dirty="0"/>
              <a:t>-</a:t>
            </a:r>
            <a:r>
              <a:rPr lang="en-GB" sz="2800" b="1" dirty="0"/>
              <a:t> </a:t>
            </a:r>
            <a:r>
              <a:rPr lang="ro-RO" sz="2800" b="1" dirty="0"/>
              <a:t>René Descartes</a:t>
            </a:r>
          </a:p>
        </p:txBody>
      </p:sp>
    </p:spTree>
    <p:extLst>
      <p:ext uri="{BB962C8B-B14F-4D97-AF65-F5344CB8AC3E}">
        <p14:creationId xmlns:p14="http://schemas.microsoft.com/office/powerpoint/2010/main" val="33061997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5</a:t>
            </a:fld>
            <a:endParaRPr lang="en-US" dirty="0"/>
          </a:p>
        </p:txBody>
      </p:sp>
      <p:sp>
        <p:nvSpPr>
          <p:cNvPr id="6" name="TextBox 5">
            <a:extLst>
              <a:ext uri="{FF2B5EF4-FFF2-40B4-BE49-F238E27FC236}">
                <a16:creationId xmlns:a16="http://schemas.microsoft.com/office/drawing/2014/main" id="{101597F8-3317-4830-B4A3-6B7653511B6F}"/>
              </a:ext>
            </a:extLst>
          </p:cNvPr>
          <p:cNvSpPr txBox="1"/>
          <p:nvPr/>
        </p:nvSpPr>
        <p:spPr>
          <a:xfrm>
            <a:off x="1948179" y="2310815"/>
            <a:ext cx="8295641" cy="2246769"/>
          </a:xfrm>
          <a:prstGeom prst="rect">
            <a:avLst/>
          </a:prstGeom>
          <a:noFill/>
        </p:spPr>
        <p:txBody>
          <a:bodyPr wrap="square">
            <a:spAutoFit/>
          </a:bodyPr>
          <a:lstStyle/>
          <a:p>
            <a:pPr marL="0" lvl="0" indent="0" algn="just" rtl="0">
              <a:spcBef>
                <a:spcPts val="0"/>
              </a:spcBef>
              <a:spcAft>
                <a:spcPts val="0"/>
              </a:spcAft>
              <a:buNone/>
            </a:pPr>
            <a:r>
              <a:rPr lang="ro-RO" sz="2800" dirty="0"/>
              <a:t>Inteligența artificială (IA) constituie o gamă largă de concepte, care diferă de la un context la altul și care, de-a lungul timpului, au evoluat continuu. Termenul de inteligență </a:t>
            </a:r>
            <a:r>
              <a:rPr lang="ro-RO" sz="2800" dirty="0" err="1"/>
              <a:t>artifcială</a:t>
            </a:r>
            <a:r>
              <a:rPr lang="ro-RO" sz="2800" dirty="0"/>
              <a:t> este definit ca fiind tot ceea ce este computerizat.</a:t>
            </a:r>
          </a:p>
        </p:txBody>
      </p:sp>
    </p:spTree>
    <p:extLst>
      <p:ext uri="{BB962C8B-B14F-4D97-AF65-F5344CB8AC3E}">
        <p14:creationId xmlns:p14="http://schemas.microsoft.com/office/powerpoint/2010/main" val="38782415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6</a:t>
            </a:fld>
            <a:endParaRPr lang="en-US" dirty="0"/>
          </a:p>
        </p:txBody>
      </p:sp>
      <p:sp>
        <p:nvSpPr>
          <p:cNvPr id="6" name="TextBox 5">
            <a:extLst>
              <a:ext uri="{FF2B5EF4-FFF2-40B4-BE49-F238E27FC236}">
                <a16:creationId xmlns:a16="http://schemas.microsoft.com/office/drawing/2014/main" id="{101597F8-3317-4830-B4A3-6B7653511B6F}"/>
              </a:ext>
            </a:extLst>
          </p:cNvPr>
          <p:cNvSpPr txBox="1"/>
          <p:nvPr/>
        </p:nvSpPr>
        <p:spPr>
          <a:xfrm>
            <a:off x="1948179" y="2736502"/>
            <a:ext cx="8295641" cy="1384995"/>
          </a:xfrm>
          <a:prstGeom prst="rect">
            <a:avLst/>
          </a:prstGeom>
          <a:noFill/>
        </p:spPr>
        <p:txBody>
          <a:bodyPr wrap="square">
            <a:spAutoFit/>
          </a:bodyPr>
          <a:lstStyle/>
          <a:p>
            <a:pPr marL="0" lvl="0" indent="0" algn="just" rtl="0">
              <a:spcBef>
                <a:spcPts val="0"/>
              </a:spcBef>
              <a:spcAft>
                <a:spcPts val="0"/>
              </a:spcAft>
              <a:buNone/>
            </a:pPr>
            <a:r>
              <a:rPr lang="ro-RO" sz="2800" dirty="0"/>
              <a:t>În ultimii ani, tehnologiile de IA și de învățare automată (ML) au avut o evoluție fulminantă, devenind din ce în ce mai integrate în diferite aspecte ale vieții noastre. </a:t>
            </a:r>
          </a:p>
        </p:txBody>
      </p:sp>
    </p:spTree>
    <p:extLst>
      <p:ext uri="{BB962C8B-B14F-4D97-AF65-F5344CB8AC3E}">
        <p14:creationId xmlns:p14="http://schemas.microsoft.com/office/powerpoint/2010/main" val="29470772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7</a:t>
            </a:fld>
            <a:endParaRPr lang="en-US" dirty="0"/>
          </a:p>
        </p:txBody>
      </p:sp>
      <p:sp>
        <p:nvSpPr>
          <p:cNvPr id="5" name="Google Shape;1385;p40">
            <a:extLst>
              <a:ext uri="{FF2B5EF4-FFF2-40B4-BE49-F238E27FC236}">
                <a16:creationId xmlns:a16="http://schemas.microsoft.com/office/drawing/2014/main" id="{F1DCD79B-42A3-EF3E-A068-CD1DDFE1AEEE}"/>
              </a:ext>
            </a:extLst>
          </p:cNvPr>
          <p:cNvSpPr txBox="1">
            <a:spLocks/>
          </p:cNvSpPr>
          <p:nvPr/>
        </p:nvSpPr>
        <p:spPr>
          <a:xfrm>
            <a:off x="8948644" y="2197054"/>
            <a:ext cx="1381800" cy="8418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 sz="6600" dirty="0">
                <a:latin typeface="+mn-lt"/>
              </a:rPr>
              <a:t>02</a:t>
            </a:r>
          </a:p>
        </p:txBody>
      </p:sp>
      <p:sp>
        <p:nvSpPr>
          <p:cNvPr id="6" name="Google Shape;1386;p40">
            <a:extLst>
              <a:ext uri="{FF2B5EF4-FFF2-40B4-BE49-F238E27FC236}">
                <a16:creationId xmlns:a16="http://schemas.microsoft.com/office/drawing/2014/main" id="{DFFA05E6-8BE1-2B68-3DCE-820D6A90B33A}"/>
              </a:ext>
            </a:extLst>
          </p:cNvPr>
          <p:cNvSpPr txBox="1">
            <a:spLocks/>
          </p:cNvSpPr>
          <p:nvPr/>
        </p:nvSpPr>
        <p:spPr>
          <a:xfrm>
            <a:off x="2710108" y="4181442"/>
            <a:ext cx="7620336" cy="65540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spcAft>
                <a:spcPts val="1600"/>
              </a:spcAft>
              <a:buFont typeface="Arial" panose="020B0604020202020204" pitchFamily="34" charset="0"/>
              <a:buNone/>
            </a:pPr>
            <a:r>
              <a:rPr lang="pt-BR" dirty="0">
                <a:solidFill>
                  <a:schemeClr val="dk1"/>
                </a:solidFill>
                <a:ea typeface="Montserrat"/>
                <a:cs typeface="Montserrat"/>
                <a:sym typeface="Montserrat"/>
              </a:rPr>
              <a:t>Implementarea IA și ML în procesele economice</a:t>
            </a:r>
          </a:p>
          <a:p>
            <a:pPr marL="0" indent="0" algn="r">
              <a:spcBef>
                <a:spcPts val="0"/>
              </a:spcBef>
              <a:spcAft>
                <a:spcPts val="1600"/>
              </a:spcAft>
              <a:buFont typeface="Arial" panose="020B0604020202020204" pitchFamily="34" charset="0"/>
              <a:buNone/>
            </a:pPr>
            <a:endParaRPr lang="pt-BR" dirty="0">
              <a:solidFill>
                <a:schemeClr val="dk1"/>
              </a:solidFill>
              <a:ea typeface="Montserrat"/>
              <a:cs typeface="Montserrat"/>
              <a:sym typeface="Montserrat"/>
            </a:endParaRPr>
          </a:p>
        </p:txBody>
      </p:sp>
      <p:sp>
        <p:nvSpPr>
          <p:cNvPr id="7" name="Google Shape;1391;p40">
            <a:extLst>
              <a:ext uri="{FF2B5EF4-FFF2-40B4-BE49-F238E27FC236}">
                <a16:creationId xmlns:a16="http://schemas.microsoft.com/office/drawing/2014/main" id="{908E3E23-18BF-36D9-21E8-DA33A996F405}"/>
              </a:ext>
            </a:extLst>
          </p:cNvPr>
          <p:cNvSpPr txBox="1">
            <a:spLocks noGrp="1"/>
          </p:cNvSpPr>
          <p:nvPr>
            <p:ph type="title"/>
          </p:nvPr>
        </p:nvSpPr>
        <p:spPr>
          <a:xfrm>
            <a:off x="2421341" y="3093951"/>
            <a:ext cx="7909103" cy="1179176"/>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pt-BR" b="1" dirty="0">
                <a:latin typeface="+mn-lt"/>
              </a:rPr>
              <a:t>IMPORTANȚA IA ȘI ML ÎN ECONOMIE</a:t>
            </a:r>
            <a:endParaRPr lang="ro-RO" b="1" dirty="0">
              <a:latin typeface="+mn-lt"/>
            </a:endParaRPr>
          </a:p>
        </p:txBody>
      </p:sp>
    </p:spTree>
    <p:extLst>
      <p:ext uri="{BB962C8B-B14F-4D97-AF65-F5344CB8AC3E}">
        <p14:creationId xmlns:p14="http://schemas.microsoft.com/office/powerpoint/2010/main" val="32783362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8</a:t>
            </a:fld>
            <a:endParaRPr lang="en-US" dirty="0"/>
          </a:p>
        </p:txBody>
      </p:sp>
      <p:sp>
        <p:nvSpPr>
          <p:cNvPr id="2" name="Google Shape;1304;p38">
            <a:extLst>
              <a:ext uri="{FF2B5EF4-FFF2-40B4-BE49-F238E27FC236}">
                <a16:creationId xmlns:a16="http://schemas.microsoft.com/office/drawing/2014/main" id="{0CEAE50A-BE22-EF4B-378F-7E4F0444C25D}"/>
              </a:ext>
            </a:extLst>
          </p:cNvPr>
          <p:cNvSpPr txBox="1">
            <a:spLocks/>
          </p:cNvSpPr>
          <p:nvPr/>
        </p:nvSpPr>
        <p:spPr>
          <a:xfrm>
            <a:off x="1727917" y="1379905"/>
            <a:ext cx="8423789" cy="230081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ro-RO" dirty="0"/>
              <a:t>IA se referă la capacitatea unui sistem de a imita comportamentul uman, cum ar fi recunoașterea vocii, a imaginilor sau a altor modele din datele procesate. </a:t>
            </a:r>
          </a:p>
        </p:txBody>
      </p:sp>
      <p:pic>
        <p:nvPicPr>
          <p:cNvPr id="3" name="Imagine 20" descr="O imagine care conține text, captură de ecran, în aer liber, lovire&#10;&#10;Descriere generată automat">
            <a:extLst>
              <a:ext uri="{FF2B5EF4-FFF2-40B4-BE49-F238E27FC236}">
                <a16:creationId xmlns:a16="http://schemas.microsoft.com/office/drawing/2014/main" id="{180CA7F1-AD61-CC07-59CA-796F7E0C1C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6431" y="3085052"/>
            <a:ext cx="5026759" cy="2000095"/>
          </a:xfrm>
          <a:prstGeom prst="rect">
            <a:avLst/>
          </a:prstGeom>
          <a:noFill/>
        </p:spPr>
      </p:pic>
      <p:sp>
        <p:nvSpPr>
          <p:cNvPr id="5" name="CasetăText 22">
            <a:extLst>
              <a:ext uri="{FF2B5EF4-FFF2-40B4-BE49-F238E27FC236}">
                <a16:creationId xmlns:a16="http://schemas.microsoft.com/office/drawing/2014/main" id="{ABE87ED3-6949-571C-4B16-504C0511B97C}"/>
              </a:ext>
            </a:extLst>
          </p:cNvPr>
          <p:cNvSpPr txBox="1"/>
          <p:nvPr/>
        </p:nvSpPr>
        <p:spPr>
          <a:xfrm>
            <a:off x="4167509" y="5298959"/>
            <a:ext cx="3544602" cy="646331"/>
          </a:xfrm>
          <a:prstGeom prst="rect">
            <a:avLst/>
          </a:prstGeom>
          <a:noFill/>
        </p:spPr>
        <p:txBody>
          <a:bodyPr wrap="square">
            <a:spAutoFit/>
          </a:bodyPr>
          <a:lstStyle/>
          <a:p>
            <a:pPr algn="ctr"/>
            <a:r>
              <a:rPr lang="ro-RO" dirty="0">
                <a:solidFill>
                  <a:schemeClr val="tx1">
                    <a:lumMod val="95000"/>
                    <a:lumOff val="5000"/>
                  </a:schemeClr>
                </a:solidFill>
              </a:rPr>
              <a:t>Figura 1. Schemă IA, ML și Big Data</a:t>
            </a:r>
            <a:endParaRPr lang="en-US" dirty="0">
              <a:solidFill>
                <a:schemeClr val="tx1">
                  <a:lumMod val="95000"/>
                  <a:lumOff val="5000"/>
                </a:schemeClr>
              </a:solidFill>
            </a:endParaRPr>
          </a:p>
          <a:p>
            <a:pPr algn="ctr"/>
            <a:r>
              <a:rPr lang="ro-RO" dirty="0">
                <a:solidFill>
                  <a:schemeClr val="tx1">
                    <a:lumMod val="95000"/>
                    <a:lumOff val="5000"/>
                  </a:schemeClr>
                </a:solidFill>
              </a:rPr>
              <a:t>Autor: Ioan-Anton SĂVULESCU</a:t>
            </a:r>
          </a:p>
        </p:txBody>
      </p:sp>
    </p:spTree>
    <p:extLst>
      <p:ext uri="{BB962C8B-B14F-4D97-AF65-F5344CB8AC3E}">
        <p14:creationId xmlns:p14="http://schemas.microsoft.com/office/powerpoint/2010/main" val="33080875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9</a:t>
            </a:fld>
            <a:endParaRPr lang="en-US" dirty="0"/>
          </a:p>
        </p:txBody>
      </p:sp>
      <p:sp>
        <p:nvSpPr>
          <p:cNvPr id="6" name="Google Shape;1323;p39">
            <a:extLst>
              <a:ext uri="{FF2B5EF4-FFF2-40B4-BE49-F238E27FC236}">
                <a16:creationId xmlns:a16="http://schemas.microsoft.com/office/drawing/2014/main" id="{5815AC09-100B-1CAF-986D-B68F5055595D}"/>
              </a:ext>
            </a:extLst>
          </p:cNvPr>
          <p:cNvSpPr/>
          <p:nvPr/>
        </p:nvSpPr>
        <p:spPr>
          <a:xfrm rot="5400000">
            <a:off x="2604298" y="2342697"/>
            <a:ext cx="956100" cy="828600"/>
          </a:xfrm>
          <a:prstGeom prst="hexagon">
            <a:avLst>
              <a:gd name="adj" fmla="val 25000"/>
              <a:gd name="vf" fmla="val 115470"/>
            </a:avLst>
          </a:prstGeom>
          <a:solidFill>
            <a:srgbClr val="733C9B">
              <a:alpha val="3302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z</a:t>
            </a:r>
            <a:endParaRPr dirty="0"/>
          </a:p>
        </p:txBody>
      </p:sp>
      <p:sp>
        <p:nvSpPr>
          <p:cNvPr id="7" name="Google Shape;1324;p39">
            <a:extLst>
              <a:ext uri="{FF2B5EF4-FFF2-40B4-BE49-F238E27FC236}">
                <a16:creationId xmlns:a16="http://schemas.microsoft.com/office/drawing/2014/main" id="{FCC1616F-61FC-063D-8146-C2380BDC0B07}"/>
              </a:ext>
            </a:extLst>
          </p:cNvPr>
          <p:cNvSpPr/>
          <p:nvPr/>
        </p:nvSpPr>
        <p:spPr>
          <a:xfrm rot="5400000">
            <a:off x="5201711" y="2329679"/>
            <a:ext cx="956100" cy="828600"/>
          </a:xfrm>
          <a:prstGeom prst="hexagon">
            <a:avLst>
              <a:gd name="adj" fmla="val 25000"/>
              <a:gd name="vf" fmla="val 115470"/>
            </a:avLst>
          </a:prstGeom>
          <a:solidFill>
            <a:srgbClr val="733C9B">
              <a:alpha val="3302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25;p39">
            <a:extLst>
              <a:ext uri="{FF2B5EF4-FFF2-40B4-BE49-F238E27FC236}">
                <a16:creationId xmlns:a16="http://schemas.microsoft.com/office/drawing/2014/main" id="{93B28AFB-5FB8-B009-44CA-7E84490D757F}"/>
              </a:ext>
            </a:extLst>
          </p:cNvPr>
          <p:cNvSpPr/>
          <p:nvPr/>
        </p:nvSpPr>
        <p:spPr>
          <a:xfrm rot="5400000">
            <a:off x="8413488" y="2381739"/>
            <a:ext cx="956100" cy="828600"/>
          </a:xfrm>
          <a:prstGeom prst="hexagon">
            <a:avLst>
              <a:gd name="adj" fmla="val 25000"/>
              <a:gd name="vf" fmla="val 115470"/>
            </a:avLst>
          </a:prstGeom>
          <a:solidFill>
            <a:srgbClr val="733C9B">
              <a:alpha val="3302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326;p39">
            <a:extLst>
              <a:ext uri="{FF2B5EF4-FFF2-40B4-BE49-F238E27FC236}">
                <a16:creationId xmlns:a16="http://schemas.microsoft.com/office/drawing/2014/main" id="{94461E8B-A124-2192-8712-F8204B8281C7}"/>
              </a:ext>
            </a:extLst>
          </p:cNvPr>
          <p:cNvSpPr txBox="1">
            <a:spLocks noGrp="1"/>
          </p:cNvSpPr>
          <p:nvPr>
            <p:ph type="title"/>
          </p:nvPr>
        </p:nvSpPr>
        <p:spPr>
          <a:xfrm>
            <a:off x="1936818" y="89183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AVANTAJE</a:t>
            </a:r>
            <a:endParaRPr b="1" dirty="0"/>
          </a:p>
        </p:txBody>
      </p:sp>
      <p:sp>
        <p:nvSpPr>
          <p:cNvPr id="10" name="Google Shape;1327;p39">
            <a:extLst>
              <a:ext uri="{FF2B5EF4-FFF2-40B4-BE49-F238E27FC236}">
                <a16:creationId xmlns:a16="http://schemas.microsoft.com/office/drawing/2014/main" id="{D5C28FFC-4167-07A0-095B-F9FFDFD79FC0}"/>
              </a:ext>
            </a:extLst>
          </p:cNvPr>
          <p:cNvSpPr txBox="1">
            <a:spLocks/>
          </p:cNvSpPr>
          <p:nvPr/>
        </p:nvSpPr>
        <p:spPr>
          <a:xfrm>
            <a:off x="1786843" y="3872685"/>
            <a:ext cx="2510537" cy="21590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2000" dirty="0"/>
              <a:t>Companiile adopt</a:t>
            </a:r>
            <a:r>
              <a:rPr lang="ro-RO" sz="2000" dirty="0"/>
              <a:t>ă</a:t>
            </a:r>
            <a:r>
              <a:rPr lang="it-IT" sz="2000" dirty="0"/>
              <a:t> decizii mai bine fundamentate și mai rapide.</a:t>
            </a:r>
            <a:endParaRPr lang="en-GB" sz="2000" dirty="0"/>
          </a:p>
        </p:txBody>
      </p:sp>
      <p:sp>
        <p:nvSpPr>
          <p:cNvPr id="11" name="Google Shape;1328;p39">
            <a:extLst>
              <a:ext uri="{FF2B5EF4-FFF2-40B4-BE49-F238E27FC236}">
                <a16:creationId xmlns:a16="http://schemas.microsoft.com/office/drawing/2014/main" id="{E3FDAD53-A185-5AB0-19AA-51759EC3A04C}"/>
              </a:ext>
            </a:extLst>
          </p:cNvPr>
          <p:cNvSpPr txBox="1">
            <a:spLocks/>
          </p:cNvSpPr>
          <p:nvPr/>
        </p:nvSpPr>
        <p:spPr>
          <a:xfrm>
            <a:off x="4546955" y="3859790"/>
            <a:ext cx="2764765" cy="129137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it-IT" sz="2000" dirty="0"/>
              <a:t>Automatizarea sarcinilor repetitive și rutine poate reduce costurile operaționale</a:t>
            </a:r>
          </a:p>
        </p:txBody>
      </p:sp>
      <p:sp>
        <p:nvSpPr>
          <p:cNvPr id="12" name="Google Shape;1329;p39">
            <a:extLst>
              <a:ext uri="{FF2B5EF4-FFF2-40B4-BE49-F238E27FC236}">
                <a16:creationId xmlns:a16="http://schemas.microsoft.com/office/drawing/2014/main" id="{6F6C5C43-0C57-0DC1-F2D3-CA4DDD2302AC}"/>
              </a:ext>
            </a:extLst>
          </p:cNvPr>
          <p:cNvSpPr txBox="1">
            <a:spLocks/>
          </p:cNvSpPr>
          <p:nvPr/>
        </p:nvSpPr>
        <p:spPr>
          <a:xfrm>
            <a:off x="7311720" y="3932980"/>
            <a:ext cx="2998944" cy="1581837"/>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ro-RO" sz="2000" dirty="0"/>
              <a:t>Îmbunătățirea experienței utilizatorilor în ceea ce privește personalizarea și recomandările</a:t>
            </a:r>
          </a:p>
        </p:txBody>
      </p:sp>
      <p:sp>
        <p:nvSpPr>
          <p:cNvPr id="13" name="Google Shape;1330;p39">
            <a:extLst>
              <a:ext uri="{FF2B5EF4-FFF2-40B4-BE49-F238E27FC236}">
                <a16:creationId xmlns:a16="http://schemas.microsoft.com/office/drawing/2014/main" id="{0B28BF29-8774-FE3D-13D8-4F978CACFAA0}"/>
              </a:ext>
            </a:extLst>
          </p:cNvPr>
          <p:cNvSpPr txBox="1">
            <a:spLocks/>
          </p:cNvSpPr>
          <p:nvPr/>
        </p:nvSpPr>
        <p:spPr>
          <a:xfrm>
            <a:off x="1613941" y="3357369"/>
            <a:ext cx="2929717" cy="591570"/>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ro-RO" sz="1800" b="1" dirty="0"/>
              <a:t>ÎMBUNĂTĂȚIREA PROCESELOR DECIZIONALE</a:t>
            </a:r>
          </a:p>
        </p:txBody>
      </p:sp>
      <p:sp>
        <p:nvSpPr>
          <p:cNvPr id="14" name="Google Shape;1331;p39">
            <a:extLst>
              <a:ext uri="{FF2B5EF4-FFF2-40B4-BE49-F238E27FC236}">
                <a16:creationId xmlns:a16="http://schemas.microsoft.com/office/drawing/2014/main" id="{CC062CC2-8FE9-B302-9D6E-4FB0253804BA}"/>
              </a:ext>
            </a:extLst>
          </p:cNvPr>
          <p:cNvSpPr txBox="1">
            <a:spLocks/>
          </p:cNvSpPr>
          <p:nvPr/>
        </p:nvSpPr>
        <p:spPr>
          <a:xfrm>
            <a:off x="4421533" y="3300860"/>
            <a:ext cx="2501647" cy="603703"/>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ro-RO" sz="1800" b="1" dirty="0"/>
              <a:t>CREȘTEREA EFICIENȚEI OPERAȚIONALE</a:t>
            </a:r>
          </a:p>
        </p:txBody>
      </p:sp>
      <p:sp>
        <p:nvSpPr>
          <p:cNvPr id="15" name="Google Shape;1332;p39">
            <a:extLst>
              <a:ext uri="{FF2B5EF4-FFF2-40B4-BE49-F238E27FC236}">
                <a16:creationId xmlns:a16="http://schemas.microsoft.com/office/drawing/2014/main" id="{363729B8-CF76-C6A9-4000-8C2A3A8ACEEA}"/>
              </a:ext>
            </a:extLst>
          </p:cNvPr>
          <p:cNvSpPr txBox="1">
            <a:spLocks/>
          </p:cNvSpPr>
          <p:nvPr/>
        </p:nvSpPr>
        <p:spPr>
          <a:xfrm>
            <a:off x="7170418" y="3508868"/>
            <a:ext cx="3281548" cy="457200"/>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ro-RO" sz="1800" b="1" dirty="0"/>
              <a:t>ÎMBUNĂTĂȚIREA EXPERIENȚEI UTILIZATORILOR</a:t>
            </a:r>
          </a:p>
        </p:txBody>
      </p:sp>
      <p:grpSp>
        <p:nvGrpSpPr>
          <p:cNvPr id="16" name="Google Shape;1333;p39">
            <a:extLst>
              <a:ext uri="{FF2B5EF4-FFF2-40B4-BE49-F238E27FC236}">
                <a16:creationId xmlns:a16="http://schemas.microsoft.com/office/drawing/2014/main" id="{E26D5D04-EBF4-7A4F-C883-EE9F887CD47E}"/>
              </a:ext>
            </a:extLst>
          </p:cNvPr>
          <p:cNvGrpSpPr/>
          <p:nvPr/>
        </p:nvGrpSpPr>
        <p:grpSpPr>
          <a:xfrm>
            <a:off x="2816577" y="2455985"/>
            <a:ext cx="531542" cy="602023"/>
            <a:chOff x="4020665" y="1431080"/>
            <a:chExt cx="531542" cy="602023"/>
          </a:xfrm>
        </p:grpSpPr>
        <p:sp>
          <p:nvSpPr>
            <p:cNvPr id="17" name="Google Shape;1334;p39">
              <a:extLst>
                <a:ext uri="{FF2B5EF4-FFF2-40B4-BE49-F238E27FC236}">
                  <a16:creationId xmlns:a16="http://schemas.microsoft.com/office/drawing/2014/main" id="{27180187-88A9-0135-BB78-86CE26752D32}"/>
                </a:ext>
              </a:extLst>
            </p:cNvPr>
            <p:cNvSpPr/>
            <p:nvPr/>
          </p:nvSpPr>
          <p:spPr>
            <a:xfrm>
              <a:off x="4094363" y="1495524"/>
              <a:ext cx="457844" cy="537579"/>
            </a:xfrm>
            <a:custGeom>
              <a:avLst/>
              <a:gdLst/>
              <a:ahLst/>
              <a:cxnLst/>
              <a:rect l="l" t="t" r="r" b="b"/>
              <a:pathLst>
                <a:path w="13804" h="16208" extrusionOk="0">
                  <a:moveTo>
                    <a:pt x="10670" y="532"/>
                  </a:moveTo>
                  <a:lnTo>
                    <a:pt x="10670" y="973"/>
                  </a:lnTo>
                  <a:cubicBezTo>
                    <a:pt x="10670" y="1181"/>
                    <a:pt x="10810" y="1383"/>
                    <a:pt x="11006" y="1455"/>
                  </a:cubicBezTo>
                  <a:lnTo>
                    <a:pt x="11230" y="1549"/>
                  </a:lnTo>
                  <a:cubicBezTo>
                    <a:pt x="11294" y="1579"/>
                    <a:pt x="11367" y="1594"/>
                    <a:pt x="11441" y="1594"/>
                  </a:cubicBezTo>
                  <a:cubicBezTo>
                    <a:pt x="11582" y="1594"/>
                    <a:pt x="11717" y="1540"/>
                    <a:pt x="11810" y="1446"/>
                  </a:cubicBezTo>
                  <a:lnTo>
                    <a:pt x="12117" y="1137"/>
                  </a:lnTo>
                  <a:lnTo>
                    <a:pt x="12674" y="1697"/>
                  </a:lnTo>
                  <a:lnTo>
                    <a:pt x="12364" y="2009"/>
                  </a:lnTo>
                  <a:cubicBezTo>
                    <a:pt x="12217" y="2157"/>
                    <a:pt x="12175" y="2399"/>
                    <a:pt x="12262" y="2588"/>
                  </a:cubicBezTo>
                  <a:lnTo>
                    <a:pt x="12355" y="2815"/>
                  </a:lnTo>
                  <a:cubicBezTo>
                    <a:pt x="12426" y="3012"/>
                    <a:pt x="12628" y="3154"/>
                    <a:pt x="12838" y="3154"/>
                  </a:cubicBezTo>
                  <a:lnTo>
                    <a:pt x="13271" y="3154"/>
                  </a:lnTo>
                  <a:lnTo>
                    <a:pt x="13271" y="3948"/>
                  </a:lnTo>
                  <a:lnTo>
                    <a:pt x="12838" y="3948"/>
                  </a:lnTo>
                  <a:cubicBezTo>
                    <a:pt x="12629" y="3948"/>
                    <a:pt x="12426" y="4090"/>
                    <a:pt x="12355" y="4287"/>
                  </a:cubicBezTo>
                  <a:lnTo>
                    <a:pt x="12262" y="4514"/>
                  </a:lnTo>
                  <a:cubicBezTo>
                    <a:pt x="12175" y="4703"/>
                    <a:pt x="12217" y="4945"/>
                    <a:pt x="12364" y="5093"/>
                  </a:cubicBezTo>
                  <a:lnTo>
                    <a:pt x="12674" y="5405"/>
                  </a:lnTo>
                  <a:lnTo>
                    <a:pt x="12117" y="5966"/>
                  </a:lnTo>
                  <a:lnTo>
                    <a:pt x="11810" y="5656"/>
                  </a:lnTo>
                  <a:cubicBezTo>
                    <a:pt x="11717" y="5562"/>
                    <a:pt x="11582" y="5508"/>
                    <a:pt x="11441" y="5508"/>
                  </a:cubicBezTo>
                  <a:cubicBezTo>
                    <a:pt x="11367" y="5508"/>
                    <a:pt x="11294" y="5523"/>
                    <a:pt x="11230" y="5553"/>
                  </a:cubicBezTo>
                  <a:lnTo>
                    <a:pt x="11006" y="5647"/>
                  </a:lnTo>
                  <a:cubicBezTo>
                    <a:pt x="10811" y="5718"/>
                    <a:pt x="10670" y="5921"/>
                    <a:pt x="10670" y="6129"/>
                  </a:cubicBezTo>
                  <a:lnTo>
                    <a:pt x="10670" y="6570"/>
                  </a:lnTo>
                  <a:lnTo>
                    <a:pt x="9885" y="6570"/>
                  </a:lnTo>
                  <a:lnTo>
                    <a:pt x="9885" y="6129"/>
                  </a:lnTo>
                  <a:cubicBezTo>
                    <a:pt x="9885" y="5921"/>
                    <a:pt x="9745" y="5718"/>
                    <a:pt x="9548" y="5647"/>
                  </a:cubicBezTo>
                  <a:lnTo>
                    <a:pt x="9325" y="5553"/>
                  </a:lnTo>
                  <a:cubicBezTo>
                    <a:pt x="9261" y="5523"/>
                    <a:pt x="9189" y="5508"/>
                    <a:pt x="9114" y="5508"/>
                  </a:cubicBezTo>
                  <a:cubicBezTo>
                    <a:pt x="8972" y="5508"/>
                    <a:pt x="8838" y="5562"/>
                    <a:pt x="8745" y="5656"/>
                  </a:cubicBezTo>
                  <a:lnTo>
                    <a:pt x="8438" y="5966"/>
                  </a:lnTo>
                  <a:lnTo>
                    <a:pt x="7882" y="5405"/>
                  </a:lnTo>
                  <a:lnTo>
                    <a:pt x="8191" y="5093"/>
                  </a:lnTo>
                  <a:cubicBezTo>
                    <a:pt x="8338" y="4945"/>
                    <a:pt x="8380" y="4703"/>
                    <a:pt x="8293" y="4513"/>
                  </a:cubicBezTo>
                  <a:lnTo>
                    <a:pt x="8200" y="4287"/>
                  </a:lnTo>
                  <a:cubicBezTo>
                    <a:pt x="8129" y="4090"/>
                    <a:pt x="7927" y="3948"/>
                    <a:pt x="7717" y="3948"/>
                  </a:cubicBezTo>
                  <a:lnTo>
                    <a:pt x="7283" y="3948"/>
                  </a:lnTo>
                  <a:lnTo>
                    <a:pt x="7283" y="3154"/>
                  </a:lnTo>
                  <a:lnTo>
                    <a:pt x="7717" y="3154"/>
                  </a:lnTo>
                  <a:cubicBezTo>
                    <a:pt x="7927" y="3154"/>
                    <a:pt x="8129" y="3012"/>
                    <a:pt x="8200" y="2815"/>
                  </a:cubicBezTo>
                  <a:lnTo>
                    <a:pt x="8293" y="2588"/>
                  </a:lnTo>
                  <a:cubicBezTo>
                    <a:pt x="8380" y="2399"/>
                    <a:pt x="8338" y="2157"/>
                    <a:pt x="8191" y="2009"/>
                  </a:cubicBezTo>
                  <a:lnTo>
                    <a:pt x="7881" y="1697"/>
                  </a:lnTo>
                  <a:lnTo>
                    <a:pt x="8438" y="1136"/>
                  </a:lnTo>
                  <a:lnTo>
                    <a:pt x="8745" y="1446"/>
                  </a:lnTo>
                  <a:cubicBezTo>
                    <a:pt x="8838" y="1540"/>
                    <a:pt x="8972" y="1594"/>
                    <a:pt x="9114" y="1594"/>
                  </a:cubicBezTo>
                  <a:cubicBezTo>
                    <a:pt x="9188" y="1594"/>
                    <a:pt x="9261" y="1579"/>
                    <a:pt x="9325" y="1549"/>
                  </a:cubicBezTo>
                  <a:lnTo>
                    <a:pt x="9548" y="1455"/>
                  </a:lnTo>
                  <a:cubicBezTo>
                    <a:pt x="9744" y="1383"/>
                    <a:pt x="9885" y="1181"/>
                    <a:pt x="9885" y="973"/>
                  </a:cubicBezTo>
                  <a:lnTo>
                    <a:pt x="9885" y="532"/>
                  </a:lnTo>
                  <a:close/>
                  <a:moveTo>
                    <a:pt x="4565" y="7569"/>
                  </a:moveTo>
                  <a:lnTo>
                    <a:pt x="4919" y="7925"/>
                  </a:lnTo>
                  <a:lnTo>
                    <a:pt x="4559" y="8288"/>
                  </a:lnTo>
                  <a:lnTo>
                    <a:pt x="4204" y="7931"/>
                  </a:lnTo>
                  <a:lnTo>
                    <a:pt x="4565" y="7569"/>
                  </a:lnTo>
                  <a:close/>
                  <a:moveTo>
                    <a:pt x="8369" y="8852"/>
                  </a:moveTo>
                  <a:lnTo>
                    <a:pt x="8369" y="9367"/>
                  </a:lnTo>
                  <a:lnTo>
                    <a:pt x="7870" y="9367"/>
                  </a:lnTo>
                  <a:lnTo>
                    <a:pt x="7870" y="8852"/>
                  </a:lnTo>
                  <a:close/>
                  <a:moveTo>
                    <a:pt x="5045" y="9926"/>
                  </a:moveTo>
                  <a:lnTo>
                    <a:pt x="5045" y="10441"/>
                  </a:lnTo>
                  <a:lnTo>
                    <a:pt x="4546" y="10441"/>
                  </a:lnTo>
                  <a:lnTo>
                    <a:pt x="4546" y="9926"/>
                  </a:lnTo>
                  <a:close/>
                  <a:moveTo>
                    <a:pt x="8185" y="13407"/>
                  </a:moveTo>
                  <a:cubicBezTo>
                    <a:pt x="8233" y="13407"/>
                    <a:pt x="8273" y="13448"/>
                    <a:pt x="8273" y="13495"/>
                  </a:cubicBezTo>
                  <a:lnTo>
                    <a:pt x="8273" y="14072"/>
                  </a:lnTo>
                  <a:cubicBezTo>
                    <a:pt x="8273" y="14120"/>
                    <a:pt x="8233" y="14160"/>
                    <a:pt x="8185" y="14160"/>
                  </a:cubicBezTo>
                  <a:lnTo>
                    <a:pt x="3845" y="14160"/>
                  </a:lnTo>
                  <a:cubicBezTo>
                    <a:pt x="3797" y="14160"/>
                    <a:pt x="3756" y="14120"/>
                    <a:pt x="3756" y="14072"/>
                  </a:cubicBezTo>
                  <a:lnTo>
                    <a:pt x="3756" y="13495"/>
                  </a:lnTo>
                  <a:cubicBezTo>
                    <a:pt x="3756" y="13448"/>
                    <a:pt x="3797" y="13407"/>
                    <a:pt x="3845" y="13407"/>
                  </a:cubicBezTo>
                  <a:close/>
                  <a:moveTo>
                    <a:pt x="7265" y="14692"/>
                  </a:moveTo>
                  <a:lnTo>
                    <a:pt x="7265" y="14887"/>
                  </a:lnTo>
                  <a:lnTo>
                    <a:pt x="4764" y="14887"/>
                  </a:lnTo>
                  <a:lnTo>
                    <a:pt x="4764" y="14692"/>
                  </a:lnTo>
                  <a:close/>
                  <a:moveTo>
                    <a:pt x="7265" y="15419"/>
                  </a:moveTo>
                  <a:lnTo>
                    <a:pt x="7265" y="15626"/>
                  </a:lnTo>
                  <a:cubicBezTo>
                    <a:pt x="7265" y="15653"/>
                    <a:pt x="7242" y="15676"/>
                    <a:pt x="7217" y="15676"/>
                  </a:cubicBezTo>
                  <a:lnTo>
                    <a:pt x="4812" y="15676"/>
                  </a:lnTo>
                  <a:cubicBezTo>
                    <a:pt x="4786" y="15676"/>
                    <a:pt x="4764" y="15653"/>
                    <a:pt x="4764" y="15626"/>
                  </a:cubicBezTo>
                  <a:lnTo>
                    <a:pt x="4764" y="15419"/>
                  </a:lnTo>
                  <a:close/>
                  <a:moveTo>
                    <a:pt x="9797" y="0"/>
                  </a:moveTo>
                  <a:cubicBezTo>
                    <a:pt x="9553" y="0"/>
                    <a:pt x="9353" y="199"/>
                    <a:pt x="9353" y="443"/>
                  </a:cubicBezTo>
                  <a:lnTo>
                    <a:pt x="9353" y="960"/>
                  </a:lnTo>
                  <a:lnTo>
                    <a:pt x="9353" y="962"/>
                  </a:lnTo>
                  <a:cubicBezTo>
                    <a:pt x="9352" y="962"/>
                    <a:pt x="9351" y="963"/>
                    <a:pt x="9350" y="963"/>
                  </a:cubicBezTo>
                  <a:lnTo>
                    <a:pt x="9115" y="1060"/>
                  </a:lnTo>
                  <a:cubicBezTo>
                    <a:pt x="9114" y="1061"/>
                    <a:pt x="9113" y="1061"/>
                    <a:pt x="9112" y="1061"/>
                  </a:cubicBezTo>
                  <a:lnTo>
                    <a:pt x="8752" y="698"/>
                  </a:lnTo>
                  <a:cubicBezTo>
                    <a:pt x="8668" y="613"/>
                    <a:pt x="8557" y="567"/>
                    <a:pt x="8438" y="567"/>
                  </a:cubicBezTo>
                  <a:cubicBezTo>
                    <a:pt x="8322" y="567"/>
                    <a:pt x="8213" y="612"/>
                    <a:pt x="8130" y="693"/>
                  </a:cubicBezTo>
                  <a:cubicBezTo>
                    <a:pt x="7471" y="443"/>
                    <a:pt x="6759" y="305"/>
                    <a:pt x="6014" y="305"/>
                  </a:cubicBezTo>
                  <a:cubicBezTo>
                    <a:pt x="2698" y="305"/>
                    <a:pt x="1" y="3023"/>
                    <a:pt x="1" y="6363"/>
                  </a:cubicBezTo>
                  <a:cubicBezTo>
                    <a:pt x="1" y="7600"/>
                    <a:pt x="368" y="8791"/>
                    <a:pt x="1066" y="9805"/>
                  </a:cubicBezTo>
                  <a:cubicBezTo>
                    <a:pt x="1711" y="10746"/>
                    <a:pt x="2595" y="11476"/>
                    <a:pt x="3631" y="11927"/>
                  </a:cubicBezTo>
                  <a:lnTo>
                    <a:pt x="3631" y="12914"/>
                  </a:lnTo>
                  <a:cubicBezTo>
                    <a:pt x="3394" y="13001"/>
                    <a:pt x="3224" y="13228"/>
                    <a:pt x="3224" y="13495"/>
                  </a:cubicBezTo>
                  <a:lnTo>
                    <a:pt x="3224" y="14072"/>
                  </a:lnTo>
                  <a:cubicBezTo>
                    <a:pt x="3224" y="14414"/>
                    <a:pt x="3502" y="14692"/>
                    <a:pt x="3845" y="14692"/>
                  </a:cubicBezTo>
                  <a:lnTo>
                    <a:pt x="4232" y="14692"/>
                  </a:lnTo>
                  <a:lnTo>
                    <a:pt x="4232" y="15625"/>
                  </a:lnTo>
                  <a:cubicBezTo>
                    <a:pt x="4232" y="15947"/>
                    <a:pt x="4493" y="16208"/>
                    <a:pt x="4812" y="16208"/>
                  </a:cubicBezTo>
                  <a:lnTo>
                    <a:pt x="7217" y="16208"/>
                  </a:lnTo>
                  <a:cubicBezTo>
                    <a:pt x="7537" y="16208"/>
                    <a:pt x="7797" y="15947"/>
                    <a:pt x="7797" y="15625"/>
                  </a:cubicBezTo>
                  <a:lnTo>
                    <a:pt x="7797" y="14692"/>
                  </a:lnTo>
                  <a:lnTo>
                    <a:pt x="8185" y="14692"/>
                  </a:lnTo>
                  <a:cubicBezTo>
                    <a:pt x="8527" y="14692"/>
                    <a:pt x="8805" y="14414"/>
                    <a:pt x="8805" y="14072"/>
                  </a:cubicBezTo>
                  <a:lnTo>
                    <a:pt x="8805" y="13495"/>
                  </a:lnTo>
                  <a:cubicBezTo>
                    <a:pt x="8805" y="13228"/>
                    <a:pt x="8635" y="13001"/>
                    <a:pt x="8399" y="12914"/>
                  </a:cubicBezTo>
                  <a:lnTo>
                    <a:pt x="8399" y="11927"/>
                  </a:lnTo>
                  <a:cubicBezTo>
                    <a:pt x="9745" y="11341"/>
                    <a:pt x="10827" y="10289"/>
                    <a:pt x="11455" y="8946"/>
                  </a:cubicBezTo>
                  <a:cubicBezTo>
                    <a:pt x="11518" y="8814"/>
                    <a:pt x="11460" y="8656"/>
                    <a:pt x="11328" y="8593"/>
                  </a:cubicBezTo>
                  <a:cubicBezTo>
                    <a:pt x="11291" y="8576"/>
                    <a:pt x="11253" y="8568"/>
                    <a:pt x="11215" y="8568"/>
                  </a:cubicBezTo>
                  <a:cubicBezTo>
                    <a:pt x="11115" y="8568"/>
                    <a:pt x="11019" y="8625"/>
                    <a:pt x="10974" y="8722"/>
                  </a:cubicBezTo>
                  <a:cubicBezTo>
                    <a:pt x="10434" y="9875"/>
                    <a:pt x="9527" y="10793"/>
                    <a:pt x="8398" y="11341"/>
                  </a:cubicBezTo>
                  <a:lnTo>
                    <a:pt x="8398" y="9899"/>
                  </a:lnTo>
                  <a:lnTo>
                    <a:pt x="8457" y="9899"/>
                  </a:lnTo>
                  <a:cubicBezTo>
                    <a:pt x="8701" y="9899"/>
                    <a:pt x="8901" y="9700"/>
                    <a:pt x="8901" y="9457"/>
                  </a:cubicBezTo>
                  <a:lnTo>
                    <a:pt x="8901" y="8764"/>
                  </a:lnTo>
                  <a:cubicBezTo>
                    <a:pt x="8901" y="8519"/>
                    <a:pt x="8701" y="8320"/>
                    <a:pt x="8457" y="8320"/>
                  </a:cubicBezTo>
                  <a:lnTo>
                    <a:pt x="7781" y="8320"/>
                  </a:lnTo>
                  <a:cubicBezTo>
                    <a:pt x="7537" y="8320"/>
                    <a:pt x="7338" y="8519"/>
                    <a:pt x="7338" y="8764"/>
                  </a:cubicBezTo>
                  <a:lnTo>
                    <a:pt x="7338" y="9457"/>
                  </a:lnTo>
                  <a:cubicBezTo>
                    <a:pt x="7338" y="9700"/>
                    <a:pt x="7537" y="9899"/>
                    <a:pt x="7781" y="9899"/>
                  </a:cubicBezTo>
                  <a:lnTo>
                    <a:pt x="7866" y="9899"/>
                  </a:lnTo>
                  <a:lnTo>
                    <a:pt x="7866" y="12875"/>
                  </a:lnTo>
                  <a:lnTo>
                    <a:pt x="7479" y="12875"/>
                  </a:lnTo>
                  <a:lnTo>
                    <a:pt x="7479" y="10836"/>
                  </a:lnTo>
                  <a:cubicBezTo>
                    <a:pt x="7479" y="10666"/>
                    <a:pt x="7395" y="10465"/>
                    <a:pt x="7277" y="10345"/>
                  </a:cubicBezTo>
                  <a:lnTo>
                    <a:pt x="5271" y="8324"/>
                  </a:lnTo>
                  <a:lnTo>
                    <a:pt x="5357" y="8238"/>
                  </a:lnTo>
                  <a:cubicBezTo>
                    <a:pt x="5528" y="8066"/>
                    <a:pt x="5528" y="7784"/>
                    <a:pt x="5357" y="7612"/>
                  </a:cubicBezTo>
                  <a:lnTo>
                    <a:pt x="4878" y="7129"/>
                  </a:lnTo>
                  <a:cubicBezTo>
                    <a:pt x="4795" y="7045"/>
                    <a:pt x="4683" y="6999"/>
                    <a:pt x="4565" y="6999"/>
                  </a:cubicBezTo>
                  <a:cubicBezTo>
                    <a:pt x="4446" y="6999"/>
                    <a:pt x="4334" y="7045"/>
                    <a:pt x="4250" y="7129"/>
                  </a:cubicBezTo>
                  <a:lnTo>
                    <a:pt x="3766" y="7618"/>
                  </a:lnTo>
                  <a:cubicBezTo>
                    <a:pt x="3594" y="7790"/>
                    <a:pt x="3594" y="8072"/>
                    <a:pt x="3766" y="8244"/>
                  </a:cubicBezTo>
                  <a:lnTo>
                    <a:pt x="4244" y="8727"/>
                  </a:lnTo>
                  <a:cubicBezTo>
                    <a:pt x="4329" y="8811"/>
                    <a:pt x="4439" y="8857"/>
                    <a:pt x="4559" y="8857"/>
                  </a:cubicBezTo>
                  <a:cubicBezTo>
                    <a:pt x="4677" y="8857"/>
                    <a:pt x="4789" y="8811"/>
                    <a:pt x="4872" y="8727"/>
                  </a:cubicBezTo>
                  <a:lnTo>
                    <a:pt x="4897" y="8701"/>
                  </a:lnTo>
                  <a:lnTo>
                    <a:pt x="6899" y="10720"/>
                  </a:lnTo>
                  <a:cubicBezTo>
                    <a:pt x="6919" y="10739"/>
                    <a:pt x="6947" y="10807"/>
                    <a:pt x="6947" y="10836"/>
                  </a:cubicBezTo>
                  <a:lnTo>
                    <a:pt x="6947" y="12875"/>
                  </a:lnTo>
                  <a:lnTo>
                    <a:pt x="6397" y="12875"/>
                  </a:lnTo>
                  <a:lnTo>
                    <a:pt x="6397" y="10642"/>
                  </a:lnTo>
                  <a:cubicBezTo>
                    <a:pt x="6397" y="10495"/>
                    <a:pt x="6278" y="10376"/>
                    <a:pt x="6131" y="10376"/>
                  </a:cubicBezTo>
                  <a:cubicBezTo>
                    <a:pt x="5985" y="10376"/>
                    <a:pt x="5866" y="10495"/>
                    <a:pt x="5866" y="10642"/>
                  </a:cubicBezTo>
                  <a:lnTo>
                    <a:pt x="5866" y="12875"/>
                  </a:lnTo>
                  <a:lnTo>
                    <a:pt x="5062" y="12875"/>
                  </a:lnTo>
                  <a:lnTo>
                    <a:pt x="5062" y="10973"/>
                  </a:lnTo>
                  <a:lnTo>
                    <a:pt x="5133" y="10973"/>
                  </a:lnTo>
                  <a:cubicBezTo>
                    <a:pt x="5378" y="10973"/>
                    <a:pt x="5577" y="10774"/>
                    <a:pt x="5577" y="10530"/>
                  </a:cubicBezTo>
                  <a:lnTo>
                    <a:pt x="5577" y="9838"/>
                  </a:lnTo>
                  <a:cubicBezTo>
                    <a:pt x="5577" y="9593"/>
                    <a:pt x="5378" y="9394"/>
                    <a:pt x="5133" y="9394"/>
                  </a:cubicBezTo>
                  <a:lnTo>
                    <a:pt x="4458" y="9394"/>
                  </a:lnTo>
                  <a:cubicBezTo>
                    <a:pt x="4214" y="9394"/>
                    <a:pt x="4014" y="9592"/>
                    <a:pt x="4014" y="9838"/>
                  </a:cubicBezTo>
                  <a:lnTo>
                    <a:pt x="4014" y="10530"/>
                  </a:lnTo>
                  <a:cubicBezTo>
                    <a:pt x="4014" y="10774"/>
                    <a:pt x="4214" y="10973"/>
                    <a:pt x="4458" y="10973"/>
                  </a:cubicBezTo>
                  <a:lnTo>
                    <a:pt x="4530" y="10973"/>
                  </a:lnTo>
                  <a:lnTo>
                    <a:pt x="4530" y="12875"/>
                  </a:lnTo>
                  <a:lnTo>
                    <a:pt x="4162" y="12875"/>
                  </a:lnTo>
                  <a:lnTo>
                    <a:pt x="4162" y="11749"/>
                  </a:lnTo>
                  <a:cubicBezTo>
                    <a:pt x="4162" y="11641"/>
                    <a:pt x="4096" y="11543"/>
                    <a:pt x="3995" y="11503"/>
                  </a:cubicBezTo>
                  <a:cubicBezTo>
                    <a:pt x="2986" y="11100"/>
                    <a:pt x="2124" y="10409"/>
                    <a:pt x="1503" y="9504"/>
                  </a:cubicBezTo>
                  <a:cubicBezTo>
                    <a:pt x="867" y="8579"/>
                    <a:pt x="532" y="7493"/>
                    <a:pt x="532" y="6363"/>
                  </a:cubicBezTo>
                  <a:cubicBezTo>
                    <a:pt x="532" y="3316"/>
                    <a:pt x="2991" y="837"/>
                    <a:pt x="6014" y="837"/>
                  </a:cubicBezTo>
                  <a:cubicBezTo>
                    <a:pt x="6608" y="837"/>
                    <a:pt x="7180" y="933"/>
                    <a:pt x="7715" y="1109"/>
                  </a:cubicBezTo>
                  <a:lnTo>
                    <a:pt x="7443" y="1383"/>
                  </a:lnTo>
                  <a:cubicBezTo>
                    <a:pt x="7272" y="1557"/>
                    <a:pt x="7272" y="1837"/>
                    <a:pt x="7443" y="2010"/>
                  </a:cubicBezTo>
                  <a:lnTo>
                    <a:pt x="7805" y="2375"/>
                  </a:lnTo>
                  <a:lnTo>
                    <a:pt x="7805" y="2376"/>
                  </a:lnTo>
                  <a:cubicBezTo>
                    <a:pt x="7805" y="2377"/>
                    <a:pt x="7804" y="2379"/>
                    <a:pt x="7803" y="2380"/>
                  </a:cubicBezTo>
                  <a:lnTo>
                    <a:pt x="7705" y="2620"/>
                  </a:lnTo>
                  <a:cubicBezTo>
                    <a:pt x="7705" y="2621"/>
                    <a:pt x="7704" y="2622"/>
                    <a:pt x="7704" y="2623"/>
                  </a:cubicBezTo>
                  <a:lnTo>
                    <a:pt x="7194" y="2623"/>
                  </a:lnTo>
                  <a:cubicBezTo>
                    <a:pt x="6950" y="2623"/>
                    <a:pt x="6752" y="2821"/>
                    <a:pt x="6752" y="3065"/>
                  </a:cubicBezTo>
                  <a:lnTo>
                    <a:pt x="6752" y="4037"/>
                  </a:lnTo>
                  <a:cubicBezTo>
                    <a:pt x="6752" y="4281"/>
                    <a:pt x="6950" y="4480"/>
                    <a:pt x="7194" y="4480"/>
                  </a:cubicBezTo>
                  <a:lnTo>
                    <a:pt x="7704" y="4480"/>
                  </a:lnTo>
                  <a:cubicBezTo>
                    <a:pt x="7705" y="4481"/>
                    <a:pt x="7705" y="4481"/>
                    <a:pt x="7705" y="4482"/>
                  </a:cubicBezTo>
                  <a:lnTo>
                    <a:pt x="7803" y="4721"/>
                  </a:lnTo>
                  <a:cubicBezTo>
                    <a:pt x="7804" y="4722"/>
                    <a:pt x="7805" y="4725"/>
                    <a:pt x="7805" y="4726"/>
                  </a:cubicBezTo>
                  <a:lnTo>
                    <a:pt x="7805" y="4727"/>
                  </a:lnTo>
                  <a:lnTo>
                    <a:pt x="7443" y="5092"/>
                  </a:lnTo>
                  <a:cubicBezTo>
                    <a:pt x="7272" y="5265"/>
                    <a:pt x="7271" y="5546"/>
                    <a:pt x="7443" y="5718"/>
                  </a:cubicBezTo>
                  <a:lnTo>
                    <a:pt x="8123" y="6404"/>
                  </a:lnTo>
                  <a:cubicBezTo>
                    <a:pt x="8208" y="6488"/>
                    <a:pt x="8318" y="6535"/>
                    <a:pt x="8438" y="6535"/>
                  </a:cubicBezTo>
                  <a:cubicBezTo>
                    <a:pt x="8556" y="6535"/>
                    <a:pt x="8668" y="6488"/>
                    <a:pt x="8751" y="6404"/>
                  </a:cubicBezTo>
                  <a:lnTo>
                    <a:pt x="9112" y="6041"/>
                  </a:lnTo>
                  <a:cubicBezTo>
                    <a:pt x="9113" y="6041"/>
                    <a:pt x="9113" y="6041"/>
                    <a:pt x="9114" y="6042"/>
                  </a:cubicBezTo>
                  <a:lnTo>
                    <a:pt x="9349" y="6139"/>
                  </a:lnTo>
                  <a:cubicBezTo>
                    <a:pt x="9350" y="6140"/>
                    <a:pt x="9352" y="6140"/>
                    <a:pt x="9353" y="6141"/>
                  </a:cubicBezTo>
                  <a:lnTo>
                    <a:pt x="9353" y="6659"/>
                  </a:lnTo>
                  <a:cubicBezTo>
                    <a:pt x="9353" y="6903"/>
                    <a:pt x="9552" y="7101"/>
                    <a:pt x="9796" y="7101"/>
                  </a:cubicBezTo>
                  <a:lnTo>
                    <a:pt x="10758" y="7101"/>
                  </a:lnTo>
                  <a:cubicBezTo>
                    <a:pt x="11002" y="7101"/>
                    <a:pt x="11201" y="6903"/>
                    <a:pt x="11201" y="6659"/>
                  </a:cubicBezTo>
                  <a:lnTo>
                    <a:pt x="11201" y="6141"/>
                  </a:lnTo>
                  <a:lnTo>
                    <a:pt x="11202" y="6141"/>
                  </a:lnTo>
                  <a:cubicBezTo>
                    <a:pt x="11203" y="6140"/>
                    <a:pt x="11204" y="6140"/>
                    <a:pt x="11205" y="6139"/>
                  </a:cubicBezTo>
                  <a:lnTo>
                    <a:pt x="11440" y="6042"/>
                  </a:lnTo>
                  <a:cubicBezTo>
                    <a:pt x="11441" y="6041"/>
                    <a:pt x="11442" y="6041"/>
                    <a:pt x="11443" y="6041"/>
                  </a:cubicBezTo>
                  <a:lnTo>
                    <a:pt x="11489" y="6087"/>
                  </a:lnTo>
                  <a:cubicBezTo>
                    <a:pt x="11494" y="6178"/>
                    <a:pt x="11496" y="6271"/>
                    <a:pt x="11496" y="6363"/>
                  </a:cubicBezTo>
                  <a:cubicBezTo>
                    <a:pt x="11496" y="6609"/>
                    <a:pt x="11480" y="6856"/>
                    <a:pt x="11448" y="7098"/>
                  </a:cubicBezTo>
                  <a:cubicBezTo>
                    <a:pt x="11428" y="7243"/>
                    <a:pt x="11531" y="7377"/>
                    <a:pt x="11677" y="7396"/>
                  </a:cubicBezTo>
                  <a:cubicBezTo>
                    <a:pt x="11689" y="7398"/>
                    <a:pt x="11701" y="7398"/>
                    <a:pt x="11712" y="7398"/>
                  </a:cubicBezTo>
                  <a:cubicBezTo>
                    <a:pt x="11844" y="7398"/>
                    <a:pt x="11958" y="7301"/>
                    <a:pt x="11976" y="7167"/>
                  </a:cubicBezTo>
                  <a:cubicBezTo>
                    <a:pt x="12003" y="6956"/>
                    <a:pt x="12020" y="6740"/>
                    <a:pt x="12025" y="6525"/>
                  </a:cubicBezTo>
                  <a:cubicBezTo>
                    <a:pt x="12055" y="6532"/>
                    <a:pt x="12086" y="6535"/>
                    <a:pt x="12117" y="6535"/>
                  </a:cubicBezTo>
                  <a:cubicBezTo>
                    <a:pt x="12235" y="6535"/>
                    <a:pt x="12347" y="6488"/>
                    <a:pt x="12431" y="6404"/>
                  </a:cubicBezTo>
                  <a:lnTo>
                    <a:pt x="13111" y="5718"/>
                  </a:lnTo>
                  <a:cubicBezTo>
                    <a:pt x="13283" y="5546"/>
                    <a:pt x="13283" y="5265"/>
                    <a:pt x="13111" y="5092"/>
                  </a:cubicBezTo>
                  <a:lnTo>
                    <a:pt x="12749" y="4727"/>
                  </a:lnTo>
                  <a:cubicBezTo>
                    <a:pt x="12749" y="4727"/>
                    <a:pt x="12749" y="4727"/>
                    <a:pt x="12749" y="4726"/>
                  </a:cubicBezTo>
                  <a:cubicBezTo>
                    <a:pt x="12750" y="4725"/>
                    <a:pt x="12750" y="4723"/>
                    <a:pt x="12751" y="4721"/>
                  </a:cubicBezTo>
                  <a:lnTo>
                    <a:pt x="12848" y="4482"/>
                  </a:lnTo>
                  <a:cubicBezTo>
                    <a:pt x="12849" y="4482"/>
                    <a:pt x="12849" y="4481"/>
                    <a:pt x="12849" y="4480"/>
                  </a:cubicBezTo>
                  <a:lnTo>
                    <a:pt x="13360" y="4480"/>
                  </a:lnTo>
                  <a:cubicBezTo>
                    <a:pt x="13604" y="4480"/>
                    <a:pt x="13803" y="4281"/>
                    <a:pt x="13803" y="4037"/>
                  </a:cubicBezTo>
                  <a:lnTo>
                    <a:pt x="13803" y="3065"/>
                  </a:lnTo>
                  <a:cubicBezTo>
                    <a:pt x="13803" y="2821"/>
                    <a:pt x="13605" y="2622"/>
                    <a:pt x="13361" y="2622"/>
                  </a:cubicBezTo>
                  <a:lnTo>
                    <a:pt x="12850" y="2622"/>
                  </a:lnTo>
                  <a:cubicBezTo>
                    <a:pt x="12849" y="2621"/>
                    <a:pt x="12849" y="2621"/>
                    <a:pt x="12849" y="2620"/>
                  </a:cubicBezTo>
                  <a:lnTo>
                    <a:pt x="12751" y="2380"/>
                  </a:lnTo>
                  <a:cubicBezTo>
                    <a:pt x="12751" y="2379"/>
                    <a:pt x="12750" y="2377"/>
                    <a:pt x="12750" y="2376"/>
                  </a:cubicBezTo>
                  <a:lnTo>
                    <a:pt x="12750" y="2375"/>
                  </a:lnTo>
                  <a:lnTo>
                    <a:pt x="13112" y="2010"/>
                  </a:lnTo>
                  <a:cubicBezTo>
                    <a:pt x="13283" y="1837"/>
                    <a:pt x="13283" y="1557"/>
                    <a:pt x="13112" y="1383"/>
                  </a:cubicBezTo>
                  <a:lnTo>
                    <a:pt x="12432" y="698"/>
                  </a:lnTo>
                  <a:cubicBezTo>
                    <a:pt x="12347" y="613"/>
                    <a:pt x="12236" y="567"/>
                    <a:pt x="12117" y="567"/>
                  </a:cubicBezTo>
                  <a:cubicBezTo>
                    <a:pt x="11999" y="567"/>
                    <a:pt x="11887" y="613"/>
                    <a:pt x="11804" y="698"/>
                  </a:cubicBezTo>
                  <a:lnTo>
                    <a:pt x="11443" y="1061"/>
                  </a:lnTo>
                  <a:cubicBezTo>
                    <a:pt x="11442" y="1061"/>
                    <a:pt x="11442" y="1061"/>
                    <a:pt x="11441" y="1060"/>
                  </a:cubicBezTo>
                  <a:lnTo>
                    <a:pt x="11206" y="963"/>
                  </a:lnTo>
                  <a:cubicBezTo>
                    <a:pt x="11204" y="963"/>
                    <a:pt x="11203" y="962"/>
                    <a:pt x="11202" y="962"/>
                  </a:cubicBezTo>
                  <a:lnTo>
                    <a:pt x="11202" y="960"/>
                  </a:lnTo>
                  <a:lnTo>
                    <a:pt x="11202" y="443"/>
                  </a:lnTo>
                  <a:cubicBezTo>
                    <a:pt x="11202" y="199"/>
                    <a:pt x="11002" y="0"/>
                    <a:pt x="10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35;p39">
              <a:extLst>
                <a:ext uri="{FF2B5EF4-FFF2-40B4-BE49-F238E27FC236}">
                  <a16:creationId xmlns:a16="http://schemas.microsoft.com/office/drawing/2014/main" id="{20EF080F-7CBF-76DE-7DDF-6F5AA3C0BA3C}"/>
                </a:ext>
              </a:extLst>
            </p:cNvPr>
            <p:cNvSpPr/>
            <p:nvPr/>
          </p:nvSpPr>
          <p:spPr>
            <a:xfrm>
              <a:off x="4374363" y="1552008"/>
              <a:ext cx="121758" cy="122587"/>
            </a:xfrm>
            <a:custGeom>
              <a:avLst/>
              <a:gdLst/>
              <a:ahLst/>
              <a:cxnLst/>
              <a:rect l="l" t="t" r="r" b="b"/>
              <a:pathLst>
                <a:path w="3671" h="3696" extrusionOk="0">
                  <a:moveTo>
                    <a:pt x="1835" y="1"/>
                  </a:moveTo>
                  <a:cubicBezTo>
                    <a:pt x="824" y="1"/>
                    <a:pt x="1" y="829"/>
                    <a:pt x="1" y="1848"/>
                  </a:cubicBezTo>
                  <a:cubicBezTo>
                    <a:pt x="1" y="2866"/>
                    <a:pt x="824" y="3695"/>
                    <a:pt x="1835" y="3695"/>
                  </a:cubicBezTo>
                  <a:cubicBezTo>
                    <a:pt x="2848" y="3695"/>
                    <a:pt x="3670" y="2866"/>
                    <a:pt x="3670" y="1848"/>
                  </a:cubicBezTo>
                  <a:cubicBezTo>
                    <a:pt x="3670" y="1651"/>
                    <a:pt x="3639" y="1457"/>
                    <a:pt x="3579" y="1270"/>
                  </a:cubicBezTo>
                  <a:cubicBezTo>
                    <a:pt x="3543" y="1158"/>
                    <a:pt x="3439" y="1087"/>
                    <a:pt x="3327" y="1087"/>
                  </a:cubicBezTo>
                  <a:cubicBezTo>
                    <a:pt x="3299" y="1087"/>
                    <a:pt x="3271" y="1091"/>
                    <a:pt x="3243" y="1100"/>
                  </a:cubicBezTo>
                  <a:cubicBezTo>
                    <a:pt x="3103" y="1146"/>
                    <a:pt x="3028" y="1297"/>
                    <a:pt x="3074" y="1435"/>
                  </a:cubicBezTo>
                  <a:cubicBezTo>
                    <a:pt x="3117" y="1568"/>
                    <a:pt x="3139" y="1707"/>
                    <a:pt x="3139" y="1848"/>
                  </a:cubicBezTo>
                  <a:cubicBezTo>
                    <a:pt x="3139" y="2573"/>
                    <a:pt x="2554" y="3163"/>
                    <a:pt x="1835" y="3163"/>
                  </a:cubicBezTo>
                  <a:cubicBezTo>
                    <a:pt x="1117" y="3163"/>
                    <a:pt x="533" y="2573"/>
                    <a:pt x="533" y="1848"/>
                  </a:cubicBezTo>
                  <a:cubicBezTo>
                    <a:pt x="533" y="1123"/>
                    <a:pt x="1117" y="533"/>
                    <a:pt x="1835" y="533"/>
                  </a:cubicBezTo>
                  <a:cubicBezTo>
                    <a:pt x="1983" y="533"/>
                    <a:pt x="2128" y="557"/>
                    <a:pt x="2267" y="607"/>
                  </a:cubicBezTo>
                  <a:cubicBezTo>
                    <a:pt x="2296" y="617"/>
                    <a:pt x="2326" y="622"/>
                    <a:pt x="2355" y="622"/>
                  </a:cubicBezTo>
                  <a:cubicBezTo>
                    <a:pt x="2464" y="622"/>
                    <a:pt x="2567" y="554"/>
                    <a:pt x="2606" y="444"/>
                  </a:cubicBezTo>
                  <a:cubicBezTo>
                    <a:pt x="2655" y="306"/>
                    <a:pt x="2582" y="154"/>
                    <a:pt x="2443" y="105"/>
                  </a:cubicBezTo>
                  <a:cubicBezTo>
                    <a:pt x="2248" y="36"/>
                    <a:pt x="2044"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36;p39">
              <a:extLst>
                <a:ext uri="{FF2B5EF4-FFF2-40B4-BE49-F238E27FC236}">
                  <a16:creationId xmlns:a16="http://schemas.microsoft.com/office/drawing/2014/main" id="{55CBBB8A-A959-2C77-CDE9-13C2F47E5885}"/>
                </a:ext>
              </a:extLst>
            </p:cNvPr>
            <p:cNvSpPr/>
            <p:nvPr/>
          </p:nvSpPr>
          <p:spPr>
            <a:xfrm>
              <a:off x="4404413" y="1582290"/>
              <a:ext cx="61658" cy="62023"/>
            </a:xfrm>
            <a:custGeom>
              <a:avLst/>
              <a:gdLst/>
              <a:ahLst/>
              <a:cxnLst/>
              <a:rect l="l" t="t" r="r" b="b"/>
              <a:pathLst>
                <a:path w="1859" h="1870" extrusionOk="0">
                  <a:moveTo>
                    <a:pt x="929" y="532"/>
                  </a:moveTo>
                  <a:cubicBezTo>
                    <a:pt x="1149" y="532"/>
                    <a:pt x="1327" y="713"/>
                    <a:pt x="1327" y="935"/>
                  </a:cubicBezTo>
                  <a:cubicBezTo>
                    <a:pt x="1327" y="1157"/>
                    <a:pt x="1149" y="1337"/>
                    <a:pt x="929" y="1337"/>
                  </a:cubicBezTo>
                  <a:cubicBezTo>
                    <a:pt x="711" y="1337"/>
                    <a:pt x="532" y="1157"/>
                    <a:pt x="532" y="935"/>
                  </a:cubicBezTo>
                  <a:cubicBezTo>
                    <a:pt x="532" y="713"/>
                    <a:pt x="711" y="532"/>
                    <a:pt x="929" y="532"/>
                  </a:cubicBezTo>
                  <a:close/>
                  <a:moveTo>
                    <a:pt x="929" y="1"/>
                  </a:moveTo>
                  <a:cubicBezTo>
                    <a:pt x="417" y="1"/>
                    <a:pt x="0" y="420"/>
                    <a:pt x="0" y="935"/>
                  </a:cubicBezTo>
                  <a:cubicBezTo>
                    <a:pt x="0" y="1450"/>
                    <a:pt x="417" y="1869"/>
                    <a:pt x="929" y="1869"/>
                  </a:cubicBezTo>
                  <a:cubicBezTo>
                    <a:pt x="1442" y="1869"/>
                    <a:pt x="1859" y="1450"/>
                    <a:pt x="1859" y="935"/>
                  </a:cubicBezTo>
                  <a:cubicBezTo>
                    <a:pt x="1859" y="421"/>
                    <a:pt x="1442"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37;p39">
              <a:extLst>
                <a:ext uri="{FF2B5EF4-FFF2-40B4-BE49-F238E27FC236}">
                  <a16:creationId xmlns:a16="http://schemas.microsoft.com/office/drawing/2014/main" id="{4EAC022E-0D6B-49A7-D447-FF0212410D75}"/>
                </a:ext>
              </a:extLst>
            </p:cNvPr>
            <p:cNvSpPr/>
            <p:nvPr/>
          </p:nvSpPr>
          <p:spPr>
            <a:xfrm>
              <a:off x="4271843" y="1668559"/>
              <a:ext cx="51808" cy="115854"/>
            </a:xfrm>
            <a:custGeom>
              <a:avLst/>
              <a:gdLst/>
              <a:ahLst/>
              <a:cxnLst/>
              <a:rect l="l" t="t" r="r" b="b"/>
              <a:pathLst>
                <a:path w="1562" h="3493" extrusionOk="0">
                  <a:moveTo>
                    <a:pt x="1030" y="532"/>
                  </a:moveTo>
                  <a:lnTo>
                    <a:pt x="1030" y="1048"/>
                  </a:lnTo>
                  <a:lnTo>
                    <a:pt x="532" y="1048"/>
                  </a:lnTo>
                  <a:lnTo>
                    <a:pt x="532" y="532"/>
                  </a:lnTo>
                  <a:close/>
                  <a:moveTo>
                    <a:pt x="443" y="0"/>
                  </a:moveTo>
                  <a:cubicBezTo>
                    <a:pt x="198" y="0"/>
                    <a:pt x="0" y="200"/>
                    <a:pt x="0" y="444"/>
                  </a:cubicBezTo>
                  <a:lnTo>
                    <a:pt x="0" y="1136"/>
                  </a:lnTo>
                  <a:cubicBezTo>
                    <a:pt x="0" y="1380"/>
                    <a:pt x="198" y="1579"/>
                    <a:pt x="443" y="1579"/>
                  </a:cubicBezTo>
                  <a:lnTo>
                    <a:pt x="515" y="1579"/>
                  </a:lnTo>
                  <a:lnTo>
                    <a:pt x="515" y="3226"/>
                  </a:lnTo>
                  <a:cubicBezTo>
                    <a:pt x="515" y="3374"/>
                    <a:pt x="634" y="3492"/>
                    <a:pt x="780" y="3492"/>
                  </a:cubicBezTo>
                  <a:cubicBezTo>
                    <a:pt x="927" y="3492"/>
                    <a:pt x="1046" y="3374"/>
                    <a:pt x="1046" y="3226"/>
                  </a:cubicBezTo>
                  <a:lnTo>
                    <a:pt x="1046" y="1579"/>
                  </a:lnTo>
                  <a:lnTo>
                    <a:pt x="1118" y="1579"/>
                  </a:lnTo>
                  <a:cubicBezTo>
                    <a:pt x="1363" y="1579"/>
                    <a:pt x="1562" y="1380"/>
                    <a:pt x="1562" y="1136"/>
                  </a:cubicBezTo>
                  <a:lnTo>
                    <a:pt x="1562" y="444"/>
                  </a:lnTo>
                  <a:cubicBezTo>
                    <a:pt x="1562" y="200"/>
                    <a:pt x="1364" y="0"/>
                    <a:pt x="1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38;p39">
              <a:extLst>
                <a:ext uri="{FF2B5EF4-FFF2-40B4-BE49-F238E27FC236}">
                  <a16:creationId xmlns:a16="http://schemas.microsoft.com/office/drawing/2014/main" id="{DF182357-B131-279F-8894-3834208DAD18}"/>
                </a:ext>
              </a:extLst>
            </p:cNvPr>
            <p:cNvSpPr/>
            <p:nvPr/>
          </p:nvSpPr>
          <p:spPr>
            <a:xfrm>
              <a:off x="4288891" y="1431080"/>
              <a:ext cx="17678" cy="42255"/>
            </a:xfrm>
            <a:custGeom>
              <a:avLst/>
              <a:gdLst/>
              <a:ahLst/>
              <a:cxnLst/>
              <a:rect l="l" t="t" r="r" b="b"/>
              <a:pathLst>
                <a:path w="533" h="1274" extrusionOk="0">
                  <a:moveTo>
                    <a:pt x="266" y="1"/>
                  </a:moveTo>
                  <a:cubicBezTo>
                    <a:pt x="120" y="1"/>
                    <a:pt x="1" y="120"/>
                    <a:pt x="1" y="267"/>
                  </a:cubicBezTo>
                  <a:lnTo>
                    <a:pt x="1" y="1008"/>
                  </a:lnTo>
                  <a:cubicBezTo>
                    <a:pt x="1" y="1154"/>
                    <a:pt x="120" y="1273"/>
                    <a:pt x="266" y="1273"/>
                  </a:cubicBezTo>
                  <a:cubicBezTo>
                    <a:pt x="413" y="1273"/>
                    <a:pt x="532" y="1154"/>
                    <a:pt x="532" y="1008"/>
                  </a:cubicBezTo>
                  <a:lnTo>
                    <a:pt x="532" y="267"/>
                  </a:lnTo>
                  <a:cubicBezTo>
                    <a:pt x="532" y="120"/>
                    <a:pt x="413"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39;p39">
              <a:extLst>
                <a:ext uri="{FF2B5EF4-FFF2-40B4-BE49-F238E27FC236}">
                  <a16:creationId xmlns:a16="http://schemas.microsoft.com/office/drawing/2014/main" id="{00FBD2D9-04F2-DEB2-1FEF-2122F4454B73}"/>
                </a:ext>
              </a:extLst>
            </p:cNvPr>
            <p:cNvSpPr/>
            <p:nvPr/>
          </p:nvSpPr>
          <p:spPr>
            <a:xfrm>
              <a:off x="4209985" y="1443252"/>
              <a:ext cx="26766" cy="41194"/>
            </a:xfrm>
            <a:custGeom>
              <a:avLst/>
              <a:gdLst/>
              <a:ahLst/>
              <a:cxnLst/>
              <a:rect l="l" t="t" r="r" b="b"/>
              <a:pathLst>
                <a:path w="807" h="1242" extrusionOk="0">
                  <a:moveTo>
                    <a:pt x="298" y="1"/>
                  </a:moveTo>
                  <a:cubicBezTo>
                    <a:pt x="272" y="1"/>
                    <a:pt x="247" y="4"/>
                    <a:pt x="221" y="12"/>
                  </a:cubicBezTo>
                  <a:cubicBezTo>
                    <a:pt x="81" y="54"/>
                    <a:pt x="1" y="202"/>
                    <a:pt x="43" y="342"/>
                  </a:cubicBezTo>
                  <a:lnTo>
                    <a:pt x="255" y="1052"/>
                  </a:lnTo>
                  <a:cubicBezTo>
                    <a:pt x="289" y="1168"/>
                    <a:pt x="395" y="1242"/>
                    <a:pt x="510" y="1242"/>
                  </a:cubicBezTo>
                  <a:cubicBezTo>
                    <a:pt x="535" y="1242"/>
                    <a:pt x="560" y="1239"/>
                    <a:pt x="586" y="1230"/>
                  </a:cubicBezTo>
                  <a:cubicBezTo>
                    <a:pt x="727" y="1188"/>
                    <a:pt x="807" y="1041"/>
                    <a:pt x="764" y="900"/>
                  </a:cubicBezTo>
                  <a:lnTo>
                    <a:pt x="552" y="190"/>
                  </a:lnTo>
                  <a:cubicBezTo>
                    <a:pt x="518" y="75"/>
                    <a:pt x="412"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40;p39">
              <a:extLst>
                <a:ext uri="{FF2B5EF4-FFF2-40B4-BE49-F238E27FC236}">
                  <a16:creationId xmlns:a16="http://schemas.microsoft.com/office/drawing/2014/main" id="{27651BFA-17E2-81A8-A8ED-DE561AE931CF}"/>
                </a:ext>
              </a:extLst>
            </p:cNvPr>
            <p:cNvSpPr/>
            <p:nvPr/>
          </p:nvSpPr>
          <p:spPr>
            <a:xfrm>
              <a:off x="4138675" y="1477348"/>
              <a:ext cx="33566" cy="38209"/>
            </a:xfrm>
            <a:custGeom>
              <a:avLst/>
              <a:gdLst/>
              <a:ahLst/>
              <a:cxnLst/>
              <a:rect l="l" t="t" r="r" b="b"/>
              <a:pathLst>
                <a:path w="1012" h="1152" extrusionOk="0">
                  <a:moveTo>
                    <a:pt x="304" y="0"/>
                  </a:moveTo>
                  <a:cubicBezTo>
                    <a:pt x="253" y="0"/>
                    <a:pt x="203" y="15"/>
                    <a:pt x="158" y="44"/>
                  </a:cubicBezTo>
                  <a:cubicBezTo>
                    <a:pt x="34" y="124"/>
                    <a:pt x="1" y="290"/>
                    <a:pt x="81" y="412"/>
                  </a:cubicBezTo>
                  <a:lnTo>
                    <a:pt x="487" y="1031"/>
                  </a:lnTo>
                  <a:cubicBezTo>
                    <a:pt x="539" y="1109"/>
                    <a:pt x="623" y="1151"/>
                    <a:pt x="710" y="1151"/>
                  </a:cubicBezTo>
                  <a:cubicBezTo>
                    <a:pt x="759" y="1151"/>
                    <a:pt x="811" y="1137"/>
                    <a:pt x="855" y="1107"/>
                  </a:cubicBezTo>
                  <a:cubicBezTo>
                    <a:pt x="978" y="1027"/>
                    <a:pt x="1012" y="862"/>
                    <a:pt x="932" y="739"/>
                  </a:cubicBezTo>
                  <a:lnTo>
                    <a:pt x="525" y="120"/>
                  </a:lnTo>
                  <a:cubicBezTo>
                    <a:pt x="475" y="42"/>
                    <a:pt x="390"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41;p39">
              <a:extLst>
                <a:ext uri="{FF2B5EF4-FFF2-40B4-BE49-F238E27FC236}">
                  <a16:creationId xmlns:a16="http://schemas.microsoft.com/office/drawing/2014/main" id="{91CDA6FE-EA23-8423-9A64-3C311DC2B700}"/>
                </a:ext>
              </a:extLst>
            </p:cNvPr>
            <p:cNvSpPr/>
            <p:nvPr/>
          </p:nvSpPr>
          <p:spPr>
            <a:xfrm>
              <a:off x="4080466" y="1530516"/>
              <a:ext cx="38574" cy="33433"/>
            </a:xfrm>
            <a:custGeom>
              <a:avLst/>
              <a:gdLst/>
              <a:ahLst/>
              <a:cxnLst/>
              <a:rect l="l" t="t" r="r" b="b"/>
              <a:pathLst>
                <a:path w="1163" h="1008" extrusionOk="0">
                  <a:moveTo>
                    <a:pt x="298" y="0"/>
                  </a:moveTo>
                  <a:cubicBezTo>
                    <a:pt x="223" y="0"/>
                    <a:pt x="147" y="32"/>
                    <a:pt x="94" y="94"/>
                  </a:cubicBezTo>
                  <a:cubicBezTo>
                    <a:pt x="1" y="207"/>
                    <a:pt x="15" y="375"/>
                    <a:pt x="127" y="469"/>
                  </a:cubicBezTo>
                  <a:lnTo>
                    <a:pt x="693" y="945"/>
                  </a:lnTo>
                  <a:cubicBezTo>
                    <a:pt x="743" y="987"/>
                    <a:pt x="804" y="1007"/>
                    <a:pt x="864" y="1007"/>
                  </a:cubicBezTo>
                  <a:cubicBezTo>
                    <a:pt x="940" y="1007"/>
                    <a:pt x="1015" y="975"/>
                    <a:pt x="1068" y="913"/>
                  </a:cubicBezTo>
                  <a:cubicBezTo>
                    <a:pt x="1162" y="800"/>
                    <a:pt x="1148" y="632"/>
                    <a:pt x="1035" y="538"/>
                  </a:cubicBezTo>
                  <a:lnTo>
                    <a:pt x="469" y="63"/>
                  </a:lnTo>
                  <a:cubicBezTo>
                    <a:pt x="419" y="21"/>
                    <a:pt x="359" y="0"/>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42;p39">
              <a:extLst>
                <a:ext uri="{FF2B5EF4-FFF2-40B4-BE49-F238E27FC236}">
                  <a16:creationId xmlns:a16="http://schemas.microsoft.com/office/drawing/2014/main" id="{6D65F984-70C3-A11D-D4E0-90D4C5C37B65}"/>
                </a:ext>
              </a:extLst>
            </p:cNvPr>
            <p:cNvSpPr/>
            <p:nvPr/>
          </p:nvSpPr>
          <p:spPr>
            <a:xfrm>
              <a:off x="4039604" y="1598244"/>
              <a:ext cx="42587" cy="27363"/>
            </a:xfrm>
            <a:custGeom>
              <a:avLst/>
              <a:gdLst/>
              <a:ahLst/>
              <a:cxnLst/>
              <a:rect l="l" t="t" r="r" b="b"/>
              <a:pathLst>
                <a:path w="1284" h="825" extrusionOk="0">
                  <a:moveTo>
                    <a:pt x="303" y="0"/>
                  </a:moveTo>
                  <a:cubicBezTo>
                    <a:pt x="200" y="0"/>
                    <a:pt x="102" y="60"/>
                    <a:pt x="58" y="160"/>
                  </a:cubicBezTo>
                  <a:cubicBezTo>
                    <a:pt x="1" y="296"/>
                    <a:pt x="62" y="452"/>
                    <a:pt x="197" y="510"/>
                  </a:cubicBezTo>
                  <a:lnTo>
                    <a:pt x="876" y="803"/>
                  </a:lnTo>
                  <a:cubicBezTo>
                    <a:pt x="909" y="817"/>
                    <a:pt x="945" y="825"/>
                    <a:pt x="980" y="825"/>
                  </a:cubicBezTo>
                  <a:cubicBezTo>
                    <a:pt x="1083" y="825"/>
                    <a:pt x="1182" y="765"/>
                    <a:pt x="1225" y="664"/>
                  </a:cubicBezTo>
                  <a:cubicBezTo>
                    <a:pt x="1283" y="529"/>
                    <a:pt x="1221" y="373"/>
                    <a:pt x="1086" y="314"/>
                  </a:cubicBezTo>
                  <a:lnTo>
                    <a:pt x="408" y="22"/>
                  </a:lnTo>
                  <a:cubicBezTo>
                    <a:pt x="374" y="7"/>
                    <a:pt x="338"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43;p39">
              <a:extLst>
                <a:ext uri="{FF2B5EF4-FFF2-40B4-BE49-F238E27FC236}">
                  <a16:creationId xmlns:a16="http://schemas.microsoft.com/office/drawing/2014/main" id="{FDD7F747-B9CB-40EF-9CAA-12C4431AFCB2}"/>
                </a:ext>
              </a:extLst>
            </p:cNvPr>
            <p:cNvSpPr/>
            <p:nvPr/>
          </p:nvSpPr>
          <p:spPr>
            <a:xfrm>
              <a:off x="4020665" y="1674861"/>
              <a:ext cx="42985" cy="20464"/>
            </a:xfrm>
            <a:custGeom>
              <a:avLst/>
              <a:gdLst/>
              <a:ahLst/>
              <a:cxnLst/>
              <a:rect l="l" t="t" r="r" b="b"/>
              <a:pathLst>
                <a:path w="1296" h="617" extrusionOk="0">
                  <a:moveTo>
                    <a:pt x="280" y="0"/>
                  </a:moveTo>
                  <a:cubicBezTo>
                    <a:pt x="148" y="0"/>
                    <a:pt x="34" y="100"/>
                    <a:pt x="17" y="235"/>
                  </a:cubicBezTo>
                  <a:cubicBezTo>
                    <a:pt x="1" y="381"/>
                    <a:pt x="106" y="513"/>
                    <a:pt x="251" y="530"/>
                  </a:cubicBezTo>
                  <a:lnTo>
                    <a:pt x="985" y="615"/>
                  </a:lnTo>
                  <a:cubicBezTo>
                    <a:pt x="995" y="616"/>
                    <a:pt x="1005" y="616"/>
                    <a:pt x="1015" y="616"/>
                  </a:cubicBezTo>
                  <a:cubicBezTo>
                    <a:pt x="1149" y="616"/>
                    <a:pt x="1264" y="517"/>
                    <a:pt x="1279" y="381"/>
                  </a:cubicBezTo>
                  <a:cubicBezTo>
                    <a:pt x="1296" y="235"/>
                    <a:pt x="1192" y="104"/>
                    <a:pt x="1045" y="87"/>
                  </a:cubicBezTo>
                  <a:lnTo>
                    <a:pt x="312" y="2"/>
                  </a:lnTo>
                  <a:cubicBezTo>
                    <a:pt x="301" y="1"/>
                    <a:pt x="291"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44;p39">
              <a:extLst>
                <a:ext uri="{FF2B5EF4-FFF2-40B4-BE49-F238E27FC236}">
                  <a16:creationId xmlns:a16="http://schemas.microsoft.com/office/drawing/2014/main" id="{075DFE65-3A3D-1F1A-A9D2-C7A67BC26064}"/>
                </a:ext>
              </a:extLst>
            </p:cNvPr>
            <p:cNvSpPr/>
            <p:nvPr/>
          </p:nvSpPr>
          <p:spPr>
            <a:xfrm>
              <a:off x="4023584" y="1749587"/>
              <a:ext cx="43217" cy="21990"/>
            </a:xfrm>
            <a:custGeom>
              <a:avLst/>
              <a:gdLst/>
              <a:ahLst/>
              <a:cxnLst/>
              <a:rect l="l" t="t" r="r" b="b"/>
              <a:pathLst>
                <a:path w="1303" h="663" extrusionOk="0">
                  <a:moveTo>
                    <a:pt x="1015" y="1"/>
                  </a:moveTo>
                  <a:cubicBezTo>
                    <a:pt x="999" y="1"/>
                    <a:pt x="983" y="2"/>
                    <a:pt x="967" y="5"/>
                  </a:cubicBezTo>
                  <a:lnTo>
                    <a:pt x="240" y="134"/>
                  </a:lnTo>
                  <a:cubicBezTo>
                    <a:pt x="97" y="160"/>
                    <a:pt x="0" y="299"/>
                    <a:pt x="26" y="444"/>
                  </a:cubicBezTo>
                  <a:cubicBezTo>
                    <a:pt x="48" y="572"/>
                    <a:pt x="161" y="662"/>
                    <a:pt x="288" y="662"/>
                  </a:cubicBezTo>
                  <a:cubicBezTo>
                    <a:pt x="303" y="662"/>
                    <a:pt x="319" y="661"/>
                    <a:pt x="335" y="658"/>
                  </a:cubicBezTo>
                  <a:lnTo>
                    <a:pt x="1061" y="528"/>
                  </a:lnTo>
                  <a:cubicBezTo>
                    <a:pt x="1206" y="502"/>
                    <a:pt x="1302" y="364"/>
                    <a:pt x="1276" y="220"/>
                  </a:cubicBezTo>
                  <a:cubicBezTo>
                    <a:pt x="1253" y="91"/>
                    <a:pt x="1141" y="1"/>
                    <a:pt x="1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45;p39">
              <a:extLst>
                <a:ext uri="{FF2B5EF4-FFF2-40B4-BE49-F238E27FC236}">
                  <a16:creationId xmlns:a16="http://schemas.microsoft.com/office/drawing/2014/main" id="{101776A9-A0FA-F267-3B71-F36C7CA3D8E5}"/>
                </a:ext>
              </a:extLst>
            </p:cNvPr>
            <p:cNvSpPr/>
            <p:nvPr/>
          </p:nvSpPr>
          <p:spPr>
            <a:xfrm>
              <a:off x="4048625" y="1817647"/>
              <a:ext cx="42023" cy="28723"/>
            </a:xfrm>
            <a:custGeom>
              <a:avLst/>
              <a:gdLst/>
              <a:ahLst/>
              <a:cxnLst/>
              <a:rect l="l" t="t" r="r" b="b"/>
              <a:pathLst>
                <a:path w="1267" h="866" extrusionOk="0">
                  <a:moveTo>
                    <a:pt x="962" y="1"/>
                  </a:moveTo>
                  <a:cubicBezTo>
                    <a:pt x="922" y="1"/>
                    <a:pt x="881" y="10"/>
                    <a:pt x="843" y="29"/>
                  </a:cubicBezTo>
                  <a:lnTo>
                    <a:pt x="184" y="364"/>
                  </a:lnTo>
                  <a:cubicBezTo>
                    <a:pt x="53" y="430"/>
                    <a:pt x="1" y="590"/>
                    <a:pt x="67" y="720"/>
                  </a:cubicBezTo>
                  <a:cubicBezTo>
                    <a:pt x="114" y="813"/>
                    <a:pt x="207" y="866"/>
                    <a:pt x="304" y="866"/>
                  </a:cubicBezTo>
                  <a:cubicBezTo>
                    <a:pt x="345" y="866"/>
                    <a:pt x="386" y="858"/>
                    <a:pt x="424" y="837"/>
                  </a:cubicBezTo>
                  <a:lnTo>
                    <a:pt x="1083" y="504"/>
                  </a:lnTo>
                  <a:cubicBezTo>
                    <a:pt x="1215" y="438"/>
                    <a:pt x="1267" y="278"/>
                    <a:pt x="1200" y="146"/>
                  </a:cubicBezTo>
                  <a:cubicBezTo>
                    <a:pt x="1153" y="54"/>
                    <a:pt x="1060" y="1"/>
                    <a:pt x="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46;p39">
              <a:extLst>
                <a:ext uri="{FF2B5EF4-FFF2-40B4-BE49-F238E27FC236}">
                  <a16:creationId xmlns:a16="http://schemas.microsoft.com/office/drawing/2014/main" id="{020309AE-482B-62A0-8BBD-053B145EDC4B}"/>
                </a:ext>
              </a:extLst>
            </p:cNvPr>
            <p:cNvSpPr/>
            <p:nvPr/>
          </p:nvSpPr>
          <p:spPr>
            <a:xfrm>
              <a:off x="4094861" y="1876121"/>
              <a:ext cx="37313" cy="34594"/>
            </a:xfrm>
            <a:custGeom>
              <a:avLst/>
              <a:gdLst/>
              <a:ahLst/>
              <a:cxnLst/>
              <a:rect l="l" t="t" r="r" b="b"/>
              <a:pathLst>
                <a:path w="1125" h="1043" extrusionOk="0">
                  <a:moveTo>
                    <a:pt x="830" y="1"/>
                  </a:moveTo>
                  <a:cubicBezTo>
                    <a:pt x="764" y="1"/>
                    <a:pt x="698" y="25"/>
                    <a:pt x="647" y="74"/>
                  </a:cubicBezTo>
                  <a:lnTo>
                    <a:pt x="111" y="584"/>
                  </a:lnTo>
                  <a:cubicBezTo>
                    <a:pt x="5" y="685"/>
                    <a:pt x="0" y="854"/>
                    <a:pt x="102" y="959"/>
                  </a:cubicBezTo>
                  <a:cubicBezTo>
                    <a:pt x="154" y="1015"/>
                    <a:pt x="224" y="1042"/>
                    <a:pt x="295" y="1042"/>
                  </a:cubicBezTo>
                  <a:cubicBezTo>
                    <a:pt x="361" y="1042"/>
                    <a:pt x="426" y="1018"/>
                    <a:pt x="478" y="969"/>
                  </a:cubicBezTo>
                  <a:lnTo>
                    <a:pt x="1014" y="459"/>
                  </a:lnTo>
                  <a:cubicBezTo>
                    <a:pt x="1119" y="358"/>
                    <a:pt x="1124" y="189"/>
                    <a:pt x="1023" y="84"/>
                  </a:cubicBezTo>
                  <a:cubicBezTo>
                    <a:pt x="970" y="28"/>
                    <a:pt x="900" y="1"/>
                    <a:pt x="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47;p39">
              <a:extLst>
                <a:ext uri="{FF2B5EF4-FFF2-40B4-BE49-F238E27FC236}">
                  <a16:creationId xmlns:a16="http://schemas.microsoft.com/office/drawing/2014/main" id="{F3B152EE-FA16-E9D6-5E4B-1D580A9F2830}"/>
                </a:ext>
              </a:extLst>
            </p:cNvPr>
            <p:cNvSpPr/>
            <p:nvPr/>
          </p:nvSpPr>
          <p:spPr>
            <a:xfrm>
              <a:off x="4190814" y="1648659"/>
              <a:ext cx="51841" cy="52371"/>
            </a:xfrm>
            <a:custGeom>
              <a:avLst/>
              <a:gdLst/>
              <a:ahLst/>
              <a:cxnLst/>
              <a:rect l="l" t="t" r="r" b="b"/>
              <a:pathLst>
                <a:path w="1563" h="1579" extrusionOk="0">
                  <a:moveTo>
                    <a:pt x="1031" y="533"/>
                  </a:moveTo>
                  <a:lnTo>
                    <a:pt x="1031" y="1048"/>
                  </a:lnTo>
                  <a:lnTo>
                    <a:pt x="532" y="1048"/>
                  </a:lnTo>
                  <a:lnTo>
                    <a:pt x="532" y="533"/>
                  </a:lnTo>
                  <a:close/>
                  <a:moveTo>
                    <a:pt x="443" y="1"/>
                  </a:moveTo>
                  <a:cubicBezTo>
                    <a:pt x="199" y="1"/>
                    <a:pt x="1" y="199"/>
                    <a:pt x="1" y="443"/>
                  </a:cubicBezTo>
                  <a:lnTo>
                    <a:pt x="1" y="1136"/>
                  </a:lnTo>
                  <a:cubicBezTo>
                    <a:pt x="1" y="1381"/>
                    <a:pt x="200" y="1579"/>
                    <a:pt x="443" y="1579"/>
                  </a:cubicBezTo>
                  <a:lnTo>
                    <a:pt x="1120" y="1579"/>
                  </a:lnTo>
                  <a:cubicBezTo>
                    <a:pt x="1364" y="1579"/>
                    <a:pt x="1562" y="1381"/>
                    <a:pt x="1562" y="1136"/>
                  </a:cubicBezTo>
                  <a:lnTo>
                    <a:pt x="1562" y="443"/>
                  </a:lnTo>
                  <a:cubicBezTo>
                    <a:pt x="1562" y="199"/>
                    <a:pt x="1364"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48;p39">
              <a:extLst>
                <a:ext uri="{FF2B5EF4-FFF2-40B4-BE49-F238E27FC236}">
                  <a16:creationId xmlns:a16="http://schemas.microsoft.com/office/drawing/2014/main" id="{3E06C0F0-6A6E-0D22-F7EA-7AF256667C07}"/>
                </a:ext>
              </a:extLst>
            </p:cNvPr>
            <p:cNvSpPr/>
            <p:nvPr/>
          </p:nvSpPr>
          <p:spPr>
            <a:xfrm>
              <a:off x="4231047" y="1581063"/>
              <a:ext cx="51841" cy="52405"/>
            </a:xfrm>
            <a:custGeom>
              <a:avLst/>
              <a:gdLst/>
              <a:ahLst/>
              <a:cxnLst/>
              <a:rect l="l" t="t" r="r" b="b"/>
              <a:pathLst>
                <a:path w="1563" h="1580" extrusionOk="0">
                  <a:moveTo>
                    <a:pt x="1031" y="533"/>
                  </a:moveTo>
                  <a:lnTo>
                    <a:pt x="1031" y="1048"/>
                  </a:lnTo>
                  <a:lnTo>
                    <a:pt x="532" y="1048"/>
                  </a:lnTo>
                  <a:lnTo>
                    <a:pt x="532" y="533"/>
                  </a:lnTo>
                  <a:close/>
                  <a:moveTo>
                    <a:pt x="444" y="1"/>
                  </a:moveTo>
                  <a:cubicBezTo>
                    <a:pt x="199" y="1"/>
                    <a:pt x="0" y="200"/>
                    <a:pt x="0" y="444"/>
                  </a:cubicBezTo>
                  <a:lnTo>
                    <a:pt x="0" y="1137"/>
                  </a:lnTo>
                  <a:cubicBezTo>
                    <a:pt x="0" y="1382"/>
                    <a:pt x="199" y="1580"/>
                    <a:pt x="444" y="1580"/>
                  </a:cubicBezTo>
                  <a:lnTo>
                    <a:pt x="1119" y="1580"/>
                  </a:lnTo>
                  <a:cubicBezTo>
                    <a:pt x="1364" y="1580"/>
                    <a:pt x="1563" y="1382"/>
                    <a:pt x="1563" y="1137"/>
                  </a:cubicBezTo>
                  <a:lnTo>
                    <a:pt x="1563" y="444"/>
                  </a:lnTo>
                  <a:cubicBezTo>
                    <a:pt x="1563" y="200"/>
                    <a:pt x="1364"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349;p39">
            <a:extLst>
              <a:ext uri="{FF2B5EF4-FFF2-40B4-BE49-F238E27FC236}">
                <a16:creationId xmlns:a16="http://schemas.microsoft.com/office/drawing/2014/main" id="{726A0B74-2992-ADF1-8588-22E7BC401CD9}"/>
              </a:ext>
            </a:extLst>
          </p:cNvPr>
          <p:cNvGrpSpPr/>
          <p:nvPr/>
        </p:nvGrpSpPr>
        <p:grpSpPr>
          <a:xfrm>
            <a:off x="5376999" y="2416636"/>
            <a:ext cx="590713" cy="601957"/>
            <a:chOff x="1230449" y="2288393"/>
            <a:chExt cx="590713" cy="601957"/>
          </a:xfrm>
        </p:grpSpPr>
        <p:sp>
          <p:nvSpPr>
            <p:cNvPr id="33" name="Google Shape;1350;p39">
              <a:extLst>
                <a:ext uri="{FF2B5EF4-FFF2-40B4-BE49-F238E27FC236}">
                  <a16:creationId xmlns:a16="http://schemas.microsoft.com/office/drawing/2014/main" id="{05FB7B76-D210-BEDF-62EC-82EC5612FF09}"/>
                </a:ext>
              </a:extLst>
            </p:cNvPr>
            <p:cNvSpPr/>
            <p:nvPr/>
          </p:nvSpPr>
          <p:spPr>
            <a:xfrm>
              <a:off x="1293202" y="2564645"/>
              <a:ext cx="80995" cy="55556"/>
            </a:xfrm>
            <a:custGeom>
              <a:avLst/>
              <a:gdLst/>
              <a:ahLst/>
              <a:cxnLst/>
              <a:rect l="l" t="t" r="r" b="b"/>
              <a:pathLst>
                <a:path w="2442" h="1675" extrusionOk="0">
                  <a:moveTo>
                    <a:pt x="265" y="0"/>
                  </a:moveTo>
                  <a:cubicBezTo>
                    <a:pt x="118" y="0"/>
                    <a:pt x="0" y="119"/>
                    <a:pt x="0" y="266"/>
                  </a:cubicBezTo>
                  <a:cubicBezTo>
                    <a:pt x="0" y="1042"/>
                    <a:pt x="635" y="1675"/>
                    <a:pt x="1414" y="1675"/>
                  </a:cubicBezTo>
                  <a:lnTo>
                    <a:pt x="2177" y="1675"/>
                  </a:lnTo>
                  <a:cubicBezTo>
                    <a:pt x="2324" y="1675"/>
                    <a:pt x="2442" y="1556"/>
                    <a:pt x="2442" y="1409"/>
                  </a:cubicBezTo>
                  <a:cubicBezTo>
                    <a:pt x="2442" y="1262"/>
                    <a:pt x="2324" y="1143"/>
                    <a:pt x="2176" y="1143"/>
                  </a:cubicBezTo>
                  <a:lnTo>
                    <a:pt x="1414" y="1143"/>
                  </a:lnTo>
                  <a:cubicBezTo>
                    <a:pt x="927" y="1143"/>
                    <a:pt x="531" y="750"/>
                    <a:pt x="531" y="266"/>
                  </a:cubicBezTo>
                  <a:cubicBezTo>
                    <a:pt x="531" y="119"/>
                    <a:pt x="412"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51;p39">
              <a:extLst>
                <a:ext uri="{FF2B5EF4-FFF2-40B4-BE49-F238E27FC236}">
                  <a16:creationId xmlns:a16="http://schemas.microsoft.com/office/drawing/2014/main" id="{EBC4095E-93AF-4130-0C07-3B4D8C5C9742}"/>
                </a:ext>
              </a:extLst>
            </p:cNvPr>
            <p:cNvSpPr/>
            <p:nvPr/>
          </p:nvSpPr>
          <p:spPr>
            <a:xfrm>
              <a:off x="1327796" y="2667796"/>
              <a:ext cx="129287" cy="53798"/>
            </a:xfrm>
            <a:custGeom>
              <a:avLst/>
              <a:gdLst/>
              <a:ahLst/>
              <a:cxnLst/>
              <a:rect l="l" t="t" r="r" b="b"/>
              <a:pathLst>
                <a:path w="3898" h="1622" extrusionOk="0">
                  <a:moveTo>
                    <a:pt x="1361" y="0"/>
                  </a:moveTo>
                  <a:cubicBezTo>
                    <a:pt x="610" y="0"/>
                    <a:pt x="0" y="608"/>
                    <a:pt x="0" y="1355"/>
                  </a:cubicBezTo>
                  <a:cubicBezTo>
                    <a:pt x="0" y="1502"/>
                    <a:pt x="118" y="1621"/>
                    <a:pt x="266" y="1621"/>
                  </a:cubicBezTo>
                  <a:cubicBezTo>
                    <a:pt x="412" y="1621"/>
                    <a:pt x="531" y="1502"/>
                    <a:pt x="531" y="1355"/>
                  </a:cubicBezTo>
                  <a:cubicBezTo>
                    <a:pt x="531" y="902"/>
                    <a:pt x="903" y="532"/>
                    <a:pt x="1361" y="532"/>
                  </a:cubicBezTo>
                  <a:lnTo>
                    <a:pt x="3631" y="532"/>
                  </a:lnTo>
                  <a:cubicBezTo>
                    <a:pt x="3779" y="532"/>
                    <a:pt x="3897" y="413"/>
                    <a:pt x="3897" y="266"/>
                  </a:cubicBezTo>
                  <a:cubicBezTo>
                    <a:pt x="3898" y="119"/>
                    <a:pt x="3779" y="0"/>
                    <a:pt x="3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52;p39">
              <a:extLst>
                <a:ext uri="{FF2B5EF4-FFF2-40B4-BE49-F238E27FC236}">
                  <a16:creationId xmlns:a16="http://schemas.microsoft.com/office/drawing/2014/main" id="{79ADAEE5-2855-2A8E-E1D2-6C61510A6B44}"/>
                </a:ext>
              </a:extLst>
            </p:cNvPr>
            <p:cNvSpPr/>
            <p:nvPr/>
          </p:nvSpPr>
          <p:spPr>
            <a:xfrm>
              <a:off x="1474695" y="2667796"/>
              <a:ext cx="54229" cy="17645"/>
            </a:xfrm>
            <a:custGeom>
              <a:avLst/>
              <a:gdLst/>
              <a:ahLst/>
              <a:cxnLst/>
              <a:rect l="l" t="t" r="r" b="b"/>
              <a:pathLst>
                <a:path w="1635" h="532" extrusionOk="0">
                  <a:moveTo>
                    <a:pt x="266" y="0"/>
                  </a:moveTo>
                  <a:cubicBezTo>
                    <a:pt x="119" y="0"/>
                    <a:pt x="1" y="119"/>
                    <a:pt x="1" y="266"/>
                  </a:cubicBezTo>
                  <a:cubicBezTo>
                    <a:pt x="1" y="413"/>
                    <a:pt x="119" y="532"/>
                    <a:pt x="266" y="532"/>
                  </a:cubicBezTo>
                  <a:lnTo>
                    <a:pt x="1368" y="532"/>
                  </a:lnTo>
                  <a:cubicBezTo>
                    <a:pt x="1515" y="532"/>
                    <a:pt x="1634" y="413"/>
                    <a:pt x="1634" y="266"/>
                  </a:cubicBezTo>
                  <a:cubicBezTo>
                    <a:pt x="1634" y="119"/>
                    <a:pt x="1515"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53;p39">
              <a:extLst>
                <a:ext uri="{FF2B5EF4-FFF2-40B4-BE49-F238E27FC236}">
                  <a16:creationId xmlns:a16="http://schemas.microsoft.com/office/drawing/2014/main" id="{AB214907-D0D1-132C-D292-2816CC794D56}"/>
                </a:ext>
              </a:extLst>
            </p:cNvPr>
            <p:cNvSpPr/>
            <p:nvPr/>
          </p:nvSpPr>
          <p:spPr>
            <a:xfrm>
              <a:off x="1394429" y="2496453"/>
              <a:ext cx="72504" cy="72206"/>
            </a:xfrm>
            <a:custGeom>
              <a:avLst/>
              <a:gdLst/>
              <a:ahLst/>
              <a:cxnLst/>
              <a:rect l="l" t="t" r="r" b="b"/>
              <a:pathLst>
                <a:path w="2186" h="2177" extrusionOk="0">
                  <a:moveTo>
                    <a:pt x="1920" y="1"/>
                  </a:moveTo>
                  <a:cubicBezTo>
                    <a:pt x="1773" y="1"/>
                    <a:pt x="1654" y="120"/>
                    <a:pt x="1654" y="266"/>
                  </a:cubicBezTo>
                  <a:cubicBezTo>
                    <a:pt x="1654" y="1026"/>
                    <a:pt x="1031" y="1645"/>
                    <a:pt x="267" y="1645"/>
                  </a:cubicBezTo>
                  <a:cubicBezTo>
                    <a:pt x="120" y="1645"/>
                    <a:pt x="1" y="1763"/>
                    <a:pt x="1" y="1910"/>
                  </a:cubicBezTo>
                  <a:cubicBezTo>
                    <a:pt x="1" y="2058"/>
                    <a:pt x="120" y="2176"/>
                    <a:pt x="267" y="2176"/>
                  </a:cubicBezTo>
                  <a:cubicBezTo>
                    <a:pt x="1324" y="2176"/>
                    <a:pt x="2186" y="1320"/>
                    <a:pt x="2186" y="266"/>
                  </a:cubicBezTo>
                  <a:cubicBezTo>
                    <a:pt x="2186" y="120"/>
                    <a:pt x="2066" y="1"/>
                    <a:pt x="1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54;p39">
              <a:extLst>
                <a:ext uri="{FF2B5EF4-FFF2-40B4-BE49-F238E27FC236}">
                  <a16:creationId xmlns:a16="http://schemas.microsoft.com/office/drawing/2014/main" id="{97A368D9-4572-C24E-18E1-E9E096A0D93F}"/>
                </a:ext>
              </a:extLst>
            </p:cNvPr>
            <p:cNvSpPr/>
            <p:nvPr/>
          </p:nvSpPr>
          <p:spPr>
            <a:xfrm>
              <a:off x="1400798" y="2363053"/>
              <a:ext cx="49585" cy="45141"/>
            </a:xfrm>
            <a:custGeom>
              <a:avLst/>
              <a:gdLst/>
              <a:ahLst/>
              <a:cxnLst/>
              <a:rect l="l" t="t" r="r" b="b"/>
              <a:pathLst>
                <a:path w="1495" h="1361" extrusionOk="0">
                  <a:moveTo>
                    <a:pt x="1163" y="0"/>
                  </a:moveTo>
                  <a:cubicBezTo>
                    <a:pt x="560" y="0"/>
                    <a:pt x="50" y="469"/>
                    <a:pt x="11" y="1077"/>
                  </a:cubicBezTo>
                  <a:cubicBezTo>
                    <a:pt x="1" y="1224"/>
                    <a:pt x="112" y="1350"/>
                    <a:pt x="258" y="1359"/>
                  </a:cubicBezTo>
                  <a:cubicBezTo>
                    <a:pt x="264" y="1360"/>
                    <a:pt x="271" y="1360"/>
                    <a:pt x="276" y="1360"/>
                  </a:cubicBezTo>
                  <a:cubicBezTo>
                    <a:pt x="414" y="1360"/>
                    <a:pt x="531" y="1252"/>
                    <a:pt x="541" y="1112"/>
                  </a:cubicBezTo>
                  <a:cubicBezTo>
                    <a:pt x="562" y="784"/>
                    <a:pt x="837" y="532"/>
                    <a:pt x="1163" y="532"/>
                  </a:cubicBezTo>
                  <a:cubicBezTo>
                    <a:pt x="1176" y="532"/>
                    <a:pt x="1190" y="533"/>
                    <a:pt x="1203" y="534"/>
                  </a:cubicBezTo>
                  <a:cubicBezTo>
                    <a:pt x="1209" y="534"/>
                    <a:pt x="1215" y="534"/>
                    <a:pt x="1222" y="534"/>
                  </a:cubicBezTo>
                  <a:cubicBezTo>
                    <a:pt x="1360" y="534"/>
                    <a:pt x="1476" y="426"/>
                    <a:pt x="1485" y="286"/>
                  </a:cubicBezTo>
                  <a:cubicBezTo>
                    <a:pt x="1495" y="139"/>
                    <a:pt x="1384" y="13"/>
                    <a:pt x="1237" y="3"/>
                  </a:cubicBezTo>
                  <a:cubicBezTo>
                    <a:pt x="1212" y="1"/>
                    <a:pt x="1188" y="0"/>
                    <a:pt x="1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55;p39">
              <a:extLst>
                <a:ext uri="{FF2B5EF4-FFF2-40B4-BE49-F238E27FC236}">
                  <a16:creationId xmlns:a16="http://schemas.microsoft.com/office/drawing/2014/main" id="{A3AC5FBD-4E71-1B63-2526-71B2E22A9002}"/>
                </a:ext>
              </a:extLst>
            </p:cNvPr>
            <p:cNvSpPr/>
            <p:nvPr/>
          </p:nvSpPr>
          <p:spPr>
            <a:xfrm>
              <a:off x="1403351" y="2707033"/>
              <a:ext cx="52902" cy="87761"/>
            </a:xfrm>
            <a:custGeom>
              <a:avLst/>
              <a:gdLst/>
              <a:ahLst/>
              <a:cxnLst/>
              <a:rect l="l" t="t" r="r" b="b"/>
              <a:pathLst>
                <a:path w="1595" h="2646" extrusionOk="0">
                  <a:moveTo>
                    <a:pt x="267" y="1"/>
                  </a:moveTo>
                  <a:cubicBezTo>
                    <a:pt x="120" y="1"/>
                    <a:pt x="1" y="120"/>
                    <a:pt x="1" y="267"/>
                  </a:cubicBezTo>
                  <a:cubicBezTo>
                    <a:pt x="1" y="414"/>
                    <a:pt x="120" y="533"/>
                    <a:pt x="267" y="533"/>
                  </a:cubicBezTo>
                  <a:cubicBezTo>
                    <a:pt x="705" y="533"/>
                    <a:pt x="1062" y="888"/>
                    <a:pt x="1062" y="1323"/>
                  </a:cubicBezTo>
                  <a:cubicBezTo>
                    <a:pt x="1062" y="1760"/>
                    <a:pt x="705" y="2115"/>
                    <a:pt x="267" y="2115"/>
                  </a:cubicBezTo>
                  <a:cubicBezTo>
                    <a:pt x="120" y="2115"/>
                    <a:pt x="1" y="2234"/>
                    <a:pt x="1" y="2380"/>
                  </a:cubicBezTo>
                  <a:cubicBezTo>
                    <a:pt x="1" y="2528"/>
                    <a:pt x="120" y="2646"/>
                    <a:pt x="267" y="2646"/>
                  </a:cubicBezTo>
                  <a:cubicBezTo>
                    <a:pt x="999" y="2646"/>
                    <a:pt x="1594" y="2052"/>
                    <a:pt x="1594" y="1323"/>
                  </a:cubicBezTo>
                  <a:cubicBezTo>
                    <a:pt x="1594" y="594"/>
                    <a:pt x="999"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56;p39">
              <a:extLst>
                <a:ext uri="{FF2B5EF4-FFF2-40B4-BE49-F238E27FC236}">
                  <a16:creationId xmlns:a16="http://schemas.microsoft.com/office/drawing/2014/main" id="{2B289E27-51E8-CECF-BEF8-07108A9A4207}"/>
                </a:ext>
              </a:extLst>
            </p:cNvPr>
            <p:cNvSpPr/>
            <p:nvPr/>
          </p:nvSpPr>
          <p:spPr>
            <a:xfrm>
              <a:off x="1493600" y="2499405"/>
              <a:ext cx="47695" cy="77413"/>
            </a:xfrm>
            <a:custGeom>
              <a:avLst/>
              <a:gdLst/>
              <a:ahLst/>
              <a:cxnLst/>
              <a:rect l="l" t="t" r="r" b="b"/>
              <a:pathLst>
                <a:path w="1438" h="2334" extrusionOk="0">
                  <a:moveTo>
                    <a:pt x="266" y="1"/>
                  </a:moveTo>
                  <a:cubicBezTo>
                    <a:pt x="120" y="1"/>
                    <a:pt x="0" y="120"/>
                    <a:pt x="0" y="267"/>
                  </a:cubicBezTo>
                  <a:cubicBezTo>
                    <a:pt x="0" y="414"/>
                    <a:pt x="120" y="533"/>
                    <a:pt x="266" y="533"/>
                  </a:cubicBezTo>
                  <a:cubicBezTo>
                    <a:pt x="619" y="533"/>
                    <a:pt x="906" y="817"/>
                    <a:pt x="906" y="1167"/>
                  </a:cubicBezTo>
                  <a:cubicBezTo>
                    <a:pt x="906" y="1517"/>
                    <a:pt x="619" y="1803"/>
                    <a:pt x="266" y="1803"/>
                  </a:cubicBezTo>
                  <a:cubicBezTo>
                    <a:pt x="120" y="1803"/>
                    <a:pt x="0" y="1922"/>
                    <a:pt x="0" y="2069"/>
                  </a:cubicBezTo>
                  <a:cubicBezTo>
                    <a:pt x="0" y="2216"/>
                    <a:pt x="120" y="2334"/>
                    <a:pt x="266" y="2334"/>
                  </a:cubicBezTo>
                  <a:cubicBezTo>
                    <a:pt x="912" y="2334"/>
                    <a:pt x="1437" y="1811"/>
                    <a:pt x="1437" y="1167"/>
                  </a:cubicBezTo>
                  <a:cubicBezTo>
                    <a:pt x="1438" y="524"/>
                    <a:pt x="912"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57;p39">
              <a:extLst>
                <a:ext uri="{FF2B5EF4-FFF2-40B4-BE49-F238E27FC236}">
                  <a16:creationId xmlns:a16="http://schemas.microsoft.com/office/drawing/2014/main" id="{9B4AE962-8E3C-C971-BABC-A6DAD907EC55}"/>
                </a:ext>
              </a:extLst>
            </p:cNvPr>
            <p:cNvSpPr/>
            <p:nvPr/>
          </p:nvSpPr>
          <p:spPr>
            <a:xfrm>
              <a:off x="1338244" y="2443319"/>
              <a:ext cx="62919" cy="107761"/>
            </a:xfrm>
            <a:custGeom>
              <a:avLst/>
              <a:gdLst/>
              <a:ahLst/>
              <a:cxnLst/>
              <a:rect l="l" t="t" r="r" b="b"/>
              <a:pathLst>
                <a:path w="1897" h="3249" extrusionOk="0">
                  <a:moveTo>
                    <a:pt x="266" y="1"/>
                  </a:moveTo>
                  <a:cubicBezTo>
                    <a:pt x="120" y="1"/>
                    <a:pt x="1" y="120"/>
                    <a:pt x="1" y="267"/>
                  </a:cubicBezTo>
                  <a:cubicBezTo>
                    <a:pt x="1" y="414"/>
                    <a:pt x="120" y="533"/>
                    <a:pt x="266" y="533"/>
                  </a:cubicBezTo>
                  <a:cubicBezTo>
                    <a:pt x="872" y="533"/>
                    <a:pt x="1365" y="1022"/>
                    <a:pt x="1365" y="1625"/>
                  </a:cubicBezTo>
                  <a:cubicBezTo>
                    <a:pt x="1365" y="2228"/>
                    <a:pt x="872" y="2718"/>
                    <a:pt x="266" y="2718"/>
                  </a:cubicBezTo>
                  <a:cubicBezTo>
                    <a:pt x="120" y="2718"/>
                    <a:pt x="1" y="2837"/>
                    <a:pt x="1" y="2982"/>
                  </a:cubicBezTo>
                  <a:cubicBezTo>
                    <a:pt x="1" y="3130"/>
                    <a:pt x="120" y="3248"/>
                    <a:pt x="266" y="3248"/>
                  </a:cubicBezTo>
                  <a:cubicBezTo>
                    <a:pt x="1166" y="3248"/>
                    <a:pt x="1897" y="2520"/>
                    <a:pt x="1897" y="1625"/>
                  </a:cubicBezTo>
                  <a:cubicBezTo>
                    <a:pt x="1897" y="730"/>
                    <a:pt x="1166"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58;p39">
              <a:extLst>
                <a:ext uri="{FF2B5EF4-FFF2-40B4-BE49-F238E27FC236}">
                  <a16:creationId xmlns:a16="http://schemas.microsoft.com/office/drawing/2014/main" id="{46D705A4-7CF4-8F94-D910-8FC61B20559D}"/>
                </a:ext>
              </a:extLst>
            </p:cNvPr>
            <p:cNvSpPr/>
            <p:nvPr/>
          </p:nvSpPr>
          <p:spPr>
            <a:xfrm>
              <a:off x="1731544" y="2442954"/>
              <a:ext cx="60166" cy="59934"/>
            </a:xfrm>
            <a:custGeom>
              <a:avLst/>
              <a:gdLst/>
              <a:ahLst/>
              <a:cxnLst/>
              <a:rect l="l" t="t" r="r" b="b"/>
              <a:pathLst>
                <a:path w="1814" h="1807" extrusionOk="0">
                  <a:moveTo>
                    <a:pt x="907" y="532"/>
                  </a:moveTo>
                  <a:cubicBezTo>
                    <a:pt x="1113" y="532"/>
                    <a:pt x="1282" y="699"/>
                    <a:pt x="1282" y="903"/>
                  </a:cubicBezTo>
                  <a:cubicBezTo>
                    <a:pt x="1282" y="1108"/>
                    <a:pt x="1113" y="1275"/>
                    <a:pt x="907" y="1275"/>
                  </a:cubicBezTo>
                  <a:cubicBezTo>
                    <a:pt x="701" y="1275"/>
                    <a:pt x="532" y="1108"/>
                    <a:pt x="532" y="903"/>
                  </a:cubicBezTo>
                  <a:cubicBezTo>
                    <a:pt x="532" y="699"/>
                    <a:pt x="701" y="532"/>
                    <a:pt x="907" y="532"/>
                  </a:cubicBezTo>
                  <a:close/>
                  <a:moveTo>
                    <a:pt x="907" y="0"/>
                  </a:moveTo>
                  <a:cubicBezTo>
                    <a:pt x="407" y="0"/>
                    <a:pt x="0" y="405"/>
                    <a:pt x="0" y="903"/>
                  </a:cubicBezTo>
                  <a:cubicBezTo>
                    <a:pt x="0" y="1401"/>
                    <a:pt x="407" y="1807"/>
                    <a:pt x="907" y="1807"/>
                  </a:cubicBezTo>
                  <a:cubicBezTo>
                    <a:pt x="1407" y="1807"/>
                    <a:pt x="1814" y="1401"/>
                    <a:pt x="1814" y="903"/>
                  </a:cubicBezTo>
                  <a:cubicBezTo>
                    <a:pt x="1814" y="405"/>
                    <a:pt x="1407"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59;p39">
              <a:extLst>
                <a:ext uri="{FF2B5EF4-FFF2-40B4-BE49-F238E27FC236}">
                  <a16:creationId xmlns:a16="http://schemas.microsoft.com/office/drawing/2014/main" id="{8486D1CA-F447-B4D4-BADE-2CB0FAE33934}"/>
                </a:ext>
              </a:extLst>
            </p:cNvPr>
            <p:cNvSpPr/>
            <p:nvPr/>
          </p:nvSpPr>
          <p:spPr>
            <a:xfrm>
              <a:off x="1761030" y="2668626"/>
              <a:ext cx="60133" cy="59934"/>
            </a:xfrm>
            <a:custGeom>
              <a:avLst/>
              <a:gdLst/>
              <a:ahLst/>
              <a:cxnLst/>
              <a:rect l="l" t="t" r="r" b="b"/>
              <a:pathLst>
                <a:path w="1813" h="1807" extrusionOk="0">
                  <a:moveTo>
                    <a:pt x="906" y="533"/>
                  </a:moveTo>
                  <a:cubicBezTo>
                    <a:pt x="1112" y="533"/>
                    <a:pt x="1281" y="699"/>
                    <a:pt x="1281" y="903"/>
                  </a:cubicBezTo>
                  <a:cubicBezTo>
                    <a:pt x="1281" y="1109"/>
                    <a:pt x="1112" y="1275"/>
                    <a:pt x="906" y="1275"/>
                  </a:cubicBezTo>
                  <a:cubicBezTo>
                    <a:pt x="700" y="1275"/>
                    <a:pt x="531" y="1109"/>
                    <a:pt x="531" y="903"/>
                  </a:cubicBezTo>
                  <a:cubicBezTo>
                    <a:pt x="531" y="699"/>
                    <a:pt x="700" y="533"/>
                    <a:pt x="906" y="533"/>
                  </a:cubicBezTo>
                  <a:close/>
                  <a:moveTo>
                    <a:pt x="906" y="1"/>
                  </a:moveTo>
                  <a:cubicBezTo>
                    <a:pt x="407" y="1"/>
                    <a:pt x="1" y="405"/>
                    <a:pt x="1" y="903"/>
                  </a:cubicBezTo>
                  <a:cubicBezTo>
                    <a:pt x="1" y="1401"/>
                    <a:pt x="407" y="1807"/>
                    <a:pt x="906" y="1807"/>
                  </a:cubicBezTo>
                  <a:cubicBezTo>
                    <a:pt x="1406" y="1807"/>
                    <a:pt x="1813" y="1401"/>
                    <a:pt x="1813" y="903"/>
                  </a:cubicBezTo>
                  <a:cubicBezTo>
                    <a:pt x="1813" y="405"/>
                    <a:pt x="1406"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60;p39">
              <a:extLst>
                <a:ext uri="{FF2B5EF4-FFF2-40B4-BE49-F238E27FC236}">
                  <a16:creationId xmlns:a16="http://schemas.microsoft.com/office/drawing/2014/main" id="{7332234D-0BC4-E2F6-98DE-F8517AA37D15}"/>
                </a:ext>
              </a:extLst>
            </p:cNvPr>
            <p:cNvSpPr/>
            <p:nvPr/>
          </p:nvSpPr>
          <p:spPr>
            <a:xfrm>
              <a:off x="1725408" y="2546768"/>
              <a:ext cx="77280" cy="76119"/>
            </a:xfrm>
            <a:custGeom>
              <a:avLst/>
              <a:gdLst/>
              <a:ahLst/>
              <a:cxnLst/>
              <a:rect l="l" t="t" r="r" b="b"/>
              <a:pathLst>
                <a:path w="2330" h="2295" extrusionOk="0">
                  <a:moveTo>
                    <a:pt x="1423" y="1020"/>
                  </a:moveTo>
                  <a:cubicBezTo>
                    <a:pt x="1629" y="1020"/>
                    <a:pt x="1797" y="1187"/>
                    <a:pt x="1797" y="1391"/>
                  </a:cubicBezTo>
                  <a:cubicBezTo>
                    <a:pt x="1797" y="1596"/>
                    <a:pt x="1629" y="1763"/>
                    <a:pt x="1423" y="1763"/>
                  </a:cubicBezTo>
                  <a:cubicBezTo>
                    <a:pt x="1216" y="1763"/>
                    <a:pt x="1048" y="1596"/>
                    <a:pt x="1048" y="1391"/>
                  </a:cubicBezTo>
                  <a:cubicBezTo>
                    <a:pt x="1048" y="1187"/>
                    <a:pt x="1216" y="1020"/>
                    <a:pt x="1423" y="1020"/>
                  </a:cubicBezTo>
                  <a:close/>
                  <a:moveTo>
                    <a:pt x="292" y="0"/>
                  </a:moveTo>
                  <a:cubicBezTo>
                    <a:pt x="224" y="0"/>
                    <a:pt x="156" y="27"/>
                    <a:pt x="104" y="79"/>
                  </a:cubicBezTo>
                  <a:cubicBezTo>
                    <a:pt x="1" y="183"/>
                    <a:pt x="1" y="351"/>
                    <a:pt x="104" y="455"/>
                  </a:cubicBezTo>
                  <a:lnTo>
                    <a:pt x="622" y="969"/>
                  </a:lnTo>
                  <a:cubicBezTo>
                    <a:pt x="555" y="1096"/>
                    <a:pt x="516" y="1239"/>
                    <a:pt x="516" y="1391"/>
                  </a:cubicBezTo>
                  <a:cubicBezTo>
                    <a:pt x="516" y="1889"/>
                    <a:pt x="923" y="2295"/>
                    <a:pt x="1423" y="2295"/>
                  </a:cubicBezTo>
                  <a:cubicBezTo>
                    <a:pt x="1923" y="2295"/>
                    <a:pt x="2328" y="1889"/>
                    <a:pt x="2328" y="1391"/>
                  </a:cubicBezTo>
                  <a:cubicBezTo>
                    <a:pt x="2329" y="893"/>
                    <a:pt x="1923" y="488"/>
                    <a:pt x="1423" y="488"/>
                  </a:cubicBezTo>
                  <a:cubicBezTo>
                    <a:pt x="1270" y="488"/>
                    <a:pt x="1125" y="527"/>
                    <a:pt x="997" y="593"/>
                  </a:cubicBezTo>
                  <a:lnTo>
                    <a:pt x="480" y="78"/>
                  </a:lnTo>
                  <a:cubicBezTo>
                    <a:pt x="428" y="26"/>
                    <a:pt x="360"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61;p39">
              <a:extLst>
                <a:ext uri="{FF2B5EF4-FFF2-40B4-BE49-F238E27FC236}">
                  <a16:creationId xmlns:a16="http://schemas.microsoft.com/office/drawing/2014/main" id="{25DFBD41-06B8-84E0-5E40-EFC4238FC49E}"/>
                </a:ext>
              </a:extLst>
            </p:cNvPr>
            <p:cNvSpPr/>
            <p:nvPr/>
          </p:nvSpPr>
          <p:spPr>
            <a:xfrm>
              <a:off x="1722655" y="2760698"/>
              <a:ext cx="60133" cy="59934"/>
            </a:xfrm>
            <a:custGeom>
              <a:avLst/>
              <a:gdLst/>
              <a:ahLst/>
              <a:cxnLst/>
              <a:rect l="l" t="t" r="r" b="b"/>
              <a:pathLst>
                <a:path w="1813" h="1807" extrusionOk="0">
                  <a:moveTo>
                    <a:pt x="906" y="532"/>
                  </a:moveTo>
                  <a:cubicBezTo>
                    <a:pt x="1113" y="532"/>
                    <a:pt x="1281" y="698"/>
                    <a:pt x="1281" y="903"/>
                  </a:cubicBezTo>
                  <a:cubicBezTo>
                    <a:pt x="1281" y="1108"/>
                    <a:pt x="1113" y="1274"/>
                    <a:pt x="906" y="1274"/>
                  </a:cubicBezTo>
                  <a:cubicBezTo>
                    <a:pt x="700" y="1274"/>
                    <a:pt x="532" y="1108"/>
                    <a:pt x="532" y="903"/>
                  </a:cubicBezTo>
                  <a:cubicBezTo>
                    <a:pt x="532" y="698"/>
                    <a:pt x="700" y="532"/>
                    <a:pt x="906" y="532"/>
                  </a:cubicBezTo>
                  <a:close/>
                  <a:moveTo>
                    <a:pt x="906" y="0"/>
                  </a:moveTo>
                  <a:cubicBezTo>
                    <a:pt x="407" y="0"/>
                    <a:pt x="0" y="405"/>
                    <a:pt x="0" y="903"/>
                  </a:cubicBezTo>
                  <a:cubicBezTo>
                    <a:pt x="0" y="1400"/>
                    <a:pt x="407" y="1806"/>
                    <a:pt x="906" y="1806"/>
                  </a:cubicBezTo>
                  <a:cubicBezTo>
                    <a:pt x="1406" y="1806"/>
                    <a:pt x="1813" y="1400"/>
                    <a:pt x="1813" y="903"/>
                  </a:cubicBezTo>
                  <a:cubicBezTo>
                    <a:pt x="1813" y="405"/>
                    <a:pt x="1406"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62;p39">
              <a:extLst>
                <a:ext uri="{FF2B5EF4-FFF2-40B4-BE49-F238E27FC236}">
                  <a16:creationId xmlns:a16="http://schemas.microsoft.com/office/drawing/2014/main" id="{473FA5E0-5F4D-36E8-E793-7DBC3C28B629}"/>
                </a:ext>
              </a:extLst>
            </p:cNvPr>
            <p:cNvSpPr/>
            <p:nvPr/>
          </p:nvSpPr>
          <p:spPr>
            <a:xfrm>
              <a:off x="1230449" y="2288393"/>
              <a:ext cx="510547" cy="601957"/>
            </a:xfrm>
            <a:custGeom>
              <a:avLst/>
              <a:gdLst/>
              <a:ahLst/>
              <a:cxnLst/>
              <a:rect l="l" t="t" r="r" b="b"/>
              <a:pathLst>
                <a:path w="15393" h="18149" extrusionOk="0">
                  <a:moveTo>
                    <a:pt x="11924" y="2067"/>
                  </a:moveTo>
                  <a:cubicBezTo>
                    <a:pt x="12131" y="2067"/>
                    <a:pt x="12299" y="2234"/>
                    <a:pt x="12299" y="2439"/>
                  </a:cubicBezTo>
                  <a:cubicBezTo>
                    <a:pt x="12299" y="2643"/>
                    <a:pt x="12131" y="2810"/>
                    <a:pt x="11924" y="2810"/>
                  </a:cubicBezTo>
                  <a:cubicBezTo>
                    <a:pt x="11718" y="2810"/>
                    <a:pt x="11550" y="2643"/>
                    <a:pt x="11550" y="2439"/>
                  </a:cubicBezTo>
                  <a:cubicBezTo>
                    <a:pt x="11550" y="2234"/>
                    <a:pt x="11718" y="2067"/>
                    <a:pt x="11924" y="2067"/>
                  </a:cubicBezTo>
                  <a:close/>
                  <a:moveTo>
                    <a:pt x="14486" y="2561"/>
                  </a:moveTo>
                  <a:cubicBezTo>
                    <a:pt x="14693" y="2561"/>
                    <a:pt x="14861" y="2727"/>
                    <a:pt x="14861" y="2932"/>
                  </a:cubicBezTo>
                  <a:cubicBezTo>
                    <a:pt x="14861" y="3137"/>
                    <a:pt x="14693" y="3303"/>
                    <a:pt x="14486" y="3303"/>
                  </a:cubicBezTo>
                  <a:cubicBezTo>
                    <a:pt x="14280" y="3303"/>
                    <a:pt x="14111" y="3137"/>
                    <a:pt x="14111" y="2932"/>
                  </a:cubicBezTo>
                  <a:cubicBezTo>
                    <a:pt x="14111" y="2727"/>
                    <a:pt x="14280" y="2561"/>
                    <a:pt x="14486" y="2561"/>
                  </a:cubicBezTo>
                  <a:close/>
                  <a:moveTo>
                    <a:pt x="11967" y="8060"/>
                  </a:moveTo>
                  <a:cubicBezTo>
                    <a:pt x="12173" y="8060"/>
                    <a:pt x="12340" y="8226"/>
                    <a:pt x="12340" y="8431"/>
                  </a:cubicBezTo>
                  <a:cubicBezTo>
                    <a:pt x="12340" y="8636"/>
                    <a:pt x="12173" y="8802"/>
                    <a:pt x="11967" y="8802"/>
                  </a:cubicBezTo>
                  <a:cubicBezTo>
                    <a:pt x="11759" y="8802"/>
                    <a:pt x="11592" y="8636"/>
                    <a:pt x="11592" y="8431"/>
                  </a:cubicBezTo>
                  <a:cubicBezTo>
                    <a:pt x="11592" y="8226"/>
                    <a:pt x="11759" y="8060"/>
                    <a:pt x="11967" y="8060"/>
                  </a:cubicBezTo>
                  <a:close/>
                  <a:moveTo>
                    <a:pt x="14073" y="10526"/>
                  </a:moveTo>
                  <a:cubicBezTo>
                    <a:pt x="14280" y="10526"/>
                    <a:pt x="14448" y="10693"/>
                    <a:pt x="14448" y="10898"/>
                  </a:cubicBezTo>
                  <a:cubicBezTo>
                    <a:pt x="14448" y="11102"/>
                    <a:pt x="14280" y="11269"/>
                    <a:pt x="14073" y="11269"/>
                  </a:cubicBezTo>
                  <a:cubicBezTo>
                    <a:pt x="13867" y="11269"/>
                    <a:pt x="13699" y="11102"/>
                    <a:pt x="13699" y="10898"/>
                  </a:cubicBezTo>
                  <a:cubicBezTo>
                    <a:pt x="13699" y="10693"/>
                    <a:pt x="13867" y="10526"/>
                    <a:pt x="14073" y="10526"/>
                  </a:cubicBezTo>
                  <a:close/>
                  <a:moveTo>
                    <a:pt x="13619" y="12838"/>
                  </a:moveTo>
                  <a:cubicBezTo>
                    <a:pt x="13825" y="12838"/>
                    <a:pt x="13993" y="13006"/>
                    <a:pt x="13993" y="13210"/>
                  </a:cubicBezTo>
                  <a:cubicBezTo>
                    <a:pt x="13993" y="13416"/>
                    <a:pt x="13825" y="13582"/>
                    <a:pt x="13619" y="13582"/>
                  </a:cubicBezTo>
                  <a:cubicBezTo>
                    <a:pt x="13412" y="13582"/>
                    <a:pt x="13244" y="13416"/>
                    <a:pt x="13244" y="13210"/>
                  </a:cubicBezTo>
                  <a:cubicBezTo>
                    <a:pt x="13244" y="13006"/>
                    <a:pt x="13412" y="12838"/>
                    <a:pt x="13619" y="12838"/>
                  </a:cubicBezTo>
                  <a:close/>
                  <a:moveTo>
                    <a:pt x="13371" y="16210"/>
                  </a:moveTo>
                  <a:cubicBezTo>
                    <a:pt x="13577" y="16210"/>
                    <a:pt x="13745" y="16377"/>
                    <a:pt x="13745" y="16582"/>
                  </a:cubicBezTo>
                  <a:cubicBezTo>
                    <a:pt x="13745" y="16786"/>
                    <a:pt x="13577" y="16953"/>
                    <a:pt x="13371" y="16953"/>
                  </a:cubicBezTo>
                  <a:cubicBezTo>
                    <a:pt x="13165" y="16953"/>
                    <a:pt x="12996" y="16786"/>
                    <a:pt x="12996" y="16582"/>
                  </a:cubicBezTo>
                  <a:cubicBezTo>
                    <a:pt x="12996" y="16377"/>
                    <a:pt x="13165" y="16210"/>
                    <a:pt x="13371" y="16210"/>
                  </a:cubicBezTo>
                  <a:close/>
                  <a:moveTo>
                    <a:pt x="8299" y="0"/>
                  </a:moveTo>
                  <a:cubicBezTo>
                    <a:pt x="7455" y="0"/>
                    <a:pt x="6697" y="492"/>
                    <a:pt x="6352" y="1245"/>
                  </a:cubicBezTo>
                  <a:cubicBezTo>
                    <a:pt x="6299" y="1240"/>
                    <a:pt x="6246" y="1238"/>
                    <a:pt x="6193" y="1238"/>
                  </a:cubicBezTo>
                  <a:cubicBezTo>
                    <a:pt x="4966" y="1238"/>
                    <a:pt x="3964" y="2219"/>
                    <a:pt x="3935" y="3435"/>
                  </a:cubicBezTo>
                  <a:cubicBezTo>
                    <a:pt x="3830" y="3419"/>
                    <a:pt x="3722" y="3411"/>
                    <a:pt x="3615" y="3411"/>
                  </a:cubicBezTo>
                  <a:cubicBezTo>
                    <a:pt x="2370" y="3411"/>
                    <a:pt x="1356" y="4420"/>
                    <a:pt x="1356" y="5660"/>
                  </a:cubicBezTo>
                  <a:cubicBezTo>
                    <a:pt x="1356" y="5933"/>
                    <a:pt x="1403" y="6195"/>
                    <a:pt x="1498" y="6446"/>
                  </a:cubicBezTo>
                  <a:cubicBezTo>
                    <a:pt x="569" y="6997"/>
                    <a:pt x="1" y="7983"/>
                    <a:pt x="1" y="9074"/>
                  </a:cubicBezTo>
                  <a:cubicBezTo>
                    <a:pt x="1" y="9661"/>
                    <a:pt x="168" y="10231"/>
                    <a:pt x="483" y="10721"/>
                  </a:cubicBezTo>
                  <a:cubicBezTo>
                    <a:pt x="744" y="11127"/>
                    <a:pt x="1094" y="11464"/>
                    <a:pt x="1507" y="11708"/>
                  </a:cubicBezTo>
                  <a:cubicBezTo>
                    <a:pt x="1408" y="11965"/>
                    <a:pt x="1356" y="12239"/>
                    <a:pt x="1356" y="12515"/>
                  </a:cubicBezTo>
                  <a:cubicBezTo>
                    <a:pt x="1356" y="13062"/>
                    <a:pt x="1555" y="13590"/>
                    <a:pt x="1919" y="14001"/>
                  </a:cubicBezTo>
                  <a:cubicBezTo>
                    <a:pt x="1971" y="14060"/>
                    <a:pt x="2044" y="14090"/>
                    <a:pt x="2118" y="14090"/>
                  </a:cubicBezTo>
                  <a:cubicBezTo>
                    <a:pt x="2180" y="14090"/>
                    <a:pt x="2243" y="14068"/>
                    <a:pt x="2294" y="14023"/>
                  </a:cubicBezTo>
                  <a:cubicBezTo>
                    <a:pt x="2404" y="13926"/>
                    <a:pt x="2415" y="13758"/>
                    <a:pt x="2317" y="13649"/>
                  </a:cubicBezTo>
                  <a:cubicBezTo>
                    <a:pt x="2040" y="13335"/>
                    <a:pt x="1888" y="12933"/>
                    <a:pt x="1888" y="12515"/>
                  </a:cubicBezTo>
                  <a:cubicBezTo>
                    <a:pt x="1888" y="12234"/>
                    <a:pt x="1954" y="11966"/>
                    <a:pt x="2085" y="11718"/>
                  </a:cubicBezTo>
                  <a:cubicBezTo>
                    <a:pt x="2241" y="11423"/>
                    <a:pt x="2484" y="11172"/>
                    <a:pt x="2791" y="11006"/>
                  </a:cubicBezTo>
                  <a:cubicBezTo>
                    <a:pt x="2919" y="10936"/>
                    <a:pt x="2967" y="10775"/>
                    <a:pt x="2897" y="10645"/>
                  </a:cubicBezTo>
                  <a:cubicBezTo>
                    <a:pt x="2849" y="10557"/>
                    <a:pt x="2758" y="10507"/>
                    <a:pt x="2663" y="10507"/>
                  </a:cubicBezTo>
                  <a:cubicBezTo>
                    <a:pt x="2621" y="10507"/>
                    <a:pt x="2577" y="10517"/>
                    <a:pt x="2537" y="10539"/>
                  </a:cubicBezTo>
                  <a:cubicBezTo>
                    <a:pt x="2220" y="10711"/>
                    <a:pt x="1955" y="10952"/>
                    <a:pt x="1757" y="11238"/>
                  </a:cubicBezTo>
                  <a:cubicBezTo>
                    <a:pt x="997" y="10780"/>
                    <a:pt x="533" y="9972"/>
                    <a:pt x="533" y="9074"/>
                  </a:cubicBezTo>
                  <a:cubicBezTo>
                    <a:pt x="533" y="8115"/>
                    <a:pt x="1065" y="7255"/>
                    <a:pt x="1922" y="6820"/>
                  </a:cubicBezTo>
                  <a:cubicBezTo>
                    <a:pt x="1922" y="6820"/>
                    <a:pt x="2419" y="6544"/>
                    <a:pt x="3077" y="6544"/>
                  </a:cubicBezTo>
                  <a:cubicBezTo>
                    <a:pt x="3225" y="6544"/>
                    <a:pt x="3343" y="6424"/>
                    <a:pt x="3343" y="6278"/>
                  </a:cubicBezTo>
                  <a:cubicBezTo>
                    <a:pt x="3343" y="6131"/>
                    <a:pt x="3224" y="6013"/>
                    <a:pt x="3077" y="6013"/>
                  </a:cubicBezTo>
                  <a:cubicBezTo>
                    <a:pt x="2691" y="6013"/>
                    <a:pt x="2321" y="6084"/>
                    <a:pt x="1980" y="6214"/>
                  </a:cubicBezTo>
                  <a:cubicBezTo>
                    <a:pt x="1920" y="6036"/>
                    <a:pt x="1888" y="5852"/>
                    <a:pt x="1888" y="5661"/>
                  </a:cubicBezTo>
                  <a:cubicBezTo>
                    <a:pt x="1888" y="4714"/>
                    <a:pt x="2662" y="3943"/>
                    <a:pt x="3615" y="3943"/>
                  </a:cubicBezTo>
                  <a:cubicBezTo>
                    <a:pt x="3794" y="3943"/>
                    <a:pt x="3971" y="3971"/>
                    <a:pt x="4141" y="4025"/>
                  </a:cubicBezTo>
                  <a:cubicBezTo>
                    <a:pt x="4167" y="4033"/>
                    <a:pt x="4194" y="4037"/>
                    <a:pt x="4221" y="4037"/>
                  </a:cubicBezTo>
                  <a:cubicBezTo>
                    <a:pt x="4283" y="4037"/>
                    <a:pt x="4344" y="4015"/>
                    <a:pt x="4393" y="3974"/>
                  </a:cubicBezTo>
                  <a:cubicBezTo>
                    <a:pt x="4463" y="3915"/>
                    <a:pt x="4498" y="3824"/>
                    <a:pt x="4485" y="3733"/>
                  </a:cubicBezTo>
                  <a:cubicBezTo>
                    <a:pt x="4472" y="3651"/>
                    <a:pt x="4467" y="3568"/>
                    <a:pt x="4467" y="3487"/>
                  </a:cubicBezTo>
                  <a:cubicBezTo>
                    <a:pt x="4467" y="2540"/>
                    <a:pt x="5241" y="1770"/>
                    <a:pt x="6193" y="1770"/>
                  </a:cubicBezTo>
                  <a:cubicBezTo>
                    <a:pt x="6287" y="1770"/>
                    <a:pt x="6383" y="1778"/>
                    <a:pt x="6478" y="1794"/>
                  </a:cubicBezTo>
                  <a:cubicBezTo>
                    <a:pt x="7295" y="1929"/>
                    <a:pt x="7920" y="2637"/>
                    <a:pt x="7920" y="3487"/>
                  </a:cubicBezTo>
                  <a:cubicBezTo>
                    <a:pt x="7920" y="3635"/>
                    <a:pt x="8039" y="3753"/>
                    <a:pt x="8186" y="3753"/>
                  </a:cubicBezTo>
                  <a:cubicBezTo>
                    <a:pt x="8333" y="3753"/>
                    <a:pt x="8452" y="3634"/>
                    <a:pt x="8452" y="3487"/>
                  </a:cubicBezTo>
                  <a:cubicBezTo>
                    <a:pt x="8452" y="2491"/>
                    <a:pt x="7798" y="1645"/>
                    <a:pt x="6894" y="1350"/>
                  </a:cubicBezTo>
                  <a:cubicBezTo>
                    <a:pt x="7176" y="851"/>
                    <a:pt x="7709" y="532"/>
                    <a:pt x="8299" y="532"/>
                  </a:cubicBezTo>
                  <a:cubicBezTo>
                    <a:pt x="9187" y="532"/>
                    <a:pt x="9910" y="1250"/>
                    <a:pt x="9910" y="2133"/>
                  </a:cubicBezTo>
                  <a:lnTo>
                    <a:pt x="9910" y="2162"/>
                  </a:lnTo>
                  <a:lnTo>
                    <a:pt x="9399" y="2162"/>
                  </a:lnTo>
                  <a:cubicBezTo>
                    <a:pt x="9251" y="2162"/>
                    <a:pt x="9133" y="2281"/>
                    <a:pt x="9133" y="2428"/>
                  </a:cubicBezTo>
                  <a:cubicBezTo>
                    <a:pt x="9133" y="2575"/>
                    <a:pt x="9251" y="2694"/>
                    <a:pt x="9399" y="2694"/>
                  </a:cubicBezTo>
                  <a:lnTo>
                    <a:pt x="9910" y="2694"/>
                  </a:lnTo>
                  <a:lnTo>
                    <a:pt x="9910" y="4464"/>
                  </a:lnTo>
                  <a:lnTo>
                    <a:pt x="7759" y="4464"/>
                  </a:lnTo>
                  <a:cubicBezTo>
                    <a:pt x="7273" y="4464"/>
                    <a:pt x="6877" y="4071"/>
                    <a:pt x="6877" y="3588"/>
                  </a:cubicBezTo>
                  <a:cubicBezTo>
                    <a:pt x="6877" y="3441"/>
                    <a:pt x="6758" y="3322"/>
                    <a:pt x="6611" y="3322"/>
                  </a:cubicBezTo>
                  <a:cubicBezTo>
                    <a:pt x="6464" y="3322"/>
                    <a:pt x="6345" y="3441"/>
                    <a:pt x="6345" y="3588"/>
                  </a:cubicBezTo>
                  <a:cubicBezTo>
                    <a:pt x="6345" y="4365"/>
                    <a:pt x="6980" y="4996"/>
                    <a:pt x="7760" y="4996"/>
                  </a:cubicBezTo>
                  <a:lnTo>
                    <a:pt x="9910" y="4996"/>
                  </a:lnTo>
                  <a:lnTo>
                    <a:pt x="9910" y="9472"/>
                  </a:lnTo>
                  <a:lnTo>
                    <a:pt x="5597" y="9472"/>
                  </a:lnTo>
                  <a:cubicBezTo>
                    <a:pt x="5450" y="9472"/>
                    <a:pt x="5331" y="9591"/>
                    <a:pt x="5331" y="9738"/>
                  </a:cubicBezTo>
                  <a:cubicBezTo>
                    <a:pt x="5331" y="9885"/>
                    <a:pt x="5450" y="10004"/>
                    <a:pt x="5597" y="10004"/>
                  </a:cubicBezTo>
                  <a:lnTo>
                    <a:pt x="9910" y="10004"/>
                  </a:lnTo>
                  <a:lnTo>
                    <a:pt x="9910" y="13654"/>
                  </a:lnTo>
                  <a:lnTo>
                    <a:pt x="9088" y="13654"/>
                  </a:lnTo>
                  <a:cubicBezTo>
                    <a:pt x="8338" y="13654"/>
                    <a:pt x="7727" y="14262"/>
                    <a:pt x="7727" y="15009"/>
                  </a:cubicBezTo>
                  <a:cubicBezTo>
                    <a:pt x="7727" y="15156"/>
                    <a:pt x="7846" y="15275"/>
                    <a:pt x="7993" y="15275"/>
                  </a:cubicBezTo>
                  <a:cubicBezTo>
                    <a:pt x="8140" y="15275"/>
                    <a:pt x="8259" y="15156"/>
                    <a:pt x="8259" y="15009"/>
                  </a:cubicBezTo>
                  <a:cubicBezTo>
                    <a:pt x="8259" y="14555"/>
                    <a:pt x="8631" y="14186"/>
                    <a:pt x="9088" y="14186"/>
                  </a:cubicBezTo>
                  <a:lnTo>
                    <a:pt x="9909" y="14186"/>
                  </a:lnTo>
                  <a:lnTo>
                    <a:pt x="9909" y="16016"/>
                  </a:lnTo>
                  <a:cubicBezTo>
                    <a:pt x="9909" y="16058"/>
                    <a:pt x="9907" y="16099"/>
                    <a:pt x="9904" y="16141"/>
                  </a:cubicBezTo>
                  <a:lnTo>
                    <a:pt x="9398" y="16141"/>
                  </a:lnTo>
                  <a:cubicBezTo>
                    <a:pt x="9251" y="16141"/>
                    <a:pt x="9133" y="16260"/>
                    <a:pt x="9133" y="16406"/>
                  </a:cubicBezTo>
                  <a:cubicBezTo>
                    <a:pt x="9133" y="16553"/>
                    <a:pt x="9251" y="16672"/>
                    <a:pt x="9398" y="16672"/>
                  </a:cubicBezTo>
                  <a:lnTo>
                    <a:pt x="9767" y="16672"/>
                  </a:lnTo>
                  <a:cubicBezTo>
                    <a:pt x="9515" y="17229"/>
                    <a:pt x="8952" y="17618"/>
                    <a:pt x="8299" y="17618"/>
                  </a:cubicBezTo>
                  <a:cubicBezTo>
                    <a:pt x="7713" y="17618"/>
                    <a:pt x="7181" y="17302"/>
                    <a:pt x="6899" y="16807"/>
                  </a:cubicBezTo>
                  <a:cubicBezTo>
                    <a:pt x="7220" y="16702"/>
                    <a:pt x="7516" y="16526"/>
                    <a:pt x="7765" y="16285"/>
                  </a:cubicBezTo>
                  <a:cubicBezTo>
                    <a:pt x="7871" y="16184"/>
                    <a:pt x="7873" y="16015"/>
                    <a:pt x="7771" y="15909"/>
                  </a:cubicBezTo>
                  <a:cubicBezTo>
                    <a:pt x="7719" y="15855"/>
                    <a:pt x="7650" y="15828"/>
                    <a:pt x="7580" y="15828"/>
                  </a:cubicBezTo>
                  <a:cubicBezTo>
                    <a:pt x="7513" y="15828"/>
                    <a:pt x="7447" y="15853"/>
                    <a:pt x="7395" y="15902"/>
                  </a:cubicBezTo>
                  <a:cubicBezTo>
                    <a:pt x="7142" y="16148"/>
                    <a:pt x="6825" y="16306"/>
                    <a:pt x="6482" y="16363"/>
                  </a:cubicBezTo>
                  <a:cubicBezTo>
                    <a:pt x="6385" y="16379"/>
                    <a:pt x="6288" y="16387"/>
                    <a:pt x="6193" y="16387"/>
                  </a:cubicBezTo>
                  <a:cubicBezTo>
                    <a:pt x="5241" y="16387"/>
                    <a:pt x="4466" y="15617"/>
                    <a:pt x="4466" y="14670"/>
                  </a:cubicBezTo>
                  <a:cubicBezTo>
                    <a:pt x="4466" y="14647"/>
                    <a:pt x="4468" y="14621"/>
                    <a:pt x="4469" y="14596"/>
                  </a:cubicBezTo>
                  <a:cubicBezTo>
                    <a:pt x="4684" y="14509"/>
                    <a:pt x="4885" y="14389"/>
                    <a:pt x="5065" y="14239"/>
                  </a:cubicBezTo>
                  <a:cubicBezTo>
                    <a:pt x="5178" y="14145"/>
                    <a:pt x="5193" y="13977"/>
                    <a:pt x="5099" y="13864"/>
                  </a:cubicBezTo>
                  <a:cubicBezTo>
                    <a:pt x="5046" y="13802"/>
                    <a:pt x="4972" y="13771"/>
                    <a:pt x="4897" y="13771"/>
                  </a:cubicBezTo>
                  <a:cubicBezTo>
                    <a:pt x="4837" y="13771"/>
                    <a:pt x="4775" y="13791"/>
                    <a:pt x="4724" y="13831"/>
                  </a:cubicBezTo>
                  <a:cubicBezTo>
                    <a:pt x="4286" y="14176"/>
                    <a:pt x="3858" y="14232"/>
                    <a:pt x="3606" y="14232"/>
                  </a:cubicBezTo>
                  <a:cubicBezTo>
                    <a:pt x="3551" y="14232"/>
                    <a:pt x="3505" y="14230"/>
                    <a:pt x="3468" y="14227"/>
                  </a:cubicBezTo>
                  <a:cubicBezTo>
                    <a:pt x="3461" y="14226"/>
                    <a:pt x="3453" y="14226"/>
                    <a:pt x="3446" y="14226"/>
                  </a:cubicBezTo>
                  <a:cubicBezTo>
                    <a:pt x="3308" y="14226"/>
                    <a:pt x="3192" y="14331"/>
                    <a:pt x="3182" y="14469"/>
                  </a:cubicBezTo>
                  <a:cubicBezTo>
                    <a:pt x="3169" y="14616"/>
                    <a:pt x="3278" y="14744"/>
                    <a:pt x="3424" y="14756"/>
                  </a:cubicBezTo>
                  <a:cubicBezTo>
                    <a:pt x="3487" y="14761"/>
                    <a:pt x="3551" y="14764"/>
                    <a:pt x="3614" y="14764"/>
                  </a:cubicBezTo>
                  <a:cubicBezTo>
                    <a:pt x="3722" y="14764"/>
                    <a:pt x="3829" y="14757"/>
                    <a:pt x="3935" y="14741"/>
                  </a:cubicBezTo>
                  <a:cubicBezTo>
                    <a:pt x="3973" y="15949"/>
                    <a:pt x="4971" y="16919"/>
                    <a:pt x="6193" y="16919"/>
                  </a:cubicBezTo>
                  <a:cubicBezTo>
                    <a:pt x="6247" y="16919"/>
                    <a:pt x="6301" y="16917"/>
                    <a:pt x="6355" y="16913"/>
                  </a:cubicBezTo>
                  <a:cubicBezTo>
                    <a:pt x="6703" y="17660"/>
                    <a:pt x="7459" y="18149"/>
                    <a:pt x="8299" y="18149"/>
                  </a:cubicBezTo>
                  <a:cubicBezTo>
                    <a:pt x="9480" y="18149"/>
                    <a:pt x="10441" y="17193"/>
                    <a:pt x="10441" y="16016"/>
                  </a:cubicBezTo>
                  <a:lnTo>
                    <a:pt x="10441" y="15429"/>
                  </a:lnTo>
                  <a:lnTo>
                    <a:pt x="11850" y="15429"/>
                  </a:lnTo>
                  <a:cubicBezTo>
                    <a:pt x="11879" y="15430"/>
                    <a:pt x="11945" y="15457"/>
                    <a:pt x="11965" y="15476"/>
                  </a:cubicBezTo>
                  <a:lnTo>
                    <a:pt x="12600" y="16108"/>
                  </a:lnTo>
                  <a:cubicBezTo>
                    <a:pt x="12514" y="16245"/>
                    <a:pt x="12464" y="16407"/>
                    <a:pt x="12464" y="16582"/>
                  </a:cubicBezTo>
                  <a:cubicBezTo>
                    <a:pt x="12464" y="17080"/>
                    <a:pt x="12871" y="17485"/>
                    <a:pt x="13370" y="17485"/>
                  </a:cubicBezTo>
                  <a:cubicBezTo>
                    <a:pt x="13870" y="17485"/>
                    <a:pt x="14277" y="17080"/>
                    <a:pt x="14277" y="16582"/>
                  </a:cubicBezTo>
                  <a:cubicBezTo>
                    <a:pt x="14277" y="16084"/>
                    <a:pt x="13870" y="15678"/>
                    <a:pt x="13370" y="15678"/>
                  </a:cubicBezTo>
                  <a:cubicBezTo>
                    <a:pt x="13239" y="15678"/>
                    <a:pt x="13114" y="15707"/>
                    <a:pt x="13001" y="15758"/>
                  </a:cubicBezTo>
                  <a:lnTo>
                    <a:pt x="12340" y="15099"/>
                  </a:lnTo>
                  <a:cubicBezTo>
                    <a:pt x="12221" y="14980"/>
                    <a:pt x="12019" y="14897"/>
                    <a:pt x="11850" y="14897"/>
                  </a:cubicBezTo>
                  <a:lnTo>
                    <a:pt x="10442" y="14897"/>
                  </a:lnTo>
                  <a:lnTo>
                    <a:pt x="10442" y="13476"/>
                  </a:lnTo>
                  <a:lnTo>
                    <a:pt x="12753" y="13476"/>
                  </a:lnTo>
                  <a:cubicBezTo>
                    <a:pt x="12867" y="13845"/>
                    <a:pt x="13212" y="14114"/>
                    <a:pt x="13619" y="14114"/>
                  </a:cubicBezTo>
                  <a:cubicBezTo>
                    <a:pt x="14119" y="14114"/>
                    <a:pt x="14525" y="13708"/>
                    <a:pt x="14525" y="13210"/>
                  </a:cubicBezTo>
                  <a:cubicBezTo>
                    <a:pt x="14525" y="12712"/>
                    <a:pt x="14119" y="12308"/>
                    <a:pt x="13619" y="12308"/>
                  </a:cubicBezTo>
                  <a:cubicBezTo>
                    <a:pt x="13212" y="12308"/>
                    <a:pt x="12867" y="12576"/>
                    <a:pt x="12753" y="12944"/>
                  </a:cubicBezTo>
                  <a:lnTo>
                    <a:pt x="10442" y="12944"/>
                  </a:lnTo>
                  <a:lnTo>
                    <a:pt x="10442" y="11164"/>
                  </a:lnTo>
                  <a:lnTo>
                    <a:pt x="13207" y="11164"/>
                  </a:lnTo>
                  <a:cubicBezTo>
                    <a:pt x="13321" y="11532"/>
                    <a:pt x="13667" y="11801"/>
                    <a:pt x="14073" y="11801"/>
                  </a:cubicBezTo>
                  <a:cubicBezTo>
                    <a:pt x="14573" y="11801"/>
                    <a:pt x="14980" y="11396"/>
                    <a:pt x="14980" y="10898"/>
                  </a:cubicBezTo>
                  <a:cubicBezTo>
                    <a:pt x="14980" y="10400"/>
                    <a:pt x="14572" y="9994"/>
                    <a:pt x="14073" y="9994"/>
                  </a:cubicBezTo>
                  <a:cubicBezTo>
                    <a:pt x="13667" y="9994"/>
                    <a:pt x="13321" y="10263"/>
                    <a:pt x="13207" y="10632"/>
                  </a:cubicBezTo>
                  <a:lnTo>
                    <a:pt x="10442" y="10632"/>
                  </a:lnTo>
                  <a:lnTo>
                    <a:pt x="10442" y="8697"/>
                  </a:lnTo>
                  <a:lnTo>
                    <a:pt x="11100" y="8697"/>
                  </a:lnTo>
                  <a:cubicBezTo>
                    <a:pt x="11214" y="9065"/>
                    <a:pt x="11559" y="9334"/>
                    <a:pt x="11967" y="9334"/>
                  </a:cubicBezTo>
                  <a:cubicBezTo>
                    <a:pt x="12466" y="9334"/>
                    <a:pt x="12872" y="8929"/>
                    <a:pt x="12872" y="8431"/>
                  </a:cubicBezTo>
                  <a:cubicBezTo>
                    <a:pt x="12872" y="7933"/>
                    <a:pt x="12466" y="7528"/>
                    <a:pt x="11967" y="7528"/>
                  </a:cubicBezTo>
                  <a:cubicBezTo>
                    <a:pt x="11559" y="7528"/>
                    <a:pt x="11214" y="7796"/>
                    <a:pt x="11100" y="8165"/>
                  </a:cubicBezTo>
                  <a:lnTo>
                    <a:pt x="10442" y="8165"/>
                  </a:lnTo>
                  <a:lnTo>
                    <a:pt x="10442" y="6631"/>
                  </a:lnTo>
                  <a:lnTo>
                    <a:pt x="13338" y="6631"/>
                  </a:lnTo>
                  <a:cubicBezTo>
                    <a:pt x="13367" y="6632"/>
                    <a:pt x="13433" y="6659"/>
                    <a:pt x="13453" y="6679"/>
                  </a:cubicBezTo>
                  <a:lnTo>
                    <a:pt x="13999" y="7222"/>
                  </a:lnTo>
                  <a:cubicBezTo>
                    <a:pt x="14052" y="7274"/>
                    <a:pt x="14120" y="7299"/>
                    <a:pt x="14187" y="7299"/>
                  </a:cubicBezTo>
                  <a:cubicBezTo>
                    <a:pt x="14255" y="7299"/>
                    <a:pt x="14324" y="7274"/>
                    <a:pt x="14375" y="7221"/>
                  </a:cubicBezTo>
                  <a:cubicBezTo>
                    <a:pt x="14479" y="7117"/>
                    <a:pt x="14479" y="6949"/>
                    <a:pt x="14374" y="6845"/>
                  </a:cubicBezTo>
                  <a:lnTo>
                    <a:pt x="13828" y="6302"/>
                  </a:lnTo>
                  <a:cubicBezTo>
                    <a:pt x="13709" y="6182"/>
                    <a:pt x="13508" y="6099"/>
                    <a:pt x="13338" y="6099"/>
                  </a:cubicBezTo>
                  <a:lnTo>
                    <a:pt x="10442" y="6099"/>
                  </a:lnTo>
                  <a:lnTo>
                    <a:pt x="10442" y="4996"/>
                  </a:lnTo>
                  <a:lnTo>
                    <a:pt x="12636" y="4996"/>
                  </a:lnTo>
                  <a:cubicBezTo>
                    <a:pt x="12804" y="4996"/>
                    <a:pt x="13007" y="4913"/>
                    <a:pt x="13126" y="4794"/>
                  </a:cubicBezTo>
                  <a:lnTo>
                    <a:pt x="14153" y="3771"/>
                  </a:lnTo>
                  <a:cubicBezTo>
                    <a:pt x="14256" y="3812"/>
                    <a:pt x="14369" y="3835"/>
                    <a:pt x="14486" y="3835"/>
                  </a:cubicBezTo>
                  <a:cubicBezTo>
                    <a:pt x="14986" y="3835"/>
                    <a:pt x="15393" y="3429"/>
                    <a:pt x="15393" y="2931"/>
                  </a:cubicBezTo>
                  <a:cubicBezTo>
                    <a:pt x="15393" y="2433"/>
                    <a:pt x="14986" y="2029"/>
                    <a:pt x="14486" y="2029"/>
                  </a:cubicBezTo>
                  <a:cubicBezTo>
                    <a:pt x="13987" y="2029"/>
                    <a:pt x="13581" y="2433"/>
                    <a:pt x="13581" y="2931"/>
                  </a:cubicBezTo>
                  <a:cubicBezTo>
                    <a:pt x="13581" y="3119"/>
                    <a:pt x="13637" y="3293"/>
                    <a:pt x="13736" y="3438"/>
                  </a:cubicBezTo>
                  <a:lnTo>
                    <a:pt x="12751" y="4416"/>
                  </a:lnTo>
                  <a:cubicBezTo>
                    <a:pt x="12730" y="4437"/>
                    <a:pt x="12665" y="4464"/>
                    <a:pt x="12636" y="4464"/>
                  </a:cubicBezTo>
                  <a:lnTo>
                    <a:pt x="10442" y="4464"/>
                  </a:lnTo>
                  <a:lnTo>
                    <a:pt x="10442" y="2705"/>
                  </a:lnTo>
                  <a:lnTo>
                    <a:pt x="11059" y="2705"/>
                  </a:lnTo>
                  <a:cubicBezTo>
                    <a:pt x="11173" y="3073"/>
                    <a:pt x="11518" y="3342"/>
                    <a:pt x="11924" y="3342"/>
                  </a:cubicBezTo>
                  <a:cubicBezTo>
                    <a:pt x="12424" y="3342"/>
                    <a:pt x="12831" y="2937"/>
                    <a:pt x="12831" y="2439"/>
                  </a:cubicBezTo>
                  <a:cubicBezTo>
                    <a:pt x="12831" y="1941"/>
                    <a:pt x="12424" y="1535"/>
                    <a:pt x="11924" y="1535"/>
                  </a:cubicBezTo>
                  <a:cubicBezTo>
                    <a:pt x="11518" y="1535"/>
                    <a:pt x="11173" y="1804"/>
                    <a:pt x="11059" y="2173"/>
                  </a:cubicBezTo>
                  <a:lnTo>
                    <a:pt x="10441" y="2173"/>
                  </a:lnTo>
                  <a:lnTo>
                    <a:pt x="10441" y="2133"/>
                  </a:lnTo>
                  <a:cubicBezTo>
                    <a:pt x="10441" y="956"/>
                    <a:pt x="9481" y="0"/>
                    <a:pt x="8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 name="Google Shape;1363;p39">
            <a:extLst>
              <a:ext uri="{FF2B5EF4-FFF2-40B4-BE49-F238E27FC236}">
                <a16:creationId xmlns:a16="http://schemas.microsoft.com/office/drawing/2014/main" id="{4EFD9388-4133-322C-A34A-52DC17FE6B76}"/>
              </a:ext>
            </a:extLst>
          </p:cNvPr>
          <p:cNvGrpSpPr/>
          <p:nvPr/>
        </p:nvGrpSpPr>
        <p:grpSpPr>
          <a:xfrm>
            <a:off x="8598818" y="2500732"/>
            <a:ext cx="585440" cy="602023"/>
            <a:chOff x="1888890" y="3144712"/>
            <a:chExt cx="585440" cy="602023"/>
          </a:xfrm>
        </p:grpSpPr>
        <p:sp>
          <p:nvSpPr>
            <p:cNvPr id="47" name="Google Shape;1364;p39">
              <a:extLst>
                <a:ext uri="{FF2B5EF4-FFF2-40B4-BE49-F238E27FC236}">
                  <a16:creationId xmlns:a16="http://schemas.microsoft.com/office/drawing/2014/main" id="{7EE2C513-EF38-FDF5-ECB5-6ADA475CEE1E}"/>
                </a:ext>
              </a:extLst>
            </p:cNvPr>
            <p:cNvSpPr/>
            <p:nvPr/>
          </p:nvSpPr>
          <p:spPr>
            <a:xfrm>
              <a:off x="2170085" y="3159206"/>
              <a:ext cx="53532" cy="53499"/>
            </a:xfrm>
            <a:custGeom>
              <a:avLst/>
              <a:gdLst/>
              <a:ahLst/>
              <a:cxnLst/>
              <a:rect l="l" t="t" r="r" b="b"/>
              <a:pathLst>
                <a:path w="1614" h="1613" extrusionOk="0">
                  <a:moveTo>
                    <a:pt x="1082" y="532"/>
                  </a:moveTo>
                  <a:lnTo>
                    <a:pt x="1082" y="1081"/>
                  </a:lnTo>
                  <a:lnTo>
                    <a:pt x="533" y="1081"/>
                  </a:lnTo>
                  <a:lnTo>
                    <a:pt x="533" y="532"/>
                  </a:lnTo>
                  <a:close/>
                  <a:moveTo>
                    <a:pt x="373" y="1"/>
                  </a:moveTo>
                  <a:cubicBezTo>
                    <a:pt x="168" y="1"/>
                    <a:pt x="1" y="167"/>
                    <a:pt x="1" y="373"/>
                  </a:cubicBezTo>
                  <a:lnTo>
                    <a:pt x="1" y="1241"/>
                  </a:lnTo>
                  <a:cubicBezTo>
                    <a:pt x="1" y="1447"/>
                    <a:pt x="168" y="1613"/>
                    <a:pt x="373" y="1613"/>
                  </a:cubicBezTo>
                  <a:lnTo>
                    <a:pt x="1242" y="1613"/>
                  </a:lnTo>
                  <a:cubicBezTo>
                    <a:pt x="1447" y="1613"/>
                    <a:pt x="1614" y="1447"/>
                    <a:pt x="1614" y="1241"/>
                  </a:cubicBezTo>
                  <a:lnTo>
                    <a:pt x="1614" y="373"/>
                  </a:lnTo>
                  <a:cubicBezTo>
                    <a:pt x="1614" y="167"/>
                    <a:pt x="1447"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65;p39">
              <a:extLst>
                <a:ext uri="{FF2B5EF4-FFF2-40B4-BE49-F238E27FC236}">
                  <a16:creationId xmlns:a16="http://schemas.microsoft.com/office/drawing/2014/main" id="{9F196B91-665B-C807-8483-469C95607DE3}"/>
                </a:ext>
              </a:extLst>
            </p:cNvPr>
            <p:cNvSpPr/>
            <p:nvPr/>
          </p:nvSpPr>
          <p:spPr>
            <a:xfrm>
              <a:off x="1981726" y="3530782"/>
              <a:ext cx="53532" cy="53532"/>
            </a:xfrm>
            <a:custGeom>
              <a:avLst/>
              <a:gdLst/>
              <a:ahLst/>
              <a:cxnLst/>
              <a:rect l="l" t="t" r="r" b="b"/>
              <a:pathLst>
                <a:path w="1614" h="1614" extrusionOk="0">
                  <a:moveTo>
                    <a:pt x="1082" y="533"/>
                  </a:moveTo>
                  <a:lnTo>
                    <a:pt x="1082" y="1082"/>
                  </a:lnTo>
                  <a:lnTo>
                    <a:pt x="533" y="1082"/>
                  </a:lnTo>
                  <a:lnTo>
                    <a:pt x="533" y="533"/>
                  </a:lnTo>
                  <a:close/>
                  <a:moveTo>
                    <a:pt x="372" y="1"/>
                  </a:moveTo>
                  <a:cubicBezTo>
                    <a:pt x="167" y="1"/>
                    <a:pt x="1" y="167"/>
                    <a:pt x="1" y="372"/>
                  </a:cubicBezTo>
                  <a:lnTo>
                    <a:pt x="1" y="1241"/>
                  </a:lnTo>
                  <a:cubicBezTo>
                    <a:pt x="1" y="1446"/>
                    <a:pt x="167" y="1614"/>
                    <a:pt x="372" y="1614"/>
                  </a:cubicBezTo>
                  <a:lnTo>
                    <a:pt x="1241" y="1614"/>
                  </a:lnTo>
                  <a:cubicBezTo>
                    <a:pt x="1446" y="1614"/>
                    <a:pt x="1614" y="1446"/>
                    <a:pt x="1614" y="1241"/>
                  </a:cubicBezTo>
                  <a:lnTo>
                    <a:pt x="1614" y="372"/>
                  </a:lnTo>
                  <a:cubicBezTo>
                    <a:pt x="1614" y="167"/>
                    <a:pt x="1446"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66;p39">
              <a:extLst>
                <a:ext uri="{FF2B5EF4-FFF2-40B4-BE49-F238E27FC236}">
                  <a16:creationId xmlns:a16="http://schemas.microsoft.com/office/drawing/2014/main" id="{82BBB026-C0D7-FFAC-379C-C4F0ABF68F09}"/>
                </a:ext>
              </a:extLst>
            </p:cNvPr>
            <p:cNvSpPr/>
            <p:nvPr/>
          </p:nvSpPr>
          <p:spPr>
            <a:xfrm>
              <a:off x="1915424" y="3185475"/>
              <a:ext cx="53532" cy="53532"/>
            </a:xfrm>
            <a:custGeom>
              <a:avLst/>
              <a:gdLst/>
              <a:ahLst/>
              <a:cxnLst/>
              <a:rect l="l" t="t" r="r" b="b"/>
              <a:pathLst>
                <a:path w="1614" h="1614" extrusionOk="0">
                  <a:moveTo>
                    <a:pt x="1082" y="532"/>
                  </a:moveTo>
                  <a:lnTo>
                    <a:pt x="1082" y="1082"/>
                  </a:lnTo>
                  <a:lnTo>
                    <a:pt x="532" y="1082"/>
                  </a:lnTo>
                  <a:lnTo>
                    <a:pt x="532" y="532"/>
                  </a:lnTo>
                  <a:close/>
                  <a:moveTo>
                    <a:pt x="372" y="1"/>
                  </a:moveTo>
                  <a:cubicBezTo>
                    <a:pt x="167" y="1"/>
                    <a:pt x="1" y="168"/>
                    <a:pt x="1" y="373"/>
                  </a:cubicBezTo>
                  <a:lnTo>
                    <a:pt x="1" y="1241"/>
                  </a:lnTo>
                  <a:cubicBezTo>
                    <a:pt x="1" y="1446"/>
                    <a:pt x="167" y="1614"/>
                    <a:pt x="372" y="1614"/>
                  </a:cubicBezTo>
                  <a:lnTo>
                    <a:pt x="1241" y="1614"/>
                  </a:lnTo>
                  <a:cubicBezTo>
                    <a:pt x="1446" y="1614"/>
                    <a:pt x="1614" y="1446"/>
                    <a:pt x="1614" y="1241"/>
                  </a:cubicBezTo>
                  <a:lnTo>
                    <a:pt x="1614" y="373"/>
                  </a:lnTo>
                  <a:cubicBezTo>
                    <a:pt x="1614" y="168"/>
                    <a:pt x="1446" y="1"/>
                    <a:pt x="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67;p39">
              <a:extLst>
                <a:ext uri="{FF2B5EF4-FFF2-40B4-BE49-F238E27FC236}">
                  <a16:creationId xmlns:a16="http://schemas.microsoft.com/office/drawing/2014/main" id="{E3BC5AB2-1DCD-CCF1-8B96-F013510DC4A8}"/>
                </a:ext>
              </a:extLst>
            </p:cNvPr>
            <p:cNvSpPr/>
            <p:nvPr/>
          </p:nvSpPr>
          <p:spPr>
            <a:xfrm>
              <a:off x="1920565" y="3144712"/>
              <a:ext cx="553765" cy="602023"/>
            </a:xfrm>
            <a:custGeom>
              <a:avLst/>
              <a:gdLst/>
              <a:ahLst/>
              <a:cxnLst/>
              <a:rect l="l" t="t" r="r" b="b"/>
              <a:pathLst>
                <a:path w="16696" h="18151" extrusionOk="0">
                  <a:moveTo>
                    <a:pt x="4488" y="532"/>
                  </a:moveTo>
                  <a:cubicBezTo>
                    <a:pt x="4721" y="532"/>
                    <a:pt x="4911" y="722"/>
                    <a:pt x="4911" y="955"/>
                  </a:cubicBezTo>
                  <a:cubicBezTo>
                    <a:pt x="4911" y="1189"/>
                    <a:pt x="4721" y="1377"/>
                    <a:pt x="4488" y="1377"/>
                  </a:cubicBezTo>
                  <a:cubicBezTo>
                    <a:pt x="4255" y="1377"/>
                    <a:pt x="4065" y="1189"/>
                    <a:pt x="4065" y="955"/>
                  </a:cubicBezTo>
                  <a:cubicBezTo>
                    <a:pt x="4065" y="722"/>
                    <a:pt x="4255" y="532"/>
                    <a:pt x="4488" y="532"/>
                  </a:cubicBezTo>
                  <a:close/>
                  <a:moveTo>
                    <a:pt x="2800" y="3960"/>
                  </a:moveTo>
                  <a:lnTo>
                    <a:pt x="2800" y="4509"/>
                  </a:lnTo>
                  <a:lnTo>
                    <a:pt x="2249" y="4509"/>
                  </a:lnTo>
                  <a:lnTo>
                    <a:pt x="2249" y="3960"/>
                  </a:lnTo>
                  <a:close/>
                  <a:moveTo>
                    <a:pt x="2260" y="7641"/>
                  </a:moveTo>
                  <a:lnTo>
                    <a:pt x="2260" y="8190"/>
                  </a:lnTo>
                  <a:lnTo>
                    <a:pt x="1710" y="8190"/>
                  </a:lnTo>
                  <a:lnTo>
                    <a:pt x="1710" y="7641"/>
                  </a:lnTo>
                  <a:close/>
                  <a:moveTo>
                    <a:pt x="956" y="9840"/>
                  </a:moveTo>
                  <a:cubicBezTo>
                    <a:pt x="1189" y="9840"/>
                    <a:pt x="1379" y="10030"/>
                    <a:pt x="1379" y="10263"/>
                  </a:cubicBezTo>
                  <a:cubicBezTo>
                    <a:pt x="1379" y="10496"/>
                    <a:pt x="1189" y="10686"/>
                    <a:pt x="956" y="10686"/>
                  </a:cubicBezTo>
                  <a:cubicBezTo>
                    <a:pt x="723" y="10686"/>
                    <a:pt x="533" y="10496"/>
                    <a:pt x="533" y="10263"/>
                  </a:cubicBezTo>
                  <a:cubicBezTo>
                    <a:pt x="533" y="10030"/>
                    <a:pt x="723" y="9840"/>
                    <a:pt x="956" y="9840"/>
                  </a:cubicBezTo>
                  <a:close/>
                  <a:moveTo>
                    <a:pt x="10194" y="12157"/>
                  </a:moveTo>
                  <a:cubicBezTo>
                    <a:pt x="10497" y="12157"/>
                    <a:pt x="10744" y="12404"/>
                    <a:pt x="10744" y="12707"/>
                  </a:cubicBezTo>
                  <a:cubicBezTo>
                    <a:pt x="10744" y="13009"/>
                    <a:pt x="10497" y="13256"/>
                    <a:pt x="10194" y="13256"/>
                  </a:cubicBezTo>
                  <a:cubicBezTo>
                    <a:pt x="9891" y="13256"/>
                    <a:pt x="9645" y="13009"/>
                    <a:pt x="9645" y="12707"/>
                  </a:cubicBezTo>
                  <a:cubicBezTo>
                    <a:pt x="9645" y="12404"/>
                    <a:pt x="9891" y="12157"/>
                    <a:pt x="10194" y="12157"/>
                  </a:cubicBezTo>
                  <a:close/>
                  <a:moveTo>
                    <a:pt x="5975" y="10529"/>
                  </a:moveTo>
                  <a:cubicBezTo>
                    <a:pt x="6735" y="10529"/>
                    <a:pt x="7353" y="11147"/>
                    <a:pt x="7353" y="11907"/>
                  </a:cubicBezTo>
                  <a:cubicBezTo>
                    <a:pt x="7353" y="12666"/>
                    <a:pt x="6735" y="13285"/>
                    <a:pt x="5975" y="13285"/>
                  </a:cubicBezTo>
                  <a:cubicBezTo>
                    <a:pt x="5216" y="13285"/>
                    <a:pt x="4598" y="12666"/>
                    <a:pt x="4598" y="11907"/>
                  </a:cubicBezTo>
                  <a:cubicBezTo>
                    <a:pt x="4598" y="11147"/>
                    <a:pt x="5216" y="10529"/>
                    <a:pt x="5975" y="10529"/>
                  </a:cubicBezTo>
                  <a:close/>
                  <a:moveTo>
                    <a:pt x="7876" y="11723"/>
                  </a:moveTo>
                  <a:lnTo>
                    <a:pt x="7876" y="11723"/>
                  </a:lnTo>
                  <a:cubicBezTo>
                    <a:pt x="8372" y="11782"/>
                    <a:pt x="8836" y="11944"/>
                    <a:pt x="9248" y="12185"/>
                  </a:cubicBezTo>
                  <a:cubicBezTo>
                    <a:pt x="9161" y="12340"/>
                    <a:pt x="9113" y="12518"/>
                    <a:pt x="9113" y="12707"/>
                  </a:cubicBezTo>
                  <a:cubicBezTo>
                    <a:pt x="9113" y="13303"/>
                    <a:pt x="9598" y="13788"/>
                    <a:pt x="10194" y="13788"/>
                  </a:cubicBezTo>
                  <a:cubicBezTo>
                    <a:pt x="10358" y="13788"/>
                    <a:pt x="10513" y="13751"/>
                    <a:pt x="10652" y="13686"/>
                  </a:cubicBezTo>
                  <a:cubicBezTo>
                    <a:pt x="10891" y="14167"/>
                    <a:pt x="11027" y="14708"/>
                    <a:pt x="11027" y="15280"/>
                  </a:cubicBezTo>
                  <a:cubicBezTo>
                    <a:pt x="11027" y="15614"/>
                    <a:pt x="10981" y="15943"/>
                    <a:pt x="10890" y="16261"/>
                  </a:cubicBezTo>
                  <a:lnTo>
                    <a:pt x="10152" y="16261"/>
                  </a:lnTo>
                  <a:cubicBezTo>
                    <a:pt x="9711" y="16261"/>
                    <a:pt x="9351" y="15902"/>
                    <a:pt x="9351" y="15460"/>
                  </a:cubicBezTo>
                  <a:lnTo>
                    <a:pt x="9351" y="14651"/>
                  </a:lnTo>
                  <a:cubicBezTo>
                    <a:pt x="9351" y="14511"/>
                    <a:pt x="9241" y="14393"/>
                    <a:pt x="9101" y="14385"/>
                  </a:cubicBezTo>
                  <a:cubicBezTo>
                    <a:pt x="8260" y="14337"/>
                    <a:pt x="7440" y="14090"/>
                    <a:pt x="6714" y="13668"/>
                  </a:cubicBezTo>
                  <a:cubicBezTo>
                    <a:pt x="7402" y="13379"/>
                    <a:pt x="7885" y="12698"/>
                    <a:pt x="7885" y="11907"/>
                  </a:cubicBezTo>
                  <a:cubicBezTo>
                    <a:pt x="7885" y="11844"/>
                    <a:pt x="7882" y="11783"/>
                    <a:pt x="7876" y="11723"/>
                  </a:cubicBezTo>
                  <a:close/>
                  <a:moveTo>
                    <a:pt x="9951" y="3359"/>
                  </a:moveTo>
                  <a:cubicBezTo>
                    <a:pt x="10397" y="3454"/>
                    <a:pt x="10761" y="3779"/>
                    <a:pt x="10898" y="4230"/>
                  </a:cubicBezTo>
                  <a:cubicBezTo>
                    <a:pt x="10922" y="4312"/>
                    <a:pt x="10986" y="4378"/>
                    <a:pt x="11068" y="4404"/>
                  </a:cubicBezTo>
                  <a:cubicBezTo>
                    <a:pt x="11132" y="4426"/>
                    <a:pt x="11194" y="4448"/>
                    <a:pt x="11257" y="4472"/>
                  </a:cubicBezTo>
                  <a:lnTo>
                    <a:pt x="9508" y="6221"/>
                  </a:lnTo>
                  <a:lnTo>
                    <a:pt x="8019" y="6221"/>
                  </a:lnTo>
                  <a:cubicBezTo>
                    <a:pt x="7872" y="6221"/>
                    <a:pt x="7754" y="6340"/>
                    <a:pt x="7754" y="6487"/>
                  </a:cubicBezTo>
                  <a:cubicBezTo>
                    <a:pt x="7754" y="6633"/>
                    <a:pt x="7872" y="6752"/>
                    <a:pt x="8019" y="6752"/>
                  </a:cubicBezTo>
                  <a:lnTo>
                    <a:pt x="8977" y="6752"/>
                  </a:lnTo>
                  <a:lnTo>
                    <a:pt x="7912" y="7817"/>
                  </a:lnTo>
                  <a:cubicBezTo>
                    <a:pt x="7808" y="7921"/>
                    <a:pt x="7808" y="8089"/>
                    <a:pt x="7912" y="8193"/>
                  </a:cubicBezTo>
                  <a:cubicBezTo>
                    <a:pt x="7964" y="8245"/>
                    <a:pt x="8032" y="8271"/>
                    <a:pt x="8100" y="8271"/>
                  </a:cubicBezTo>
                  <a:cubicBezTo>
                    <a:pt x="8168" y="8271"/>
                    <a:pt x="8236" y="8245"/>
                    <a:pt x="8288" y="8193"/>
                  </a:cubicBezTo>
                  <a:lnTo>
                    <a:pt x="12144" y="4337"/>
                  </a:lnTo>
                  <a:cubicBezTo>
                    <a:pt x="12868" y="4761"/>
                    <a:pt x="13491" y="5356"/>
                    <a:pt x="13948" y="6059"/>
                  </a:cubicBezTo>
                  <a:cubicBezTo>
                    <a:pt x="14453" y="6837"/>
                    <a:pt x="14750" y="7738"/>
                    <a:pt x="14806" y="8661"/>
                  </a:cubicBezTo>
                  <a:lnTo>
                    <a:pt x="14806" y="9986"/>
                  </a:lnTo>
                  <a:cubicBezTo>
                    <a:pt x="14806" y="10032"/>
                    <a:pt x="14818" y="10076"/>
                    <a:pt x="14841" y="10116"/>
                  </a:cubicBezTo>
                  <a:lnTo>
                    <a:pt x="16080" y="12312"/>
                  </a:lnTo>
                  <a:cubicBezTo>
                    <a:pt x="16128" y="12396"/>
                    <a:pt x="16134" y="12461"/>
                    <a:pt x="16120" y="12486"/>
                  </a:cubicBezTo>
                  <a:cubicBezTo>
                    <a:pt x="16105" y="12510"/>
                    <a:pt x="16046" y="12536"/>
                    <a:pt x="15948" y="12536"/>
                  </a:cubicBezTo>
                  <a:lnTo>
                    <a:pt x="15072" y="12536"/>
                  </a:lnTo>
                  <a:cubicBezTo>
                    <a:pt x="14926" y="12536"/>
                    <a:pt x="14807" y="12655"/>
                    <a:pt x="14807" y="12802"/>
                  </a:cubicBezTo>
                  <a:lnTo>
                    <a:pt x="14807" y="13433"/>
                  </a:lnTo>
                  <a:lnTo>
                    <a:pt x="13349" y="13433"/>
                  </a:lnTo>
                  <a:cubicBezTo>
                    <a:pt x="13007" y="13433"/>
                    <a:pt x="12728" y="13712"/>
                    <a:pt x="12728" y="14054"/>
                  </a:cubicBezTo>
                  <a:lnTo>
                    <a:pt x="12728" y="16261"/>
                  </a:lnTo>
                  <a:lnTo>
                    <a:pt x="11440" y="16261"/>
                  </a:lnTo>
                  <a:cubicBezTo>
                    <a:pt x="11519" y="15941"/>
                    <a:pt x="11559" y="15612"/>
                    <a:pt x="11559" y="15280"/>
                  </a:cubicBezTo>
                  <a:cubicBezTo>
                    <a:pt x="11559" y="14577"/>
                    <a:pt x="11382" y="13917"/>
                    <a:pt x="11071" y="13338"/>
                  </a:cubicBezTo>
                  <a:cubicBezTo>
                    <a:pt x="11199" y="13160"/>
                    <a:pt x="11275" y="12942"/>
                    <a:pt x="11275" y="12707"/>
                  </a:cubicBezTo>
                  <a:cubicBezTo>
                    <a:pt x="11275" y="12110"/>
                    <a:pt x="10790" y="11625"/>
                    <a:pt x="10194" y="11625"/>
                  </a:cubicBezTo>
                  <a:cubicBezTo>
                    <a:pt x="9984" y="11625"/>
                    <a:pt x="9788" y="11686"/>
                    <a:pt x="9621" y="11790"/>
                  </a:cubicBezTo>
                  <a:cubicBezTo>
                    <a:pt x="9069" y="11444"/>
                    <a:pt x="8427" y="11225"/>
                    <a:pt x="7739" y="11176"/>
                  </a:cubicBezTo>
                  <a:cubicBezTo>
                    <a:pt x="7509" y="10620"/>
                    <a:pt x="7024" y="10197"/>
                    <a:pt x="6429" y="10051"/>
                  </a:cubicBezTo>
                  <a:lnTo>
                    <a:pt x="7083" y="9398"/>
                  </a:lnTo>
                  <a:cubicBezTo>
                    <a:pt x="7187" y="9295"/>
                    <a:pt x="7187" y="9126"/>
                    <a:pt x="7083" y="9023"/>
                  </a:cubicBezTo>
                  <a:cubicBezTo>
                    <a:pt x="7031" y="8970"/>
                    <a:pt x="6963" y="8944"/>
                    <a:pt x="6895" y="8944"/>
                  </a:cubicBezTo>
                  <a:cubicBezTo>
                    <a:pt x="6827" y="8944"/>
                    <a:pt x="6759" y="8970"/>
                    <a:pt x="6706" y="9023"/>
                  </a:cubicBezTo>
                  <a:lnTo>
                    <a:pt x="5714" y="10015"/>
                  </a:lnTo>
                  <a:cubicBezTo>
                    <a:pt x="5414" y="10057"/>
                    <a:pt x="5136" y="10167"/>
                    <a:pt x="4897" y="10332"/>
                  </a:cubicBezTo>
                  <a:cubicBezTo>
                    <a:pt x="4845" y="10149"/>
                    <a:pt x="4804" y="9964"/>
                    <a:pt x="4773" y="9775"/>
                  </a:cubicBezTo>
                  <a:lnTo>
                    <a:pt x="5265" y="9775"/>
                  </a:lnTo>
                  <a:cubicBezTo>
                    <a:pt x="5412" y="9775"/>
                    <a:pt x="5531" y="9656"/>
                    <a:pt x="5531" y="9509"/>
                  </a:cubicBezTo>
                  <a:cubicBezTo>
                    <a:pt x="5531" y="9362"/>
                    <a:pt x="5412" y="9243"/>
                    <a:pt x="5265" y="9243"/>
                  </a:cubicBezTo>
                  <a:lnTo>
                    <a:pt x="4557" y="9243"/>
                  </a:lnTo>
                  <a:cubicBezTo>
                    <a:pt x="4247" y="9004"/>
                    <a:pt x="4065" y="8634"/>
                    <a:pt x="4065" y="8241"/>
                  </a:cubicBezTo>
                  <a:cubicBezTo>
                    <a:pt x="4065" y="7782"/>
                    <a:pt x="4309" y="7366"/>
                    <a:pt x="4705" y="7141"/>
                  </a:cubicBezTo>
                  <a:lnTo>
                    <a:pt x="5354" y="7141"/>
                  </a:lnTo>
                  <a:lnTo>
                    <a:pt x="5354" y="8086"/>
                  </a:lnTo>
                  <a:cubicBezTo>
                    <a:pt x="5354" y="8232"/>
                    <a:pt x="5473" y="8351"/>
                    <a:pt x="5620" y="8351"/>
                  </a:cubicBezTo>
                  <a:cubicBezTo>
                    <a:pt x="5767" y="8351"/>
                    <a:pt x="5886" y="8232"/>
                    <a:pt x="5886" y="8086"/>
                  </a:cubicBezTo>
                  <a:lnTo>
                    <a:pt x="5886" y="7141"/>
                  </a:lnTo>
                  <a:lnTo>
                    <a:pt x="6598" y="7141"/>
                  </a:lnTo>
                  <a:cubicBezTo>
                    <a:pt x="6744" y="7141"/>
                    <a:pt x="6864" y="7021"/>
                    <a:pt x="6864" y="6875"/>
                  </a:cubicBezTo>
                  <a:cubicBezTo>
                    <a:pt x="6864" y="6728"/>
                    <a:pt x="6744" y="6610"/>
                    <a:pt x="6598" y="6610"/>
                  </a:cubicBezTo>
                  <a:lnTo>
                    <a:pt x="4787" y="6610"/>
                  </a:lnTo>
                  <a:cubicBezTo>
                    <a:pt x="4693" y="6428"/>
                    <a:pt x="4642" y="6228"/>
                    <a:pt x="4642" y="6020"/>
                  </a:cubicBezTo>
                  <a:cubicBezTo>
                    <a:pt x="4642" y="5321"/>
                    <a:pt x="5210" y="4753"/>
                    <a:pt x="5909" y="4753"/>
                  </a:cubicBezTo>
                  <a:cubicBezTo>
                    <a:pt x="5987" y="4753"/>
                    <a:pt x="6064" y="4761"/>
                    <a:pt x="6140" y="4775"/>
                  </a:cubicBezTo>
                  <a:lnTo>
                    <a:pt x="6140" y="5687"/>
                  </a:lnTo>
                  <a:cubicBezTo>
                    <a:pt x="6140" y="5834"/>
                    <a:pt x="6259" y="5953"/>
                    <a:pt x="6406" y="5953"/>
                  </a:cubicBezTo>
                  <a:cubicBezTo>
                    <a:pt x="6552" y="5953"/>
                    <a:pt x="6672" y="5834"/>
                    <a:pt x="6672" y="5687"/>
                  </a:cubicBezTo>
                  <a:lnTo>
                    <a:pt x="6672" y="5420"/>
                  </a:lnTo>
                  <a:lnTo>
                    <a:pt x="8108" y="5420"/>
                  </a:lnTo>
                  <a:cubicBezTo>
                    <a:pt x="8255" y="5420"/>
                    <a:pt x="8374" y="5301"/>
                    <a:pt x="8374" y="5154"/>
                  </a:cubicBezTo>
                  <a:cubicBezTo>
                    <a:pt x="8374" y="5007"/>
                    <a:pt x="8255" y="4888"/>
                    <a:pt x="8108" y="4888"/>
                  </a:cubicBezTo>
                  <a:lnTo>
                    <a:pt x="6672" y="4888"/>
                  </a:lnTo>
                  <a:lnTo>
                    <a:pt x="6672" y="4615"/>
                  </a:lnTo>
                  <a:cubicBezTo>
                    <a:pt x="6851" y="4112"/>
                    <a:pt x="7326" y="3776"/>
                    <a:pt x="7864" y="3776"/>
                  </a:cubicBezTo>
                  <a:cubicBezTo>
                    <a:pt x="8042" y="3776"/>
                    <a:pt x="8216" y="3813"/>
                    <a:pt x="8379" y="3886"/>
                  </a:cubicBezTo>
                  <a:cubicBezTo>
                    <a:pt x="8414" y="3901"/>
                    <a:pt x="8451" y="3909"/>
                    <a:pt x="8487" y="3909"/>
                  </a:cubicBezTo>
                  <a:cubicBezTo>
                    <a:pt x="8566" y="3909"/>
                    <a:pt x="8643" y="3873"/>
                    <a:pt x="8695" y="3809"/>
                  </a:cubicBezTo>
                  <a:cubicBezTo>
                    <a:pt x="8881" y="3577"/>
                    <a:pt x="9136" y="3421"/>
                    <a:pt x="9419" y="3360"/>
                  </a:cubicBezTo>
                  <a:lnTo>
                    <a:pt x="9419" y="4428"/>
                  </a:lnTo>
                  <a:cubicBezTo>
                    <a:pt x="9419" y="4575"/>
                    <a:pt x="9538" y="4694"/>
                    <a:pt x="9685" y="4694"/>
                  </a:cubicBezTo>
                  <a:cubicBezTo>
                    <a:pt x="9832" y="4694"/>
                    <a:pt x="9951" y="4575"/>
                    <a:pt x="9951" y="4428"/>
                  </a:cubicBezTo>
                  <a:lnTo>
                    <a:pt x="9951" y="3359"/>
                  </a:lnTo>
                  <a:close/>
                  <a:moveTo>
                    <a:pt x="14807" y="13965"/>
                  </a:moveTo>
                  <a:lnTo>
                    <a:pt x="14807" y="15460"/>
                  </a:lnTo>
                  <a:cubicBezTo>
                    <a:pt x="14807" y="15902"/>
                    <a:pt x="14452" y="16261"/>
                    <a:pt x="14017" y="16261"/>
                  </a:cubicBezTo>
                  <a:lnTo>
                    <a:pt x="13260" y="16261"/>
                  </a:lnTo>
                  <a:lnTo>
                    <a:pt x="13260" y="14054"/>
                  </a:lnTo>
                  <a:cubicBezTo>
                    <a:pt x="13260" y="14005"/>
                    <a:pt x="13301" y="13965"/>
                    <a:pt x="13349" y="13965"/>
                  </a:cubicBezTo>
                  <a:close/>
                  <a:moveTo>
                    <a:pt x="4487" y="1"/>
                  </a:moveTo>
                  <a:cubicBezTo>
                    <a:pt x="3961" y="1"/>
                    <a:pt x="3533" y="429"/>
                    <a:pt x="3533" y="955"/>
                  </a:cubicBezTo>
                  <a:cubicBezTo>
                    <a:pt x="3533" y="1397"/>
                    <a:pt x="3835" y="1770"/>
                    <a:pt x="4243" y="1877"/>
                  </a:cubicBezTo>
                  <a:lnTo>
                    <a:pt x="4243" y="2488"/>
                  </a:lnTo>
                  <a:cubicBezTo>
                    <a:pt x="4243" y="2733"/>
                    <a:pt x="4442" y="2932"/>
                    <a:pt x="4687" y="2932"/>
                  </a:cubicBezTo>
                  <a:lnTo>
                    <a:pt x="7220" y="2932"/>
                  </a:lnTo>
                  <a:lnTo>
                    <a:pt x="7220" y="3362"/>
                  </a:lnTo>
                  <a:cubicBezTo>
                    <a:pt x="6902" y="3483"/>
                    <a:pt x="6623" y="3694"/>
                    <a:pt x="6420" y="3969"/>
                  </a:cubicBezTo>
                  <a:lnTo>
                    <a:pt x="3331" y="3969"/>
                  </a:lnTo>
                  <a:lnTo>
                    <a:pt x="3331" y="3801"/>
                  </a:lnTo>
                  <a:cubicBezTo>
                    <a:pt x="3331" y="3595"/>
                    <a:pt x="3164" y="3428"/>
                    <a:pt x="2959" y="3428"/>
                  </a:cubicBezTo>
                  <a:lnTo>
                    <a:pt x="2090" y="3428"/>
                  </a:lnTo>
                  <a:cubicBezTo>
                    <a:pt x="1885" y="3428"/>
                    <a:pt x="1718" y="3595"/>
                    <a:pt x="1718" y="3801"/>
                  </a:cubicBezTo>
                  <a:lnTo>
                    <a:pt x="1718" y="4669"/>
                  </a:lnTo>
                  <a:cubicBezTo>
                    <a:pt x="1718" y="4875"/>
                    <a:pt x="1885" y="5041"/>
                    <a:pt x="2090" y="5041"/>
                  </a:cubicBezTo>
                  <a:lnTo>
                    <a:pt x="2959" y="5041"/>
                  </a:lnTo>
                  <a:cubicBezTo>
                    <a:pt x="3164" y="5041"/>
                    <a:pt x="3331" y="4875"/>
                    <a:pt x="3331" y="4669"/>
                  </a:cubicBezTo>
                  <a:lnTo>
                    <a:pt x="3331" y="4501"/>
                  </a:lnTo>
                  <a:lnTo>
                    <a:pt x="4948" y="4501"/>
                  </a:lnTo>
                  <a:cubicBezTo>
                    <a:pt x="4500" y="4785"/>
                    <a:pt x="4186" y="5262"/>
                    <a:pt x="4122" y="5813"/>
                  </a:cubicBezTo>
                  <a:lnTo>
                    <a:pt x="3066" y="5813"/>
                  </a:lnTo>
                  <a:cubicBezTo>
                    <a:pt x="2919" y="5813"/>
                    <a:pt x="2801" y="5932"/>
                    <a:pt x="2801" y="6079"/>
                  </a:cubicBezTo>
                  <a:cubicBezTo>
                    <a:pt x="2801" y="6226"/>
                    <a:pt x="2920" y="6345"/>
                    <a:pt x="3066" y="6345"/>
                  </a:cubicBezTo>
                  <a:lnTo>
                    <a:pt x="4140" y="6345"/>
                  </a:lnTo>
                  <a:cubicBezTo>
                    <a:pt x="4167" y="6496"/>
                    <a:pt x="4214" y="6643"/>
                    <a:pt x="4279" y="6782"/>
                  </a:cubicBezTo>
                  <a:cubicBezTo>
                    <a:pt x="3976" y="7000"/>
                    <a:pt x="3753" y="7303"/>
                    <a:pt x="3632" y="7650"/>
                  </a:cubicBezTo>
                  <a:lnTo>
                    <a:pt x="2790" y="7650"/>
                  </a:lnTo>
                  <a:lnTo>
                    <a:pt x="2790" y="7481"/>
                  </a:lnTo>
                  <a:cubicBezTo>
                    <a:pt x="2790" y="7276"/>
                    <a:pt x="2624" y="7109"/>
                    <a:pt x="2419" y="7109"/>
                  </a:cubicBezTo>
                  <a:lnTo>
                    <a:pt x="1550" y="7109"/>
                  </a:lnTo>
                  <a:cubicBezTo>
                    <a:pt x="1345" y="7109"/>
                    <a:pt x="1177" y="7276"/>
                    <a:pt x="1177" y="7481"/>
                  </a:cubicBezTo>
                  <a:lnTo>
                    <a:pt x="1177" y="8350"/>
                  </a:lnTo>
                  <a:cubicBezTo>
                    <a:pt x="1177" y="8555"/>
                    <a:pt x="1345" y="8723"/>
                    <a:pt x="1550" y="8723"/>
                  </a:cubicBezTo>
                  <a:lnTo>
                    <a:pt x="2419" y="8723"/>
                  </a:lnTo>
                  <a:cubicBezTo>
                    <a:pt x="2624" y="8723"/>
                    <a:pt x="2790" y="8555"/>
                    <a:pt x="2790" y="8350"/>
                  </a:cubicBezTo>
                  <a:lnTo>
                    <a:pt x="2790" y="8182"/>
                  </a:lnTo>
                  <a:lnTo>
                    <a:pt x="3534" y="8182"/>
                  </a:lnTo>
                  <a:cubicBezTo>
                    <a:pt x="3534" y="8201"/>
                    <a:pt x="3533" y="8222"/>
                    <a:pt x="3533" y="8241"/>
                  </a:cubicBezTo>
                  <a:cubicBezTo>
                    <a:pt x="3533" y="8778"/>
                    <a:pt x="3772" y="9282"/>
                    <a:pt x="4180" y="9622"/>
                  </a:cubicBezTo>
                  <a:cubicBezTo>
                    <a:pt x="4191" y="9647"/>
                    <a:pt x="4206" y="9669"/>
                    <a:pt x="4224" y="9689"/>
                  </a:cubicBezTo>
                  <a:cubicBezTo>
                    <a:pt x="4237" y="9793"/>
                    <a:pt x="4253" y="9895"/>
                    <a:pt x="4272" y="9997"/>
                  </a:cubicBezTo>
                  <a:lnTo>
                    <a:pt x="1872" y="9997"/>
                  </a:lnTo>
                  <a:cubicBezTo>
                    <a:pt x="1757" y="9600"/>
                    <a:pt x="1389" y="9309"/>
                    <a:pt x="955" y="9309"/>
                  </a:cubicBezTo>
                  <a:cubicBezTo>
                    <a:pt x="429" y="9309"/>
                    <a:pt x="1" y="9737"/>
                    <a:pt x="1" y="10263"/>
                  </a:cubicBezTo>
                  <a:cubicBezTo>
                    <a:pt x="1" y="10790"/>
                    <a:pt x="429" y="11218"/>
                    <a:pt x="955" y="11218"/>
                  </a:cubicBezTo>
                  <a:cubicBezTo>
                    <a:pt x="1389" y="11218"/>
                    <a:pt x="1757" y="10926"/>
                    <a:pt x="1872" y="10529"/>
                  </a:cubicBezTo>
                  <a:lnTo>
                    <a:pt x="4400" y="10529"/>
                  </a:lnTo>
                  <a:cubicBezTo>
                    <a:pt x="4421" y="10599"/>
                    <a:pt x="4444" y="10668"/>
                    <a:pt x="4467" y="10737"/>
                  </a:cubicBezTo>
                  <a:cubicBezTo>
                    <a:pt x="4216" y="11061"/>
                    <a:pt x="4066" y="11466"/>
                    <a:pt x="4066" y="11907"/>
                  </a:cubicBezTo>
                  <a:cubicBezTo>
                    <a:pt x="4066" y="12956"/>
                    <a:pt x="4917" y="13810"/>
                    <a:pt x="5964" y="13816"/>
                  </a:cubicBezTo>
                  <a:cubicBezTo>
                    <a:pt x="6040" y="13871"/>
                    <a:pt x="6117" y="13924"/>
                    <a:pt x="6195" y="13976"/>
                  </a:cubicBezTo>
                  <a:cubicBezTo>
                    <a:pt x="6533" y="14194"/>
                    <a:pt x="6891" y="14377"/>
                    <a:pt x="7264" y="14523"/>
                  </a:cubicBezTo>
                  <a:lnTo>
                    <a:pt x="7264" y="17708"/>
                  </a:lnTo>
                  <a:cubicBezTo>
                    <a:pt x="7264" y="17952"/>
                    <a:pt x="7463" y="18150"/>
                    <a:pt x="7708" y="18150"/>
                  </a:cubicBezTo>
                  <a:lnTo>
                    <a:pt x="9765" y="18150"/>
                  </a:lnTo>
                  <a:cubicBezTo>
                    <a:pt x="9913" y="18150"/>
                    <a:pt x="10031" y="18031"/>
                    <a:pt x="10031" y="17884"/>
                  </a:cubicBezTo>
                  <a:cubicBezTo>
                    <a:pt x="10031" y="17738"/>
                    <a:pt x="9912" y="17618"/>
                    <a:pt x="9765" y="17618"/>
                  </a:cubicBezTo>
                  <a:lnTo>
                    <a:pt x="7796" y="17618"/>
                  </a:lnTo>
                  <a:lnTo>
                    <a:pt x="7796" y="14701"/>
                  </a:lnTo>
                  <a:cubicBezTo>
                    <a:pt x="8130" y="14796"/>
                    <a:pt x="8472" y="14862"/>
                    <a:pt x="8819" y="14897"/>
                  </a:cubicBezTo>
                  <a:lnTo>
                    <a:pt x="8819" y="15461"/>
                  </a:lnTo>
                  <a:cubicBezTo>
                    <a:pt x="8819" y="16195"/>
                    <a:pt x="9417" y="16793"/>
                    <a:pt x="10151" y="16793"/>
                  </a:cubicBezTo>
                  <a:lnTo>
                    <a:pt x="12195" y="16793"/>
                  </a:lnTo>
                  <a:lnTo>
                    <a:pt x="12195" y="17618"/>
                  </a:lnTo>
                  <a:lnTo>
                    <a:pt x="11609" y="17618"/>
                  </a:lnTo>
                  <a:cubicBezTo>
                    <a:pt x="11462" y="17618"/>
                    <a:pt x="11343" y="17738"/>
                    <a:pt x="11343" y="17884"/>
                  </a:cubicBezTo>
                  <a:cubicBezTo>
                    <a:pt x="11343" y="18031"/>
                    <a:pt x="11462" y="18150"/>
                    <a:pt x="11609" y="18150"/>
                  </a:cubicBezTo>
                  <a:lnTo>
                    <a:pt x="12285" y="18150"/>
                  </a:lnTo>
                  <a:cubicBezTo>
                    <a:pt x="12529" y="18150"/>
                    <a:pt x="12727" y="17951"/>
                    <a:pt x="12727" y="17708"/>
                  </a:cubicBezTo>
                  <a:lnTo>
                    <a:pt x="12727" y="16793"/>
                  </a:lnTo>
                  <a:lnTo>
                    <a:pt x="14017" y="16793"/>
                  </a:lnTo>
                  <a:cubicBezTo>
                    <a:pt x="14745" y="16793"/>
                    <a:pt x="15338" y="16195"/>
                    <a:pt x="15338" y="15461"/>
                  </a:cubicBezTo>
                  <a:lnTo>
                    <a:pt x="15338" y="13068"/>
                  </a:lnTo>
                  <a:lnTo>
                    <a:pt x="15948" y="13068"/>
                  </a:lnTo>
                  <a:cubicBezTo>
                    <a:pt x="16232" y="13068"/>
                    <a:pt x="16462" y="12954"/>
                    <a:pt x="16579" y="12754"/>
                  </a:cubicBezTo>
                  <a:cubicBezTo>
                    <a:pt x="16696" y="12555"/>
                    <a:pt x="16682" y="12298"/>
                    <a:pt x="16543" y="12050"/>
                  </a:cubicBezTo>
                  <a:lnTo>
                    <a:pt x="15338" y="9916"/>
                  </a:lnTo>
                  <a:lnTo>
                    <a:pt x="15338" y="8661"/>
                  </a:lnTo>
                  <a:cubicBezTo>
                    <a:pt x="15338" y="8651"/>
                    <a:pt x="15338" y="8642"/>
                    <a:pt x="15337" y="8632"/>
                  </a:cubicBezTo>
                  <a:cubicBezTo>
                    <a:pt x="15276" y="7614"/>
                    <a:pt x="14950" y="6624"/>
                    <a:pt x="14395" y="5770"/>
                  </a:cubicBezTo>
                  <a:cubicBezTo>
                    <a:pt x="13886" y="4986"/>
                    <a:pt x="13190" y="4326"/>
                    <a:pt x="12382" y="3859"/>
                  </a:cubicBezTo>
                  <a:cubicBezTo>
                    <a:pt x="12308" y="3816"/>
                    <a:pt x="12223" y="3793"/>
                    <a:pt x="12138" y="3793"/>
                  </a:cubicBezTo>
                  <a:cubicBezTo>
                    <a:pt x="12008" y="3793"/>
                    <a:pt x="11885" y="3844"/>
                    <a:pt x="11793" y="3936"/>
                  </a:cubicBezTo>
                  <a:lnTo>
                    <a:pt x="11666" y="4062"/>
                  </a:lnTo>
                  <a:cubicBezTo>
                    <a:pt x="11566" y="4019"/>
                    <a:pt x="11463" y="3979"/>
                    <a:pt x="11361" y="3942"/>
                  </a:cubicBezTo>
                  <a:cubicBezTo>
                    <a:pt x="11093" y="3253"/>
                    <a:pt x="10437" y="2799"/>
                    <a:pt x="9685" y="2799"/>
                  </a:cubicBezTo>
                  <a:cubicBezTo>
                    <a:pt x="9201" y="2799"/>
                    <a:pt x="8748" y="2990"/>
                    <a:pt x="8411" y="3329"/>
                  </a:cubicBezTo>
                  <a:cubicBezTo>
                    <a:pt x="8235" y="3273"/>
                    <a:pt x="8051" y="3244"/>
                    <a:pt x="7864" y="3244"/>
                  </a:cubicBezTo>
                  <a:cubicBezTo>
                    <a:pt x="7827" y="3244"/>
                    <a:pt x="7789" y="3245"/>
                    <a:pt x="7752" y="3247"/>
                  </a:cubicBezTo>
                  <a:lnTo>
                    <a:pt x="7752" y="2843"/>
                  </a:lnTo>
                  <a:cubicBezTo>
                    <a:pt x="7752" y="2598"/>
                    <a:pt x="7554" y="2400"/>
                    <a:pt x="7309" y="2400"/>
                  </a:cubicBezTo>
                  <a:lnTo>
                    <a:pt x="4775" y="2400"/>
                  </a:lnTo>
                  <a:lnTo>
                    <a:pt x="4775" y="1865"/>
                  </a:lnTo>
                  <a:cubicBezTo>
                    <a:pt x="5161" y="1743"/>
                    <a:pt x="5441" y="1382"/>
                    <a:pt x="5441" y="955"/>
                  </a:cubicBezTo>
                  <a:cubicBezTo>
                    <a:pt x="5441" y="429"/>
                    <a:pt x="5013" y="1"/>
                    <a:pt x="4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68;p39">
              <a:extLst>
                <a:ext uri="{FF2B5EF4-FFF2-40B4-BE49-F238E27FC236}">
                  <a16:creationId xmlns:a16="http://schemas.microsoft.com/office/drawing/2014/main" id="{327EA111-7B42-A320-E682-9C5D839606CD}"/>
                </a:ext>
              </a:extLst>
            </p:cNvPr>
            <p:cNvSpPr/>
            <p:nvPr/>
          </p:nvSpPr>
          <p:spPr>
            <a:xfrm>
              <a:off x="2083584" y="3504447"/>
              <a:ext cx="70381" cy="70348"/>
            </a:xfrm>
            <a:custGeom>
              <a:avLst/>
              <a:gdLst/>
              <a:ahLst/>
              <a:cxnLst/>
              <a:rect l="l" t="t" r="r" b="b"/>
              <a:pathLst>
                <a:path w="2122" h="2121" extrusionOk="0">
                  <a:moveTo>
                    <a:pt x="1060" y="532"/>
                  </a:moveTo>
                  <a:cubicBezTo>
                    <a:pt x="1352" y="532"/>
                    <a:pt x="1589" y="769"/>
                    <a:pt x="1589" y="1061"/>
                  </a:cubicBezTo>
                  <a:cubicBezTo>
                    <a:pt x="1589" y="1352"/>
                    <a:pt x="1352" y="1588"/>
                    <a:pt x="1060" y="1588"/>
                  </a:cubicBezTo>
                  <a:cubicBezTo>
                    <a:pt x="770" y="1588"/>
                    <a:pt x="533" y="1352"/>
                    <a:pt x="533" y="1061"/>
                  </a:cubicBezTo>
                  <a:cubicBezTo>
                    <a:pt x="533" y="769"/>
                    <a:pt x="770" y="532"/>
                    <a:pt x="1060" y="532"/>
                  </a:cubicBezTo>
                  <a:close/>
                  <a:moveTo>
                    <a:pt x="1060" y="0"/>
                  </a:moveTo>
                  <a:cubicBezTo>
                    <a:pt x="476" y="0"/>
                    <a:pt x="1" y="475"/>
                    <a:pt x="1" y="1061"/>
                  </a:cubicBezTo>
                  <a:cubicBezTo>
                    <a:pt x="1" y="1645"/>
                    <a:pt x="476" y="2120"/>
                    <a:pt x="1060" y="2120"/>
                  </a:cubicBezTo>
                  <a:cubicBezTo>
                    <a:pt x="1646" y="2120"/>
                    <a:pt x="2121" y="1645"/>
                    <a:pt x="2121" y="1061"/>
                  </a:cubicBezTo>
                  <a:cubicBezTo>
                    <a:pt x="2121" y="475"/>
                    <a:pt x="1646" y="0"/>
                    <a:pt x="1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69;p39">
              <a:extLst>
                <a:ext uri="{FF2B5EF4-FFF2-40B4-BE49-F238E27FC236}">
                  <a16:creationId xmlns:a16="http://schemas.microsoft.com/office/drawing/2014/main" id="{EDF96BD7-4061-1295-CB4C-BE5D3E382F6F}"/>
                </a:ext>
              </a:extLst>
            </p:cNvPr>
            <p:cNvSpPr/>
            <p:nvPr/>
          </p:nvSpPr>
          <p:spPr>
            <a:xfrm>
              <a:off x="1888890" y="3314662"/>
              <a:ext cx="83449" cy="63350"/>
            </a:xfrm>
            <a:custGeom>
              <a:avLst/>
              <a:gdLst/>
              <a:ahLst/>
              <a:cxnLst/>
              <a:rect l="l" t="t" r="r" b="b"/>
              <a:pathLst>
                <a:path w="2516" h="1910" extrusionOk="0">
                  <a:moveTo>
                    <a:pt x="955" y="532"/>
                  </a:moveTo>
                  <a:cubicBezTo>
                    <a:pt x="1189" y="532"/>
                    <a:pt x="1378" y="722"/>
                    <a:pt x="1378" y="955"/>
                  </a:cubicBezTo>
                  <a:cubicBezTo>
                    <a:pt x="1378" y="1188"/>
                    <a:pt x="1189" y="1378"/>
                    <a:pt x="955" y="1378"/>
                  </a:cubicBezTo>
                  <a:cubicBezTo>
                    <a:pt x="722" y="1378"/>
                    <a:pt x="533" y="1188"/>
                    <a:pt x="533" y="955"/>
                  </a:cubicBezTo>
                  <a:cubicBezTo>
                    <a:pt x="533" y="722"/>
                    <a:pt x="722" y="532"/>
                    <a:pt x="955" y="532"/>
                  </a:cubicBezTo>
                  <a:close/>
                  <a:moveTo>
                    <a:pt x="955" y="0"/>
                  </a:moveTo>
                  <a:cubicBezTo>
                    <a:pt x="429" y="0"/>
                    <a:pt x="1" y="428"/>
                    <a:pt x="1" y="955"/>
                  </a:cubicBezTo>
                  <a:cubicBezTo>
                    <a:pt x="1" y="1482"/>
                    <a:pt x="429" y="1910"/>
                    <a:pt x="955" y="1910"/>
                  </a:cubicBezTo>
                  <a:cubicBezTo>
                    <a:pt x="1389" y="1910"/>
                    <a:pt x="1757" y="1618"/>
                    <a:pt x="1872" y="1221"/>
                  </a:cubicBezTo>
                  <a:lnTo>
                    <a:pt x="2249" y="1221"/>
                  </a:lnTo>
                  <a:cubicBezTo>
                    <a:pt x="2395" y="1221"/>
                    <a:pt x="2514" y="1102"/>
                    <a:pt x="2514" y="955"/>
                  </a:cubicBezTo>
                  <a:cubicBezTo>
                    <a:pt x="2515" y="808"/>
                    <a:pt x="2396" y="689"/>
                    <a:pt x="2249" y="689"/>
                  </a:cubicBezTo>
                  <a:lnTo>
                    <a:pt x="1872" y="689"/>
                  </a:lnTo>
                  <a:cubicBezTo>
                    <a:pt x="1757" y="292"/>
                    <a:pt x="1389" y="0"/>
                    <a:pt x="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70;p39">
              <a:extLst>
                <a:ext uri="{FF2B5EF4-FFF2-40B4-BE49-F238E27FC236}">
                  <a16:creationId xmlns:a16="http://schemas.microsoft.com/office/drawing/2014/main" id="{F3556FBC-E68A-AF3A-1FDD-46E260C95DE5}"/>
                </a:ext>
              </a:extLst>
            </p:cNvPr>
            <p:cNvSpPr/>
            <p:nvPr/>
          </p:nvSpPr>
          <p:spPr>
            <a:xfrm>
              <a:off x="2293368" y="3432705"/>
              <a:ext cx="100896" cy="53035"/>
            </a:xfrm>
            <a:custGeom>
              <a:avLst/>
              <a:gdLst/>
              <a:ahLst/>
              <a:cxnLst/>
              <a:rect l="l" t="t" r="r" b="b"/>
              <a:pathLst>
                <a:path w="3042" h="1599" extrusionOk="0">
                  <a:moveTo>
                    <a:pt x="2511" y="532"/>
                  </a:moveTo>
                  <a:lnTo>
                    <a:pt x="2511" y="1067"/>
                  </a:lnTo>
                  <a:lnTo>
                    <a:pt x="531" y="1067"/>
                  </a:lnTo>
                  <a:lnTo>
                    <a:pt x="531" y="532"/>
                  </a:lnTo>
                  <a:close/>
                  <a:moveTo>
                    <a:pt x="443" y="1"/>
                  </a:moveTo>
                  <a:cubicBezTo>
                    <a:pt x="199" y="1"/>
                    <a:pt x="1" y="199"/>
                    <a:pt x="1" y="443"/>
                  </a:cubicBezTo>
                  <a:lnTo>
                    <a:pt x="1" y="1155"/>
                  </a:lnTo>
                  <a:cubicBezTo>
                    <a:pt x="1" y="1399"/>
                    <a:pt x="199" y="1598"/>
                    <a:pt x="443" y="1598"/>
                  </a:cubicBezTo>
                  <a:lnTo>
                    <a:pt x="2599" y="1598"/>
                  </a:lnTo>
                  <a:cubicBezTo>
                    <a:pt x="2844" y="1598"/>
                    <a:pt x="3042" y="1399"/>
                    <a:pt x="3042" y="1155"/>
                  </a:cubicBezTo>
                  <a:lnTo>
                    <a:pt x="3042" y="443"/>
                  </a:lnTo>
                  <a:cubicBezTo>
                    <a:pt x="3042" y="199"/>
                    <a:pt x="2844" y="1"/>
                    <a:pt x="2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320389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276</TotalTime>
  <Words>1385</Words>
  <Application>Microsoft Office PowerPoint</Application>
  <PresentationFormat>Widescreen</PresentationFormat>
  <Paragraphs>126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Calibri</vt:lpstr>
      <vt:lpstr>Calibri Light</vt:lpstr>
      <vt:lpstr>Montserrat</vt:lpstr>
      <vt:lpstr>Montserrat Black</vt:lpstr>
      <vt:lpstr>Office Theme</vt:lpstr>
      <vt:lpstr>Intelligent Economy: How AI and ML Are Revolutionizing the Way We Think About and Approach Economic Processes</vt:lpstr>
      <vt:lpstr>CUPRINS</vt:lpstr>
      <vt:lpstr>INTRODUCERE</vt:lpstr>
      <vt:lpstr>PowerPoint Presentation</vt:lpstr>
      <vt:lpstr>PowerPoint Presentation</vt:lpstr>
      <vt:lpstr>PowerPoint Presentation</vt:lpstr>
      <vt:lpstr>IMPORTANȚA IA ȘI ML ÎN ECONOMIE</vt:lpstr>
      <vt:lpstr>PowerPoint Presentation</vt:lpstr>
      <vt:lpstr>AVANTAJE</vt:lpstr>
      <vt:lpstr>DEZAVANTAJE</vt:lpstr>
      <vt:lpstr>TRANSFORMAREA DIGITALĂ A AFACERILOR</vt:lpstr>
      <vt:lpstr>PowerPoint Presentation</vt:lpstr>
      <vt:lpstr>PowerPoint Presentation</vt:lpstr>
      <vt:lpstr>PowerPoint Presentation</vt:lpstr>
      <vt:lpstr>Date Statistice - 2024</vt:lpstr>
      <vt:lpstr>EXEMPLE DE ALTE APLICAȚII IA ȘI ML ÎN ECONOMIE</vt:lpstr>
      <vt:lpstr>PowerPoint Presentation</vt:lpstr>
      <vt:lpstr>PowerPoint Presentation</vt:lpstr>
      <vt:lpstr>PowerPoint Presentation</vt:lpstr>
      <vt:lpstr>PowerPoint Presentation</vt:lpstr>
      <vt:lpstr>Concluzii</vt:lpstr>
      <vt:lpstr>PowerPoint Presentation</vt:lpstr>
      <vt:lpstr>Bibliografie</vt:lpstr>
      <vt:lpstr>VĂ MULȚUMESC!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XGEN</dc:title>
  <dc:creator>Ionut Balanean</dc:creator>
  <cp:lastModifiedBy>Ioan-Anton SĂVULESCU</cp:lastModifiedBy>
  <cp:revision>28</cp:revision>
  <dcterms:created xsi:type="dcterms:W3CDTF">2022-11-16T09:30:41Z</dcterms:created>
  <dcterms:modified xsi:type="dcterms:W3CDTF">2024-05-19T17:08:24Z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b58b62f-6f94-46bd-8089-18e64b0a9abb_Enabled">
    <vt:lpwstr>true</vt:lpwstr>
  </property>
  <property fmtid="{D5CDD505-2E9C-101B-9397-08002B2CF9AE}" pid="3" name="MSIP_Label_5b58b62f-6f94-46bd-8089-18e64b0a9abb_SetDate">
    <vt:lpwstr>2023-10-27T07:10:01Z</vt:lpwstr>
  </property>
  <property fmtid="{D5CDD505-2E9C-101B-9397-08002B2CF9AE}" pid="4" name="MSIP_Label_5b58b62f-6f94-46bd-8089-18e64b0a9abb_Method">
    <vt:lpwstr>Standard</vt:lpwstr>
  </property>
  <property fmtid="{D5CDD505-2E9C-101B-9397-08002B2CF9AE}" pid="5" name="MSIP_Label_5b58b62f-6f94-46bd-8089-18e64b0a9abb_Name">
    <vt:lpwstr>defa4170-0d19-0005-0004-bc88714345d2</vt:lpwstr>
  </property>
  <property fmtid="{D5CDD505-2E9C-101B-9397-08002B2CF9AE}" pid="6" name="MSIP_Label_5b58b62f-6f94-46bd-8089-18e64b0a9abb_SiteId">
    <vt:lpwstr>a6eb79fa-c4a9-4cce-818d-b85274d15305</vt:lpwstr>
  </property>
  <property fmtid="{D5CDD505-2E9C-101B-9397-08002B2CF9AE}" pid="7" name="MSIP_Label_5b58b62f-6f94-46bd-8089-18e64b0a9abb_ActionId">
    <vt:lpwstr>2cd14b58-11e0-4307-8785-27378c20c99b</vt:lpwstr>
  </property>
  <property fmtid="{D5CDD505-2E9C-101B-9397-08002B2CF9AE}" pid="8" name="MSIP_Label_5b58b62f-6f94-46bd-8089-18e64b0a9abb_ContentBits">
    <vt:lpwstr>0</vt:lpwstr>
  </property>
</Properties>
</file>