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2" r:id="rId4"/>
    <p:sldId id="258" r:id="rId5"/>
    <p:sldId id="263" r:id="rId6"/>
    <p:sldId id="259" r:id="rId7"/>
    <p:sldId id="266" r:id="rId8"/>
    <p:sldId id="260" r:id="rId9"/>
    <p:sldId id="264" r:id="rId10"/>
    <p:sldId id="265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8" autoAdjust="0"/>
    <p:restoredTop sz="94660"/>
  </p:normalViewPr>
  <p:slideViewPr>
    <p:cSldViewPr snapToGrid="0">
      <p:cViewPr varScale="1">
        <p:scale>
          <a:sx n="81" d="100"/>
          <a:sy n="81" d="100"/>
        </p:scale>
        <p:origin x="4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26390A-970E-4864-8ABB-B35B00193CAD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18D79149-B72E-4316-A32B-A728B4834D01}">
      <dgm:prSet phldrT="[Text]"/>
      <dgm:spPr/>
      <dgm:t>
        <a:bodyPr/>
        <a:lstStyle/>
        <a:p>
          <a:r>
            <a:rPr lang="ro-RO" dirty="0">
              <a:solidFill>
                <a:schemeClr val="tx1"/>
              </a:solidFill>
            </a:rPr>
            <a:t>Obținerea hidrogelului</a:t>
          </a:r>
          <a:endParaRPr lang="en-US" dirty="0">
            <a:solidFill>
              <a:schemeClr val="tx1"/>
            </a:solidFill>
          </a:endParaRPr>
        </a:p>
      </dgm:t>
    </dgm:pt>
    <dgm:pt modelId="{5EFBB617-CCAD-4B4E-80A3-C06CB8EF3040}" type="parTrans" cxnId="{CD0EE983-CC37-4D17-94A1-FAC616F06E5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25F0900-1F47-4489-9849-4567E77D25FA}" type="sibTrans" cxnId="{CD0EE983-CC37-4D17-94A1-FAC616F06E5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8DCC3F9-DC6B-43A6-9182-364D065A8589}">
      <dgm:prSet phldrT="[Text]"/>
      <dgm:spPr/>
      <dgm:t>
        <a:bodyPr/>
        <a:lstStyle/>
        <a:p>
          <a:r>
            <a:rPr lang="ro-RO" dirty="0">
              <a:solidFill>
                <a:schemeClr val="tx1"/>
              </a:solidFill>
            </a:rPr>
            <a:t>Pregătirea ambalajelor cu strat de hidrogel</a:t>
          </a:r>
          <a:endParaRPr lang="en-US" dirty="0">
            <a:solidFill>
              <a:schemeClr val="tx1"/>
            </a:solidFill>
          </a:endParaRPr>
        </a:p>
      </dgm:t>
    </dgm:pt>
    <dgm:pt modelId="{06A78E95-E92E-42FE-BC81-595387E6650C}" type="parTrans" cxnId="{0615F8D8-5D29-4A59-A09C-F723B1251CC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D8D54DA-F028-49DA-81A6-51BAB9CBAAE8}" type="sibTrans" cxnId="{0615F8D8-5D29-4A59-A09C-F723B1251CC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7816738-2C75-400E-AFA1-513B7B62EA3A}">
      <dgm:prSet phldrT="[Text]"/>
      <dgm:spPr/>
      <dgm:t>
        <a:bodyPr/>
        <a:lstStyle/>
        <a:p>
          <a:r>
            <a:rPr lang="ro-RO" dirty="0">
              <a:solidFill>
                <a:schemeClr val="tx1"/>
              </a:solidFill>
            </a:rPr>
            <a:t>Ambalarea cărnii în atmosferă controlată</a:t>
          </a:r>
        </a:p>
        <a:p>
          <a:r>
            <a:rPr lang="ro-RO" dirty="0">
              <a:solidFill>
                <a:schemeClr val="tx1"/>
              </a:solidFill>
            </a:rPr>
            <a:t>70% N</a:t>
          </a:r>
          <a:r>
            <a:rPr lang="ro-RO" baseline="-25000" dirty="0">
              <a:solidFill>
                <a:schemeClr val="tx1"/>
              </a:solidFill>
            </a:rPr>
            <a:t>2</a:t>
          </a:r>
          <a:r>
            <a:rPr lang="ro-RO" dirty="0">
              <a:solidFill>
                <a:schemeClr val="tx1"/>
              </a:solidFill>
            </a:rPr>
            <a:t>: 30% CO</a:t>
          </a:r>
          <a:r>
            <a:rPr lang="ro-RO" baseline="-25000" dirty="0">
              <a:solidFill>
                <a:schemeClr val="tx1"/>
              </a:solidFill>
            </a:rPr>
            <a:t>2</a:t>
          </a:r>
          <a:endParaRPr lang="en-US" baseline="-25000" dirty="0">
            <a:solidFill>
              <a:schemeClr val="tx1"/>
            </a:solidFill>
          </a:endParaRPr>
        </a:p>
      </dgm:t>
    </dgm:pt>
    <dgm:pt modelId="{AE324468-85F1-4F07-961B-5A838BF1936F}" type="parTrans" cxnId="{09C5684B-B9D4-4331-A44A-7ECD9CB93C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70F7FD4-3B38-4DED-B3CF-278933E353AF}" type="sibTrans" cxnId="{09C5684B-B9D4-4331-A44A-7ECD9CB93C3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9B1FB0F-2410-4958-8650-BE1E515ABBB7}">
      <dgm:prSet/>
      <dgm:spPr/>
      <dgm:t>
        <a:bodyPr/>
        <a:lstStyle/>
        <a:p>
          <a:r>
            <a:rPr lang="ro-RO" dirty="0">
              <a:solidFill>
                <a:schemeClr val="tx1"/>
              </a:solidFill>
            </a:rPr>
            <a:t>Păstrarea la               0...+4</a:t>
          </a:r>
          <a:r>
            <a:rPr lang="ro-RO" baseline="30000" dirty="0">
              <a:solidFill>
                <a:schemeClr val="tx1"/>
              </a:solidFill>
            </a:rPr>
            <a:t>o</a:t>
          </a:r>
          <a:r>
            <a:rPr lang="ro-RO" dirty="0">
              <a:solidFill>
                <a:schemeClr val="tx1"/>
              </a:solidFill>
            </a:rPr>
            <a:t>C</a:t>
          </a:r>
        </a:p>
        <a:p>
          <a:r>
            <a:rPr lang="ro-RO" dirty="0">
              <a:solidFill>
                <a:schemeClr val="tx1"/>
              </a:solidFill>
            </a:rPr>
            <a:t>7 zile</a:t>
          </a:r>
          <a:endParaRPr lang="en-US" dirty="0">
            <a:solidFill>
              <a:schemeClr val="tx1"/>
            </a:solidFill>
          </a:endParaRPr>
        </a:p>
      </dgm:t>
    </dgm:pt>
    <dgm:pt modelId="{BD84EA53-28C7-48CA-AA17-DB7C8959735D}" type="parTrans" cxnId="{B1FF7007-AFDD-4257-9A0A-26E655C1379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E402FE-D601-49D5-870B-C745BB75A908}" type="sibTrans" cxnId="{B1FF7007-AFDD-4257-9A0A-26E655C1379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1F1D34B-63C5-47D9-A192-EF4FFAB5840A}">
      <dgm:prSet/>
      <dgm:spPr/>
      <dgm:t>
        <a:bodyPr/>
        <a:lstStyle/>
        <a:p>
          <a:r>
            <a:rPr lang="ro-RO" dirty="0"/>
            <a:t>Evaluarea aspectului cărnii, a hidrogelurilor și a </a:t>
          </a:r>
          <a:r>
            <a:rPr lang="ro-RO" dirty="0" err="1"/>
            <a:t>pH-ului</a:t>
          </a:r>
          <a:r>
            <a:rPr lang="ro-RO" dirty="0"/>
            <a:t> cărnii</a:t>
          </a:r>
          <a:endParaRPr lang="en-US" dirty="0"/>
        </a:p>
      </dgm:t>
    </dgm:pt>
    <dgm:pt modelId="{6F7A6F9A-B938-43B7-ACF4-A0B144365E39}" type="parTrans" cxnId="{C0F05508-7A0F-44E6-8627-68F555AE2E48}">
      <dgm:prSet/>
      <dgm:spPr/>
      <dgm:t>
        <a:bodyPr/>
        <a:lstStyle/>
        <a:p>
          <a:endParaRPr lang="en-US"/>
        </a:p>
      </dgm:t>
    </dgm:pt>
    <dgm:pt modelId="{6B1CC983-BB2F-4C22-83B7-9F5F98880F2F}" type="sibTrans" cxnId="{C0F05508-7A0F-44E6-8627-68F555AE2E48}">
      <dgm:prSet/>
      <dgm:spPr/>
      <dgm:t>
        <a:bodyPr/>
        <a:lstStyle/>
        <a:p>
          <a:endParaRPr lang="en-US"/>
        </a:p>
      </dgm:t>
    </dgm:pt>
    <dgm:pt modelId="{228BE786-2943-459D-95CC-94FB3ADD6873}" type="pres">
      <dgm:prSet presAssocID="{E226390A-970E-4864-8ABB-B35B00193CAD}" presName="CompostProcess" presStyleCnt="0">
        <dgm:presLayoutVars>
          <dgm:dir/>
          <dgm:resizeHandles val="exact"/>
        </dgm:presLayoutVars>
      </dgm:prSet>
      <dgm:spPr/>
    </dgm:pt>
    <dgm:pt modelId="{EB55AAF0-6C2F-4F72-B483-56FD785D8C5A}" type="pres">
      <dgm:prSet presAssocID="{E226390A-970E-4864-8ABB-B35B00193CAD}" presName="arrow" presStyleLbl="bgShp" presStyleIdx="0" presStyleCnt="1"/>
      <dgm:spPr/>
    </dgm:pt>
    <dgm:pt modelId="{7A8E56CE-1359-4A9A-80C7-FB0240BDE8F5}" type="pres">
      <dgm:prSet presAssocID="{E226390A-970E-4864-8ABB-B35B00193CAD}" presName="linearProcess" presStyleCnt="0"/>
      <dgm:spPr/>
    </dgm:pt>
    <dgm:pt modelId="{0A5850D0-1AAB-4146-978D-B62C9C1167A8}" type="pres">
      <dgm:prSet presAssocID="{18D79149-B72E-4316-A32B-A728B4834D01}" presName="textNode" presStyleLbl="node1" presStyleIdx="0" presStyleCnt="5">
        <dgm:presLayoutVars>
          <dgm:bulletEnabled val="1"/>
        </dgm:presLayoutVars>
      </dgm:prSet>
      <dgm:spPr/>
    </dgm:pt>
    <dgm:pt modelId="{7965E869-38F5-4F2A-963F-215B57186E71}" type="pres">
      <dgm:prSet presAssocID="{825F0900-1F47-4489-9849-4567E77D25FA}" presName="sibTrans" presStyleCnt="0"/>
      <dgm:spPr/>
    </dgm:pt>
    <dgm:pt modelId="{B2339FC4-C810-4DC4-B525-07B9F3CC0E07}" type="pres">
      <dgm:prSet presAssocID="{78DCC3F9-DC6B-43A6-9182-364D065A8589}" presName="textNode" presStyleLbl="node1" presStyleIdx="1" presStyleCnt="5">
        <dgm:presLayoutVars>
          <dgm:bulletEnabled val="1"/>
        </dgm:presLayoutVars>
      </dgm:prSet>
      <dgm:spPr/>
    </dgm:pt>
    <dgm:pt modelId="{19A68B3F-84DE-4867-A8A6-5FE6AA60AABD}" type="pres">
      <dgm:prSet presAssocID="{3D8D54DA-F028-49DA-81A6-51BAB9CBAAE8}" presName="sibTrans" presStyleCnt="0"/>
      <dgm:spPr/>
    </dgm:pt>
    <dgm:pt modelId="{E3452709-24C8-4444-B2B9-133490879CDB}" type="pres">
      <dgm:prSet presAssocID="{C7816738-2C75-400E-AFA1-513B7B62EA3A}" presName="textNode" presStyleLbl="node1" presStyleIdx="2" presStyleCnt="5">
        <dgm:presLayoutVars>
          <dgm:bulletEnabled val="1"/>
        </dgm:presLayoutVars>
      </dgm:prSet>
      <dgm:spPr/>
    </dgm:pt>
    <dgm:pt modelId="{87215CF2-9CD7-490E-BA14-56065100ED55}" type="pres">
      <dgm:prSet presAssocID="{D70F7FD4-3B38-4DED-B3CF-278933E353AF}" presName="sibTrans" presStyleCnt="0"/>
      <dgm:spPr/>
    </dgm:pt>
    <dgm:pt modelId="{B170E427-0F6D-4F38-A25E-AA7F640CC641}" type="pres">
      <dgm:prSet presAssocID="{E9B1FB0F-2410-4958-8650-BE1E515ABBB7}" presName="textNode" presStyleLbl="node1" presStyleIdx="3" presStyleCnt="5" custScaleX="98226">
        <dgm:presLayoutVars>
          <dgm:bulletEnabled val="1"/>
        </dgm:presLayoutVars>
      </dgm:prSet>
      <dgm:spPr/>
    </dgm:pt>
    <dgm:pt modelId="{F8EC88EF-2F15-4CF3-95EE-29979DAC4993}" type="pres">
      <dgm:prSet presAssocID="{7AE402FE-D601-49D5-870B-C745BB75A908}" presName="sibTrans" presStyleCnt="0"/>
      <dgm:spPr/>
    </dgm:pt>
    <dgm:pt modelId="{03F48D31-AA11-4EBA-8920-B0C51FE916D4}" type="pres">
      <dgm:prSet presAssocID="{61F1D34B-63C5-47D9-A192-EF4FFAB5840A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B1FF7007-AFDD-4257-9A0A-26E655C13798}" srcId="{E226390A-970E-4864-8ABB-B35B00193CAD}" destId="{E9B1FB0F-2410-4958-8650-BE1E515ABBB7}" srcOrd="3" destOrd="0" parTransId="{BD84EA53-28C7-48CA-AA17-DB7C8959735D}" sibTransId="{7AE402FE-D601-49D5-870B-C745BB75A908}"/>
    <dgm:cxn modelId="{C0F05508-7A0F-44E6-8627-68F555AE2E48}" srcId="{E226390A-970E-4864-8ABB-B35B00193CAD}" destId="{61F1D34B-63C5-47D9-A192-EF4FFAB5840A}" srcOrd="4" destOrd="0" parTransId="{6F7A6F9A-B938-43B7-ACF4-A0B144365E39}" sibTransId="{6B1CC983-BB2F-4C22-83B7-9F5F98880F2F}"/>
    <dgm:cxn modelId="{0FDC2544-4BD7-4F79-8369-4CFE7D9FA763}" type="presOf" srcId="{E9B1FB0F-2410-4958-8650-BE1E515ABBB7}" destId="{B170E427-0F6D-4F38-A25E-AA7F640CC641}" srcOrd="0" destOrd="0" presId="urn:microsoft.com/office/officeart/2005/8/layout/hProcess9"/>
    <dgm:cxn modelId="{09C5684B-B9D4-4331-A44A-7ECD9CB93C34}" srcId="{E226390A-970E-4864-8ABB-B35B00193CAD}" destId="{C7816738-2C75-400E-AFA1-513B7B62EA3A}" srcOrd="2" destOrd="0" parTransId="{AE324468-85F1-4F07-961B-5A838BF1936F}" sibTransId="{D70F7FD4-3B38-4DED-B3CF-278933E353AF}"/>
    <dgm:cxn modelId="{CD0EE983-CC37-4D17-94A1-FAC616F06E5A}" srcId="{E226390A-970E-4864-8ABB-B35B00193CAD}" destId="{18D79149-B72E-4316-A32B-A728B4834D01}" srcOrd="0" destOrd="0" parTransId="{5EFBB617-CCAD-4B4E-80A3-C06CB8EF3040}" sibTransId="{825F0900-1F47-4489-9849-4567E77D25FA}"/>
    <dgm:cxn modelId="{5CF82F8A-9DED-4FEF-813A-467131166B66}" type="presOf" srcId="{78DCC3F9-DC6B-43A6-9182-364D065A8589}" destId="{B2339FC4-C810-4DC4-B525-07B9F3CC0E07}" srcOrd="0" destOrd="0" presId="urn:microsoft.com/office/officeart/2005/8/layout/hProcess9"/>
    <dgm:cxn modelId="{778EB896-884D-48C6-B4C7-3B878076B6FB}" type="presOf" srcId="{C7816738-2C75-400E-AFA1-513B7B62EA3A}" destId="{E3452709-24C8-4444-B2B9-133490879CDB}" srcOrd="0" destOrd="0" presId="urn:microsoft.com/office/officeart/2005/8/layout/hProcess9"/>
    <dgm:cxn modelId="{F82944A9-316E-4A98-802E-E9E682192318}" type="presOf" srcId="{E226390A-970E-4864-8ABB-B35B00193CAD}" destId="{228BE786-2943-459D-95CC-94FB3ADD6873}" srcOrd="0" destOrd="0" presId="urn:microsoft.com/office/officeart/2005/8/layout/hProcess9"/>
    <dgm:cxn modelId="{A594FCD7-EB5A-4113-9A64-F263551B1AE1}" type="presOf" srcId="{61F1D34B-63C5-47D9-A192-EF4FFAB5840A}" destId="{03F48D31-AA11-4EBA-8920-B0C51FE916D4}" srcOrd="0" destOrd="0" presId="urn:microsoft.com/office/officeart/2005/8/layout/hProcess9"/>
    <dgm:cxn modelId="{0615F8D8-5D29-4A59-A09C-F723B1251CC0}" srcId="{E226390A-970E-4864-8ABB-B35B00193CAD}" destId="{78DCC3F9-DC6B-43A6-9182-364D065A8589}" srcOrd="1" destOrd="0" parTransId="{06A78E95-E92E-42FE-BC81-595387E6650C}" sibTransId="{3D8D54DA-F028-49DA-81A6-51BAB9CBAAE8}"/>
    <dgm:cxn modelId="{C06FE6E3-620B-4C3D-BC8D-99EB5FDE7D65}" type="presOf" srcId="{18D79149-B72E-4316-A32B-A728B4834D01}" destId="{0A5850D0-1AAB-4146-978D-B62C9C1167A8}" srcOrd="0" destOrd="0" presId="urn:microsoft.com/office/officeart/2005/8/layout/hProcess9"/>
    <dgm:cxn modelId="{1FF4179B-1667-4A5C-9613-34D0804A8CB1}" type="presParOf" srcId="{228BE786-2943-459D-95CC-94FB3ADD6873}" destId="{EB55AAF0-6C2F-4F72-B483-56FD785D8C5A}" srcOrd="0" destOrd="0" presId="urn:microsoft.com/office/officeart/2005/8/layout/hProcess9"/>
    <dgm:cxn modelId="{03E05803-A8EA-4810-BC43-B15DFB13F37A}" type="presParOf" srcId="{228BE786-2943-459D-95CC-94FB3ADD6873}" destId="{7A8E56CE-1359-4A9A-80C7-FB0240BDE8F5}" srcOrd="1" destOrd="0" presId="urn:microsoft.com/office/officeart/2005/8/layout/hProcess9"/>
    <dgm:cxn modelId="{1561D7BD-703A-4347-95DD-B5366B51EC59}" type="presParOf" srcId="{7A8E56CE-1359-4A9A-80C7-FB0240BDE8F5}" destId="{0A5850D0-1AAB-4146-978D-B62C9C1167A8}" srcOrd="0" destOrd="0" presId="urn:microsoft.com/office/officeart/2005/8/layout/hProcess9"/>
    <dgm:cxn modelId="{54CB8C3D-4229-4465-B2AD-6AA5A64E35C4}" type="presParOf" srcId="{7A8E56CE-1359-4A9A-80C7-FB0240BDE8F5}" destId="{7965E869-38F5-4F2A-963F-215B57186E71}" srcOrd="1" destOrd="0" presId="urn:microsoft.com/office/officeart/2005/8/layout/hProcess9"/>
    <dgm:cxn modelId="{3E0933D4-0705-44F1-996E-E9C6851BC6CA}" type="presParOf" srcId="{7A8E56CE-1359-4A9A-80C7-FB0240BDE8F5}" destId="{B2339FC4-C810-4DC4-B525-07B9F3CC0E07}" srcOrd="2" destOrd="0" presId="urn:microsoft.com/office/officeart/2005/8/layout/hProcess9"/>
    <dgm:cxn modelId="{E244ED55-3B72-4970-9B61-1A444E19295D}" type="presParOf" srcId="{7A8E56CE-1359-4A9A-80C7-FB0240BDE8F5}" destId="{19A68B3F-84DE-4867-A8A6-5FE6AA60AABD}" srcOrd="3" destOrd="0" presId="urn:microsoft.com/office/officeart/2005/8/layout/hProcess9"/>
    <dgm:cxn modelId="{C8650C01-251F-44C8-9EB8-9A3E9618F454}" type="presParOf" srcId="{7A8E56CE-1359-4A9A-80C7-FB0240BDE8F5}" destId="{E3452709-24C8-4444-B2B9-133490879CDB}" srcOrd="4" destOrd="0" presId="urn:microsoft.com/office/officeart/2005/8/layout/hProcess9"/>
    <dgm:cxn modelId="{DF2CCBB1-A9A2-4265-9768-21E618AF823E}" type="presParOf" srcId="{7A8E56CE-1359-4A9A-80C7-FB0240BDE8F5}" destId="{87215CF2-9CD7-490E-BA14-56065100ED55}" srcOrd="5" destOrd="0" presId="urn:microsoft.com/office/officeart/2005/8/layout/hProcess9"/>
    <dgm:cxn modelId="{483EF49C-99F6-4A8E-AD03-D78BA01C1420}" type="presParOf" srcId="{7A8E56CE-1359-4A9A-80C7-FB0240BDE8F5}" destId="{B170E427-0F6D-4F38-A25E-AA7F640CC641}" srcOrd="6" destOrd="0" presId="urn:microsoft.com/office/officeart/2005/8/layout/hProcess9"/>
    <dgm:cxn modelId="{F20C1218-FA3B-439B-BB2B-26192437F5A5}" type="presParOf" srcId="{7A8E56CE-1359-4A9A-80C7-FB0240BDE8F5}" destId="{F8EC88EF-2F15-4CF3-95EE-29979DAC4993}" srcOrd="7" destOrd="0" presId="urn:microsoft.com/office/officeart/2005/8/layout/hProcess9"/>
    <dgm:cxn modelId="{6CC04B41-83FA-42B5-AD32-84F17447E66C}" type="presParOf" srcId="{7A8E56CE-1359-4A9A-80C7-FB0240BDE8F5}" destId="{03F48D31-AA11-4EBA-8920-B0C51FE916D4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5AAF0-6C2F-4F72-B483-56FD785D8C5A}">
      <dsp:nvSpPr>
        <dsp:cNvPr id="0" name=""/>
        <dsp:cNvSpPr/>
      </dsp:nvSpPr>
      <dsp:spPr>
        <a:xfrm>
          <a:off x="788669" y="0"/>
          <a:ext cx="8938260" cy="3743477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850D0-1AAB-4146-978D-B62C9C1167A8}">
      <dsp:nvSpPr>
        <dsp:cNvPr id="0" name=""/>
        <dsp:cNvSpPr/>
      </dsp:nvSpPr>
      <dsp:spPr>
        <a:xfrm>
          <a:off x="17982" y="1123043"/>
          <a:ext cx="2022213" cy="14973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>
              <a:solidFill>
                <a:schemeClr val="tx1"/>
              </a:solidFill>
            </a:rPr>
            <a:t>Obținerea hidrogelului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91079" y="1196140"/>
        <a:ext cx="1876019" cy="1351196"/>
      </dsp:txXfrm>
    </dsp:sp>
    <dsp:sp modelId="{B2339FC4-C810-4DC4-B525-07B9F3CC0E07}">
      <dsp:nvSpPr>
        <dsp:cNvPr id="0" name=""/>
        <dsp:cNvSpPr/>
      </dsp:nvSpPr>
      <dsp:spPr>
        <a:xfrm>
          <a:off x="2141306" y="1123043"/>
          <a:ext cx="2022213" cy="149739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>
              <a:solidFill>
                <a:schemeClr val="tx1"/>
              </a:solidFill>
            </a:rPr>
            <a:t>Pregătirea ambalajelor cu strat de hidrogel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2214403" y="1196140"/>
        <a:ext cx="1876019" cy="1351196"/>
      </dsp:txXfrm>
    </dsp:sp>
    <dsp:sp modelId="{E3452709-24C8-4444-B2B9-133490879CDB}">
      <dsp:nvSpPr>
        <dsp:cNvPr id="0" name=""/>
        <dsp:cNvSpPr/>
      </dsp:nvSpPr>
      <dsp:spPr>
        <a:xfrm>
          <a:off x="4264630" y="1123043"/>
          <a:ext cx="2022213" cy="149739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>
              <a:solidFill>
                <a:schemeClr val="tx1"/>
              </a:solidFill>
            </a:rPr>
            <a:t>Ambalarea cărnii în atmosferă controlată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>
              <a:solidFill>
                <a:schemeClr val="tx1"/>
              </a:solidFill>
            </a:rPr>
            <a:t>70% N</a:t>
          </a:r>
          <a:r>
            <a:rPr lang="ro-RO" sz="1900" kern="1200" baseline="-25000" dirty="0">
              <a:solidFill>
                <a:schemeClr val="tx1"/>
              </a:solidFill>
            </a:rPr>
            <a:t>2</a:t>
          </a:r>
          <a:r>
            <a:rPr lang="ro-RO" sz="1900" kern="1200" dirty="0">
              <a:solidFill>
                <a:schemeClr val="tx1"/>
              </a:solidFill>
            </a:rPr>
            <a:t>: 30% CO</a:t>
          </a:r>
          <a:r>
            <a:rPr lang="ro-RO" sz="1900" kern="1200" baseline="-25000" dirty="0">
              <a:solidFill>
                <a:schemeClr val="tx1"/>
              </a:solidFill>
            </a:rPr>
            <a:t>2</a:t>
          </a:r>
          <a:endParaRPr lang="en-US" sz="1900" kern="1200" baseline="-25000" dirty="0">
            <a:solidFill>
              <a:schemeClr val="tx1"/>
            </a:solidFill>
          </a:endParaRPr>
        </a:p>
      </dsp:txBody>
      <dsp:txXfrm>
        <a:off x="4337727" y="1196140"/>
        <a:ext cx="1876019" cy="1351196"/>
      </dsp:txXfrm>
    </dsp:sp>
    <dsp:sp modelId="{B170E427-0F6D-4F38-A25E-AA7F640CC641}">
      <dsp:nvSpPr>
        <dsp:cNvPr id="0" name=""/>
        <dsp:cNvSpPr/>
      </dsp:nvSpPr>
      <dsp:spPr>
        <a:xfrm>
          <a:off x="6387954" y="1123043"/>
          <a:ext cx="1986339" cy="149739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>
              <a:solidFill>
                <a:schemeClr val="tx1"/>
              </a:solidFill>
            </a:rPr>
            <a:t>Păstrarea la               0...+4</a:t>
          </a:r>
          <a:r>
            <a:rPr lang="ro-RO" sz="1900" kern="1200" baseline="30000" dirty="0">
              <a:solidFill>
                <a:schemeClr val="tx1"/>
              </a:solidFill>
            </a:rPr>
            <a:t>o</a:t>
          </a:r>
          <a:r>
            <a:rPr lang="ro-RO" sz="1900" kern="1200" dirty="0">
              <a:solidFill>
                <a:schemeClr val="tx1"/>
              </a:solidFill>
            </a:rPr>
            <a:t>C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>
              <a:solidFill>
                <a:schemeClr val="tx1"/>
              </a:solidFill>
            </a:rPr>
            <a:t>7 zile</a:t>
          </a:r>
          <a:endParaRPr lang="en-US" sz="1900" kern="1200" dirty="0">
            <a:solidFill>
              <a:schemeClr val="tx1"/>
            </a:solidFill>
          </a:endParaRPr>
        </a:p>
      </dsp:txBody>
      <dsp:txXfrm>
        <a:off x="6461051" y="1196140"/>
        <a:ext cx="1840145" cy="1351196"/>
      </dsp:txXfrm>
    </dsp:sp>
    <dsp:sp modelId="{03F48D31-AA11-4EBA-8920-B0C51FE916D4}">
      <dsp:nvSpPr>
        <dsp:cNvPr id="0" name=""/>
        <dsp:cNvSpPr/>
      </dsp:nvSpPr>
      <dsp:spPr>
        <a:xfrm>
          <a:off x="8475404" y="1123043"/>
          <a:ext cx="2022213" cy="14973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900" kern="1200" dirty="0"/>
            <a:t>Evaluarea aspectului cărnii, a hidrogelurilor și a </a:t>
          </a:r>
          <a:r>
            <a:rPr lang="ro-RO" sz="1900" kern="1200" dirty="0" err="1"/>
            <a:t>pH-ului</a:t>
          </a:r>
          <a:r>
            <a:rPr lang="ro-RO" sz="1900" kern="1200" dirty="0"/>
            <a:t> cărnii</a:t>
          </a:r>
          <a:endParaRPr lang="en-US" sz="1900" kern="1200" dirty="0"/>
        </a:p>
      </dsp:txBody>
      <dsp:txXfrm>
        <a:off x="8548501" y="1196140"/>
        <a:ext cx="1876019" cy="1351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58FEB5-E8C6-3A80-493D-10CAD46A12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48C581-C775-98C2-8A72-CD05A2CA63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94724-09D4-4F07-9DDA-0BDFDA992456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BA7D3-DC7D-9A8E-6060-596812F9E5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96B5FF-CA0B-B91F-D0C8-5360C7A04B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62FCD-D8A9-45DB-A117-7E517482F7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96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E0B70-0B2D-4454-9C0D-63442C140F7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9ADCB-FF44-4D11-94CD-9544E5DFB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65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76A059-0727-59BF-99E8-577EE0A77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B65C056-B1A7-7FF8-5965-B3650A74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B8737-127D-4908-932B-731DE6930369}" type="datetime1">
              <a:rPr lang="en-US" smtClean="0"/>
              <a:t>5/17/2024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3454174-9D12-C596-18E0-9C3B2A953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4464E70-28DA-BB7E-E872-926FCA58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7A79B4-F12F-0B57-BE23-C003FE3F0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501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A113-4075-8F72-7862-87499373A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85D07-1D31-8F87-D767-AAC820751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B13C3-5CD5-C3AA-CDCE-CCECAFFED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40CA8-5CE1-4958-B669-D933AA49FA40}" type="datetime1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768F2-FD99-3CF5-F7F2-46FDE2F9B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EC49622-4FE3-B449-2292-88184B04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01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D4378C-BCD6-D0EC-73F4-F426025DB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BA115D-71AF-967D-2312-B5BDEFE0E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8CDB7-E1FC-7FF0-47F9-FF05A8DAC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163A-39AB-4876-8208-83F43F159039}" type="datetime1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2E43B-2C2F-5E9B-ACCD-6AEA1DA50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44211ED7-BD8A-629D-8203-8375D7B6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74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FEDC8-C1D4-96B9-6790-5B9DC0A23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B7742-A5DF-8640-884B-5925C8857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D6A2-5C7B-D0C9-3B9D-D25E4A2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9DCC1-85F1-475E-9B24-A4E3F71BBD89}" type="datetime1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4B767-0001-682F-BB9E-30E86F99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D16685D-6EFA-6621-5A4B-4BD1CC76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7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07548-9A0C-3301-B536-7456420E1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811CA-5E37-D2CF-D424-D1AC6FBAB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2E129-0D49-9C8B-5FA2-1686D583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9982-FAA6-4525-A1E7-2F7673A24390}" type="datetime1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C0534-7709-E1AB-3F86-5C555144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3C340-5C0A-05DE-38D1-F5101A96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E5057F-7482-41AE-BBDB-C83C2F346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1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612FB-8D31-A6BF-B26A-54F2E57F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9BBD1-0C18-604B-75C7-619BE6A2D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8E06B-2B4A-F0CB-ECE2-D91FD1EA9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B85DF-D2C7-EDF7-CAE1-90A424B7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CB7FA-7B94-4F91-BABC-9D716D9D537E}" type="datetime1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35ED-B1AD-C7A3-789D-D56E84CC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60C7F7F-C143-ADD7-651F-32FEE87D2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49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CFDBC-A612-A3C7-16CF-DB4228831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BA53AE-EB85-9424-6870-715378B9B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B861F-D83D-874A-8F0E-9BE8ADBCB8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3CD26E-130E-3EFD-1E58-D0A076C9E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D80009-3EE4-D16F-CCB1-73CA63D328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75DF4-258D-AB76-230B-8ABE0E21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AAC3-BDBB-47BF-BA5C-45EFB7F81241}" type="datetime1">
              <a:rPr lang="en-US" smtClean="0"/>
              <a:t>5/17/2024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D679FF-8C9F-A02B-BF83-EEDA2791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A698A86C-2570-E5A2-0B29-BBD24595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18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1054B-64E0-23D2-6B48-69B7EDFB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E744E3-8DA2-E6D6-2A16-DE06AFA8A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3E560-4FCD-4798-9AF2-642BCAC1830E}" type="datetime1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89B19-AB7A-A19A-30D2-AEDBCAA04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06698D-5F79-0980-9B76-3D586598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153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050C9-6840-84E5-D463-1BB9420EE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C1CC0-1E6D-4B25-A2AE-33306CF856E6}" type="datetime1">
              <a:rPr lang="en-US" smtClean="0"/>
              <a:t>5/17/2024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A4735-8AB6-87BE-D400-DE9A5D44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E5D0F-ABFC-3AB6-B29E-7372DFF5EA3A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4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85EC-E506-22F4-346F-7974EAC2F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A53F-C0C5-EA92-EF29-52B56CEE8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D2632-BED3-5DD1-0D92-845D5CA5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3BAEC-429D-7A50-4D81-A1BF2ECC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42552-A208-4103-BBAD-2B95A95E1FEC}" type="datetime1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6B86E-B8A1-4F80-E1FB-62FB54584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84E180B-01F9-F756-B76F-DBCB1FEBB953}"/>
              </a:ext>
            </a:extLst>
          </p:cNvPr>
          <p:cNvSpPr txBox="1">
            <a:spLocks/>
          </p:cNvSpPr>
          <p:nvPr userDrawn="1"/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9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7A099-1061-09E4-DC3E-DEBACB3D5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A513E4-8368-44F8-EA23-5FE27B6FA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ABFFC8-2261-76FE-8474-2FCFEDC97D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B83C56-760D-2584-1EE9-9E92C5F9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E08EA-84C3-4938-9F36-6CC12B53B25F}" type="datetime1">
              <a:rPr lang="en-US" smtClean="0"/>
              <a:t>5/17/2024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642CD-FFF3-B465-F5E9-7EA5EEE2C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4EA6F1-DE73-3AD0-FFED-F8CA8912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7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504E-AD37-2053-5C5B-AE2A8911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8422"/>
            <a:ext cx="10515600" cy="862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9BFCC0-702E-A0E6-7AC8-E887DEE53D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B09F-5F50-DEE3-1E0B-39D8F06684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58DAF-AFE5-4394-A263-6FDE350004BD}" type="datetime1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88452-2736-5F09-F17B-38FEE2A2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3F761627-0927-EAE4-3C8C-120709F051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6" y="365125"/>
            <a:ext cx="1139954" cy="463297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7653F00A-FF5A-1AFA-0B55-634828FAD7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1706" y="6356350"/>
            <a:ext cx="1202094" cy="365125"/>
          </a:xfrm>
          <a:prstGeom prst="rect">
            <a:avLst/>
          </a:prstGeom>
          <a:solidFill>
            <a:srgbClr val="9F318D">
              <a:alpha val="50000"/>
            </a:srgbClr>
          </a:solidFill>
        </p:spPr>
        <p:txBody>
          <a:bodyPr/>
          <a:lstStyle>
            <a:lvl1pPr>
              <a:defRPr sz="1800" b="1"/>
            </a:lvl1pPr>
          </a:lstStyle>
          <a:p>
            <a:r>
              <a:rPr lang="en-US" sz="1400" b="0" dirty="0"/>
              <a:t>Page</a:t>
            </a:r>
            <a:r>
              <a:rPr lang="en-US" dirty="0"/>
              <a:t> </a:t>
            </a:r>
            <a:fld id="{BBE5057F-7482-41AE-BBDB-C83C2F3461D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26994-1CA3-A39D-4FDE-D835BC585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1804"/>
            <a:ext cx="9144000" cy="283815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effectLst/>
                <a:ea typeface="Aptos" panose="020B0004020202020204" pitchFamily="34" charset="0"/>
              </a:rPr>
              <a:t>Evaluation of the impact of whey and gelatin-based hydrogels cross-linked with copper</a:t>
            </a:r>
            <a:r>
              <a:rPr lang="en-US" dirty="0">
                <a:effectLst/>
                <a:ea typeface="Aptos" panose="020B0004020202020204" pitchFamily="34" charset="0"/>
              </a:rPr>
              <a:t> </a:t>
            </a:r>
            <a:r>
              <a:rPr lang="en-US" b="1" dirty="0">
                <a:effectLst/>
                <a:ea typeface="Aptos" panose="020B0004020202020204" pitchFamily="34" charset="0"/>
              </a:rPr>
              <a:t>sulphate as absorbent material used in fresh meat packaging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F05B2-EF03-DBB5-4446-A81ABE5970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68433"/>
            <a:ext cx="9144000" cy="2417763"/>
          </a:xfrm>
        </p:spPr>
        <p:txBody>
          <a:bodyPr>
            <a:noAutofit/>
          </a:bodyPr>
          <a:lstStyle/>
          <a:p>
            <a:r>
              <a:rPr lang="en-US" sz="1700" dirty="0"/>
              <a:t>Author/s:</a:t>
            </a:r>
            <a:r>
              <a:rPr lang="ro-RO" sz="1700" dirty="0"/>
              <a:t> </a:t>
            </a:r>
            <a:r>
              <a:rPr lang="it-IT" sz="1700" dirty="0">
                <a:effectLst/>
                <a:ea typeface="Aptos" panose="020B0004020202020204" pitchFamily="34" charset="0"/>
              </a:rPr>
              <a:t>Pompilia-Mioara, Lopes</a:t>
            </a:r>
            <a:r>
              <a:rPr lang="it-IT" sz="1700" baseline="30000" dirty="0">
                <a:effectLst/>
                <a:ea typeface="Aptos" panose="020B0004020202020204" pitchFamily="34" charset="0"/>
              </a:rPr>
              <a:t>1,2</a:t>
            </a:r>
            <a:r>
              <a:rPr lang="it-IT" sz="1700" dirty="0">
                <a:effectLst/>
                <a:ea typeface="Aptos" panose="020B0004020202020204" pitchFamily="34" charset="0"/>
              </a:rPr>
              <a:t>, Adriana-Paula, David</a:t>
            </a:r>
            <a:r>
              <a:rPr lang="it-IT" sz="1700" baseline="30000" dirty="0">
                <a:effectLst/>
                <a:ea typeface="Aptos" panose="020B0004020202020204" pitchFamily="34" charset="0"/>
              </a:rPr>
              <a:t>3</a:t>
            </a:r>
            <a:r>
              <a:rPr lang="it-IT" sz="1700" dirty="0">
                <a:effectLst/>
                <a:ea typeface="Aptos" panose="020B0004020202020204" pitchFamily="34" charset="0"/>
              </a:rPr>
              <a:t>, Violeta Popescu</a:t>
            </a:r>
            <a:r>
              <a:rPr lang="it-IT" sz="1700" baseline="30000" dirty="0">
                <a:effectLst/>
                <a:ea typeface="Aptos" panose="020B0004020202020204" pitchFamily="34" charset="0"/>
              </a:rPr>
              <a:t>1</a:t>
            </a:r>
            <a:r>
              <a:rPr lang="it-IT" sz="1700" dirty="0">
                <a:effectLst/>
                <a:ea typeface="Aptos" panose="020B0004020202020204" pitchFamily="34" charset="0"/>
              </a:rPr>
              <a:t>, </a:t>
            </a:r>
            <a:endParaRPr lang="en-US" sz="1700" dirty="0">
              <a:effectLst/>
              <a:ea typeface="Aptos" panose="020B0004020202020204" pitchFamily="34" charset="0"/>
            </a:endParaRPr>
          </a:p>
          <a:p>
            <a:pPr algn="l"/>
            <a:r>
              <a:rPr lang="en-US" sz="1700" dirty="0"/>
              <a:t>Affiliation:</a:t>
            </a:r>
            <a:r>
              <a:rPr lang="ro-RO" sz="1700" dirty="0"/>
              <a:t> </a:t>
            </a:r>
          </a:p>
          <a:p>
            <a:pPr algn="l"/>
            <a:r>
              <a:rPr lang="en-US" sz="1700" baseline="30000" dirty="0">
                <a:effectLst/>
                <a:ea typeface="Aptos" panose="020B0004020202020204" pitchFamily="34" charset="0"/>
              </a:rPr>
              <a:t>1</a:t>
            </a:r>
            <a:r>
              <a:rPr lang="en-US" sz="1700" dirty="0">
                <a:effectLst/>
                <a:ea typeface="Aptos" panose="020B0004020202020204" pitchFamily="34" charset="0"/>
              </a:rPr>
              <a:t> </a:t>
            </a:r>
            <a:r>
              <a:rPr lang="en-US" sz="1700" dirty="0">
                <a:effectLst/>
                <a:ea typeface="Aptos" panose="020B0004020202020204" pitchFamily="34" charset="0"/>
                <a:cs typeface="URWPalladioL-Roma"/>
              </a:rPr>
              <a:t>Physics and Chemistry Department, Technical University of Cluj-Napoca, 28 </a:t>
            </a:r>
            <a:r>
              <a:rPr lang="en-US" sz="1700" dirty="0" err="1">
                <a:effectLst/>
                <a:ea typeface="Aptos" panose="020B0004020202020204" pitchFamily="34" charset="0"/>
                <a:cs typeface="URWPalladioL-Roma"/>
              </a:rPr>
              <a:t>Memorandumului</a:t>
            </a:r>
            <a:r>
              <a:rPr lang="en-US" sz="1700" dirty="0">
                <a:effectLst/>
                <a:ea typeface="Aptos" panose="020B0004020202020204" pitchFamily="34" charset="0"/>
                <a:cs typeface="URWPalladioL-Roma"/>
              </a:rPr>
              <a:t> Str., 400114 Cluj-Napoca, Romania;</a:t>
            </a:r>
            <a:endParaRPr lang="en-US" sz="1700" dirty="0">
              <a:effectLst/>
              <a:ea typeface="Aptos" panose="020B0004020202020204" pitchFamily="34" charset="0"/>
            </a:endParaRPr>
          </a:p>
          <a:p>
            <a:pPr algn="just"/>
            <a:r>
              <a:rPr lang="en-US" sz="1700" baseline="30000" dirty="0">
                <a:effectLst/>
                <a:ea typeface="Aptos" panose="020B0004020202020204" pitchFamily="34" charset="0"/>
                <a:cs typeface="URWPalladioL-Roma"/>
              </a:rPr>
              <a:t>2</a:t>
            </a:r>
            <a:r>
              <a:rPr lang="en-US" sz="1700" dirty="0">
                <a:effectLst/>
                <a:ea typeface="Aptos" panose="020B0004020202020204" pitchFamily="34" charset="0"/>
                <a:cs typeface="URWPalladioL-Roma"/>
              </a:rPr>
              <a:t> </a:t>
            </a:r>
            <a:r>
              <a:rPr lang="en-GB" sz="1700" dirty="0">
                <a:effectLst/>
                <a:ea typeface="Aptos" panose="020B0004020202020204" pitchFamily="34" charset="0"/>
              </a:rPr>
              <a:t>SAMUS Special Vocational School of Cluj-Napoca, 17 </a:t>
            </a:r>
            <a:r>
              <a:rPr lang="en-GB" sz="1700" dirty="0" err="1">
                <a:effectLst/>
                <a:ea typeface="Aptos" panose="020B0004020202020204" pitchFamily="34" charset="0"/>
              </a:rPr>
              <a:t>Ialomitei</a:t>
            </a:r>
            <a:r>
              <a:rPr lang="en-GB" sz="1700" dirty="0">
                <a:effectLst/>
                <a:ea typeface="Aptos" panose="020B0004020202020204" pitchFamily="34" charset="0"/>
              </a:rPr>
              <a:t> Str., 400574 Cluj-Napoca, Romania</a:t>
            </a:r>
            <a:endParaRPr lang="en-US" sz="1700" dirty="0">
              <a:effectLst/>
              <a:ea typeface="Aptos" panose="020B0004020202020204" pitchFamily="34" charset="0"/>
            </a:endParaRPr>
          </a:p>
          <a:p>
            <a:pPr algn="just"/>
            <a:r>
              <a:rPr lang="en-US" sz="1700" baseline="30000" dirty="0">
                <a:effectLst/>
                <a:ea typeface="Aptos" panose="020B0004020202020204" pitchFamily="34" charset="0"/>
              </a:rPr>
              <a:t>3 </a:t>
            </a:r>
            <a:r>
              <a:rPr lang="en-US" sz="1700" dirty="0">
                <a:effectLst/>
                <a:ea typeface="Aptos" panose="020B0004020202020204" pitchFamily="34" charset="0"/>
              </a:rPr>
              <a:t>Department of Technical and Soil Sciences, Faculty of Agriculture, University of Agricultural Science and Veterinary Medicine Cluj-Napoca, 400372 Cluj-Napoca, Romania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21111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344AE6-29C8-995C-7856-225ABC1D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o-RO" dirty="0"/>
              <a:t>Zonele libere ale cărnii și hidrogelurilor nu prezintă modificări de aspect, culoare și consistență</a:t>
            </a:r>
          </a:p>
          <a:p>
            <a:pPr marL="0" indent="0">
              <a:buClr>
                <a:srgbClr val="FF0000"/>
              </a:buClr>
              <a:buNone/>
            </a:pPr>
            <a:endParaRPr lang="ro-RO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o-RO" dirty="0"/>
              <a:t>Zona de contact: sulfatul de cupru migrează din hidrogel în carne</a:t>
            </a:r>
          </a:p>
          <a:p>
            <a:pPr marL="0" indent="0">
              <a:buClr>
                <a:srgbClr val="FF0000"/>
              </a:buClr>
              <a:buNone/>
            </a:pPr>
            <a:endParaRPr lang="ro-RO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ro-RO" dirty="0"/>
              <a:t>Uleiul esențial a menținut valorile pH la limitele inferioare, specifice cărnii proaspete – inhibarea proceselor de alterare</a:t>
            </a:r>
          </a:p>
          <a:p>
            <a:pPr>
              <a:buFontTx/>
              <a:buChar char="-"/>
            </a:pPr>
            <a:endParaRPr lang="ro-RO" dirty="0"/>
          </a:p>
          <a:p>
            <a:pPr>
              <a:buFontTx/>
              <a:buChar char="-"/>
            </a:pPr>
            <a:endParaRPr lang="ro-RO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7C2998-C24E-28F4-F196-6CDA7914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07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7DB6-8ADF-3760-7C3B-AF38E8B6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Concluzii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CFEA7-C1C9-2756-F530-0A75570D5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944" y="2187574"/>
            <a:ext cx="10515600" cy="4351338"/>
          </a:xfrm>
        </p:spPr>
        <p:txBody>
          <a:bodyPr/>
          <a:lstStyle/>
          <a:p>
            <a:r>
              <a:rPr lang="ro-RO" dirty="0">
                <a:solidFill>
                  <a:srgbClr val="FF0000"/>
                </a:solidFill>
              </a:rPr>
              <a:t>Schimb de substanțe</a:t>
            </a:r>
          </a:p>
          <a:p>
            <a:pPr marL="0" indent="0">
              <a:buNone/>
            </a:pPr>
            <a:endParaRPr lang="ro-RO" dirty="0">
              <a:solidFill>
                <a:srgbClr val="FF0000"/>
              </a:solidFill>
            </a:endParaRPr>
          </a:p>
          <a:p>
            <a:r>
              <a:rPr lang="ro-RO" dirty="0">
                <a:solidFill>
                  <a:srgbClr val="00B050"/>
                </a:solidFill>
              </a:rPr>
              <a:t>Se confirmă proprietățile absorbante și stabilitatea hidrogelurilor pe bază de zer și gelatină, determinată de reticularea cu sulfat de cupru</a:t>
            </a:r>
          </a:p>
          <a:p>
            <a:pPr marL="0" indent="0">
              <a:buNone/>
            </a:pPr>
            <a:endParaRPr lang="ro-RO" dirty="0">
              <a:solidFill>
                <a:srgbClr val="00B050"/>
              </a:solidFill>
            </a:endParaRPr>
          </a:p>
          <a:p>
            <a:r>
              <a:rPr lang="ro-RO" dirty="0">
                <a:solidFill>
                  <a:srgbClr val="0070C0"/>
                </a:solidFill>
              </a:rPr>
              <a:t>Direcții de dezvoltare a formulei hidrogelului</a:t>
            </a:r>
          </a:p>
          <a:p>
            <a:pPr marL="971550" lvl="1" indent="-514350">
              <a:buAutoNum type="arabicPeriod"/>
            </a:pPr>
            <a:r>
              <a:rPr lang="ro-RO" dirty="0">
                <a:solidFill>
                  <a:srgbClr val="0070C0"/>
                </a:solidFill>
              </a:rPr>
              <a:t>Formulă fără substanță colorantă</a:t>
            </a:r>
          </a:p>
          <a:p>
            <a:pPr marL="971550" lvl="1" indent="-514350">
              <a:buAutoNum type="arabicPeriod"/>
            </a:pPr>
            <a:r>
              <a:rPr lang="ro-RO" dirty="0">
                <a:solidFill>
                  <a:srgbClr val="0070C0"/>
                </a:solidFill>
              </a:rPr>
              <a:t>Soluție de marinare – rol dublu: absorbant biocompatibil și agent de frăgezire și de gust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1C37C-492E-506C-A0C7-4C95FF033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108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AF0E-E56D-353C-EB8A-187C3765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2159" y="2487539"/>
            <a:ext cx="5298650" cy="862266"/>
          </a:xfrm>
        </p:spPr>
        <p:txBody>
          <a:bodyPr/>
          <a:lstStyle/>
          <a:p>
            <a:r>
              <a:rPr lang="ro-RO" b="1" dirty="0"/>
              <a:t>VĂ MULȚUMESC!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07911-F991-1488-C7DE-3ADC7244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770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3A089-89BD-3474-63FA-0AC6C91C8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03" y="835653"/>
            <a:ext cx="11520637" cy="862266"/>
          </a:xfrm>
        </p:spPr>
        <p:txBody>
          <a:bodyPr>
            <a:normAutofit fontScale="90000"/>
          </a:bodyPr>
          <a:lstStyle/>
          <a:p>
            <a:r>
              <a:rPr lang="ro-RO" b="1" dirty="0"/>
              <a:t>Ambalarea cărnii proaspete cu materiale convenționale</a:t>
            </a:r>
            <a:endParaRPr lang="en-US" b="1" dirty="0"/>
          </a:p>
        </p:txBody>
      </p:sp>
      <p:pic>
        <p:nvPicPr>
          <p:cNvPr id="6" name="Content Placeholder 5" descr="A stack of plastic containers with meat in them&#10;&#10;Description automatically generated">
            <a:extLst>
              <a:ext uri="{FF2B5EF4-FFF2-40B4-BE49-F238E27FC236}">
                <a16:creationId xmlns:a16="http://schemas.microsoft.com/office/drawing/2014/main" id="{E8E60007-D8C0-09E0-CA20-0AE21A3BD0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3" y="2908525"/>
            <a:ext cx="3362778" cy="33627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CF717-4B06-2D6C-9A1D-65B9FF3D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 descr="A plastic container with raw meat&#10;&#10;Description automatically generated">
            <a:extLst>
              <a:ext uri="{FF2B5EF4-FFF2-40B4-BE49-F238E27FC236}">
                <a16:creationId xmlns:a16="http://schemas.microsoft.com/office/drawing/2014/main" id="{99DB7A7C-0294-6DB0-EC53-CD0E738E9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153" y="2952067"/>
            <a:ext cx="3275693" cy="3275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060EE4-9751-58B7-E963-6413BC468DB7}"/>
              </a:ext>
            </a:extLst>
          </p:cNvPr>
          <p:cNvSpPr txBox="1"/>
          <p:nvPr/>
        </p:nvSpPr>
        <p:spPr>
          <a:xfrm>
            <a:off x="254803" y="2296357"/>
            <a:ext cx="336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PE, PP, PS + atmosferă controlată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8CEF2D-F7CC-60E2-92EE-777D95533EF2}"/>
              </a:ext>
            </a:extLst>
          </p:cNvPr>
          <p:cNvSpPr txBox="1"/>
          <p:nvPr/>
        </p:nvSpPr>
        <p:spPr>
          <a:xfrm>
            <a:off x="4458153" y="2019358"/>
            <a:ext cx="3629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1: PE, PS, </a:t>
            </a:r>
          </a:p>
          <a:p>
            <a:r>
              <a:rPr lang="ro-RO" dirty="0"/>
              <a:t>2: Celuloză, polimer </a:t>
            </a:r>
            <a:r>
              <a:rPr lang="ro-RO" dirty="0" err="1"/>
              <a:t>superabsorbant</a:t>
            </a:r>
            <a:endParaRPr lang="ro-RO" dirty="0"/>
          </a:p>
          <a:p>
            <a:r>
              <a:rPr lang="ro-RO" dirty="0"/>
              <a:t>3: PE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EA5D06-BCBF-BF38-9C61-CBE8AFC26ABC}"/>
              </a:ext>
            </a:extLst>
          </p:cNvPr>
          <p:cNvSpPr txBox="1"/>
          <p:nvPr/>
        </p:nvSpPr>
        <p:spPr>
          <a:xfrm>
            <a:off x="8574418" y="2569029"/>
            <a:ext cx="3362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AVANTAJE</a:t>
            </a:r>
          </a:p>
          <a:p>
            <a:pPr marL="285750" indent="-285750">
              <a:buFontTx/>
              <a:buChar char="-"/>
            </a:pPr>
            <a:r>
              <a:rPr lang="ro-RO" dirty="0"/>
              <a:t>Capacitate mare de absorbție</a:t>
            </a:r>
          </a:p>
          <a:p>
            <a:pPr marL="285750" indent="-285750">
              <a:buFontTx/>
              <a:buChar char="-"/>
            </a:pPr>
            <a:r>
              <a:rPr lang="ro-RO" dirty="0"/>
              <a:t>Posibilitatea de a fi impregnate cu substanțe active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CD265-18ED-CCDB-CFF3-43FD75721B3B}"/>
              </a:ext>
            </a:extLst>
          </p:cNvPr>
          <p:cNvSpPr txBox="1"/>
          <p:nvPr/>
        </p:nvSpPr>
        <p:spPr>
          <a:xfrm>
            <a:off x="8458200" y="4332514"/>
            <a:ext cx="2775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DEZAVANTAJE</a:t>
            </a:r>
          </a:p>
          <a:p>
            <a:r>
              <a:rPr lang="ro-RO" dirty="0"/>
              <a:t>- Materiale plastice </a:t>
            </a:r>
            <a:r>
              <a:rPr lang="ro-RO" dirty="0">
                <a:sym typeface="Wingdings" panose="05000000000000000000" pitchFamily="2" charset="2"/>
              </a:rPr>
              <a:t>poluare, toxicitate pentru om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D8B23-E324-B79B-41D6-888191FCB13C}"/>
              </a:ext>
            </a:extLst>
          </p:cNvPr>
          <p:cNvSpPr txBox="1"/>
          <p:nvPr/>
        </p:nvSpPr>
        <p:spPr>
          <a:xfrm>
            <a:off x="254803" y="6495068"/>
            <a:ext cx="9228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Suppakul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P.;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Miltz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J.;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Sonneveld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K.;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Bigger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S.W. Active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Packaging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Technologies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with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an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Emphasis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on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Antimicrobial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Packaging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and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Its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Applications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</a:t>
            </a:r>
            <a:r>
              <a:rPr lang="ro-RO" sz="11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Journal of </a:t>
            </a:r>
            <a:r>
              <a:rPr lang="ro-RO" sz="11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food</a:t>
            </a:r>
            <a:r>
              <a:rPr lang="ro-RO" sz="11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1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science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1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2003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ro-RO" sz="11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68</a:t>
            </a:r>
            <a:r>
              <a:rPr lang="ro-RO" sz="1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408–420.</a:t>
            </a:r>
            <a:endParaRPr lang="en-US" sz="11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69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94F9A-4149-D8D2-12BB-00C369CD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240" y="828422"/>
            <a:ext cx="6893560" cy="862266"/>
          </a:xfrm>
        </p:spPr>
        <p:txBody>
          <a:bodyPr/>
          <a:lstStyle/>
          <a:p>
            <a:r>
              <a:rPr lang="ro-RO" b="1" dirty="0"/>
              <a:t>Materiale active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2F36F-23D5-964F-D44E-6E9EDAAFB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486" y="2086882"/>
            <a:ext cx="1545771" cy="569232"/>
          </a:xfrm>
        </p:spPr>
        <p:txBody>
          <a:bodyPr/>
          <a:lstStyle/>
          <a:p>
            <a:pPr marL="0" indent="0">
              <a:buNone/>
            </a:pPr>
            <a:r>
              <a:rPr lang="ro-RO" dirty="0">
                <a:solidFill>
                  <a:srgbClr val="FF0000"/>
                </a:solidFill>
              </a:rPr>
              <a:t>Definiție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0F1316-1D52-8CA1-C26E-12355D2C8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DF8B8-3883-0CA3-BECA-35BC6BEA2BDC}"/>
              </a:ext>
            </a:extLst>
          </p:cNvPr>
          <p:cNvSpPr txBox="1"/>
          <p:nvPr/>
        </p:nvSpPr>
        <p:spPr>
          <a:xfrm>
            <a:off x="239486" y="2656114"/>
            <a:ext cx="39116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kern="0" dirty="0">
                <a:effectLst/>
                <a:ea typeface="Aptos" panose="020B0004020202020204" pitchFamily="34" charset="0"/>
              </a:rPr>
              <a:t>Materiale care conțin elemente capabile să fie eliberate în alimentele ambalate sau care absorb substanțe </a:t>
            </a:r>
            <a:r>
              <a:rPr lang="ro-RO" sz="1800" kern="0" dirty="0">
                <a:effectLst/>
                <a:ea typeface="Aptos" panose="020B0004020202020204" pitchFamily="34" charset="0"/>
              </a:rPr>
              <a:t>cu rol în </a:t>
            </a:r>
            <a:r>
              <a:rPr lang="it-IT" sz="1800" kern="0" dirty="0" err="1">
                <a:effectLst/>
                <a:ea typeface="Aptos" panose="020B0004020202020204" pitchFamily="34" charset="0"/>
              </a:rPr>
              <a:t>prelungi</a:t>
            </a:r>
            <a:r>
              <a:rPr lang="ro-RO" kern="0" dirty="0">
                <a:ea typeface="Aptos" panose="020B0004020202020204" pitchFamily="34" charset="0"/>
              </a:rPr>
              <a:t>rea</a:t>
            </a:r>
            <a:r>
              <a:rPr lang="it-IT" sz="1800" kern="0" dirty="0">
                <a:effectLst/>
                <a:ea typeface="Aptos" panose="020B0004020202020204" pitchFamily="34" charset="0"/>
              </a:rPr>
              <a:t> </a:t>
            </a:r>
            <a:r>
              <a:rPr lang="it-IT" sz="1800" kern="0" dirty="0" err="1">
                <a:effectLst/>
                <a:ea typeface="Aptos" panose="020B0004020202020204" pitchFamily="34" charset="0"/>
              </a:rPr>
              <a:t>termenul</a:t>
            </a:r>
            <a:r>
              <a:rPr lang="ro-RO" sz="1800" kern="0" dirty="0">
                <a:effectLst/>
                <a:ea typeface="Aptos" panose="020B0004020202020204" pitchFamily="34" charset="0"/>
              </a:rPr>
              <a:t>ui</a:t>
            </a:r>
            <a:r>
              <a:rPr lang="it-IT" sz="1800" kern="0" dirty="0">
                <a:effectLst/>
                <a:ea typeface="Aptos" panose="020B0004020202020204" pitchFamily="34" charset="0"/>
              </a:rPr>
              <a:t> de valabilitate și menține</a:t>
            </a:r>
            <a:r>
              <a:rPr lang="ro-RO" sz="1800" kern="0" dirty="0">
                <a:effectLst/>
                <a:ea typeface="Aptos" panose="020B0004020202020204" pitchFamily="34" charset="0"/>
              </a:rPr>
              <a:t>rea</a:t>
            </a:r>
            <a:r>
              <a:rPr lang="it-IT" sz="1800" kern="0" dirty="0">
                <a:effectLst/>
                <a:ea typeface="Aptos" panose="020B0004020202020204" pitchFamily="34" charset="0"/>
              </a:rPr>
              <a:t> sau îmbunătăți</a:t>
            </a:r>
            <a:r>
              <a:rPr lang="ro-RO" sz="1800" kern="0" dirty="0">
                <a:effectLst/>
                <a:ea typeface="Aptos" panose="020B0004020202020204" pitchFamily="34" charset="0"/>
              </a:rPr>
              <a:t>rea</a:t>
            </a:r>
            <a:r>
              <a:rPr lang="it-IT" sz="1800" kern="0" dirty="0">
                <a:effectLst/>
                <a:ea typeface="Aptos" panose="020B0004020202020204" pitchFamily="34" charset="0"/>
              </a:rPr>
              <a:t> calit</a:t>
            </a:r>
            <a:r>
              <a:rPr lang="ro-RO" sz="1800" kern="0" dirty="0" err="1">
                <a:effectLst/>
                <a:ea typeface="Aptos" panose="020B0004020202020204" pitchFamily="34" charset="0"/>
              </a:rPr>
              <a:t>ății</a:t>
            </a:r>
            <a:r>
              <a:rPr lang="it-IT" sz="1800" kern="0" dirty="0">
                <a:effectLst/>
                <a:ea typeface="Aptos" panose="020B0004020202020204" pitchFamily="34" charset="0"/>
              </a:rPr>
              <a:t> alimentelor.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8A7901-1AE9-5016-9469-1B94B13A360B}"/>
              </a:ext>
            </a:extLst>
          </p:cNvPr>
          <p:cNvSpPr txBox="1"/>
          <p:nvPr/>
        </p:nvSpPr>
        <p:spPr>
          <a:xfrm>
            <a:off x="5392784" y="4114155"/>
            <a:ext cx="2318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dirty="0">
                <a:solidFill>
                  <a:srgbClr val="FF0000"/>
                </a:solidFill>
              </a:rPr>
              <a:t>Substanțe cu proprietăți antibacteriene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C3FCE-6DC4-5E5B-EFE4-E9E6E6211C06}"/>
              </a:ext>
            </a:extLst>
          </p:cNvPr>
          <p:cNvSpPr txBox="1"/>
          <p:nvPr/>
        </p:nvSpPr>
        <p:spPr>
          <a:xfrm>
            <a:off x="8179526" y="4272618"/>
            <a:ext cx="485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Substanțe chimice: etanol, CO</a:t>
            </a:r>
            <a:r>
              <a:rPr lang="ro-RO" baseline="-25000" dirty="0"/>
              <a:t>2</a:t>
            </a:r>
            <a:r>
              <a:rPr lang="ro-RO" dirty="0"/>
              <a:t>, Ag</a:t>
            </a:r>
            <a:r>
              <a:rPr lang="ro-RO" baseline="30000" dirty="0"/>
              <a:t>+</a:t>
            </a:r>
            <a:r>
              <a:rPr lang="ro-RO" dirty="0"/>
              <a:t>, Cu</a:t>
            </a:r>
            <a:r>
              <a:rPr lang="ro-RO" baseline="30000" dirty="0"/>
              <a:t>2+ </a:t>
            </a:r>
            <a:endParaRPr lang="en-US" baseline="30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DEFC0-0C0C-028F-1A4F-2CE7C0E2112A}"/>
              </a:ext>
            </a:extLst>
          </p:cNvPr>
          <p:cNvSpPr txBox="1"/>
          <p:nvPr/>
        </p:nvSpPr>
        <p:spPr>
          <a:xfrm>
            <a:off x="8473440" y="4641951"/>
            <a:ext cx="4093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Principii active ale plantelor:</a:t>
            </a:r>
          </a:p>
          <a:p>
            <a:r>
              <a:rPr lang="ro-RO" dirty="0"/>
              <a:t> uleiuri esențiale, extracte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D7D3D8-3AD1-120A-3E45-27730C090801}"/>
              </a:ext>
            </a:extLst>
          </p:cNvPr>
          <p:cNvSpPr txBox="1"/>
          <p:nvPr/>
        </p:nvSpPr>
        <p:spPr>
          <a:xfrm>
            <a:off x="8926286" y="5314484"/>
            <a:ext cx="485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Polimeri: chitosan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4FDD5-2B7E-2905-129B-FC2E89C63863}"/>
              </a:ext>
            </a:extLst>
          </p:cNvPr>
          <p:cNvSpPr txBox="1"/>
          <p:nvPr/>
        </p:nvSpPr>
        <p:spPr>
          <a:xfrm>
            <a:off x="8643982" y="3718620"/>
            <a:ext cx="485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Nanoparticule: Ag, Cu, </a:t>
            </a:r>
            <a:endParaRPr lang="en-US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F417C-7594-EB77-13C0-777EDF3BE7D8}"/>
              </a:ext>
            </a:extLst>
          </p:cNvPr>
          <p:cNvSpPr txBox="1"/>
          <p:nvPr/>
        </p:nvSpPr>
        <p:spPr>
          <a:xfrm>
            <a:off x="131975" y="6013589"/>
            <a:ext cx="8047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Yildirim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S.;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Röcker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B.;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Pettersen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M.K.;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Nilsen-Nygaard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J.;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Ayhan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Z.;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Rutkaite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R.;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Radusin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T.;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Suminska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P.; Marcos, B.; Coma, V. Active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Packaging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Applications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for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Food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Comprehensive </a:t>
            </a:r>
            <a:r>
              <a:rPr lang="ro-RO" sz="1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Reviews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in </a:t>
            </a:r>
            <a:r>
              <a:rPr lang="ro-RO" sz="1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Food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Science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and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Food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Safety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2018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17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165–199.</a:t>
            </a:r>
            <a:endParaRPr lang="en-US" sz="10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algn="just"/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Li, L.; Lu, Y.; Chen, Y.;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Bian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J.; Wang, L.; Li, L.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Antibacterial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Chitosan-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Gelatin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Microcapsules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Modified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with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Green-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Synthesized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Silver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Nanoparticles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for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Food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Packaging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JOURNAL OF RENEWABLE MATERIALS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2022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ro-RO" sz="1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2023, 11(1)</a:t>
            </a:r>
            <a:r>
              <a:rPr lang="ro-RO" sz="1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291–307, doi:10.32604/jrm.2022.021456.</a:t>
            </a:r>
            <a:endParaRPr lang="en-US" sz="1000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04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853AD99-FEA1-8B05-841E-BD5AD250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Hidrogelurile pe bază de polimeri proteici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74DF9-4FA5-4455-3BCE-2D5D97454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2143" y="2094025"/>
            <a:ext cx="1817914" cy="5148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b="1" dirty="0">
                <a:solidFill>
                  <a:srgbClr val="FF0000"/>
                </a:solidFill>
              </a:rPr>
              <a:t>DEFINIȚIE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1327D-D14C-4AAD-D45A-46A6D42A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2375EA-FCF3-7687-08E2-F29B5BF2D344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2819400" y="2918043"/>
            <a:ext cx="9133114" cy="185178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o-RO" sz="1800" b="1" dirty="0">
                <a:solidFill>
                  <a:schemeClr val="accent1"/>
                </a:solidFill>
              </a:rPr>
              <a:t>ZER și GELATINA</a:t>
            </a:r>
            <a:endParaRPr lang="ro-RO" sz="18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1800" dirty="0">
                <a:solidFill>
                  <a:srgbClr val="002060"/>
                </a:solidFill>
              </a:rPr>
              <a:t>Gelifiere la cald/rece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1800" dirty="0">
                <a:solidFill>
                  <a:srgbClr val="002060"/>
                </a:solidFill>
              </a:rPr>
              <a:t>Modificarea conformației structurale sub acțiunea  stimulilor externi</a:t>
            </a:r>
            <a:endParaRPr lang="en-US" sz="18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1800" dirty="0">
                <a:solidFill>
                  <a:srgbClr val="002060"/>
                </a:solidFill>
              </a:rPr>
              <a:t>Rețin în/pe catenele proteice alte substanțe, materiale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1800" dirty="0">
                <a:solidFill>
                  <a:srgbClr val="FF0000"/>
                </a:solidFill>
              </a:rPr>
              <a:t>Rol: schelet/structura de rezistență a matricei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5443B-A641-0927-6940-93B52FE2310A}"/>
              </a:ext>
            </a:extLst>
          </p:cNvPr>
          <p:cNvSpPr txBox="1"/>
          <p:nvPr/>
        </p:nvSpPr>
        <p:spPr>
          <a:xfrm>
            <a:off x="1992086" y="1981200"/>
            <a:ext cx="887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Hidrogelurile = materiale polimerice care au capacitatea de a absorbi și reține cantități mari de apă sau soluții apoase, formând o rețea 3D.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483E6C-2A40-DA59-A123-CE9E8CFA3536}"/>
              </a:ext>
            </a:extLst>
          </p:cNvPr>
          <p:cNvSpPr txBox="1"/>
          <p:nvPr/>
        </p:nvSpPr>
        <p:spPr>
          <a:xfrm>
            <a:off x="185057" y="3581400"/>
            <a:ext cx="2634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>
                <a:solidFill>
                  <a:srgbClr val="FF0000"/>
                </a:solidFill>
              </a:rPr>
              <a:t>Polimeri proteici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F1C18-04A0-C435-354D-6F836A6F13BB}"/>
              </a:ext>
            </a:extLst>
          </p:cNvPr>
          <p:cNvSpPr txBox="1"/>
          <p:nvPr/>
        </p:nvSpPr>
        <p:spPr>
          <a:xfrm>
            <a:off x="185057" y="5301481"/>
            <a:ext cx="2013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800" b="1" dirty="0" err="1">
                <a:solidFill>
                  <a:srgbClr val="FF0000"/>
                </a:solidFill>
              </a:rPr>
              <a:t>Reticulanți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2FD7D0-406D-571A-F866-B4169DF4E987}"/>
              </a:ext>
            </a:extLst>
          </p:cNvPr>
          <p:cNvSpPr txBox="1"/>
          <p:nvPr/>
        </p:nvSpPr>
        <p:spPr>
          <a:xfrm>
            <a:off x="2405743" y="5378425"/>
            <a:ext cx="416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CuSO</a:t>
            </a:r>
            <a:r>
              <a:rPr lang="ro-RO" baseline="-25000" dirty="0"/>
              <a:t>4</a:t>
            </a:r>
            <a:endParaRPr lang="en-US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752D97-CE20-7BE7-67E2-92331BCFB567}"/>
              </a:ext>
            </a:extLst>
          </p:cNvPr>
          <p:cNvSpPr txBox="1"/>
          <p:nvPr/>
        </p:nvSpPr>
        <p:spPr>
          <a:xfrm>
            <a:off x="386498" y="6289771"/>
            <a:ext cx="8587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Pompilia-Mioara Purcea (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căs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Lopes) </a:t>
            </a:r>
            <a:r>
              <a:rPr lang="ro-RO" sz="1000" i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Noi materiale compozite hidrofile pe bază de derivați proteici utilizați în industria alimentară - Teză de doctorat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;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UTPress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: Cluj-Napoca, 2023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4151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F78D-F4E0-7AE0-F86B-74092E191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71"/>
            <a:ext cx="9013371" cy="1364117"/>
          </a:xfrm>
        </p:spPr>
        <p:txBody>
          <a:bodyPr>
            <a:noAutofit/>
          </a:bodyPr>
          <a:lstStyle/>
          <a:p>
            <a:pPr algn="ctr"/>
            <a:r>
              <a:rPr lang="ro-RO" sz="2800" b="1" dirty="0">
                <a:solidFill>
                  <a:srgbClr val="FF0000"/>
                </a:solidFill>
                <a:effectLst/>
                <a:latin typeface="+mn-lt"/>
                <a:ea typeface="Aptos" panose="020B0004020202020204" pitchFamily="34" charset="0"/>
              </a:rPr>
              <a:t>Evaluarea impactului hidrogelurilor pe bază de zer și gelatină reticulate cu sulfat de cupru ca material absorbant utilizate în  ambalajele cu carne proaspătă</a:t>
            </a:r>
            <a:endParaRPr lang="en-US" sz="28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EEF51-3E3E-BFAC-D1A6-315952852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5057" y="2228397"/>
            <a:ext cx="925286" cy="547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dirty="0"/>
              <a:t>Scop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B30D-42F5-3095-952C-59C1DC3F5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284" y="2652940"/>
            <a:ext cx="4235995" cy="1218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o-RO" sz="1800" dirty="0"/>
              <a:t>Investigarea comportamentului de absorbție a hidrogelurilor pe bază de zer și gelatină, reticulate cu sulfat de cupru, în ambalajele cu carne proaspătă</a:t>
            </a: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108AA-C333-49CA-64BA-6C0A0906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767FCFEF-D20C-8083-7BF3-D93113C09B94}"/>
              </a:ext>
            </a:extLst>
          </p:cNvPr>
          <p:cNvSpPr txBox="1">
            <a:spLocks/>
          </p:cNvSpPr>
          <p:nvPr/>
        </p:nvSpPr>
        <p:spPr>
          <a:xfrm>
            <a:off x="8152375" y="4671820"/>
            <a:ext cx="3753680" cy="1071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o-RO" sz="1800" dirty="0">
                <a:solidFill>
                  <a:schemeClr val="accent6">
                    <a:lumMod val="75000"/>
                  </a:schemeClr>
                </a:solidFill>
              </a:rPr>
              <a:t>Identificarea influenței uleiurilor esențiale de rozmarin (UER) asupra </a:t>
            </a:r>
            <a:r>
              <a:rPr lang="ro-RO" sz="1800" dirty="0" err="1">
                <a:solidFill>
                  <a:schemeClr val="accent6">
                    <a:lumMod val="75000"/>
                  </a:schemeClr>
                </a:solidFill>
              </a:rPr>
              <a:t>pH-ului</a:t>
            </a:r>
            <a:r>
              <a:rPr lang="ro-RO" sz="1800" dirty="0">
                <a:solidFill>
                  <a:schemeClr val="accent6">
                    <a:lumMod val="75000"/>
                  </a:schemeClr>
                </a:solidFill>
              </a:rPr>
              <a:t> cărnii conservate</a:t>
            </a:r>
            <a:endParaRPr lang="en-US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Imagine 6">
            <a:extLst>
              <a:ext uri="{FF2B5EF4-FFF2-40B4-BE49-F238E27FC236}">
                <a16:creationId xmlns:a16="http://schemas.microsoft.com/office/drawing/2014/main" id="{AA027BAB-CB8C-4808-675D-5EFF9FF3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36" y="4304759"/>
            <a:ext cx="1806001" cy="1806001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55E4F68D-0FFD-7E0F-7109-5F69686ED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88" t="20889" r="23165" b="28889"/>
          <a:stretch/>
        </p:blipFill>
        <p:spPr>
          <a:xfrm>
            <a:off x="4694549" y="2092559"/>
            <a:ext cx="2178008" cy="2027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43CFC9-4F68-EFF8-62F2-501084F17185}"/>
              </a:ext>
            </a:extLst>
          </p:cNvPr>
          <p:cNvSpPr txBox="1"/>
          <p:nvPr/>
        </p:nvSpPr>
        <p:spPr>
          <a:xfrm>
            <a:off x="838200" y="6254430"/>
            <a:ext cx="77847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Alizadeh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Sani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M.;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Ehsani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A.; Hashemi, M.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Whey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Protein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Isolate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/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Cellulose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Nanofibre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/TiO2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Nanoparticle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/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Rosemary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Essential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Oil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Nanocomposite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Film: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Its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Effect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on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Microbial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and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Sensory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Quality of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Lamb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Meat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and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Growth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of Common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Foodborne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Pathogenic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Bacteria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during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Refrigeration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. </a:t>
            </a:r>
            <a:r>
              <a:rPr lang="ro-RO" sz="1000" i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International Journal of </a:t>
            </a:r>
            <a:r>
              <a:rPr lang="ro-RO" sz="1000" i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Food</a:t>
            </a:r>
            <a:r>
              <a:rPr lang="ro-RO" sz="1000" i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i="1" kern="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Microbiology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ro-RO" sz="1000" b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2017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</a:t>
            </a:r>
            <a:r>
              <a:rPr lang="ro-RO" sz="1000" i="1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251</a:t>
            </a:r>
            <a:r>
              <a:rPr lang="ro-RO" sz="1000" kern="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, 8–14, doi:10.1016/j.ijfoodmicro.2017.03.018.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82249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073BB5-1E80-C3BC-10B8-50C20922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/>
              <a:t>Metodă și materiale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41C76-624D-0489-9425-CCC830788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B7082BB-1C3F-B232-9EFF-4FEDE08DF1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3837570"/>
              </p:ext>
            </p:extLst>
          </p:nvPr>
        </p:nvGraphicFramePr>
        <p:xfrm>
          <a:off x="836611" y="719666"/>
          <a:ext cx="10515600" cy="374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3CAE8F8-DF69-48FD-90BF-4E48E364E174}"/>
              </a:ext>
            </a:extLst>
          </p:cNvPr>
          <p:cNvSpPr txBox="1"/>
          <p:nvPr/>
        </p:nvSpPr>
        <p:spPr>
          <a:xfrm>
            <a:off x="655614" y="4034421"/>
            <a:ext cx="31151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Zer 5% (w/w), </a:t>
            </a:r>
          </a:p>
          <a:p>
            <a:r>
              <a:rPr lang="ro-RO" dirty="0"/>
              <a:t>gelatină, </a:t>
            </a:r>
          </a:p>
          <a:p>
            <a:r>
              <a:rPr lang="ro-RO" dirty="0"/>
              <a:t>glicerină 1:1 (w/w), </a:t>
            </a:r>
          </a:p>
          <a:p>
            <a:r>
              <a:rPr lang="ro-RO" dirty="0"/>
              <a:t>sulfat de cupru 5%(w/w), </a:t>
            </a:r>
          </a:p>
          <a:p>
            <a:r>
              <a:rPr lang="ro-RO" dirty="0"/>
              <a:t>apă distilată, </a:t>
            </a:r>
          </a:p>
          <a:p>
            <a:r>
              <a:rPr lang="ro-RO" dirty="0"/>
              <a:t>ulei esențial de rozmarin (UER)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3DDB16-7CAA-1AA9-C84F-69CF03C04450}"/>
              </a:ext>
            </a:extLst>
          </p:cNvPr>
          <p:cNvSpPr txBox="1"/>
          <p:nvPr/>
        </p:nvSpPr>
        <p:spPr>
          <a:xfrm>
            <a:off x="3375807" y="4066403"/>
            <a:ext cx="2525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Tăvițe din PE neagră</a:t>
            </a:r>
          </a:p>
          <a:p>
            <a:r>
              <a:rPr lang="ro-RO" dirty="0"/>
              <a:t>Carne de vită, porc</a:t>
            </a:r>
          </a:p>
          <a:p>
            <a:r>
              <a:rPr lang="ro-RO" dirty="0"/>
              <a:t>Hidrogel reticulat, cu/fără ulei esențial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677FF-9C5D-ED2D-8E31-5CDA6F827C1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01" t="18095" r="22924" b="18889"/>
          <a:stretch/>
        </p:blipFill>
        <p:spPr>
          <a:xfrm>
            <a:off x="6290708" y="3860164"/>
            <a:ext cx="2001813" cy="2379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EC30C2-28A5-B15A-FC64-B4396F789FC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15" t="14718" r="36651"/>
          <a:stretch/>
        </p:blipFill>
        <p:spPr>
          <a:xfrm>
            <a:off x="9581523" y="3860164"/>
            <a:ext cx="1302515" cy="2379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FE96DF-81C3-2DE6-0BE6-073319FC9C74}"/>
              </a:ext>
            </a:extLst>
          </p:cNvPr>
          <p:cNvSpPr txBox="1"/>
          <p:nvPr/>
        </p:nvSpPr>
        <p:spPr>
          <a:xfrm>
            <a:off x="292231" y="5882326"/>
            <a:ext cx="3478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i="1" dirty="0">
                <a:solidFill>
                  <a:srgbClr val="FF0000"/>
                </a:solidFill>
              </a:rPr>
              <a:t>Departamentul de chimie, Facultatea Ingineria Materialelor UTCN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33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91A16-4573-F029-2B03-1A055B543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15343" y="1151298"/>
            <a:ext cx="5157787" cy="478312"/>
          </a:xfrm>
        </p:spPr>
        <p:txBody>
          <a:bodyPr>
            <a:normAutofit/>
          </a:bodyPr>
          <a:lstStyle/>
          <a:p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Mașina de ambalat </a:t>
            </a:r>
            <a:r>
              <a:rPr lang="ro-RO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Multivac</a:t>
            </a:r>
            <a:r>
              <a:rPr lang="ro-RO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 535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62281-F24B-F730-A469-6C1133233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81004" y="1650193"/>
            <a:ext cx="1655609" cy="1121790"/>
          </a:xfrm>
        </p:spPr>
        <p:txBody>
          <a:bodyPr>
            <a:noAutofit/>
          </a:bodyPr>
          <a:lstStyle/>
          <a:p>
            <a:r>
              <a:rPr lang="ro-RO" dirty="0"/>
              <a:t>70% N</a:t>
            </a:r>
            <a:r>
              <a:rPr lang="ro-RO" baseline="-25000" dirty="0"/>
              <a:t>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53143-6558-4537-9991-3D1E2303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image16.jpeg" descr="O imagine care conține morar&#10;&#10;Descriere generată automat">
            <a:extLst>
              <a:ext uri="{FF2B5EF4-FFF2-40B4-BE49-F238E27FC236}">
                <a16:creationId xmlns:a16="http://schemas.microsoft.com/office/drawing/2014/main" id="{4AE49CA9-3660-EC37-F54F-086641A7F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0"/>
          <a:stretch/>
        </p:blipFill>
        <p:spPr bwMode="auto">
          <a:xfrm>
            <a:off x="2962675" y="1944013"/>
            <a:ext cx="4588195" cy="3523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DFD52C-3434-A614-BC02-528C1225F44F}"/>
              </a:ext>
            </a:extLst>
          </p:cNvPr>
          <p:cNvSpPr txBox="1"/>
          <p:nvPr/>
        </p:nvSpPr>
        <p:spPr>
          <a:xfrm>
            <a:off x="558738" y="2885689"/>
            <a:ext cx="29857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Inert, inodor,</a:t>
            </a:r>
          </a:p>
          <a:p>
            <a:r>
              <a:rPr lang="ro-RO" dirty="0"/>
              <a:t>Previne </a:t>
            </a:r>
            <a:r>
              <a:rPr lang="ro-RO" dirty="0" err="1"/>
              <a:t>exudarea</a:t>
            </a:r>
            <a:r>
              <a:rPr lang="ro-RO" dirty="0"/>
              <a:t> cărnii și deformarea ambalajului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51820-7269-C14C-BF00-D85ED72F05DD}"/>
              </a:ext>
            </a:extLst>
          </p:cNvPr>
          <p:cNvSpPr txBox="1"/>
          <p:nvPr/>
        </p:nvSpPr>
        <p:spPr>
          <a:xfrm>
            <a:off x="8669429" y="4337523"/>
            <a:ext cx="2083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/>
              <a:t>Inhibă mucegaiurile și bacteriile aerobe</a:t>
            </a:r>
          </a:p>
          <a:p>
            <a:r>
              <a:rPr lang="ro-RO" dirty="0"/>
              <a:t>CO</a:t>
            </a:r>
            <a:r>
              <a:rPr lang="ro-RO" baseline="-25000" dirty="0"/>
              <a:t>2</a:t>
            </a:r>
            <a:r>
              <a:rPr lang="ro-RO" dirty="0"/>
              <a:t> + H</a:t>
            </a:r>
            <a:r>
              <a:rPr lang="ro-RO" baseline="-25000" dirty="0"/>
              <a:t>2</a:t>
            </a:r>
            <a:r>
              <a:rPr lang="ro-RO" dirty="0"/>
              <a:t>O = H</a:t>
            </a:r>
            <a:r>
              <a:rPr lang="ro-RO" baseline="-25000" dirty="0"/>
              <a:t>2</a:t>
            </a:r>
            <a:r>
              <a:rPr lang="ro-RO" dirty="0"/>
              <a:t>CO</a:t>
            </a:r>
            <a:r>
              <a:rPr lang="ro-RO" baseline="-25000" dirty="0"/>
              <a:t>3</a:t>
            </a:r>
          </a:p>
          <a:p>
            <a:r>
              <a:rPr lang="ro-RO" dirty="0">
                <a:latin typeface="Nordique Inline" panose="020F0502020204030204" pitchFamily="2" charset="0"/>
              </a:rPr>
              <a:t>↓ </a:t>
            </a:r>
            <a:r>
              <a:rPr lang="ro-RO" dirty="0" err="1"/>
              <a:t>pH-ul</a:t>
            </a:r>
            <a:r>
              <a:rPr lang="ro-RO" dirty="0"/>
              <a:t> cărnii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0724155B-CDBF-3FC0-0E9E-A00B24EF03F7}"/>
              </a:ext>
            </a:extLst>
          </p:cNvPr>
          <p:cNvSpPr txBox="1">
            <a:spLocks/>
          </p:cNvSpPr>
          <p:nvPr/>
        </p:nvSpPr>
        <p:spPr>
          <a:xfrm>
            <a:off x="9322706" y="2786459"/>
            <a:ext cx="1254168" cy="11217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o-RO" dirty="0"/>
          </a:p>
          <a:p>
            <a:r>
              <a:rPr lang="ro-RO" dirty="0"/>
              <a:t>30% CO</a:t>
            </a:r>
            <a:r>
              <a:rPr lang="ro-RO" baseline="-25000" dirty="0"/>
              <a:t>2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2AC9A-77D0-705E-7230-9C8EE607593D}"/>
              </a:ext>
            </a:extLst>
          </p:cNvPr>
          <p:cNvSpPr txBox="1"/>
          <p:nvPr/>
        </p:nvSpPr>
        <p:spPr>
          <a:xfrm>
            <a:off x="2962675" y="5927477"/>
            <a:ext cx="4817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i="1" dirty="0">
                <a:solidFill>
                  <a:srgbClr val="FF0000"/>
                </a:solidFill>
              </a:rPr>
              <a:t>Carmangeria Moldovan, Sânnicoară, jud. Cluj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747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1ED4F1-F471-EA9E-FD62-BBE79018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8515" y="125186"/>
            <a:ext cx="4929641" cy="685800"/>
          </a:xfrm>
        </p:spPr>
        <p:txBody>
          <a:bodyPr>
            <a:noAutofit/>
          </a:bodyPr>
          <a:lstStyle/>
          <a:p>
            <a:r>
              <a:rPr lang="ro-RO" sz="4400" b="1" dirty="0"/>
              <a:t>Rezultate și discuții</a:t>
            </a:r>
            <a:endParaRPr lang="en-US" sz="4400" b="1" dirty="0"/>
          </a:p>
        </p:txBody>
      </p:sp>
      <p:pic>
        <p:nvPicPr>
          <p:cNvPr id="3" name="Picture Placeholder 2" descr="A piece of meat in a plastic container&#10;&#10;Description automatically generated">
            <a:extLst>
              <a:ext uri="{FF2B5EF4-FFF2-40B4-BE49-F238E27FC236}">
                <a16:creationId xmlns:a16="http://schemas.microsoft.com/office/drawing/2014/main" id="{24D66359-E98B-8549-9FD3-B38F925F64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20390"/>
          <a:stretch>
            <a:fillRect/>
          </a:stretch>
        </p:blipFill>
        <p:spPr>
          <a:xfrm rot="5400000">
            <a:off x="610420" y="1180049"/>
            <a:ext cx="2820985" cy="357263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606A02-9EEB-404B-CA6B-40A9355C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 descr="A blue liquid in a container&#10;&#10;Description automatically generated">
            <a:extLst>
              <a:ext uri="{FF2B5EF4-FFF2-40B4-BE49-F238E27FC236}">
                <a16:creationId xmlns:a16="http://schemas.microsoft.com/office/drawing/2014/main" id="{042A7BE7-F13E-AA6D-0888-D90CC228F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43"/>
          <a:stretch/>
        </p:blipFill>
        <p:spPr>
          <a:xfrm>
            <a:off x="4317451" y="1555874"/>
            <a:ext cx="2903955" cy="2820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A37FFC-9321-E354-E2DC-0756558B13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2857" r="23505" b="26666"/>
          <a:stretch/>
        </p:blipFill>
        <p:spPr>
          <a:xfrm>
            <a:off x="8165453" y="1555874"/>
            <a:ext cx="2676720" cy="28230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C473CF-A7D2-9881-C6BD-8FEC616F7EDF}"/>
              </a:ext>
            </a:extLst>
          </p:cNvPr>
          <p:cNvSpPr txBox="1"/>
          <p:nvPr/>
        </p:nvSpPr>
        <p:spPr>
          <a:xfrm>
            <a:off x="2808515" y="1164771"/>
            <a:ext cx="4757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dirty="0">
                <a:solidFill>
                  <a:srgbClr val="FF0000"/>
                </a:solidFill>
                <a:highlight>
                  <a:srgbClr val="00FFFF"/>
                </a:highlight>
              </a:rPr>
              <a:t>După 7 zile păstrare la 0 ...+4</a:t>
            </a:r>
            <a:r>
              <a:rPr lang="ro-RO" baseline="30000" dirty="0">
                <a:solidFill>
                  <a:srgbClr val="FF0000"/>
                </a:solidFill>
                <a:highlight>
                  <a:srgbClr val="00FFFF"/>
                </a:highlight>
              </a:rPr>
              <a:t>o</a:t>
            </a:r>
            <a:r>
              <a:rPr lang="ro-RO" dirty="0">
                <a:solidFill>
                  <a:srgbClr val="FF0000"/>
                </a:solidFill>
                <a:highlight>
                  <a:srgbClr val="00FFFF"/>
                </a:highlight>
              </a:rPr>
              <a:t>C, 70% N:30% CO</a:t>
            </a:r>
            <a:r>
              <a:rPr lang="ro-RO" baseline="-25000" dirty="0">
                <a:solidFill>
                  <a:srgbClr val="FF0000"/>
                </a:solidFill>
                <a:highlight>
                  <a:srgbClr val="00FFFF"/>
                </a:highlight>
              </a:rPr>
              <a:t>2</a:t>
            </a:r>
            <a:endParaRPr lang="en-US" baseline="-25000" dirty="0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E224A-5B07-24F3-66E0-046F8907BD0F}"/>
              </a:ext>
            </a:extLst>
          </p:cNvPr>
          <p:cNvSpPr txBox="1"/>
          <p:nvPr/>
        </p:nvSpPr>
        <p:spPr>
          <a:xfrm>
            <a:off x="234595" y="4539611"/>
            <a:ext cx="357263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FF0000"/>
                </a:solidFill>
              </a:rPr>
              <a:t>CARNEA DE VITĂ</a:t>
            </a:r>
          </a:p>
          <a:p>
            <a:pPr algn="ctr"/>
            <a:r>
              <a:rPr lang="ro-RO" sz="1400" b="1" dirty="0">
                <a:solidFill>
                  <a:srgbClr val="FF0000"/>
                </a:solidFill>
              </a:rPr>
              <a:t>PARTEA SUPERIOARĂ</a:t>
            </a:r>
          </a:p>
          <a:p>
            <a:r>
              <a:rPr lang="ro-RO" dirty="0"/>
              <a:t>Aspect curat, fără mâzgă lipicioasă</a:t>
            </a:r>
          </a:p>
          <a:p>
            <a:r>
              <a:rPr lang="ro-RO" dirty="0"/>
              <a:t>Suprafața ușor umedă</a:t>
            </a:r>
          </a:p>
          <a:p>
            <a:r>
              <a:rPr lang="ro-RO" dirty="0"/>
              <a:t>Miros plăcut, caracteristic cărnii proaspete</a:t>
            </a:r>
          </a:p>
          <a:p>
            <a:r>
              <a:rPr lang="ro-RO" dirty="0"/>
              <a:t>pH 6.08 (fără UER)</a:t>
            </a:r>
          </a:p>
          <a:p>
            <a:r>
              <a:rPr lang="ro-RO" dirty="0"/>
              <a:t>pH 6.05 (cu UER)</a:t>
            </a:r>
          </a:p>
          <a:p>
            <a:endParaRPr lang="ro-RO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FFA8C-E989-4363-31E2-7F1378A0C8B6}"/>
              </a:ext>
            </a:extLst>
          </p:cNvPr>
          <p:cNvSpPr txBox="1"/>
          <p:nvPr/>
        </p:nvSpPr>
        <p:spPr>
          <a:xfrm>
            <a:off x="4317451" y="4816066"/>
            <a:ext cx="29039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FF0000"/>
                </a:solidFill>
              </a:rPr>
              <a:t>HIDROGELUL</a:t>
            </a:r>
          </a:p>
          <a:p>
            <a:pPr algn="ctr"/>
            <a:endParaRPr lang="ro-RO" b="1" dirty="0">
              <a:solidFill>
                <a:srgbClr val="FF0000"/>
              </a:solidFill>
            </a:endParaRPr>
          </a:p>
          <a:p>
            <a:r>
              <a:rPr lang="ro-RO" dirty="0"/>
              <a:t>Stabilitate, își păstrează integritatea</a:t>
            </a:r>
          </a:p>
          <a:p>
            <a:r>
              <a:rPr lang="ro-RO" dirty="0"/>
              <a:t>Sulfatul de cupru a migrat în carne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B37250-B1E2-6872-B045-F37E75CE9492}"/>
              </a:ext>
            </a:extLst>
          </p:cNvPr>
          <p:cNvSpPr txBox="1"/>
          <p:nvPr/>
        </p:nvSpPr>
        <p:spPr>
          <a:xfrm>
            <a:off x="7778482" y="4961532"/>
            <a:ext cx="41789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CARNEA – partea în contact cu hidrogelul</a:t>
            </a:r>
          </a:p>
          <a:p>
            <a:endParaRPr lang="ro-RO" dirty="0"/>
          </a:p>
          <a:p>
            <a:r>
              <a:rPr lang="ro-RO" dirty="0"/>
              <a:t>Culoare verde-cenușiu</a:t>
            </a:r>
          </a:p>
          <a:p>
            <a:r>
              <a:rPr lang="ro-RO" dirty="0"/>
              <a:t>Aspect uscat</a:t>
            </a:r>
          </a:p>
          <a:p>
            <a:r>
              <a:rPr lang="ro-RO" dirty="0"/>
              <a:t>pH 6.09 (fără UER)</a:t>
            </a:r>
          </a:p>
          <a:p>
            <a:r>
              <a:rPr lang="ro-RO" dirty="0"/>
              <a:t>pH 6.08 (cu UER)</a:t>
            </a:r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E45E5B2-4A63-BA16-1835-79519E9BD9F0}"/>
              </a:ext>
            </a:extLst>
          </p:cNvPr>
          <p:cNvSpPr/>
          <p:nvPr/>
        </p:nvSpPr>
        <p:spPr>
          <a:xfrm>
            <a:off x="4936089" y="2117744"/>
            <a:ext cx="1838227" cy="183822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21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814FA-8EF5-2392-F658-A33D32352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400" b="0"/>
              <a:t>Page</a:t>
            </a:r>
            <a:r>
              <a:rPr lang="en-US"/>
              <a:t> </a:t>
            </a:r>
            <a:fld id="{BBE5057F-7482-41AE-BBDB-C83C2F3461D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CD8B63-F7CC-C4B5-E002-5722A2C64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95" r="19100" b="18730"/>
          <a:stretch/>
        </p:blipFill>
        <p:spPr>
          <a:xfrm>
            <a:off x="701546" y="1280917"/>
            <a:ext cx="2528208" cy="2632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2B7736-291A-38CE-ECA9-F03021BC66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970" b="4127"/>
          <a:stretch/>
        </p:blipFill>
        <p:spPr>
          <a:xfrm>
            <a:off x="8262257" y="1237012"/>
            <a:ext cx="2774044" cy="2622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8152A2-BB5E-9F69-D8B0-57BB5B181A7A}"/>
              </a:ext>
            </a:extLst>
          </p:cNvPr>
          <p:cNvSpPr txBox="1"/>
          <p:nvPr/>
        </p:nvSpPr>
        <p:spPr>
          <a:xfrm>
            <a:off x="346146" y="4260893"/>
            <a:ext cx="35726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FF0000"/>
                </a:solidFill>
              </a:rPr>
              <a:t>CARNEA DE PORC</a:t>
            </a:r>
          </a:p>
          <a:p>
            <a:pPr algn="ctr"/>
            <a:r>
              <a:rPr lang="ro-RO" sz="1400" b="1" dirty="0">
                <a:solidFill>
                  <a:srgbClr val="FF0000"/>
                </a:solidFill>
              </a:rPr>
              <a:t>PARTEA SUPERIOARĂ</a:t>
            </a:r>
          </a:p>
          <a:p>
            <a:pPr algn="ctr"/>
            <a:endParaRPr lang="ro-RO" sz="1400" b="1" dirty="0">
              <a:solidFill>
                <a:srgbClr val="FF0000"/>
              </a:solidFill>
            </a:endParaRPr>
          </a:p>
          <a:p>
            <a:r>
              <a:rPr lang="ro-RO" dirty="0"/>
              <a:t>Aspect curat, fără mâzgă lipicioasă</a:t>
            </a:r>
          </a:p>
          <a:p>
            <a:r>
              <a:rPr lang="ro-RO" dirty="0"/>
              <a:t>Suprafața ușor umedă</a:t>
            </a:r>
          </a:p>
          <a:p>
            <a:r>
              <a:rPr lang="ro-RO" dirty="0"/>
              <a:t>Miros plăcut, caracteristic cărnii proaspete</a:t>
            </a:r>
          </a:p>
          <a:p>
            <a:r>
              <a:rPr lang="ro-RO" dirty="0"/>
              <a:t>pH 5.91 (fără UER)</a:t>
            </a:r>
          </a:p>
          <a:p>
            <a:r>
              <a:rPr lang="ro-RO" dirty="0"/>
              <a:t>pH 5.40 pH (cu UER)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E8AF0-3FEE-361B-6B60-F7B0C8918EE0}"/>
              </a:ext>
            </a:extLst>
          </p:cNvPr>
          <p:cNvSpPr txBox="1"/>
          <p:nvPr/>
        </p:nvSpPr>
        <p:spPr>
          <a:xfrm>
            <a:off x="4434755" y="4601754"/>
            <a:ext cx="2903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FF0000"/>
                </a:solidFill>
              </a:rPr>
              <a:t>HIDROGELUL</a:t>
            </a:r>
          </a:p>
          <a:p>
            <a:endParaRPr lang="ro-RO" dirty="0"/>
          </a:p>
          <a:p>
            <a:r>
              <a:rPr lang="ro-RO" dirty="0"/>
              <a:t>Stabilitate, integritate</a:t>
            </a:r>
          </a:p>
          <a:p>
            <a:r>
              <a:rPr lang="ro-RO" dirty="0"/>
              <a:t>Sulfatul de cupru a migrat în carne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39E28-22E2-32AC-99A7-A567F1495CA3}"/>
              </a:ext>
            </a:extLst>
          </p:cNvPr>
          <p:cNvSpPr txBox="1"/>
          <p:nvPr/>
        </p:nvSpPr>
        <p:spPr>
          <a:xfrm>
            <a:off x="7909111" y="4399392"/>
            <a:ext cx="41789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rgbClr val="FF0000"/>
                </a:solidFill>
              </a:rPr>
              <a:t>CARNEA – partea în contact cu hidrogelul</a:t>
            </a:r>
          </a:p>
          <a:p>
            <a:endParaRPr lang="ro-RO" dirty="0"/>
          </a:p>
          <a:p>
            <a:r>
              <a:rPr lang="ro-RO" dirty="0"/>
              <a:t>Culoare verde-cenușiu</a:t>
            </a:r>
          </a:p>
          <a:p>
            <a:r>
              <a:rPr lang="ro-RO" dirty="0"/>
              <a:t>Aspect uscat</a:t>
            </a:r>
          </a:p>
          <a:p>
            <a:r>
              <a:rPr lang="ro-RO" dirty="0"/>
              <a:t>pH 5.55 (fără UER)</a:t>
            </a:r>
          </a:p>
          <a:p>
            <a:r>
              <a:rPr lang="ro-RO" dirty="0"/>
              <a:t>pH 5.26 (cu UER)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8F4273-C783-3FCF-030F-648729041C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" t="24901" r="33953" b="19"/>
          <a:stretch/>
        </p:blipFill>
        <p:spPr>
          <a:xfrm>
            <a:off x="4434755" y="271028"/>
            <a:ext cx="2622500" cy="39898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9385CE1-D2B5-17A6-ED9D-8007A7022C55}"/>
              </a:ext>
            </a:extLst>
          </p:cNvPr>
          <p:cNvSpPr/>
          <p:nvPr/>
        </p:nvSpPr>
        <p:spPr>
          <a:xfrm>
            <a:off x="4395894" y="999241"/>
            <a:ext cx="1743958" cy="2149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35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1031</Words>
  <Application>Microsoft Office PowerPoint</Application>
  <PresentationFormat>Widescreen</PresentationFormat>
  <Paragraphs>136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Nordique Inline</vt:lpstr>
      <vt:lpstr>Times New Roman</vt:lpstr>
      <vt:lpstr>Wingdings</vt:lpstr>
      <vt:lpstr>Office Theme</vt:lpstr>
      <vt:lpstr>Evaluation of the impact of whey and gelatin-based hydrogels cross-linked with copper sulphate as absorbent material used in fresh meat packaging</vt:lpstr>
      <vt:lpstr>Ambalarea cărnii proaspete cu materiale convenționale</vt:lpstr>
      <vt:lpstr>Materiale active</vt:lpstr>
      <vt:lpstr>Hidrogelurile pe bază de polimeri proteici</vt:lpstr>
      <vt:lpstr>Evaluarea impactului hidrogelurilor pe bază de zer și gelatină reticulate cu sulfat de cupru ca material absorbant utilizate în  ambalajele cu carne proaspătă</vt:lpstr>
      <vt:lpstr>Metodă și materiale</vt:lpstr>
      <vt:lpstr>PowerPoint Presentation</vt:lpstr>
      <vt:lpstr>Rezultate și discuții</vt:lpstr>
      <vt:lpstr>PowerPoint Presentation</vt:lpstr>
      <vt:lpstr>PowerPoint Presentation</vt:lpstr>
      <vt:lpstr>Concluzii</vt:lpstr>
      <vt:lpstr>VĂ MULȚUMESC!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XGEN</dc:title>
  <dc:creator>Ionut Balanean</dc:creator>
  <cp:lastModifiedBy>Pompilia Lopes</cp:lastModifiedBy>
  <cp:revision>15</cp:revision>
  <dcterms:created xsi:type="dcterms:W3CDTF">2022-11-16T09:30:41Z</dcterms:created>
  <dcterms:modified xsi:type="dcterms:W3CDTF">2024-05-17T20:04:54Z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b58b62f-6f94-46bd-8089-18e64b0a9abb_Enabled">
    <vt:lpwstr>true</vt:lpwstr>
  </property>
  <property fmtid="{D5CDD505-2E9C-101B-9397-08002B2CF9AE}" pid="3" name="MSIP_Label_5b58b62f-6f94-46bd-8089-18e64b0a9abb_SetDate">
    <vt:lpwstr>2023-10-27T07:10:01Z</vt:lpwstr>
  </property>
  <property fmtid="{D5CDD505-2E9C-101B-9397-08002B2CF9AE}" pid="4" name="MSIP_Label_5b58b62f-6f94-46bd-8089-18e64b0a9abb_Method">
    <vt:lpwstr>Standard</vt:lpwstr>
  </property>
  <property fmtid="{D5CDD505-2E9C-101B-9397-08002B2CF9AE}" pid="5" name="MSIP_Label_5b58b62f-6f94-46bd-8089-18e64b0a9abb_Name">
    <vt:lpwstr>defa4170-0d19-0005-0004-bc88714345d2</vt:lpwstr>
  </property>
  <property fmtid="{D5CDD505-2E9C-101B-9397-08002B2CF9AE}" pid="6" name="MSIP_Label_5b58b62f-6f94-46bd-8089-18e64b0a9abb_SiteId">
    <vt:lpwstr>a6eb79fa-c4a9-4cce-818d-b85274d15305</vt:lpwstr>
  </property>
  <property fmtid="{D5CDD505-2E9C-101B-9397-08002B2CF9AE}" pid="7" name="MSIP_Label_5b58b62f-6f94-46bd-8089-18e64b0a9abb_ActionId">
    <vt:lpwstr>2cd14b58-11e0-4307-8785-27378c20c99b</vt:lpwstr>
  </property>
  <property fmtid="{D5CDD505-2E9C-101B-9397-08002B2CF9AE}" pid="8" name="MSIP_Label_5b58b62f-6f94-46bd-8089-18e64b0a9abb_ContentBits">
    <vt:lpwstr>0</vt:lpwstr>
  </property>
</Properties>
</file>