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5F0"/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120162262909767E-2"/>
          <c:y val="1.2908777969018933E-2"/>
          <c:w val="0.9517596754741805"/>
          <c:h val="0.8712564543889844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B prst="relaxedInset"/>
                <a:contourClr>
                  <a:srgbClr val="00B050"/>
                </a:contourClr>
              </a:sp3d>
            </c:spPr>
          </c:dPt>
          <c:dLbls>
            <c:dLbl>
              <c:idx val="0"/>
              <c:layout>
                <c:manualLayout>
                  <c:x val="0"/>
                  <c:y val="-2.3148148148148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0925337632079971E-17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3.2407407407407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7777777777777779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Sheet1!$B$2:$F$2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Sheet1!$B$10:$F$10</c:f>
              <c:numCache>
                <c:formatCode>#,##0</c:formatCode>
                <c:ptCount val="5"/>
                <c:pt idx="0">
                  <c:v>7462359</c:v>
                </c:pt>
                <c:pt idx="1">
                  <c:v>7630057</c:v>
                </c:pt>
                <c:pt idx="2">
                  <c:v>7793087</c:v>
                </c:pt>
                <c:pt idx="3">
                  <c:v>7960330</c:v>
                </c:pt>
                <c:pt idx="4">
                  <c:v>8150791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768206256"/>
        <c:axId val="-1768213328"/>
        <c:axId val="0"/>
      </c:bar3DChart>
      <c:catAx>
        <c:axId val="-176820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1768213328"/>
        <c:crosses val="autoZero"/>
        <c:auto val="1"/>
        <c:lblAlgn val="ctr"/>
        <c:lblOffset val="100"/>
        <c:noMultiLvlLbl val="0"/>
      </c:catAx>
      <c:valAx>
        <c:axId val="-1768213328"/>
        <c:scaling>
          <c:orientation val="minMax"/>
          <c:min val="0"/>
        </c:scaling>
        <c:delete val="1"/>
        <c:axPos val="l"/>
        <c:numFmt formatCode="#,##0" sourceLinked="1"/>
        <c:majorTickMark val="none"/>
        <c:minorTickMark val="none"/>
        <c:tickLblPos val="nextTo"/>
        <c:crossAx val="-176820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682720852553983E-2"/>
          <c:y val="4.571017675078197E-2"/>
          <c:w val="0.91654527000138608"/>
          <c:h val="0.8036756440652485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Sheet6!$A$14</c:f>
              <c:strCache>
                <c:ptCount val="1"/>
                <c:pt idx="0">
                  <c:v>ARIPI</c:v>
                </c:pt>
              </c:strCache>
            </c:strRef>
          </c:tx>
          <c:spPr>
            <a:solidFill>
              <a:srgbClr val="00FFCC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Sheet6!$B$13:$F$13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Sheet6!$B$14:$F$14</c:f>
              <c:numCache>
                <c:formatCode>0.00%</c:formatCode>
                <c:ptCount val="5"/>
                <c:pt idx="0">
                  <c:v>0.10410834905580665</c:v>
                </c:pt>
                <c:pt idx="1">
                  <c:v>0.10490619994876031</c:v>
                </c:pt>
                <c:pt idx="2">
                  <c:v>0.10559241947802489</c:v>
                </c:pt>
                <c:pt idx="3">
                  <c:v>0.10650836116070449</c:v>
                </c:pt>
                <c:pt idx="4">
                  <c:v>0.10764651907973888</c:v>
                </c:pt>
              </c:numCache>
            </c:numRef>
          </c:val>
        </c:ser>
        <c:ser>
          <c:idx val="1"/>
          <c:order val="1"/>
          <c:tx>
            <c:strRef>
              <c:f>Sheet6!$A$15</c:f>
              <c:strCache>
                <c:ptCount val="1"/>
                <c:pt idx="0">
                  <c:v>AZT VIITORUL TAU</c:v>
                </c:pt>
              </c:strCache>
            </c:strRef>
          </c:tx>
          <c:spPr>
            <a:solidFill>
              <a:srgbClr val="CC66FF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Sheet6!$B$13:$F$13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Sheet6!$B$15:$F$15</c:f>
              <c:numCache>
                <c:formatCode>0.00%</c:formatCode>
                <c:ptCount val="5"/>
                <c:pt idx="0">
                  <c:v>0.21199990405702501</c:v>
                </c:pt>
                <c:pt idx="1">
                  <c:v>0.21033704741162351</c:v>
                </c:pt>
                <c:pt idx="2">
                  <c:v>0.20843430880232081</c:v>
                </c:pt>
                <c:pt idx="3">
                  <c:v>0.20666925061417418</c:v>
                </c:pt>
                <c:pt idx="4">
                  <c:v>0.20442180799356763</c:v>
                </c:pt>
              </c:numCache>
            </c:numRef>
          </c:val>
        </c:ser>
        <c:ser>
          <c:idx val="2"/>
          <c:order val="2"/>
          <c:tx>
            <c:strRef>
              <c:f>Sheet6!$A$16</c:f>
              <c:strCache>
                <c:ptCount val="1"/>
                <c:pt idx="0">
                  <c:v>BCR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Sheet6!$B$13:$F$13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Sheet6!$B$16:$F$16</c:f>
              <c:numCache>
                <c:formatCode>0.00%</c:formatCode>
                <c:ptCount val="5"/>
                <c:pt idx="0">
                  <c:v>9.0361247106038253E-2</c:v>
                </c:pt>
                <c:pt idx="1">
                  <c:v>9.1573361967902223E-2</c:v>
                </c:pt>
                <c:pt idx="2">
                  <c:v>9.3110915027647081E-2</c:v>
                </c:pt>
                <c:pt idx="3">
                  <c:v>9.4450475489082739E-2</c:v>
                </c:pt>
                <c:pt idx="4">
                  <c:v>9.5892176511440802E-2</c:v>
                </c:pt>
              </c:numCache>
            </c:numRef>
          </c:val>
        </c:ser>
        <c:ser>
          <c:idx val="3"/>
          <c:order val="3"/>
          <c:tx>
            <c:strRef>
              <c:f>Sheet6!$A$17</c:f>
              <c:strCache>
                <c:ptCount val="1"/>
                <c:pt idx="0">
                  <c:v>BRD</c:v>
                </c:pt>
              </c:strCache>
            </c:strRef>
          </c:tx>
          <c:spPr>
            <a:solidFill>
              <a:srgbClr val="66FF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6137566137566134E-3"/>
                  <c:y val="7.1482317531978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6137566137566134E-3"/>
                  <c:y val="7.1482317531978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6137566137566134E-3"/>
                  <c:y val="7.1482317531979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4091710758377423E-3"/>
                  <c:y val="7.1482317531979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2045855379187905E-3"/>
                  <c:y val="7.1482317531978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Sheet6!$B$13:$F$13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Sheet6!$B$17:$F$17</c:f>
              <c:numCache>
                <c:formatCode>0.00%</c:formatCode>
                <c:ptCount val="5"/>
                <c:pt idx="0">
                  <c:v>6.0741170384366092E-2</c:v>
                </c:pt>
                <c:pt idx="1">
                  <c:v>6.2833197777198979E-2</c:v>
                </c:pt>
                <c:pt idx="2">
                  <c:v>6.4879188422566333E-2</c:v>
                </c:pt>
                <c:pt idx="3">
                  <c:v>6.7014462784998605E-2</c:v>
                </c:pt>
                <c:pt idx="4">
                  <c:v>6.92481077402088E-2</c:v>
                </c:pt>
              </c:numCache>
            </c:numRef>
          </c:val>
        </c:ser>
        <c:ser>
          <c:idx val="4"/>
          <c:order val="4"/>
          <c:tx>
            <c:strRef>
              <c:f>Sheet6!$A$18</c:f>
              <c:strCache>
                <c:ptCount val="1"/>
                <c:pt idx="0">
                  <c:v>METROPOLITAN LIFE</c:v>
                </c:pt>
              </c:strCache>
            </c:strRef>
          </c:tx>
          <c:spPr>
            <a:solidFill>
              <a:srgbClr val="FFFF6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Sheet6!$B$13:$F$13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Sheet6!$B$18:$F$18</c:f>
              <c:numCache>
                <c:formatCode>0.00%</c:formatCode>
                <c:ptCount val="5"/>
                <c:pt idx="0">
                  <c:v>0.13909864300654756</c:v>
                </c:pt>
                <c:pt idx="1">
                  <c:v>0.13917313953866173</c:v>
                </c:pt>
                <c:pt idx="2">
                  <c:v>0.13906793355545335</c:v>
                </c:pt>
                <c:pt idx="3">
                  <c:v>0.13908945938579154</c:v>
                </c:pt>
                <c:pt idx="4">
                  <c:v>0.13929146278411161</c:v>
                </c:pt>
              </c:numCache>
            </c:numRef>
          </c:val>
        </c:ser>
        <c:ser>
          <c:idx val="5"/>
          <c:order val="5"/>
          <c:tx>
            <c:strRef>
              <c:f>Sheet6!$A$19</c:f>
              <c:strCache>
                <c:ptCount val="1"/>
                <c:pt idx="0">
                  <c:v>NN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Sheet6!$B$13:$F$13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Sheet6!$B$19:$F$19</c:f>
              <c:numCache>
                <c:formatCode>0.00%</c:formatCode>
                <c:ptCount val="5"/>
                <c:pt idx="0">
                  <c:v>0.26956609789563257</c:v>
                </c:pt>
                <c:pt idx="1">
                  <c:v>0.2666125507403389</c:v>
                </c:pt>
                <c:pt idx="2">
                  <c:v>0.26394384948836785</c:v>
                </c:pt>
                <c:pt idx="3">
                  <c:v>0.26084708874894835</c:v>
                </c:pt>
                <c:pt idx="4">
                  <c:v>0.25742949600381104</c:v>
                </c:pt>
              </c:numCache>
            </c:numRef>
          </c:val>
        </c:ser>
        <c:ser>
          <c:idx val="6"/>
          <c:order val="6"/>
          <c:tx>
            <c:strRef>
              <c:f>Sheet6!$A$20</c:f>
              <c:strCache>
                <c:ptCount val="1"/>
                <c:pt idx="0">
                  <c:v>VITAL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Sheet6!$B$13:$F$13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Sheet6!$B$20:$F$20</c:f>
              <c:numCache>
                <c:formatCode>0.00%</c:formatCode>
                <c:ptCount val="5"/>
                <c:pt idx="0">
                  <c:v>0.12412458849458385</c:v>
                </c:pt>
                <c:pt idx="1">
                  <c:v>0.12456450261551433</c:v>
                </c:pt>
                <c:pt idx="2">
                  <c:v>0.12497138522561969</c:v>
                </c:pt>
                <c:pt idx="3">
                  <c:v>0.12542090181630011</c:v>
                </c:pt>
                <c:pt idx="4">
                  <c:v>0.12607042988712122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768205712"/>
        <c:axId val="-1768206800"/>
        <c:axId val="0"/>
      </c:bar3DChart>
      <c:catAx>
        <c:axId val="-1768205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1768206800"/>
        <c:crosses val="autoZero"/>
        <c:auto val="1"/>
        <c:lblAlgn val="ctr"/>
        <c:lblOffset val="100"/>
        <c:noMultiLvlLbl val="0"/>
      </c:catAx>
      <c:valAx>
        <c:axId val="-17682068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-176820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7.9051383399209488E-2"/>
          <c:y val="0.8210994382402147"/>
          <c:w val="0.916556873078612"/>
          <c:h val="0.16138430276860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2633744855967079E-2"/>
          <c:y val="8.658008658008658E-3"/>
          <c:w val="0.95473251028806583"/>
          <c:h val="0.765900057947302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Sheet7!$A$46</c:f>
              <c:strCache>
                <c:ptCount val="1"/>
                <c:pt idx="0">
                  <c:v>femei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8631208016738255E-2"/>
                  <c:y val="-7.48923422580041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631208016738244E-2"/>
                  <c:y val="-7.48923422580041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428807400066073E-2"/>
                  <c:y val="-1.4978468451600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428807400066152E-2"/>
                  <c:y val="-2.2467702677401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833608633410416E-2"/>
                  <c:y val="-1.8723085564501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Sheet7!$B$45:$F$45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Sheet7!$B$46:$F$46</c:f>
              <c:numCache>
                <c:formatCode>#,##0</c:formatCode>
                <c:ptCount val="5"/>
                <c:pt idx="0">
                  <c:v>3572042</c:v>
                </c:pt>
                <c:pt idx="1">
                  <c:v>3652662</c:v>
                </c:pt>
                <c:pt idx="2">
                  <c:v>3735089</c:v>
                </c:pt>
                <c:pt idx="3">
                  <c:v>3819904</c:v>
                </c:pt>
                <c:pt idx="4">
                  <c:v>3907562</c:v>
                </c:pt>
              </c:numCache>
            </c:numRef>
          </c:val>
        </c:ser>
        <c:ser>
          <c:idx val="1"/>
          <c:order val="1"/>
          <c:tx>
            <c:strRef>
              <c:f>Sheet7!$A$47</c:f>
              <c:strCache>
                <c:ptCount val="1"/>
                <c:pt idx="0">
                  <c:v>bărbați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0188439100923675E-17"/>
                  <c:y val="-2.2467702677401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024006166721727E-3"/>
                  <c:y val="-2.2467702677401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0753756403694702E-17"/>
                  <c:y val="-2.9956936903201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024006166721727E-3"/>
                  <c:y val="-2.2467702677401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2024006166721727E-3"/>
                  <c:y val="-1.87230855645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Sheet7!$B$45:$F$45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Sheet7!$B$47:$F$47</c:f>
              <c:numCache>
                <c:formatCode>#,##0</c:formatCode>
                <c:ptCount val="5"/>
                <c:pt idx="0">
                  <c:v>3890317</c:v>
                </c:pt>
                <c:pt idx="1">
                  <c:v>3977395</c:v>
                </c:pt>
                <c:pt idx="2">
                  <c:v>4057998</c:v>
                </c:pt>
                <c:pt idx="3">
                  <c:v>4140426</c:v>
                </c:pt>
                <c:pt idx="4">
                  <c:v>4243229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768210064"/>
        <c:axId val="-1768205168"/>
        <c:axId val="0"/>
      </c:bar3DChart>
      <c:catAx>
        <c:axId val="-176821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1768205168"/>
        <c:crosses val="autoZero"/>
        <c:auto val="1"/>
        <c:lblAlgn val="ctr"/>
        <c:lblOffset val="100"/>
        <c:noMultiLvlLbl val="0"/>
      </c:catAx>
      <c:valAx>
        <c:axId val="-17682051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1768210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5228147416345"/>
          <c:y val="0.86011215738911395"/>
          <c:w val="0.23010515741413132"/>
          <c:h val="0.104338292221844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975056689342406E-2"/>
          <c:y val="9.3799212598425191E-2"/>
          <c:w val="0.88047619047619052"/>
          <c:h val="0.767663010913256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Sheet10!$A$117</c:f>
              <c:strCache>
                <c:ptCount val="1"/>
                <c:pt idx="0">
                  <c:v>ARIPI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794224060551986E-2"/>
                  <c:y val="2.25748199746984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2132973686553377E-3"/>
                  <c:y val="1.58023739822888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478038722172655E-2"/>
                  <c:y val="2.03173379772286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5007521429207313E-2"/>
                  <c:y val="2.2574819974698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Sheet10!$B$116:$F$116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Sheet10!$B$117:$F$117</c:f>
              <c:numCache>
                <c:formatCode>General</c:formatCode>
                <c:ptCount val="5"/>
                <c:pt idx="0">
                  <c:v>14</c:v>
                </c:pt>
                <c:pt idx="1">
                  <c:v>9</c:v>
                </c:pt>
                <c:pt idx="2">
                  <c:v>16</c:v>
                </c:pt>
                <c:pt idx="3">
                  <c:v>22</c:v>
                </c:pt>
                <c:pt idx="4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Sheet10!$A$118</c:f>
              <c:strCache>
                <c:ptCount val="1"/>
                <c:pt idx="0">
                  <c:v>AZT VIITORUL TAU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161853383793322E-3"/>
                  <c:y val="6.77244599240954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129785787609931E-17"/>
                  <c:y val="6.7724459924095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6.7724459924095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6323375147965875E-3"/>
                  <c:y val="1.65484303641632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205556963481145E-3"/>
                  <c:y val="3.25052494127119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Sheet10!$B$116:$F$116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Sheet10!$B$118:$F$118</c:f>
              <c:numCache>
                <c:formatCode>General</c:formatCode>
                <c:ptCount val="5"/>
                <c:pt idx="0">
                  <c:v>39</c:v>
                </c:pt>
                <c:pt idx="1">
                  <c:v>47</c:v>
                </c:pt>
                <c:pt idx="2">
                  <c:v>73</c:v>
                </c:pt>
                <c:pt idx="3">
                  <c:v>55</c:v>
                </c:pt>
                <c:pt idx="4">
                  <c:v>97</c:v>
                </c:pt>
              </c:numCache>
            </c:numRef>
          </c:val>
        </c:ser>
        <c:ser>
          <c:idx val="2"/>
          <c:order val="2"/>
          <c:tx>
            <c:strRef>
              <c:f>Sheet10!$A$119</c:f>
              <c:strCache>
                <c:ptCount val="1"/>
                <c:pt idx="0">
                  <c:v>BCR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Sheet10!$B$116:$F$116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Sheet10!$B$119:$F$119</c:f>
              <c:numCache>
                <c:formatCode>General</c:formatCode>
                <c:ptCount val="5"/>
                <c:pt idx="0">
                  <c:v>184</c:v>
                </c:pt>
                <c:pt idx="1">
                  <c:v>172</c:v>
                </c:pt>
                <c:pt idx="2">
                  <c:v>318</c:v>
                </c:pt>
                <c:pt idx="3">
                  <c:v>675</c:v>
                </c:pt>
                <c:pt idx="4">
                  <c:v>804</c:v>
                </c:pt>
              </c:numCache>
            </c:numRef>
          </c:val>
        </c:ser>
        <c:ser>
          <c:idx val="3"/>
          <c:order val="3"/>
          <c:tx>
            <c:strRef>
              <c:f>Sheet10!$A$120</c:f>
              <c:strCache>
                <c:ptCount val="1"/>
                <c:pt idx="0">
                  <c:v>BRD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9485560151379965E-3"/>
                  <c:y val="-2.25748199746984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4.51496399493968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4.51496399493960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Sheet10!$B$116:$F$116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Sheet10!$B$120:$F$120</c:f>
              <c:numCache>
                <c:formatCode>General</c:formatCode>
                <c:ptCount val="5"/>
                <c:pt idx="0">
                  <c:v>143</c:v>
                </c:pt>
                <c:pt idx="1">
                  <c:v>71</c:v>
                </c:pt>
                <c:pt idx="2">
                  <c:v>46</c:v>
                </c:pt>
                <c:pt idx="3">
                  <c:v>57</c:v>
                </c:pt>
                <c:pt idx="4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Sheet10!$A$121</c:f>
              <c:strCache>
                <c:ptCount val="1"/>
                <c:pt idx="0">
                  <c:v>METROPOLITAN LIFE</c:v>
                </c:pt>
              </c:strCache>
            </c:strRef>
          </c:tx>
          <c:spPr>
            <a:solidFill>
              <a:srgbClr val="66FF33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110409398931319E-2"/>
                  <c:y val="2.25765975195783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4.51496399493968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Sheet10!$B$116:$F$116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Sheet10!$B$121:$F$121</c:f>
              <c:numCache>
                <c:formatCode>General</c:formatCode>
                <c:ptCount val="5"/>
                <c:pt idx="0">
                  <c:v>88</c:v>
                </c:pt>
                <c:pt idx="1">
                  <c:v>37</c:v>
                </c:pt>
                <c:pt idx="2">
                  <c:v>53</c:v>
                </c:pt>
                <c:pt idx="3">
                  <c:v>38</c:v>
                </c:pt>
                <c:pt idx="4">
                  <c:v>586</c:v>
                </c:pt>
              </c:numCache>
            </c:numRef>
          </c:val>
        </c:ser>
        <c:ser>
          <c:idx val="5"/>
          <c:order val="5"/>
          <c:tx>
            <c:strRef>
              <c:f>Sheet10!$A$122</c:f>
              <c:strCache>
                <c:ptCount val="1"/>
                <c:pt idx="0">
                  <c:v>NN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Sheet10!$B$116:$F$116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Sheet10!$B$122:$F$122</c:f>
              <c:numCache>
                <c:formatCode>General</c:formatCode>
                <c:ptCount val="5"/>
                <c:pt idx="0">
                  <c:v>528</c:v>
                </c:pt>
                <c:pt idx="1">
                  <c:v>406</c:v>
                </c:pt>
                <c:pt idx="2">
                  <c:v>701</c:v>
                </c:pt>
                <c:pt idx="3">
                  <c:v>1061</c:v>
                </c:pt>
                <c:pt idx="4">
                  <c:v>1393</c:v>
                </c:pt>
              </c:numCache>
            </c:numRef>
          </c:val>
        </c:ser>
        <c:ser>
          <c:idx val="6"/>
          <c:order val="6"/>
          <c:tx>
            <c:strRef>
              <c:f>Sheet10!$A$123</c:f>
              <c:strCache>
                <c:ptCount val="1"/>
                <c:pt idx="0">
                  <c:v>VITAL</c:v>
                </c:pt>
              </c:strCache>
            </c:strRef>
          </c:tx>
          <c:spPr>
            <a:solidFill>
              <a:srgbClr val="00FF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25748199746984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4.5149639949396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064892893804965E-17"/>
                  <c:y val="-4.51496399493960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064892893804965E-17"/>
                  <c:y val="-4.51496399493968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064892893804965E-17"/>
                  <c:y val="-4.51496399493968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Sheet10!$B$116:$F$116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Sheet10!$B$123:$F$123</c:f>
              <c:numCache>
                <c:formatCode>General</c:formatCode>
                <c:ptCount val="5"/>
                <c:pt idx="0">
                  <c:v>23</c:v>
                </c:pt>
                <c:pt idx="1">
                  <c:v>30</c:v>
                </c:pt>
                <c:pt idx="2">
                  <c:v>21</c:v>
                </c:pt>
                <c:pt idx="3">
                  <c:v>24</c:v>
                </c:pt>
                <c:pt idx="4">
                  <c:v>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1768214960"/>
        <c:axId val="-1768204624"/>
      </c:barChart>
      <c:catAx>
        <c:axId val="-1768214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1768204624"/>
        <c:crosses val="autoZero"/>
        <c:auto val="1"/>
        <c:lblAlgn val="ctr"/>
        <c:lblOffset val="100"/>
        <c:noMultiLvlLbl val="0"/>
      </c:catAx>
      <c:valAx>
        <c:axId val="-176820462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-176821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502260446516664E-2"/>
          <c:y val="0.8388886141520101"/>
          <c:w val="0.87614328381366124"/>
          <c:h val="0.141846094288280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5/19/2024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xmlns="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xmlns="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xmlns="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xmlns="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5/19/2024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xmlns="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5/19/2024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xmlns="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xmlns="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xmlns="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xmlns="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algn="ctr"/>
            <a:r>
              <a:rPr lang="en-US" dirty="0"/>
              <a:t>PENSION INSURANCE PILLAR II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Author:</a:t>
            </a:r>
            <a:r>
              <a:rPr lang="ro-RO" dirty="0" smtClean="0"/>
              <a:t> HOHAGYI GABRIELA-PAULA</a:t>
            </a:r>
            <a:endParaRPr lang="en-US" dirty="0"/>
          </a:p>
          <a:p>
            <a:r>
              <a:rPr lang="en-US" dirty="0"/>
              <a:t>Affiliation</a:t>
            </a:r>
            <a:r>
              <a:rPr lang="en-US" dirty="0" smtClean="0"/>
              <a:t>:</a:t>
            </a:r>
            <a:r>
              <a:rPr lang="ro-RO" dirty="0"/>
              <a:t> Universitatea Tehnică din </a:t>
            </a:r>
            <a:r>
              <a:rPr lang="ro-RO" dirty="0" smtClean="0"/>
              <a:t>Cluj-Napoca, Centrul Universitar Nord Baia Mare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1999"/>
            <a:ext cx="10515600" cy="862266"/>
          </a:xfrm>
        </p:spPr>
        <p:txBody>
          <a:bodyPr/>
          <a:lstStyle/>
          <a:p>
            <a:pPr algn="ctr"/>
            <a:r>
              <a:rPr lang="en-US" b="1" i="1" dirty="0" err="1"/>
              <a:t>Totalul</a:t>
            </a:r>
            <a:r>
              <a:rPr lang="en-US" b="1" i="1" dirty="0"/>
              <a:t> </a:t>
            </a:r>
            <a:r>
              <a:rPr lang="en-US" b="1" i="1" dirty="0" err="1"/>
              <a:t>participanților</a:t>
            </a:r>
            <a:r>
              <a:rPr lang="en-US" b="1" i="1" dirty="0"/>
              <a:t> 2019-2023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2497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A853AD99-FEA1-8B05-841E-BD5AD250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Participanţi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individuale-cotă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piaţă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2019-2023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9919960"/>
              </p:ext>
            </p:extLst>
          </p:nvPr>
        </p:nvGraphicFramePr>
        <p:xfrm>
          <a:off x="1027611" y="1690687"/>
          <a:ext cx="10389325" cy="4901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0C073BB5-1E80-C3BC-10B8-50C20922E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17" y="626382"/>
            <a:ext cx="10515600" cy="1325563"/>
          </a:xfrm>
        </p:spPr>
        <p:txBody>
          <a:bodyPr/>
          <a:lstStyle/>
          <a:p>
            <a:pPr algn="ctr"/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participanților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pensia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pilon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2019-2023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112490177"/>
              </p:ext>
            </p:extLst>
          </p:nvPr>
        </p:nvGraphicFramePr>
        <p:xfrm>
          <a:off x="1259977" y="1509396"/>
          <a:ext cx="9675221" cy="5212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BE1ED4F1-F471-EA9E-FD62-BBE79018A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1699" y="1566224"/>
            <a:ext cx="5606403" cy="1021080"/>
          </a:xfrm>
        </p:spPr>
        <p:txBody>
          <a:bodyPr/>
          <a:lstStyle/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Transferuri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interiorul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fondului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2019-2023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606A02-9EEB-404B-CA6B-40A9355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806006472"/>
              </p:ext>
            </p:extLst>
          </p:nvPr>
        </p:nvGraphicFramePr>
        <p:xfrm>
          <a:off x="526471" y="129309"/>
          <a:ext cx="10910455" cy="659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0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49599" y="766618"/>
            <a:ext cx="5163127" cy="5227782"/>
          </a:xfrm>
          <a:prstGeom prst="ellipse">
            <a:avLst/>
          </a:prstGeom>
          <a:solidFill>
            <a:srgbClr val="D0F5F0"/>
          </a:solidFill>
          <a:ln>
            <a:solidFill>
              <a:srgbClr val="D0F5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41962" y="1182944"/>
            <a:ext cx="4978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 mulțumesc pentru atenția acordată!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105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Times New Roman</vt:lpstr>
      <vt:lpstr>Office Theme</vt:lpstr>
      <vt:lpstr>PENSION INSURANCE PILLAR II </vt:lpstr>
      <vt:lpstr>Totalul participanților 2019-2023</vt:lpstr>
      <vt:lpstr>Participanţi cu contributii individuale-cotă de piaţă  2019-2023</vt:lpstr>
      <vt:lpstr>Structura participanților la pensia pilon II în perioada 2019-2023 în funcție de sex</vt:lpstr>
      <vt:lpstr>Transferuri în interiorul fondului în perioada 2019-2023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Gabriela Hohagyi</cp:lastModifiedBy>
  <cp:revision>11</cp:revision>
  <dcterms:created xsi:type="dcterms:W3CDTF">2022-11-16T09:30:41Z</dcterms:created>
  <dcterms:modified xsi:type="dcterms:W3CDTF">2024-05-19T08:33:19Z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