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F5F0"/>
    <a:srgbClr val="9F31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8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05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4120162262909767E-2"/>
          <c:y val="1.2908777969018933E-2"/>
          <c:w val="0.9517596754741805"/>
          <c:h val="0.87125645438898447"/>
        </c:manualLayout>
      </c:layout>
      <c:bar3DChart>
        <c:barDir val="col"/>
        <c:grouping val="clustered"/>
        <c:varyColors val="0"/>
        <c:ser>
          <c:idx val="0"/>
          <c:order val="0"/>
          <c:spPr>
            <a:solidFill>
              <a:srgbClr val="00B05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B prst="relaxedInset"/>
                <a:contourClr>
                  <a:srgbClr val="00B050"/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-2.3148148148148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25337632079971E-17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3.2407407407407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7777777777777779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Sheet1!$B$2:$F$2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Sheet1!$B$10:$F$10</c:f>
              <c:numCache>
                <c:formatCode>#,##0</c:formatCode>
                <c:ptCount val="5"/>
                <c:pt idx="0">
                  <c:v>7462359</c:v>
                </c:pt>
                <c:pt idx="1">
                  <c:v>7630057</c:v>
                </c:pt>
                <c:pt idx="2">
                  <c:v>7793087</c:v>
                </c:pt>
                <c:pt idx="3">
                  <c:v>7960330</c:v>
                </c:pt>
                <c:pt idx="4">
                  <c:v>8150791</c:v>
                </c:pt>
              </c:numCache>
            </c:numRef>
          </c:val>
          <c:shape val="cylinder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768206256"/>
        <c:axId val="-1768213328"/>
        <c:axId val="0"/>
      </c:bar3DChart>
      <c:catAx>
        <c:axId val="-1768206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768213328"/>
        <c:crosses val="autoZero"/>
        <c:auto val="1"/>
        <c:lblAlgn val="ctr"/>
        <c:lblOffset val="100"/>
        <c:noMultiLvlLbl val="0"/>
      </c:catAx>
      <c:valAx>
        <c:axId val="-1768213328"/>
        <c:scaling>
          <c:orientation val="minMax"/>
          <c:min val="0"/>
        </c:scaling>
        <c:delete val="1"/>
        <c:axPos val="l"/>
        <c:numFmt formatCode="#,##0" sourceLinked="1"/>
        <c:majorTickMark val="none"/>
        <c:minorTickMark val="none"/>
        <c:tickLblPos val="nextTo"/>
        <c:crossAx val="-17682062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682720852553983E-2"/>
          <c:y val="4.571017675078197E-2"/>
          <c:w val="0.91654527000138608"/>
          <c:h val="0.8036756440652485"/>
        </c:manualLayout>
      </c:layout>
      <c:bar3DChart>
        <c:barDir val="bar"/>
        <c:grouping val="percentStacked"/>
        <c:varyColors val="0"/>
        <c:ser>
          <c:idx val="0"/>
          <c:order val="0"/>
          <c:tx>
            <c:strRef>
              <c:f>Sheet6!$A$14</c:f>
              <c:strCache>
                <c:ptCount val="1"/>
                <c:pt idx="0">
                  <c:v>ARIPI</c:v>
                </c:pt>
              </c:strCache>
            </c:strRef>
          </c:tx>
          <c:spPr>
            <a:solidFill>
              <a:srgbClr val="00FFCC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Sheet6!$B$14:$F$14</c:f>
              <c:numCache>
                <c:formatCode>0.00%</c:formatCode>
                <c:ptCount val="5"/>
                <c:pt idx="0">
                  <c:v>0.10410834905580665</c:v>
                </c:pt>
                <c:pt idx="1">
                  <c:v>0.10490619994876031</c:v>
                </c:pt>
                <c:pt idx="2">
                  <c:v>0.10559241947802489</c:v>
                </c:pt>
                <c:pt idx="3">
                  <c:v>0.10650836116070449</c:v>
                </c:pt>
                <c:pt idx="4">
                  <c:v>0.10764651907973888</c:v>
                </c:pt>
              </c:numCache>
            </c:numRef>
          </c:val>
        </c:ser>
        <c:ser>
          <c:idx val="1"/>
          <c:order val="1"/>
          <c:tx>
            <c:strRef>
              <c:f>Sheet6!$A$15</c:f>
              <c:strCache>
                <c:ptCount val="1"/>
                <c:pt idx="0">
                  <c:v>AZT VIITORUL TAU</c:v>
                </c:pt>
              </c:strCache>
            </c:strRef>
          </c:tx>
          <c:spPr>
            <a:solidFill>
              <a:srgbClr val="CC66FF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Sheet6!$B$15:$F$15</c:f>
              <c:numCache>
                <c:formatCode>0.00%</c:formatCode>
                <c:ptCount val="5"/>
                <c:pt idx="0">
                  <c:v>0.21199990405702501</c:v>
                </c:pt>
                <c:pt idx="1">
                  <c:v>0.21033704741162351</c:v>
                </c:pt>
                <c:pt idx="2">
                  <c:v>0.20843430880232081</c:v>
                </c:pt>
                <c:pt idx="3">
                  <c:v>0.20666925061417418</c:v>
                </c:pt>
                <c:pt idx="4">
                  <c:v>0.20442180799356763</c:v>
                </c:pt>
              </c:numCache>
            </c:numRef>
          </c:val>
        </c:ser>
        <c:ser>
          <c:idx val="2"/>
          <c:order val="2"/>
          <c:tx>
            <c:strRef>
              <c:f>Sheet6!$A$16</c:f>
              <c:strCache>
                <c:ptCount val="1"/>
                <c:pt idx="0">
                  <c:v>BCR</c:v>
                </c:pt>
              </c:strCache>
            </c:strRef>
          </c:tx>
          <c:spPr>
            <a:solidFill>
              <a:srgbClr val="FF7C8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Sheet6!$B$16:$F$16</c:f>
              <c:numCache>
                <c:formatCode>0.00%</c:formatCode>
                <c:ptCount val="5"/>
                <c:pt idx="0">
                  <c:v>9.0361247106038253E-2</c:v>
                </c:pt>
                <c:pt idx="1">
                  <c:v>9.1573361967902223E-2</c:v>
                </c:pt>
                <c:pt idx="2">
                  <c:v>9.3110915027647081E-2</c:v>
                </c:pt>
                <c:pt idx="3">
                  <c:v>9.4450475489082739E-2</c:v>
                </c:pt>
                <c:pt idx="4">
                  <c:v>9.5892176511440802E-2</c:v>
                </c:pt>
              </c:numCache>
            </c:numRef>
          </c:val>
        </c:ser>
        <c:ser>
          <c:idx val="3"/>
          <c:order val="3"/>
          <c:tx>
            <c:strRef>
              <c:f>Sheet6!$A$17</c:f>
              <c:strCache>
                <c:ptCount val="1"/>
                <c:pt idx="0">
                  <c:v>BRD</c:v>
                </c:pt>
              </c:strCache>
            </c:strRef>
          </c:tx>
          <c:spPr>
            <a:solidFill>
              <a:srgbClr val="66FF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6.6137566137566134E-3"/>
                  <c:y val="7.14823175319789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6137566137566134E-3"/>
                  <c:y val="7.1482317531978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137566137566134E-3"/>
                  <c:y val="7.1482317531979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4091710758377423E-3"/>
                  <c:y val="7.1482317531979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045855379187905E-3"/>
                  <c:y val="7.14823175319789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Sheet6!$B$17:$F$17</c:f>
              <c:numCache>
                <c:formatCode>0.00%</c:formatCode>
                <c:ptCount val="5"/>
                <c:pt idx="0">
                  <c:v>6.0741170384366092E-2</c:v>
                </c:pt>
                <c:pt idx="1">
                  <c:v>6.2833197777198979E-2</c:v>
                </c:pt>
                <c:pt idx="2">
                  <c:v>6.4879188422566333E-2</c:v>
                </c:pt>
                <c:pt idx="3">
                  <c:v>6.7014462784998605E-2</c:v>
                </c:pt>
                <c:pt idx="4">
                  <c:v>6.92481077402088E-2</c:v>
                </c:pt>
              </c:numCache>
            </c:numRef>
          </c:val>
        </c:ser>
        <c:ser>
          <c:idx val="4"/>
          <c:order val="4"/>
          <c:tx>
            <c:strRef>
              <c:f>Sheet6!$A$18</c:f>
              <c:strCache>
                <c:ptCount val="1"/>
                <c:pt idx="0">
                  <c:v>METROPOLITAN LIFE</c:v>
                </c:pt>
              </c:strCache>
            </c:strRef>
          </c:tx>
          <c:spPr>
            <a:solidFill>
              <a:srgbClr val="FFFF66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Sheet6!$B$18:$F$18</c:f>
              <c:numCache>
                <c:formatCode>0.00%</c:formatCode>
                <c:ptCount val="5"/>
                <c:pt idx="0">
                  <c:v>0.13909864300654756</c:v>
                </c:pt>
                <c:pt idx="1">
                  <c:v>0.13917313953866173</c:v>
                </c:pt>
                <c:pt idx="2">
                  <c:v>0.13906793355545335</c:v>
                </c:pt>
                <c:pt idx="3">
                  <c:v>0.13908945938579154</c:v>
                </c:pt>
                <c:pt idx="4">
                  <c:v>0.13929146278411161</c:v>
                </c:pt>
              </c:numCache>
            </c:numRef>
          </c:val>
        </c:ser>
        <c:ser>
          <c:idx val="5"/>
          <c:order val="5"/>
          <c:tx>
            <c:strRef>
              <c:f>Sheet6!$A$19</c:f>
              <c:strCache>
                <c:ptCount val="1"/>
                <c:pt idx="0">
                  <c:v>NN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Sheet6!$B$19:$F$19</c:f>
              <c:numCache>
                <c:formatCode>0.00%</c:formatCode>
                <c:ptCount val="5"/>
                <c:pt idx="0">
                  <c:v>0.26956609789563257</c:v>
                </c:pt>
                <c:pt idx="1">
                  <c:v>0.2666125507403389</c:v>
                </c:pt>
                <c:pt idx="2">
                  <c:v>0.26394384948836785</c:v>
                </c:pt>
                <c:pt idx="3">
                  <c:v>0.26084708874894835</c:v>
                </c:pt>
                <c:pt idx="4">
                  <c:v>0.25742949600381104</c:v>
                </c:pt>
              </c:numCache>
            </c:numRef>
          </c:val>
        </c:ser>
        <c:ser>
          <c:idx val="6"/>
          <c:order val="6"/>
          <c:tx>
            <c:strRef>
              <c:f>Sheet6!$A$20</c:f>
              <c:strCache>
                <c:ptCount val="1"/>
                <c:pt idx="0">
                  <c:v>VITAL</c:v>
                </c:pt>
              </c:strCache>
            </c:strRef>
          </c:tx>
          <c:spPr>
            <a:solidFill>
              <a:srgbClr val="FF9900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Sheet6!$B$13:$F$13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Sheet6!$B$20:$F$20</c:f>
              <c:numCache>
                <c:formatCode>0.00%</c:formatCode>
                <c:ptCount val="5"/>
                <c:pt idx="0">
                  <c:v>0.12412458849458385</c:v>
                </c:pt>
                <c:pt idx="1">
                  <c:v>0.12456450261551433</c:v>
                </c:pt>
                <c:pt idx="2">
                  <c:v>0.12497138522561969</c:v>
                </c:pt>
                <c:pt idx="3">
                  <c:v>0.12542090181630011</c:v>
                </c:pt>
                <c:pt idx="4">
                  <c:v>0.12607042988712122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768205712"/>
        <c:axId val="-1768206800"/>
        <c:axId val="0"/>
      </c:bar3DChart>
      <c:catAx>
        <c:axId val="-176820571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768206800"/>
        <c:crosses val="autoZero"/>
        <c:auto val="1"/>
        <c:lblAlgn val="ctr"/>
        <c:lblOffset val="100"/>
        <c:noMultiLvlLbl val="0"/>
      </c:catAx>
      <c:valAx>
        <c:axId val="-176820680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1768205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</c:legendEntry>
      <c:layout>
        <c:manualLayout>
          <c:xMode val="edge"/>
          <c:yMode val="edge"/>
          <c:x val="7.9051383399209488E-2"/>
          <c:y val="0.8210994382402147"/>
          <c:w val="0.916556873078612"/>
          <c:h val="0.1613843027686055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2.2633744855967079E-2"/>
          <c:y val="8.658008658008658E-3"/>
          <c:w val="0.95473251028806583"/>
          <c:h val="0.7659000579473020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Sheet7!$A$46</c:f>
              <c:strCache>
                <c:ptCount val="1"/>
                <c:pt idx="0">
                  <c:v>femei</c:v>
                </c:pt>
              </c:strCache>
            </c:strRef>
          </c:tx>
          <c:spPr>
            <a:solidFill>
              <a:srgbClr val="FF006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8631208016738255E-2"/>
                  <c:y val="-7.4892342258004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8631208016738244E-2"/>
                  <c:y val="-7.489234225800412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428807400066073E-2"/>
                  <c:y val="-1.49784684516008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6428807400066152E-2"/>
                  <c:y val="-2.246770267740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3.0833608633410416E-2"/>
                  <c:y val="-1.87230855645010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Sheet7!$B$45:$F$45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Sheet7!$B$46:$F$46</c:f>
              <c:numCache>
                <c:formatCode>#,##0</c:formatCode>
                <c:ptCount val="5"/>
                <c:pt idx="0">
                  <c:v>3572042</c:v>
                </c:pt>
                <c:pt idx="1">
                  <c:v>3652662</c:v>
                </c:pt>
                <c:pt idx="2">
                  <c:v>3735089</c:v>
                </c:pt>
                <c:pt idx="3">
                  <c:v>3819904</c:v>
                </c:pt>
                <c:pt idx="4">
                  <c:v>3907562</c:v>
                </c:pt>
              </c:numCache>
            </c:numRef>
          </c:val>
        </c:ser>
        <c:ser>
          <c:idx val="1"/>
          <c:order val="1"/>
          <c:tx>
            <c:strRef>
              <c:f>Sheet7!$A$47</c:f>
              <c:strCache>
                <c:ptCount val="1"/>
                <c:pt idx="0">
                  <c:v>bărbați</c:v>
                </c:pt>
              </c:strCache>
            </c:strRef>
          </c:tx>
          <c:spPr>
            <a:solidFill>
              <a:srgbClr val="0000FF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2.0188439100923675E-17"/>
                  <c:y val="-2.2467702677401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2024006166721727E-3"/>
                  <c:y val="-2.246770267740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0753756403694702E-17"/>
                  <c:y val="-2.9956936903201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2024006166721727E-3"/>
                  <c:y val="-2.24677026774012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2024006166721727E-3"/>
                  <c:y val="-1.872308556450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Sheet7!$B$45:$F$45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Sheet7!$B$47:$F$47</c:f>
              <c:numCache>
                <c:formatCode>#,##0</c:formatCode>
                <c:ptCount val="5"/>
                <c:pt idx="0">
                  <c:v>3890317</c:v>
                </c:pt>
                <c:pt idx="1">
                  <c:v>3977395</c:v>
                </c:pt>
                <c:pt idx="2">
                  <c:v>4057998</c:v>
                </c:pt>
                <c:pt idx="3">
                  <c:v>4140426</c:v>
                </c:pt>
                <c:pt idx="4">
                  <c:v>4243229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-1768210064"/>
        <c:axId val="-1768205168"/>
        <c:axId val="0"/>
      </c:bar3DChart>
      <c:catAx>
        <c:axId val="-176821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768205168"/>
        <c:crosses val="autoZero"/>
        <c:auto val="1"/>
        <c:lblAlgn val="ctr"/>
        <c:lblOffset val="100"/>
        <c:noMultiLvlLbl val="0"/>
      </c:catAx>
      <c:valAx>
        <c:axId val="-1768205168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-1768210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645228147416345"/>
          <c:y val="0.86011215738911395"/>
          <c:w val="0.23010515741413132"/>
          <c:h val="0.1043382922218444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0975056689342406E-2"/>
          <c:y val="9.3799212598425191E-2"/>
          <c:w val="0.88047619047619052"/>
          <c:h val="0.767663010913256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Sheet10!$A$117</c:f>
              <c:strCache>
                <c:ptCount val="1"/>
                <c:pt idx="0">
                  <c:v>ARIPI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5794224060551986E-2"/>
                  <c:y val="2.25748199746984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2132973686553377E-3"/>
                  <c:y val="1.58023739822888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478038722172655E-2"/>
                  <c:y val="2.031733797722862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2.5007521429207313E-2"/>
                  <c:y val="2.25748199746985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Sheet10!$B$117:$F$117</c:f>
              <c:numCache>
                <c:formatCode>General</c:formatCode>
                <c:ptCount val="5"/>
                <c:pt idx="0">
                  <c:v>14</c:v>
                </c:pt>
                <c:pt idx="1">
                  <c:v>9</c:v>
                </c:pt>
                <c:pt idx="2">
                  <c:v>16</c:v>
                </c:pt>
                <c:pt idx="3">
                  <c:v>22</c:v>
                </c:pt>
                <c:pt idx="4">
                  <c:v>35</c:v>
                </c:pt>
              </c:numCache>
            </c:numRef>
          </c:val>
        </c:ser>
        <c:ser>
          <c:idx val="1"/>
          <c:order val="1"/>
          <c:tx>
            <c:strRef>
              <c:f>Sheet10!$A$118</c:f>
              <c:strCache>
                <c:ptCount val="1"/>
                <c:pt idx="0">
                  <c:v>AZT VIITORUL TAU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1.3161853383793322E-3"/>
                  <c:y val="6.772445992409548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4129785787609931E-17"/>
                  <c:y val="6.7724459924095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6.7724459924095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6323375147965875E-3"/>
                  <c:y val="1.654843036416325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6205556963481145E-3"/>
                  <c:y val="3.250524941271199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Sheet10!$B$118:$F$118</c:f>
              <c:numCache>
                <c:formatCode>General</c:formatCode>
                <c:ptCount val="5"/>
                <c:pt idx="0">
                  <c:v>39</c:v>
                </c:pt>
                <c:pt idx="1">
                  <c:v>47</c:v>
                </c:pt>
                <c:pt idx="2">
                  <c:v>73</c:v>
                </c:pt>
                <c:pt idx="3">
                  <c:v>55</c:v>
                </c:pt>
                <c:pt idx="4">
                  <c:v>97</c:v>
                </c:pt>
              </c:numCache>
            </c:numRef>
          </c:val>
        </c:ser>
        <c:ser>
          <c:idx val="2"/>
          <c:order val="2"/>
          <c:tx>
            <c:strRef>
              <c:f>Sheet10!$A$119</c:f>
              <c:strCache>
                <c:ptCount val="1"/>
                <c:pt idx="0">
                  <c:v>BCR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Sheet10!$B$119:$F$119</c:f>
              <c:numCache>
                <c:formatCode>General</c:formatCode>
                <c:ptCount val="5"/>
                <c:pt idx="0">
                  <c:v>184</c:v>
                </c:pt>
                <c:pt idx="1">
                  <c:v>172</c:v>
                </c:pt>
                <c:pt idx="2">
                  <c:v>318</c:v>
                </c:pt>
                <c:pt idx="3">
                  <c:v>675</c:v>
                </c:pt>
                <c:pt idx="4">
                  <c:v>804</c:v>
                </c:pt>
              </c:numCache>
            </c:numRef>
          </c:val>
        </c:ser>
        <c:ser>
          <c:idx val="3"/>
          <c:order val="3"/>
          <c:tx>
            <c:strRef>
              <c:f>Sheet10!$A$120</c:f>
              <c:strCache>
                <c:ptCount val="1"/>
                <c:pt idx="0">
                  <c:v>BRD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9485560151379965E-3"/>
                  <c:y val="-2.25748199746984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5149639949396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4.51496399493960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Sheet10!$B$120:$F$120</c:f>
              <c:numCache>
                <c:formatCode>General</c:formatCode>
                <c:ptCount val="5"/>
                <c:pt idx="0">
                  <c:v>143</c:v>
                </c:pt>
                <c:pt idx="1">
                  <c:v>71</c:v>
                </c:pt>
                <c:pt idx="2">
                  <c:v>46</c:v>
                </c:pt>
                <c:pt idx="3">
                  <c:v>57</c:v>
                </c:pt>
                <c:pt idx="4">
                  <c:v>13</c:v>
                </c:pt>
              </c:numCache>
            </c:numRef>
          </c:val>
        </c:ser>
        <c:ser>
          <c:idx val="4"/>
          <c:order val="4"/>
          <c:tx>
            <c:strRef>
              <c:f>Sheet10!$A$121</c:f>
              <c:strCache>
                <c:ptCount val="1"/>
                <c:pt idx="0">
                  <c:v>METROPOLITAN LIFE</c:v>
                </c:pt>
              </c:strCache>
            </c:strRef>
          </c:tx>
          <c:spPr>
            <a:solidFill>
              <a:srgbClr val="66FF33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110409398931319E-2"/>
                  <c:y val="2.25765975195783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4.5149639949396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Sheet10!$B$121:$F$121</c:f>
              <c:numCache>
                <c:formatCode>General</c:formatCode>
                <c:ptCount val="5"/>
                <c:pt idx="0">
                  <c:v>88</c:v>
                </c:pt>
                <c:pt idx="1">
                  <c:v>37</c:v>
                </c:pt>
                <c:pt idx="2">
                  <c:v>53</c:v>
                </c:pt>
                <c:pt idx="3">
                  <c:v>38</c:v>
                </c:pt>
                <c:pt idx="4">
                  <c:v>586</c:v>
                </c:pt>
              </c:numCache>
            </c:numRef>
          </c:val>
        </c:ser>
        <c:ser>
          <c:idx val="5"/>
          <c:order val="5"/>
          <c:tx>
            <c:strRef>
              <c:f>Sheet10!$A$122</c:f>
              <c:strCache>
                <c:ptCount val="1"/>
                <c:pt idx="0">
                  <c:v>NN</c:v>
                </c:pt>
              </c:strCache>
            </c:strRef>
          </c:tx>
          <c:spPr>
            <a:solidFill>
              <a:srgbClr val="CC00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Sheet10!$B$122:$F$122</c:f>
              <c:numCache>
                <c:formatCode>General</c:formatCode>
                <c:ptCount val="5"/>
                <c:pt idx="0">
                  <c:v>528</c:v>
                </c:pt>
                <c:pt idx="1">
                  <c:v>406</c:v>
                </c:pt>
                <c:pt idx="2">
                  <c:v>701</c:v>
                </c:pt>
                <c:pt idx="3">
                  <c:v>1061</c:v>
                </c:pt>
                <c:pt idx="4">
                  <c:v>1393</c:v>
                </c:pt>
              </c:numCache>
            </c:numRef>
          </c:val>
        </c:ser>
        <c:ser>
          <c:idx val="6"/>
          <c:order val="6"/>
          <c:tx>
            <c:strRef>
              <c:f>Sheet10!$A$123</c:f>
              <c:strCache>
                <c:ptCount val="1"/>
                <c:pt idx="0">
                  <c:v>VITAL</c:v>
                </c:pt>
              </c:strCache>
            </c:strRef>
          </c:tx>
          <c:spPr>
            <a:solidFill>
              <a:srgbClr val="00FF99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2.257481997469842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4.5149639949396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2064892893804965E-17"/>
                  <c:y val="-4.514963994939602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2064892893804965E-17"/>
                  <c:y val="-4.5149639949396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2064892893804965E-17"/>
                  <c:y val="-4.514963994939685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Sheet10!$B$116:$F$116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Sheet10!$B$123:$F$123</c:f>
              <c:numCache>
                <c:formatCode>General</c:formatCode>
                <c:ptCount val="5"/>
                <c:pt idx="0">
                  <c:v>23</c:v>
                </c:pt>
                <c:pt idx="1">
                  <c:v>30</c:v>
                </c:pt>
                <c:pt idx="2">
                  <c:v>21</c:v>
                </c:pt>
                <c:pt idx="3">
                  <c:v>24</c:v>
                </c:pt>
                <c:pt idx="4">
                  <c:v>27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-1768214960"/>
        <c:axId val="-1768204624"/>
      </c:barChart>
      <c:catAx>
        <c:axId val="-176821496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US"/>
          </a:p>
        </c:txPr>
        <c:crossAx val="-1768204624"/>
        <c:crosses val="autoZero"/>
        <c:auto val="1"/>
        <c:lblAlgn val="ctr"/>
        <c:lblOffset val="100"/>
        <c:noMultiLvlLbl val="0"/>
      </c:catAx>
      <c:valAx>
        <c:axId val="-1768204624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-1768214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2502260446516664E-2"/>
          <c:y val="0.8388886141520101"/>
          <c:w val="0.87614328381366124"/>
          <c:h val="0.1418460942882809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100" b="1">
          <a:solidFill>
            <a:schemeClr val="tx1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D858FEB5-E8C6-3A80-493D-10CAD46A12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648C581-C775-98C2-8A72-CD05A2CA637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94724-09D4-4F07-9DDA-0BDFDA992456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FBBA7D3-DC7D-9A8E-6060-596812F9E5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F396B5FF-CA0B-B91F-D0C8-5360C7A04B5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C62FCD-D8A9-45DB-A117-7E517482F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9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1E0B70-0B2D-4454-9C0D-63442C140F78}" type="datetimeFigureOut">
              <a:rPr lang="en-US" smtClean="0"/>
              <a:t>5/19/2024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39ADCB-FF44-4D11-94CD-9544E5DFB9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565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976A059-0727-59BF-99E8-577EE0A776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xmlns="" id="{CB65C056-B1A7-7FF8-5965-B3650A744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B8737-127D-4908-932B-731DE6930369}" type="datetime1">
              <a:rPr lang="en-US" smtClean="0"/>
              <a:t>5/19/2024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xmlns="" id="{43454174-9D12-C596-18E0-9C3B2A953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xmlns="" id="{C4464E70-28DA-BB7E-E872-926FCA585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xmlns="" id="{107A79B4-F12F-0B57-BE23-C003FE3F0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0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05A113-4075-8F72-7862-87499373A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B85D07-1D31-8F87-D767-AAC820751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8B13C3-5CD5-C3AA-CDCE-CCECAFFED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40CA8-5CE1-4958-B669-D933AA49FA4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C2768F2-FD99-3CF5-F7F2-46FDE2F9B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3EC49622-4FE3-B449-2292-88184B047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01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8D4378C-BCD6-D0EC-73F4-F426025DBA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D4BA115D-71AF-967D-2312-B5BDEFE0E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98CDB7-E1FC-7FF0-47F9-FF05A8DAC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163A-39AB-4876-8208-83F43F15903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72E43B-2C2F-5E9B-ACCD-6AEA1DA50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44211ED7-BD8A-629D-8203-8375D7B6B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87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0FEDC8-C1D4-96B9-6790-5B9DC0A23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C6B7742-A5DF-8640-884B-5925C8857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2F3D6A2-5C7B-D0C9-3B9D-D25E4A280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9DCC1-85F1-475E-9B24-A4E3F71BBD89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554B767-0001-682F-BB9E-30E86F99D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CD16685D-6EFA-6621-5A4B-4BD1CC76F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7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A07548-9A0C-3301-B536-7456420E1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98811CA-5E37-D2CF-D424-D1AC6FBAB1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2E129-0D49-9C8B-5FA2-1686D5838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89982-FAA6-4525-A1E7-2F7673A24390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EC0534-7709-E1AB-3F86-5C5551444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73C340-5C0A-05DE-38D1-F5101A96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BE5057F-7482-41AE-BBDB-C83C2F346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7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AE612FB-8D31-A6BF-B26A-54F2E57F6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09BBD1-0C18-604B-75C7-619BE6A2D2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5E8E06B-2B4A-F0CB-ECE2-D91FD1EA91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ECB85DF-D2C7-EDF7-CAE1-90A424B7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CB7FA-7B94-4F91-BABC-9D716D9D537E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D0B35ED-B1AD-C7A3-789D-D56E84CC3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xmlns="" id="{F60C7F7F-C143-ADD7-651F-32FEE87D2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49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8CFDBC-A612-A3C7-16CF-DB4228831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CBA53AE-EB85-9424-6870-715378B9B3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8B861F-D83D-874A-8F0E-9BE8ADBCB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3CD26E-130E-3EFD-1E58-D0A076C9EC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E3D80009-3EE4-D16F-CCB1-73CA63D3287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8E75DF4-258D-AB76-230B-8ABE0E21D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AAAC3-BDBB-47BF-BA5C-45EFB7F81241}" type="datetime1">
              <a:rPr lang="en-US" smtClean="0"/>
              <a:t>5/19/2024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CD679FF-8C9F-A02B-BF83-EEDA27910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xmlns="" id="{A698A86C-2570-E5A2-0B29-BBD245951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18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51054B-64E0-23D2-6B48-69B7EDFB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4E744E3-8DA2-E6D6-2A16-DE06AFA8A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E560-4FCD-4798-9AF2-642BCAC1830E}" type="datetime1">
              <a:rPr lang="en-US" smtClean="0"/>
              <a:t>5/19/2024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0C89B19-AB7A-A19A-30D2-AEDBCAA04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006698D-5F79-0980-9B76-3D586598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153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A9050C9-6840-84E5-D463-1BB9420EE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C1CC0-1E6D-4B25-A2AE-33306CF856E6}" type="datetime1">
              <a:rPr lang="en-US" smtClean="0"/>
              <a:t>5/19/2024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ABA4735-8AB6-87BE-D400-DE9A5D449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B7E5D0F-ABFC-3AB6-B29E-7372DFF5EA3A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4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AD85EC-E506-22F4-346F-7974EAC2F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EAA53F-C0C5-EA92-EF29-52B56CEE8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2D2632-BED3-5DD1-0D92-845D5CA5BE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A33BAEC-429D-7A50-4D81-A1BF2ECC0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42552-A208-4103-BBAD-2B95A95E1FEC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816B86E-B8A1-4F80-E1FB-62FB54584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xmlns="" id="{B84E180B-01F9-F756-B76F-DBCB1FEBB953}"/>
              </a:ext>
            </a:extLst>
          </p:cNvPr>
          <p:cNvSpPr txBox="1">
            <a:spLocks/>
          </p:cNvSpPr>
          <p:nvPr userDrawn="1"/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800" b="1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49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47A099-1061-09E4-DC3E-DEBACB3D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A513E4-8368-44F8-EA23-5FE27B6FA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DABFFC8-2261-76FE-8474-2FCFEDC97D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B83C56-760D-2584-1EE9-9E92C5F9D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08EA-84C3-4938-9F36-6CC12B53B25F}" type="datetime1">
              <a:rPr lang="en-US" smtClean="0"/>
              <a:t>5/19/2024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7E642CD-FFF3-B465-F5E9-7EA5EEE2C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xmlns="" id="{8C4EA6F1-DE73-3AD0-FFED-F8CA89127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79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6000" b="-7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5AA504E-AD37-2053-5C5B-AE2A89118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8422"/>
            <a:ext cx="10515600" cy="8622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9BFCC0-702E-A0E6-7AC8-E887DEE53D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679B09F-5F50-DEE3-1E0B-39D8F06684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58DAF-AFE5-4394-A263-6FDE350004BD}" type="datetime1">
              <a:rPr lang="en-US" smtClean="0"/>
              <a:t>5/19/2024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F288452-2736-5F09-F17B-38FEE2A21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xmlns="" id="{3F761627-0927-EAE4-3C8C-120709F05142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13846" y="365125"/>
            <a:ext cx="1139954" cy="463297"/>
          </a:xfrm>
          <a:prstGeom prst="rect">
            <a:avLst/>
          </a:prstGeom>
        </p:spPr>
      </p:pic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xmlns="" id="{7653F00A-FF5A-1AFA-0B55-634828FAD7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151706" y="6356350"/>
            <a:ext cx="1202094" cy="365125"/>
          </a:xfrm>
          <a:prstGeom prst="rect">
            <a:avLst/>
          </a:prstGeom>
          <a:solidFill>
            <a:srgbClr val="9F318D">
              <a:alpha val="50000"/>
            </a:srgbClr>
          </a:solidFill>
        </p:spPr>
        <p:txBody>
          <a:bodyPr/>
          <a:lstStyle>
            <a:lvl1pPr>
              <a:defRPr sz="1800" b="1"/>
            </a:lvl1pPr>
          </a:lstStyle>
          <a:p>
            <a:r>
              <a:rPr lang="en-US" sz="1400" b="0" dirty="0"/>
              <a:t>Page</a:t>
            </a:r>
            <a:r>
              <a:rPr lang="en-US" dirty="0"/>
              <a:t> </a:t>
            </a:r>
            <a:fld id="{BBE5057F-7482-41AE-BBDB-C83C2F3461D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29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226994-1CA3-A39D-4FDE-D835BC5851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pPr algn="ctr"/>
            <a:r>
              <a:rPr lang="en-US" dirty="0"/>
              <a:t>PENSION INSURANCE PILLAR II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2F05B2-EF03-DBB5-4446-A81ABE5970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Author:</a:t>
            </a:r>
            <a:r>
              <a:rPr lang="ro-RO" dirty="0" smtClean="0"/>
              <a:t> HOHAGYI GABRIELA-PAULA</a:t>
            </a:r>
            <a:endParaRPr lang="en-US" dirty="0"/>
          </a:p>
          <a:p>
            <a:r>
              <a:rPr lang="en-US" dirty="0"/>
              <a:t>Affiliation</a:t>
            </a:r>
            <a:r>
              <a:rPr lang="en-US" dirty="0" smtClean="0"/>
              <a:t>:</a:t>
            </a:r>
            <a:r>
              <a:rPr lang="ro-RO" dirty="0"/>
              <a:t> Universitatea Tehnică din </a:t>
            </a:r>
            <a:r>
              <a:rPr lang="ro-RO" dirty="0" smtClean="0"/>
              <a:t>Cluj-Napoca, Centrul Universitar Nord Baia Mare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116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63A089-89BD-3474-63FA-0AC6C91C8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1999"/>
            <a:ext cx="10515600" cy="862266"/>
          </a:xfrm>
        </p:spPr>
        <p:txBody>
          <a:bodyPr/>
          <a:lstStyle/>
          <a:p>
            <a:pPr algn="ctr"/>
            <a:r>
              <a:rPr lang="en-US" b="1" i="1" dirty="0" err="1"/>
              <a:t>Totalul</a:t>
            </a:r>
            <a:r>
              <a:rPr lang="en-US" b="1" i="1" dirty="0"/>
              <a:t> </a:t>
            </a:r>
            <a:r>
              <a:rPr lang="en-US" b="1" i="1" dirty="0" err="1"/>
              <a:t>participanților</a:t>
            </a:r>
            <a:r>
              <a:rPr lang="en-US" b="1" i="1" dirty="0"/>
              <a:t> 2019-2023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0FCF717-4B06-2D6C-9A1D-65B9FF3D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24970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0698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A853AD99-FEA1-8B05-841E-BD5AD2500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Participanţi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contributii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individuale-cotă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piaţă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2019-2023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D91327D-D14C-4AAD-D45A-46A6D42A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499919960"/>
              </p:ext>
            </p:extLst>
          </p:nvPr>
        </p:nvGraphicFramePr>
        <p:xfrm>
          <a:off x="1027611" y="1690687"/>
          <a:ext cx="10389325" cy="490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15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0C073BB5-1E80-C3BC-10B8-50C20922E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617" y="626382"/>
            <a:ext cx="10515600" cy="1325563"/>
          </a:xfrm>
        </p:spPr>
        <p:txBody>
          <a:bodyPr/>
          <a:lstStyle/>
          <a:p>
            <a:pPr algn="ctr"/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Structura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participanților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pensia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pilon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2019-2023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sex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4F41C76-624D-0489-9425-CCC830788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112490177"/>
              </p:ext>
            </p:extLst>
          </p:nvPr>
        </p:nvGraphicFramePr>
        <p:xfrm>
          <a:off x="1259977" y="1509396"/>
          <a:ext cx="9675221" cy="52120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703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BE1ED4F1-F471-EA9E-FD62-BBE79018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1699" y="1566224"/>
            <a:ext cx="5606403" cy="1021080"/>
          </a:xfrm>
        </p:spPr>
        <p:txBody>
          <a:bodyPr/>
          <a:lstStyle/>
          <a:p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Transferuri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interiorul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fondului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perioada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2019-2023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BB606A02-9EEB-404B-CA6B-40A9355C3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806006472"/>
              </p:ext>
            </p:extLst>
          </p:nvPr>
        </p:nvGraphicFramePr>
        <p:xfrm>
          <a:off x="526471" y="129309"/>
          <a:ext cx="10910455" cy="65921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02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003DA3-758C-699E-8D1C-8EA216910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1400" b="0"/>
              <a:t>Page</a:t>
            </a:r>
            <a:r>
              <a:rPr lang="en-US"/>
              <a:t> </a:t>
            </a:r>
            <a:fld id="{BBE5057F-7482-41AE-BBDB-C83C2F3461D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3149599" y="766618"/>
            <a:ext cx="5163127" cy="5227782"/>
          </a:xfrm>
          <a:prstGeom prst="ellipse">
            <a:avLst/>
          </a:prstGeom>
          <a:solidFill>
            <a:srgbClr val="D0F5F0"/>
          </a:solidFill>
          <a:ln>
            <a:solidFill>
              <a:srgbClr val="D0F5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41962" y="1182944"/>
            <a:ext cx="4978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 mulțumesc pentru atenția acordată!</a:t>
            </a:r>
            <a:endParaRPr lang="en-US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384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105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Aptos</vt:lpstr>
      <vt:lpstr>Arial</vt:lpstr>
      <vt:lpstr>Calibri</vt:lpstr>
      <vt:lpstr>Calibri Light</vt:lpstr>
      <vt:lpstr>Times New Roman</vt:lpstr>
      <vt:lpstr>Office Theme</vt:lpstr>
      <vt:lpstr>PENSION INSURANCE PILLAR II </vt:lpstr>
      <vt:lpstr>Totalul participanților 2019-2023</vt:lpstr>
      <vt:lpstr>Participanţi cu contributii individuale-cotă de piaţă  2019-2023</vt:lpstr>
      <vt:lpstr>Structura participanților la pensia pilon II în perioada 2019-2023 în funcție de sex</vt:lpstr>
      <vt:lpstr>Transferuri în interiorul fondului în perioada 2019-2023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XGEN</dc:title>
  <dc:creator>Ionut Balanean</dc:creator>
  <cp:lastModifiedBy>Gabriela Hohagyi</cp:lastModifiedBy>
  <cp:revision>11</cp:revision>
  <dcterms:created xsi:type="dcterms:W3CDTF">2022-11-16T09:30:41Z</dcterms:created>
  <dcterms:modified xsi:type="dcterms:W3CDTF">2024-05-19T08:33:19Z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b58b62f-6f94-46bd-8089-18e64b0a9abb_Enabled">
    <vt:lpwstr>true</vt:lpwstr>
  </property>
  <property fmtid="{D5CDD505-2E9C-101B-9397-08002B2CF9AE}" pid="3" name="MSIP_Label_5b58b62f-6f94-46bd-8089-18e64b0a9abb_SetDate">
    <vt:lpwstr>2023-10-27T07:10:01Z</vt:lpwstr>
  </property>
  <property fmtid="{D5CDD505-2E9C-101B-9397-08002B2CF9AE}" pid="4" name="MSIP_Label_5b58b62f-6f94-46bd-8089-18e64b0a9abb_Method">
    <vt:lpwstr>Standard</vt:lpwstr>
  </property>
  <property fmtid="{D5CDD505-2E9C-101B-9397-08002B2CF9AE}" pid="5" name="MSIP_Label_5b58b62f-6f94-46bd-8089-18e64b0a9abb_Name">
    <vt:lpwstr>defa4170-0d19-0005-0004-bc88714345d2</vt:lpwstr>
  </property>
  <property fmtid="{D5CDD505-2E9C-101B-9397-08002B2CF9AE}" pid="6" name="MSIP_Label_5b58b62f-6f94-46bd-8089-18e64b0a9abb_SiteId">
    <vt:lpwstr>a6eb79fa-c4a9-4cce-818d-b85274d15305</vt:lpwstr>
  </property>
  <property fmtid="{D5CDD505-2E9C-101B-9397-08002B2CF9AE}" pid="7" name="MSIP_Label_5b58b62f-6f94-46bd-8089-18e64b0a9abb_ActionId">
    <vt:lpwstr>2cd14b58-11e0-4307-8785-27378c20c99b</vt:lpwstr>
  </property>
  <property fmtid="{D5CDD505-2E9C-101B-9397-08002B2CF9AE}" pid="8" name="MSIP_Label_5b58b62f-6f94-46bd-8089-18e64b0a9abb_ContentBits">
    <vt:lpwstr>0</vt:lpwstr>
  </property>
</Properties>
</file>