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nf.com/official-text/proposal-statuscommentary/usp-30-nf-25" TargetMode="External"/><Relationship Id="rId2" Type="http://schemas.openxmlformats.org/officeDocument/2006/relationships/hyperlink" Target="https://www.edqm.eu/en/w/european-pharmacopeia-10th-edition-continuous-updates-to-address-new-challen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fizico-chimică și activitatea antimicrobiană a dezinfectanților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747" y="4738696"/>
            <a:ext cx="640104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Author/s: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Daniela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POP) SZMICAL</a:t>
            </a:r>
          </a:p>
          <a:p>
            <a:endParaRPr lang="en-US" dirty="0"/>
          </a:p>
          <a:p>
            <a:r>
              <a:rPr lang="en-US" dirty="0"/>
              <a:t>Affiliation:</a:t>
            </a:r>
            <a:r>
              <a:rPr lang="ro-RO" dirty="0"/>
              <a:t> </a:t>
            </a:r>
            <a:r>
              <a:rPr lang="en-US" dirty="0" err="1"/>
              <a:t>Universitatea</a:t>
            </a:r>
            <a:r>
              <a:rPr lang="en-US" dirty="0"/>
              <a:t> </a:t>
            </a:r>
            <a:r>
              <a:rPr lang="ro-RO" dirty="0"/>
              <a:t>Tehnică din Cluj-Napoca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2C1B8-344D-5413-D1F2-F127D21E5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1" y="5382434"/>
            <a:ext cx="417002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C48732-A4C5-FA58-8046-4CD6F332F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57" y="1838130"/>
            <a:ext cx="11284085" cy="44849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2D810-E1BE-A0DA-0BCE-3D537CB5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92A20-C41D-4AD2-3542-88A81AED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914"/>
            <a:ext cx="11437087" cy="963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BB2FD-2046-3A50-94B7-E1EBE9BF949D}"/>
              </a:ext>
            </a:extLst>
          </p:cNvPr>
          <p:cNvSpPr txBox="1"/>
          <p:nvPr/>
        </p:nvSpPr>
        <p:spPr>
          <a:xfrm>
            <a:off x="4366859" y="1346764"/>
            <a:ext cx="73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6</a:t>
            </a:r>
            <a:r>
              <a:rPr lang="en-US" dirty="0"/>
              <a:t>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ro-RO" dirty="0"/>
              <a:t>substanțe înrudite chimic cu digluconat de clorhexidină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EFBE-9951-DC68-1555-80F0B0E1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700"/>
            <a:ext cx="9169179" cy="797635"/>
          </a:xfrm>
        </p:spPr>
        <p:txBody>
          <a:bodyPr>
            <a:normAutofit fontScale="90000"/>
          </a:bodyPr>
          <a:lstStyle/>
          <a:p>
            <a:pPr marL="742950" marR="0" lvl="1" indent="-2857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o-RO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Impuritate P</a:t>
            </a:r>
            <a:r>
              <a:rPr kumimoji="0" lang="ro-RO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ro-RO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(4-cloroanilina)</a:t>
            </a:r>
            <a:br>
              <a:rPr kumimoji="0" lang="ro-RO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47C83C-2C35-6FCE-8270-7BB1A9090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46" y="994483"/>
            <a:ext cx="9422133" cy="34188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F24D-9A82-BC41-243F-4405D945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FBDA5-45B8-6AE6-47C3-026226E4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38" y="5541855"/>
            <a:ext cx="9169179" cy="975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61EDB-AE77-51C5-CA16-61D291CCE74C}"/>
              </a:ext>
            </a:extLst>
          </p:cNvPr>
          <p:cNvSpPr txBox="1"/>
          <p:nvPr/>
        </p:nvSpPr>
        <p:spPr>
          <a:xfrm>
            <a:off x="606738" y="4458868"/>
            <a:ext cx="244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Fig.7</a:t>
            </a:r>
            <a:r>
              <a:rPr lang="en-US" dirty="0"/>
              <a:t> </a:t>
            </a:r>
            <a:r>
              <a:rPr lang="en-US" dirty="0" err="1"/>
              <a:t>Impuritate</a:t>
            </a:r>
            <a:r>
              <a:rPr lang="en-US" dirty="0"/>
              <a:t>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27C8B-B548-05E0-6EEC-CE924673479D}"/>
              </a:ext>
            </a:extLst>
          </p:cNvPr>
          <p:cNvSpPr txBox="1"/>
          <p:nvPr/>
        </p:nvSpPr>
        <p:spPr>
          <a:xfrm>
            <a:off x="6406011" y="5172523"/>
            <a:ext cx="336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7</a:t>
            </a:r>
            <a:r>
              <a:rPr lang="en-US" dirty="0"/>
              <a:t>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impuritate</a:t>
            </a:r>
            <a:r>
              <a:rPr lang="en-US" dirty="0"/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102877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922477-0D4E-1762-FD70-49EAB97E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36" y="2166239"/>
            <a:ext cx="9961727" cy="36701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75CC-D531-1BBF-A0DE-E1E3C9E4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C01DE-3D78-CECF-8294-713A0FCA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437" y="469608"/>
            <a:ext cx="7090263" cy="1176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807D6-E9D3-84E0-6F08-4F9DF2F58C6D}"/>
              </a:ext>
            </a:extLst>
          </p:cNvPr>
          <p:cNvSpPr txBox="1"/>
          <p:nvPr/>
        </p:nvSpPr>
        <p:spPr>
          <a:xfrm>
            <a:off x="6436439" y="1604324"/>
            <a:ext cx="464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Tabel</a:t>
            </a:r>
            <a:r>
              <a:rPr lang="en-US" dirty="0"/>
              <a:t> </a:t>
            </a:r>
            <a:r>
              <a:rPr lang="ro-RO" dirty="0"/>
              <a:t>8</a:t>
            </a:r>
            <a:r>
              <a:rPr lang="en-US" dirty="0"/>
              <a:t>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antimicrobian</a:t>
            </a:r>
            <a:r>
              <a:rPr lang="ro-RO" dirty="0"/>
              <a:t>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CE2571-6AF8-7EEB-FDD1-4EECF49AC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9347"/>
            <a:ext cx="9874463" cy="41170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95B7-A498-4980-A085-2EFFCFD4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C1A18B9-937C-39E1-A2E7-83A7FD7EDB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01651"/>
            <a:ext cx="10515600" cy="9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flacon </a:t>
            </a:r>
            <a:r>
              <a:rPr lang="ro-RO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uz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63D48-2893-B75B-F6B9-E5389C3FB7A4}"/>
              </a:ext>
            </a:extLst>
          </p:cNvPr>
          <p:cNvSpPr txBox="1"/>
          <p:nvPr/>
        </p:nvSpPr>
        <p:spPr>
          <a:xfrm>
            <a:off x="6084680" y="1662795"/>
            <a:ext cx="46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9</a:t>
            </a:r>
            <a:r>
              <a:rPr lang="en-US" dirty="0"/>
              <a:t>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studii</a:t>
            </a:r>
            <a:r>
              <a:rPr lang="en-US" dirty="0"/>
              <a:t> </a:t>
            </a:r>
            <a:r>
              <a:rPr lang="en-US" dirty="0" err="1"/>
              <a:t>stabilitate</a:t>
            </a:r>
            <a:r>
              <a:rPr lang="en-US" dirty="0"/>
              <a:t> flacon </a:t>
            </a:r>
            <a:r>
              <a:rPr lang="ro-RO" dirty="0"/>
              <a:t>în 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5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906A32-3EFB-C5F0-86C4-40935079F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404" y="1981196"/>
            <a:ext cx="9101302" cy="45577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59A53-29F5-80FB-91A4-05A760A0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245CAE98-9CA6-F6D6-5396-A9FEF913F35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52435"/>
            <a:ext cx="9462796" cy="81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condiții normale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0F6DF-29FB-7B50-CB04-DE497EBE1EBF}"/>
              </a:ext>
            </a:extLst>
          </p:cNvPr>
          <p:cNvSpPr txBox="1"/>
          <p:nvPr/>
        </p:nvSpPr>
        <p:spPr>
          <a:xfrm>
            <a:off x="5001209" y="1429301"/>
            <a:ext cx="521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10</a:t>
            </a:r>
            <a:r>
              <a:rPr lang="en-US" dirty="0"/>
              <a:t>: </a:t>
            </a:r>
            <a:r>
              <a:rPr lang="en-US" dirty="0" err="1"/>
              <a:t>Studii</a:t>
            </a:r>
            <a:r>
              <a:rPr lang="en-US" dirty="0"/>
              <a:t> de </a:t>
            </a:r>
            <a:r>
              <a:rPr lang="en-US" dirty="0" err="1"/>
              <a:t>stabilitate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ro-RO" dirty="0"/>
              <a:t>ții normale D1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3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C9079C-E3DF-1765-5B09-74A80FEA4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844" y="1853617"/>
            <a:ext cx="9641169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1B2CD-D73C-9BE1-9ACC-E3C67A26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A9E000B-CCA3-8FA6-257E-6A0E78922CE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45234"/>
            <a:ext cx="9780037" cy="76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condiții normale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6F690-1554-F066-577E-15B642082868}"/>
              </a:ext>
            </a:extLst>
          </p:cNvPr>
          <p:cNvSpPr txBox="1"/>
          <p:nvPr/>
        </p:nvSpPr>
        <p:spPr>
          <a:xfrm>
            <a:off x="4469164" y="1223922"/>
            <a:ext cx="62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11</a:t>
            </a:r>
            <a:r>
              <a:rPr lang="en-US" dirty="0"/>
              <a:t>: </a:t>
            </a:r>
            <a:r>
              <a:rPr lang="en-US" dirty="0" err="1"/>
              <a:t>Studii</a:t>
            </a:r>
            <a:r>
              <a:rPr lang="en-US" dirty="0"/>
              <a:t> de </a:t>
            </a:r>
            <a:r>
              <a:rPr lang="en-US" dirty="0" err="1"/>
              <a:t>stabilitate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ro-RO" dirty="0"/>
              <a:t>ții normale 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3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80DD7-458C-6980-9775-9266F2C97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475" y="1797633"/>
            <a:ext cx="986384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0204E-3FD9-BEEB-EC04-E0938356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B403FE1E-6D7B-7A40-0EB3-D34A400A557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91887"/>
            <a:ext cx="9378820" cy="7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condiții accelerate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6158F-2698-1C0C-6FF5-44F83D23D26F}"/>
              </a:ext>
            </a:extLst>
          </p:cNvPr>
          <p:cNvSpPr txBox="1"/>
          <p:nvPr/>
        </p:nvSpPr>
        <p:spPr>
          <a:xfrm>
            <a:off x="4519755" y="1278652"/>
            <a:ext cx="605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12</a:t>
            </a:r>
            <a:r>
              <a:rPr lang="en-US" dirty="0"/>
              <a:t>: </a:t>
            </a:r>
            <a:r>
              <a:rPr lang="en-US" dirty="0" err="1"/>
              <a:t>Studii</a:t>
            </a:r>
            <a:r>
              <a:rPr lang="en-US" dirty="0"/>
              <a:t> de </a:t>
            </a:r>
            <a:r>
              <a:rPr lang="en-US" dirty="0" err="1"/>
              <a:t>stabilitate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ro-RO" dirty="0"/>
              <a:t>ții accelerate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8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79965-3D67-2046-A4FF-92AE732F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08C532-EDB3-E3EA-7C18-FD2A89E3B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28675"/>
            <a:ext cx="10515600" cy="862013"/>
          </a:xfrm>
        </p:spPr>
        <p:txBody>
          <a:bodyPr/>
          <a:lstStyle/>
          <a:p>
            <a:pPr algn="ctr"/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06EB14-FEDA-D57C-9BB5-48B89A115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obținute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serii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studiată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 12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 6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sus,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dezinfectantul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toata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studiului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30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prima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deschidere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flaconului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Conținutul în lidocaină și digluconat de clorhexidină se regăsește în limite, conform prevederilor pe toată perioada de testare.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Substanțele înrudite chimic și parametrul activitate antimicrobiană se încadrează în limita de admisibilitate, conform prevederilor, pe toată perioada de testare.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29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5F7B-01F6-6FE9-5087-428B5F30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1D58-905B-0297-AFF9-BC26CE522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Farmacopeea Europeană, Ediția 10 (</a:t>
            </a:r>
            <a:r>
              <a:rPr lang="en-US" dirty="0">
                <a:hlinkClick r:id="rId2"/>
              </a:rPr>
              <a:t>European Pharmacopeia 10th Edition: continuous updates to address new challenges - European Directorate for the Quality of Medicines &amp; HealthCare (edqm.eu)</a:t>
            </a:r>
            <a:r>
              <a:rPr lang="ro-RO" dirty="0"/>
              <a:t>)</a:t>
            </a:r>
          </a:p>
          <a:p>
            <a:r>
              <a:rPr lang="ro-RO" dirty="0"/>
              <a:t>Farmacopeea Europeană, Ediția 7</a:t>
            </a:r>
          </a:p>
          <a:p>
            <a:r>
              <a:rPr lang="ro-RO" dirty="0"/>
              <a:t>Farmacopeea Americană USP 30 NF 25 (</a:t>
            </a:r>
            <a:r>
              <a:rPr lang="en-US" dirty="0">
                <a:hlinkClick r:id="rId3"/>
              </a:rPr>
              <a:t>USP 30–NF 25 | USP-NF (uspnf.com)</a:t>
            </a:r>
            <a:r>
              <a:rPr lang="ro-RO" dirty="0"/>
              <a:t>)</a:t>
            </a:r>
          </a:p>
          <a:p>
            <a:r>
              <a:rPr lang="ro-RO" dirty="0"/>
              <a:t>Farmacopeea Americană USP 42 NF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BE5CE-D381-0C10-BE20-3FD7A982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9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2570825" cy="862266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digluconat de clorhexidină, lidocaină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înrudite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antimicrobiană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Studii de stabilitate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67" y="397289"/>
            <a:ext cx="5287392" cy="8622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25" y="1259555"/>
            <a:ext cx="10422385" cy="50080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Dezinfectanții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antimicrobiene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distruge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suprafețe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dezinfectării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sterilizării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eficacitatea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dezinfectante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fizico-chimic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Cromatografia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(HPLC)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92" y="821693"/>
            <a:ext cx="10475650" cy="5717219"/>
          </a:xfrm>
        </p:spPr>
        <p:txBody>
          <a:bodyPr>
            <a:normAutofit/>
          </a:bodyPr>
          <a:lstStyle/>
          <a:p>
            <a:pPr marL="227013" marR="0" lvl="0" indent="204788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Scopul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 acestei lucrări este de a prepara și ulterior de a determina proprietățile fizico-chimice și antimicrobiene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acestor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dezinfectanți.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Times New Roman" pitchFamily="16" charset="0"/>
            </a:endParaRPr>
          </a:p>
          <a:p>
            <a:pPr marL="227013" marR="0" lvl="0" indent="204788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	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Obiectivele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 studiului sunt:</a:t>
            </a:r>
          </a:p>
          <a:p>
            <a:pPr marL="227013" marR="0" lvl="0" indent="204788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prepararea a două soluți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i</a:t>
            </a: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 de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 dezinfectanți</a:t>
            </a:r>
          </a:p>
          <a:p>
            <a:pPr marL="227013" marR="0" lvl="0" indent="204788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analiza fizico-chimică și antimicrobiană a dezinfectanți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lor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propu</a:t>
            </a: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și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Times New Roman" pitchFamily="16" charset="0"/>
            </a:endParaRPr>
          </a:p>
          <a:p>
            <a:pPr marL="227013" marR="0" lvl="0" indent="204788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încadrarea în limitele admis</a:t>
            </a: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/>
                <a:cs typeface="Times New Roman" pitchFamily="16" charset="0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04" y="251927"/>
            <a:ext cx="6477000" cy="895738"/>
          </a:xfrm>
        </p:spPr>
        <p:txBody>
          <a:bodyPr>
            <a:noAutofit/>
          </a:bodyPr>
          <a:lstStyle/>
          <a:p>
            <a:pPr algn="r"/>
            <a:r>
              <a:rPr lang="ro-RO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Rețeta de fabricație</a:t>
            </a:r>
            <a:br>
              <a:rPr lang="ro-RO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4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08AA8C-9E96-B093-3A09-295E04F1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6387"/>
            <a:ext cx="10515600" cy="43114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129B8-2596-0E50-804F-DC686FA9C81D}"/>
              </a:ext>
            </a:extLst>
          </p:cNvPr>
          <p:cNvSpPr txBox="1"/>
          <p:nvPr/>
        </p:nvSpPr>
        <p:spPr>
          <a:xfrm>
            <a:off x="7266992" y="1080161"/>
            <a:ext cx="40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1</a:t>
            </a:r>
            <a:r>
              <a:rPr lang="en-US" dirty="0"/>
              <a:t>: </a:t>
            </a:r>
            <a:r>
              <a:rPr lang="ro-RO" dirty="0"/>
              <a:t>Rețete de fabricație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7816-D8D0-A67C-5BFA-9F44496E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61851"/>
          </a:xfrm>
        </p:spPr>
        <p:txBody>
          <a:bodyPr/>
          <a:lstStyle/>
          <a:p>
            <a:r>
              <a:rPr lang="ro-RO" altLang="en-US" b="1" dirty="0">
                <a:latin typeface="Times New Roman" panose="02020603050405020304" pitchFamily="18" charset="0"/>
              </a:rPr>
              <a:t>Dozare digluconat de clorhexidină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6E45C7-1E05-AE4E-A639-B3F8C7873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49" y="1121252"/>
            <a:ext cx="5761219" cy="31701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01F2-5921-06EC-F3DC-3FD122AD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FC057-E720-65E6-AAD8-2076F1C8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24" y="1048094"/>
            <a:ext cx="5572227" cy="3243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00D8A-28A3-AEEA-E65C-7486CCB07275}"/>
              </a:ext>
            </a:extLst>
          </p:cNvPr>
          <p:cNvSpPr txBox="1"/>
          <p:nvPr/>
        </p:nvSpPr>
        <p:spPr>
          <a:xfrm>
            <a:off x="1594455" y="4060614"/>
            <a:ext cx="4638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Cromatograma cu soluție etalon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A7424-BE05-8149-BDF1-3355ADD74E7E}"/>
              </a:ext>
            </a:extLst>
          </p:cNvPr>
          <p:cNvSpPr txBox="1"/>
          <p:nvPr/>
        </p:nvSpPr>
        <p:spPr>
          <a:xfrm>
            <a:off x="7355674" y="4068638"/>
            <a:ext cx="4710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Cromatograma cu soluție probă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DBE15-0458-B57B-2D68-1A7CDD3DF649}"/>
              </a:ext>
            </a:extLst>
          </p:cNvPr>
          <p:cNvSpPr txBox="1"/>
          <p:nvPr/>
        </p:nvSpPr>
        <p:spPr>
          <a:xfrm>
            <a:off x="446104" y="5091714"/>
            <a:ext cx="41436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Debit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1,0 ml /min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Volum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injectare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10 µl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Lungime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de und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:254 nm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Temperatur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:30°C </a:t>
            </a:r>
            <a:endParaRPr kumimoji="0" lang="ro-RO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1024C4-A1CA-E3D3-119D-90B594635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28237"/>
              </p:ext>
            </p:extLst>
          </p:nvPr>
        </p:nvGraphicFramePr>
        <p:xfrm>
          <a:off x="4466871" y="5230824"/>
          <a:ext cx="7561261" cy="1125526"/>
        </p:xfrm>
        <a:graphic>
          <a:graphicData uri="http://schemas.openxmlformats.org/drawingml/2006/table">
            <a:tbl>
              <a:tblPr/>
              <a:tblGrid>
                <a:gridCol w="186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5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o-RO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Interval limită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it-IT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Dezinfectant I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it-IT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0,426-0,474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</a:txBody>
                  <a:tcPr marL="34927" marR="34927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000" b="0" dirty="0" err="1">
                          <a:latin typeface="Times New Roman"/>
                          <a:ea typeface="Times New Roman"/>
                        </a:rPr>
                        <a:t>Dezinfectant</a:t>
                      </a:r>
                      <a:r>
                        <a:rPr lang="fr-FR" sz="2000" b="0" dirty="0">
                          <a:latin typeface="Times New Roman"/>
                          <a:ea typeface="Times New Roman"/>
                        </a:rPr>
                        <a:t> I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000" b="1" i="1" dirty="0">
                          <a:latin typeface="Times New Roman"/>
                          <a:ea typeface="Times New Roman"/>
                        </a:rPr>
                        <a:t>0,</a:t>
                      </a:r>
                      <a:r>
                        <a:rPr lang="ro-RO" sz="2000" b="1" i="1" dirty="0">
                          <a:latin typeface="Times New Roman"/>
                          <a:ea typeface="Times New Roman"/>
                        </a:rPr>
                        <a:t>4512</a:t>
                      </a:r>
                      <a:endParaRPr lang="en-US" sz="2000" b="1" i="1" dirty="0">
                        <a:latin typeface="Times New Roman"/>
                        <a:ea typeface="Times New Roman"/>
                      </a:endParaRPr>
                    </a:p>
                  </a:txBody>
                  <a:tcPr marL="34927" marR="34927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o-RO" sz="2000" b="0" dirty="0">
                          <a:latin typeface="Times New Roman"/>
                          <a:ea typeface="Times New Roman"/>
                        </a:rPr>
                        <a:t>Interval limită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000" b="0" dirty="0" err="1">
                          <a:latin typeface="Times New Roman"/>
                          <a:ea typeface="Times New Roman"/>
                        </a:rPr>
                        <a:t>Dezinfectant</a:t>
                      </a:r>
                      <a:r>
                        <a:rPr lang="fr-FR" sz="2000" b="0" dirty="0">
                          <a:latin typeface="Times New Roman"/>
                          <a:ea typeface="Times New Roman"/>
                        </a:rPr>
                        <a:t> II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000" b="0" dirty="0">
                          <a:latin typeface="Times New Roman"/>
                          <a:ea typeface="Times New Roman"/>
                        </a:rPr>
                        <a:t>0,852-0,948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</a:txBody>
                  <a:tcPr marL="34927" marR="34927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000" b="0" dirty="0" err="1">
                          <a:latin typeface="Times New Roman"/>
                          <a:ea typeface="Times New Roman"/>
                        </a:rPr>
                        <a:t>Dezinfectant</a:t>
                      </a:r>
                      <a:r>
                        <a:rPr lang="fr-FR" sz="2000" b="0" dirty="0">
                          <a:latin typeface="Times New Roman"/>
                          <a:ea typeface="Times New Roman"/>
                        </a:rPr>
                        <a:t> II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it-IT" sz="2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0,9250</a:t>
                      </a:r>
                      <a:endParaRPr lang="en-US" sz="2000" b="1" i="1" dirty="0">
                        <a:latin typeface="Times New Roman"/>
                        <a:ea typeface="Times New Roman"/>
                      </a:endParaRPr>
                    </a:p>
                  </a:txBody>
                  <a:tcPr marL="34927" marR="34927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06D8C1-56FD-8386-A6D6-1A9DD5DFACB5}"/>
              </a:ext>
            </a:extLst>
          </p:cNvPr>
          <p:cNvSpPr txBox="1"/>
          <p:nvPr/>
        </p:nvSpPr>
        <p:spPr>
          <a:xfrm>
            <a:off x="942391" y="4126960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Fig.1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35DB9-384E-CE1B-EEDB-FF5B9C15FA2F}"/>
              </a:ext>
            </a:extLst>
          </p:cNvPr>
          <p:cNvSpPr txBox="1"/>
          <p:nvPr/>
        </p:nvSpPr>
        <p:spPr>
          <a:xfrm>
            <a:off x="6703610" y="4091416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Fig.2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32306-7597-0AAA-9BCD-1205D747F5F4}"/>
              </a:ext>
            </a:extLst>
          </p:cNvPr>
          <p:cNvSpPr txBox="1"/>
          <p:nvPr/>
        </p:nvSpPr>
        <p:spPr>
          <a:xfrm>
            <a:off x="6339177" y="4838833"/>
            <a:ext cx="56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2</a:t>
            </a:r>
            <a:r>
              <a:rPr lang="en-US" dirty="0"/>
              <a:t>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Dozare</a:t>
            </a:r>
            <a:r>
              <a:rPr lang="en-US" dirty="0"/>
              <a:t> </a:t>
            </a:r>
            <a:r>
              <a:rPr lang="en-US" dirty="0" err="1"/>
              <a:t>digluconat</a:t>
            </a:r>
            <a:r>
              <a:rPr lang="en-US" dirty="0"/>
              <a:t> de </a:t>
            </a:r>
            <a:r>
              <a:rPr lang="en-US" dirty="0" err="1"/>
              <a:t>clorhexidin</a:t>
            </a:r>
            <a:r>
              <a:rPr lang="ro-RO" dirty="0"/>
              <a:t>ă,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CABA-5AB4-7A15-94B8-B44EAA5B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287" y="93306"/>
            <a:ext cx="4594934" cy="733112"/>
          </a:xfrm>
        </p:spPr>
        <p:txBody>
          <a:bodyPr/>
          <a:lstStyle/>
          <a:p>
            <a:pPr algn="ctr"/>
            <a:r>
              <a:rPr kumimoji="0" lang="ro-RO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+mj-cs"/>
              </a:rPr>
              <a:t>Dozare lidocaină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127BB-CC09-6CE3-93FB-4FF0BAF0E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21" y="854647"/>
            <a:ext cx="5468586" cy="31617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5969-8326-5C5A-A4EF-5362BE7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EA051-58A2-DE6C-CF0D-97644A9D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95" y="836986"/>
            <a:ext cx="5474682" cy="30307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F919F7-8D3F-737D-02F5-DEA61591682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92188" y="4110252"/>
            <a:ext cx="4824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Fig.3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Cromatograma cu soluție etalon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21E8D-CCD3-88F2-FAC0-ECDC413671F1}"/>
              </a:ext>
            </a:extLst>
          </p:cNvPr>
          <p:cNvSpPr txBox="1"/>
          <p:nvPr/>
        </p:nvSpPr>
        <p:spPr>
          <a:xfrm>
            <a:off x="6195527" y="4186695"/>
            <a:ext cx="5038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Fig.4 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Cromatograma cu soluție probă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9AF127-81C1-C1C3-953F-21640CABF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2" y="4508347"/>
            <a:ext cx="3785944" cy="137171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6FE143-B765-04D8-9D64-C71BDC4C5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58308"/>
              </p:ext>
            </p:extLst>
          </p:nvPr>
        </p:nvGraphicFramePr>
        <p:xfrm>
          <a:off x="4714043" y="5127994"/>
          <a:ext cx="7000536" cy="1167094"/>
        </p:xfrm>
        <a:graphic>
          <a:graphicData uri="http://schemas.openxmlformats.org/drawingml/2006/table">
            <a:tbl>
              <a:tblPr/>
              <a:tblGrid>
                <a:gridCol w="190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o-RO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 limită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Dezinfectant 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o-RO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1,873</a:t>
                      </a: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o-RO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o-RO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087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8" marR="34928" marT="34907" marB="34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Dezinfectant</a:t>
                      </a:r>
                      <a:r>
                        <a:rPr lang="fr-FR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</a:t>
                      </a:r>
                      <a:endParaRPr lang="ro-RO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it-IT" sz="24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1,9980</a:t>
                      </a:r>
                      <a:endParaRPr lang="en-US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8" marR="34928" marT="34907" marB="34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Dezinfectant</a:t>
                      </a:r>
                      <a:r>
                        <a:rPr lang="fr-FR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II</a:t>
                      </a:r>
                      <a:endParaRPr lang="ro-RO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it-IT" sz="24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2,0240</a:t>
                      </a:r>
                      <a:endParaRPr lang="en-US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8" marR="34928" marT="34907" marB="34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EC2A30-C6D3-23E8-9DDE-6208910E490B}"/>
              </a:ext>
            </a:extLst>
          </p:cNvPr>
          <p:cNvSpPr txBox="1"/>
          <p:nvPr/>
        </p:nvSpPr>
        <p:spPr>
          <a:xfrm>
            <a:off x="5858967" y="4609991"/>
            <a:ext cx="59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Tabel</a:t>
            </a:r>
            <a:r>
              <a:rPr lang="en-US" dirty="0"/>
              <a:t> 3: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dozare</a:t>
            </a:r>
            <a:r>
              <a:rPr lang="en-US" dirty="0"/>
              <a:t> </a:t>
            </a:r>
            <a:r>
              <a:rPr lang="en-US" dirty="0" err="1"/>
              <a:t>lidocain</a:t>
            </a:r>
            <a:r>
              <a:rPr lang="ro-RO" dirty="0"/>
              <a:t>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6A43-4683-2A79-5859-A3039B62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5" y="385099"/>
            <a:ext cx="8433787" cy="862266"/>
          </a:xfrm>
        </p:spPr>
        <p:txBody>
          <a:bodyPr>
            <a:normAutofit fontScale="90000"/>
          </a:bodyPr>
          <a:lstStyle/>
          <a:p>
            <a:pPr marL="742950" marR="0" lvl="1" indent="-2857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o-RO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Substanțe înrudite chimic cu lidocaina</a:t>
            </a:r>
            <a:br>
              <a:rPr kumimoji="0" lang="ro-RO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80D5DD-D9AB-68BF-7164-4A1F1AB46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43" y="1352376"/>
            <a:ext cx="3706689" cy="17375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2C5F6-D0FC-D192-0021-32484D6F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9666F-2815-7DE3-EA68-1D1FE2B8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873" y="1352376"/>
            <a:ext cx="5539127" cy="3415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28031-8FE2-6ED1-F174-C1E456D4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255" y="4670815"/>
            <a:ext cx="4096867" cy="49381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BF5CC0B-B512-F236-0C23-8CF44BFD8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43139"/>
              </p:ext>
            </p:extLst>
          </p:nvPr>
        </p:nvGraphicFramePr>
        <p:xfrm>
          <a:off x="602910" y="3994566"/>
          <a:ext cx="6049963" cy="2113973"/>
        </p:xfrm>
        <a:graphic>
          <a:graphicData uri="http://schemas.openxmlformats.org/drawingml/2006/table">
            <a:tbl>
              <a:tblPr/>
              <a:tblGrid>
                <a:gridCol w="234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en-US" sz="2000" kern="1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Impuritatea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A</a:t>
                      </a:r>
                      <a:r>
                        <a:rPr lang="ro-RO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 ≤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0,01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DI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0,0009</a:t>
                      </a:r>
                      <a:r>
                        <a:rPr lang="ro-RO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DII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0,0009</a:t>
                      </a:r>
                      <a:r>
                        <a:rPr lang="ro-RO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o-RO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Impuritatea H  ≤0,1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0,0012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0,0011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o-RO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Orice impuritate, individual  ≤0,1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&lt;0,05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&lt;0,05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o-RO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Total impurități  ≤ 0,5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0,022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0,020</a:t>
                      </a:r>
                    </a:p>
                  </a:txBody>
                  <a:tcPr marL="34932" marR="34932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3F75C9-3112-736F-1494-00F111494B36}"/>
              </a:ext>
            </a:extLst>
          </p:cNvPr>
          <p:cNvSpPr txBox="1"/>
          <p:nvPr/>
        </p:nvSpPr>
        <p:spPr>
          <a:xfrm>
            <a:off x="1772963" y="3243224"/>
            <a:ext cx="487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Tabel</a:t>
            </a:r>
            <a:r>
              <a:rPr lang="en-US" dirty="0"/>
              <a:t> 4: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ro-RO" dirty="0"/>
              <a:t>substanțe înrudite chimic cu lidocaină, 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0E963-B4D9-6902-3C8C-2263753677D7}"/>
              </a:ext>
            </a:extLst>
          </p:cNvPr>
          <p:cNvSpPr txBox="1"/>
          <p:nvPr/>
        </p:nvSpPr>
        <p:spPr>
          <a:xfrm>
            <a:off x="7240555" y="4699817"/>
            <a:ext cx="337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Fig.5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5904-D47B-BE2A-D699-DFEB774C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578913"/>
          </a:xfrm>
        </p:spPr>
        <p:txBody>
          <a:bodyPr>
            <a:normAutofit fontScale="90000"/>
          </a:bodyPr>
          <a:lstStyle/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ro-RO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12648F-D78A-7596-36D4-CEB7C6926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8" y="1407335"/>
            <a:ext cx="7149370" cy="41350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C633-82AB-CD83-196A-98AADA51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9EC9B-9868-A6DA-C32A-71AD0DA82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95"/>
            <a:ext cx="12192000" cy="783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5D009-486D-A4C4-E047-5D5137B5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73" y="5318157"/>
            <a:ext cx="5680095" cy="4938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6981E0-8C32-AB44-F7A5-33EE26B7C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51086"/>
              </p:ext>
            </p:extLst>
          </p:nvPr>
        </p:nvGraphicFramePr>
        <p:xfrm>
          <a:off x="7632441" y="1852825"/>
          <a:ext cx="3907197" cy="3284707"/>
        </p:xfrm>
        <a:graphic>
          <a:graphicData uri="http://schemas.openxmlformats.org/drawingml/2006/table">
            <a:tbl>
              <a:tblPr/>
              <a:tblGrid>
                <a:gridCol w="101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Timp</a:t>
                      </a:r>
                      <a:r>
                        <a:rPr lang="en-US" sz="2000" b="1" kern="100" dirty="0"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(min.)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Faz</a:t>
                      </a:r>
                      <a:r>
                        <a:rPr lang="ro-RO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mobilă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A</a:t>
                      </a:r>
                      <a:r>
                        <a:rPr lang="en-US" sz="2000" b="1" kern="100" dirty="0"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(V/V %)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Faz</a:t>
                      </a:r>
                      <a:r>
                        <a:rPr lang="ro-RO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ă</a:t>
                      </a:r>
                      <a:r>
                        <a:rPr lang="ro-RO" sz="2000" b="1" kern="100" baseline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mobilă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B</a:t>
                      </a:r>
                      <a:r>
                        <a:rPr lang="en-US" sz="2000" b="1" kern="100" dirty="0"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(V/V%)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0 - 2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2 - 32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 → 80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 → 20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32 - 37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37 - 47</a:t>
                      </a:r>
                      <a:endParaRPr lang="en-US" sz="2000" kern="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80 → 70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 → 30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47 -54</a:t>
                      </a:r>
                      <a:endParaRPr lang="en-US" sz="2000" kern="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54 - 65</a:t>
                      </a:r>
                      <a:endParaRPr lang="en-US" sz="2000" kern="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Microsoft YaHe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en-US" sz="2000" kern="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16" marR="34916" marT="34927" marB="34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CC0B362-F948-CC42-EAB7-B393F7BA8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094" y="5289043"/>
            <a:ext cx="3231160" cy="1280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250C0-6990-DC11-D2EE-F3564E71CC93}"/>
              </a:ext>
            </a:extLst>
          </p:cNvPr>
          <p:cNvSpPr txBox="1"/>
          <p:nvPr/>
        </p:nvSpPr>
        <p:spPr>
          <a:xfrm>
            <a:off x="1007706" y="5366887"/>
            <a:ext cx="80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Fig. 6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75EBF-F158-5006-5B68-63E173A59B56}"/>
              </a:ext>
            </a:extLst>
          </p:cNvPr>
          <p:cNvSpPr txBox="1"/>
          <p:nvPr/>
        </p:nvSpPr>
        <p:spPr>
          <a:xfrm>
            <a:off x="7632441" y="1492898"/>
            <a:ext cx="397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Tabel 5</a:t>
            </a:r>
            <a:r>
              <a:rPr lang="en-US" dirty="0"/>
              <a:t>: Gradient fa</a:t>
            </a:r>
            <a:r>
              <a:rPr lang="ro-RO" dirty="0"/>
              <a:t>ză mobilă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710</Words>
  <Application>Microsoft Office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YaHei</vt:lpstr>
      <vt:lpstr>Aptos</vt:lpstr>
      <vt:lpstr>Arial</vt:lpstr>
      <vt:lpstr>Calibri</vt:lpstr>
      <vt:lpstr>Calibri Light</vt:lpstr>
      <vt:lpstr>Liberation Serif</vt:lpstr>
      <vt:lpstr>Times New Roman</vt:lpstr>
      <vt:lpstr>Office Theme</vt:lpstr>
      <vt:lpstr>Analiza fizico-chimică și activitatea antimicrobiană a dezinfectanților</vt:lpstr>
      <vt:lpstr>Cuprins </vt:lpstr>
      <vt:lpstr>Introducere </vt:lpstr>
      <vt:lpstr>PowerPoint Presentation</vt:lpstr>
      <vt:lpstr>Rețeta de fabricație </vt:lpstr>
      <vt:lpstr>Dozare digluconat de clorhexidină</vt:lpstr>
      <vt:lpstr>Dozare lidocaină</vt:lpstr>
      <vt:lpstr>Substanțe înrudite chimic cu lidocaina </vt:lpstr>
      <vt:lpstr> </vt:lpstr>
      <vt:lpstr>PowerPoint Presentation</vt:lpstr>
      <vt:lpstr>Impuritate P (4-cloroanilina) </vt:lpstr>
      <vt:lpstr>PowerPoint Presentation</vt:lpstr>
      <vt:lpstr>Studii de stabilitate flacon în uz</vt:lpstr>
      <vt:lpstr>Studii de stabilitate condiții normale</vt:lpstr>
      <vt:lpstr>Studii de stabilitate condiții normale</vt:lpstr>
      <vt:lpstr>Studii de stabilitate condiții accelerate</vt:lpstr>
      <vt:lpstr>Concluzii</vt:lpstr>
      <vt:lpstr>Bibliografie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Maria Olivia Pop</cp:lastModifiedBy>
  <cp:revision>9</cp:revision>
  <dcterms:created xsi:type="dcterms:W3CDTF">2022-11-16T09:30:41Z</dcterms:created>
  <dcterms:modified xsi:type="dcterms:W3CDTF">2024-05-20T12:02:01Z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