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9ADCB-FF44-4D11-94CD-9544E5DFB9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79-023-00865-7" TargetMode="External"/><Relationship Id="rId2" Type="http://schemas.openxmlformats.org/officeDocument/2006/relationships/hyperlink" Target="https://doi.org/10.3390/antibiotics110708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nrmicro2315" TargetMode="External"/><Relationship Id="rId5" Type="http://schemas.openxmlformats.org/officeDocument/2006/relationships/hyperlink" Target="https://doi.org/10.3390/antibiotics10040417" TargetMode="External"/><Relationship Id="rId4" Type="http://schemas.openxmlformats.org/officeDocument/2006/relationships/hyperlink" Target="https://doi.org/10.3390/ijms2119704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2488"/>
            <a:ext cx="9144000" cy="1723474"/>
          </a:xfrm>
        </p:spPr>
        <p:txBody>
          <a:bodyPr>
            <a:normAutofit/>
          </a:bodyPr>
          <a:lstStyle/>
          <a:p>
            <a:pPr algn="ctr"/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E103E"/>
                </a:solidFill>
                <a:effectLst/>
                <a:uLnTx/>
                <a:uFillTx/>
                <a:latin typeface="Signika Negative"/>
                <a:sym typeface="Signika Negative"/>
              </a:rPr>
              <a:t>Essential Oils: Exploring Their Antimicrobial Potential</a:t>
            </a: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391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M Sans" pitchFamily="2" charset="0"/>
              </a:rPr>
              <a:t>Authors: </a:t>
            </a:r>
            <a:r>
              <a:rPr lang="en-US" dirty="0" err="1">
                <a:latin typeface="DM Sans" pitchFamily="2" charset="0"/>
              </a:rPr>
              <a:t>Rareș-Ionuț</a:t>
            </a:r>
            <a:r>
              <a:rPr lang="en-US" dirty="0">
                <a:latin typeface="DM Sans" pitchFamily="2" charset="0"/>
              </a:rPr>
              <a:t> Dragomir</a:t>
            </a:r>
          </a:p>
          <a:p>
            <a:r>
              <a:rPr lang="ro-RO" dirty="0">
                <a:latin typeface="DM Sans" pitchFamily="2" charset="0"/>
              </a:rPr>
              <a:t>     </a:t>
            </a:r>
            <a:r>
              <a:rPr lang="en-US" dirty="0">
                <a:latin typeface="DM Sans" pitchFamily="2" charset="0"/>
              </a:rPr>
              <a:t>Coord.: Lector dr. Carmen </a:t>
            </a:r>
            <a:r>
              <a:rPr lang="en-US" dirty="0" err="1">
                <a:latin typeface="DM Sans" pitchFamily="2" charset="0"/>
              </a:rPr>
              <a:t>Curuțiu</a:t>
            </a:r>
            <a:endParaRPr lang="en-US" dirty="0">
              <a:latin typeface="DM Sans" pitchFamily="2" charset="0"/>
            </a:endParaRPr>
          </a:p>
          <a:p>
            <a:r>
              <a:rPr lang="en-US" dirty="0">
                <a:latin typeface="DM Sans" pitchFamily="2" charset="0"/>
              </a:rPr>
              <a:t>Affiliation: </a:t>
            </a:r>
            <a:r>
              <a:rPr lang="en-US" dirty="0" err="1">
                <a:latin typeface="DM Sans" pitchFamily="2" charset="0"/>
              </a:rPr>
              <a:t>Departamentul</a:t>
            </a:r>
            <a:r>
              <a:rPr lang="en-US" dirty="0">
                <a:latin typeface="DM Sans" pitchFamily="2" charset="0"/>
              </a:rPr>
              <a:t> de </a:t>
            </a:r>
            <a:r>
              <a:rPr lang="en-US" dirty="0" err="1">
                <a:latin typeface="DM Sans" pitchFamily="2" charset="0"/>
              </a:rPr>
              <a:t>Botanică</a:t>
            </a:r>
            <a:r>
              <a:rPr lang="en-US" dirty="0">
                <a:latin typeface="DM Sans" pitchFamily="2" charset="0"/>
              </a:rPr>
              <a:t> și </a:t>
            </a:r>
            <a:r>
              <a:rPr lang="en-US" dirty="0" err="1">
                <a:latin typeface="DM Sans" pitchFamily="2" charset="0"/>
              </a:rPr>
              <a:t>Microbiologie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Facultatea</a:t>
            </a:r>
            <a:r>
              <a:rPr lang="en-US" dirty="0">
                <a:latin typeface="DM Sans" pitchFamily="2" charset="0"/>
              </a:rPr>
              <a:t> de </a:t>
            </a:r>
            <a:r>
              <a:rPr lang="en-US" dirty="0" err="1">
                <a:latin typeface="DM Sans" pitchFamily="2" charset="0"/>
              </a:rPr>
              <a:t>Biologie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Universitatea</a:t>
            </a:r>
            <a:r>
              <a:rPr lang="en-US" dirty="0">
                <a:latin typeface="DM Sans" pitchFamily="2" charset="0"/>
              </a:rPr>
              <a:t> din </a:t>
            </a:r>
            <a:r>
              <a:rPr lang="en-US" dirty="0" err="1">
                <a:latin typeface="DM Sans" pitchFamily="2" charset="0"/>
              </a:rPr>
              <a:t>București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București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România</a:t>
            </a:r>
            <a:endParaRPr lang="en-US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90B476A-C988-BBDC-4900-C88182CA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BAFB9B04-3147-52C2-1789-093D7DE859A7}"/>
              </a:ext>
            </a:extLst>
          </p:cNvPr>
          <p:cNvSpPr txBox="1"/>
          <p:nvPr/>
        </p:nvSpPr>
        <p:spPr>
          <a:xfrm>
            <a:off x="3558286" y="506772"/>
            <a:ext cx="507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Barlow SemiBold" panose="00000700000000000000" pitchFamily="2" charset="0"/>
              </a:rPr>
              <a:t>Analiza calitativă a biofilmelor monospecifice</a:t>
            </a:r>
          </a:p>
        </p:txBody>
      </p:sp>
      <p:pic>
        <p:nvPicPr>
          <p:cNvPr id="6" name="Imagine 5" descr="O imagine care conține cerc, captură de ecran&#10;&#10;Descriere generată automat">
            <a:extLst>
              <a:ext uri="{FF2B5EF4-FFF2-40B4-BE49-F238E27FC236}">
                <a16:creationId xmlns:a16="http://schemas.microsoft.com/office/drawing/2014/main" id="{8BFB98C5-D82F-BDF7-2B13-CBB4F5A6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3" y="1362269"/>
            <a:ext cx="5908377" cy="3372803"/>
          </a:xfrm>
          <a:prstGeom prst="rect">
            <a:avLst/>
          </a:prstGeom>
        </p:spPr>
      </p:pic>
      <p:pic>
        <p:nvPicPr>
          <p:cNvPr id="7" name="Imagine 6" descr="O imagine care conține cerc, planetă, Spațiul cosmic, Obiect astronomic&#10;&#10;Descriere generată automat">
            <a:extLst>
              <a:ext uri="{FF2B5EF4-FFF2-40B4-BE49-F238E27FC236}">
                <a16:creationId xmlns:a16="http://schemas.microsoft.com/office/drawing/2014/main" id="{424631AD-A783-57AB-65AF-D723F238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303" y="1362269"/>
            <a:ext cx="5908377" cy="3387013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BCE87349-A76F-1767-FD50-07B891C13A0C}"/>
              </a:ext>
            </a:extLst>
          </p:cNvPr>
          <p:cNvSpPr txBox="1"/>
          <p:nvPr/>
        </p:nvSpPr>
        <p:spPr>
          <a:xfrm>
            <a:off x="1455576" y="5117567"/>
            <a:ext cx="9106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dirty="0">
                <a:latin typeface="Barlow SemiBold" panose="00000700000000000000" pitchFamily="2" charset="0"/>
              </a:rPr>
              <a:t>Analiza la microscopul inversat a permis vizualizarea biofilmelor formate pe un substrat inert, la concentrații diferite ale compușilor testați.</a:t>
            </a:r>
          </a:p>
          <a:p>
            <a:pPr algn="just"/>
            <a:endParaRPr lang="ro-RO" sz="1600" dirty="0">
              <a:latin typeface="Barlow SemiBold" panose="000007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dirty="0">
                <a:latin typeface="Barlow SemiBold" panose="00000700000000000000" pitchFamily="2" charset="0"/>
              </a:rPr>
              <a:t>În figurile 9a și 10a, unde compușii testați au fost în concentrații de 0.05 mg/ml, se poate observa o densitate bacteriană considerabil mai mică, în comparație cu figurile 9b și 10b, unde compușii testați au fost în concentrații de 0.0016 mg/ml.  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84031AAD-EB7E-B9E7-EE7B-DDEBC372E1F4}"/>
              </a:ext>
            </a:extLst>
          </p:cNvPr>
          <p:cNvSpPr txBox="1"/>
          <p:nvPr/>
        </p:nvSpPr>
        <p:spPr>
          <a:xfrm>
            <a:off x="1366867" y="4803209"/>
            <a:ext cx="3818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9.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Biofilm de </a:t>
            </a:r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Enterococcus faecalis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pe un substrat inert</a:t>
            </a:r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4193A122-964C-5CCA-0183-60B1642D3056}"/>
              </a:ext>
            </a:extLst>
          </p:cNvPr>
          <p:cNvSpPr txBox="1"/>
          <p:nvPr/>
        </p:nvSpPr>
        <p:spPr>
          <a:xfrm>
            <a:off x="7448110" y="4817418"/>
            <a:ext cx="3575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10.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Biofilm de </a:t>
            </a:r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pe un substrat inert</a:t>
            </a:r>
            <a:endParaRPr lang="ro-RO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C00E2C4D-0814-EC6D-86C2-B653DE6D56F9}"/>
              </a:ext>
            </a:extLst>
          </p:cNvPr>
          <p:cNvSpPr txBox="1"/>
          <p:nvPr/>
        </p:nvSpPr>
        <p:spPr>
          <a:xfrm>
            <a:off x="120432" y="0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000" dirty="0">
                <a:latin typeface="Barlow SemiBold" panose="00000700000000000000" pitchFamily="2" charset="0"/>
              </a:rPr>
              <a:t>Rezultate</a:t>
            </a:r>
          </a:p>
        </p:txBody>
      </p:sp>
    </p:spTree>
    <p:extLst>
      <p:ext uri="{BB962C8B-B14F-4D97-AF65-F5344CB8AC3E}">
        <p14:creationId xmlns:p14="http://schemas.microsoft.com/office/powerpoint/2010/main" val="189174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DC5A3CA-B102-C2A7-9B19-FB340E15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0A1C8AED-6091-1E3D-1441-9CCCB4E00BCE}"/>
              </a:ext>
            </a:extLst>
          </p:cNvPr>
          <p:cNvSpPr txBox="1"/>
          <p:nvPr/>
        </p:nvSpPr>
        <p:spPr>
          <a:xfrm>
            <a:off x="7066028" y="4818262"/>
            <a:ext cx="46504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dirty="0">
                <a:latin typeface="Barlow SemiBold" panose="00000700000000000000" pitchFamily="2" charset="0"/>
              </a:rPr>
              <a:t>Pe baza rezultatelor obținute prin citirea absorbanței, la o lungime de undă de 492 nm, a biofilmelor monospecifice au fost determinate valorile CMIB.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dirty="0">
                <a:latin typeface="Barlow SemiBold" panose="00000700000000000000" pitchFamily="2" charset="0"/>
              </a:rPr>
              <a:t>Cele mai mici valori ale CMIB au fost observate la </a:t>
            </a:r>
            <a:r>
              <a:rPr lang="ro-RO" sz="1500" i="1" dirty="0">
                <a:latin typeface="Barlow SemiBold" panose="00000700000000000000" pitchFamily="2" charset="0"/>
              </a:rPr>
              <a:t>Candida albicans</a:t>
            </a:r>
            <a:r>
              <a:rPr lang="ro-RO" sz="1500" dirty="0">
                <a:latin typeface="Barlow SemiBold" panose="00000700000000000000" pitchFamily="2" charset="0"/>
              </a:rPr>
              <a:t>, acestea fiind cuprinse între 0.0125 și 0.0016 mg/ml.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FB3C6564-340C-3B1B-C627-F90DB9EBB727}"/>
              </a:ext>
            </a:extLst>
          </p:cNvPr>
          <p:cNvSpPr txBox="1"/>
          <p:nvPr/>
        </p:nvSpPr>
        <p:spPr>
          <a:xfrm>
            <a:off x="7042702" y="3110102"/>
            <a:ext cx="46504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dirty="0">
                <a:latin typeface="Barlow SemiBold" panose="00000700000000000000" pitchFamily="2" charset="0"/>
              </a:rPr>
              <a:t>Cel mai eficient compus – uleiul esențial de </a:t>
            </a:r>
            <a:r>
              <a:rPr lang="ro-RO" sz="1500" i="1" dirty="0">
                <a:latin typeface="Barlow SemiBold" panose="00000700000000000000" pitchFamily="2" charset="0"/>
              </a:rPr>
              <a:t>Origanum vulgare</a:t>
            </a:r>
            <a:r>
              <a:rPr lang="ro-RO" sz="1500" dirty="0">
                <a:latin typeface="Barlow SemiBold" panose="00000700000000000000" pitchFamily="2" charset="0"/>
              </a:rPr>
              <a:t>. A prezentat activitate antimicrobiană la concentrații cuprinse între 0.025 și 0.0016 mg/ml.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dirty="0">
                <a:latin typeface="Barlow SemiBold" panose="00000700000000000000" pitchFamily="2" charset="0"/>
              </a:rPr>
              <a:t>Cele mai mari valori ale CMIB au fost observate la </a:t>
            </a:r>
            <a:r>
              <a:rPr lang="ro-RO" sz="1500" i="1" dirty="0">
                <a:latin typeface="Barlow SemiBold" panose="00000700000000000000" pitchFamily="2" charset="0"/>
              </a:rPr>
              <a:t>Pseudomonas aeruginosa</a:t>
            </a:r>
            <a:r>
              <a:rPr lang="ro-RO" sz="1500" dirty="0">
                <a:latin typeface="Barlow SemiBold" panose="00000700000000000000" pitchFamily="2" charset="0"/>
              </a:rPr>
              <a:t>, acestea fiind cuprinse între 0.05 și 0.025 mg/ml.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FEBB8F8-7162-DD94-B4F7-53E8B97B893F}"/>
              </a:ext>
            </a:extLst>
          </p:cNvPr>
          <p:cNvSpPr txBox="1"/>
          <p:nvPr/>
        </p:nvSpPr>
        <p:spPr>
          <a:xfrm>
            <a:off x="521648" y="0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000" dirty="0">
                <a:latin typeface="Barlow SemiBold" panose="00000700000000000000" pitchFamily="2" charset="0"/>
              </a:rPr>
              <a:t>Rezultate</a:t>
            </a:r>
          </a:p>
        </p:txBody>
      </p:sp>
      <p:pic>
        <p:nvPicPr>
          <p:cNvPr id="10" name="Imagine 9" descr="O imagine care conține captură de ecran, negru, întuneric, alb și negru&#10;&#10;Descriere generată automat">
            <a:extLst>
              <a:ext uri="{FF2B5EF4-FFF2-40B4-BE49-F238E27FC236}">
                <a16:creationId xmlns:a16="http://schemas.microsoft.com/office/drawing/2014/main" id="{DAE69FA0-729E-0769-584B-8D23681D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553998"/>
            <a:ext cx="8705462" cy="6453292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7AB89541-23B0-A45C-DE62-B227E522B5FF}"/>
              </a:ext>
            </a:extLst>
          </p:cNvPr>
          <p:cNvSpPr txBox="1"/>
          <p:nvPr/>
        </p:nvSpPr>
        <p:spPr>
          <a:xfrm>
            <a:off x="1421894" y="6614787"/>
            <a:ext cx="2850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11.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grafică a valorilor CMIB.</a:t>
            </a:r>
            <a:endParaRPr lang="ro-RO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9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436BC6D-BCCC-BEE3-0AAE-4A4C17CD1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18" y="939215"/>
            <a:ext cx="10515600" cy="5228319"/>
          </a:xfrm>
        </p:spPr>
        <p:txBody>
          <a:bodyPr>
            <a:noAutofit/>
          </a:bodyPr>
          <a:lstStyle/>
          <a:p>
            <a:pPr indent="0" algn="just">
              <a:lnSpc>
                <a:spcPct val="125000"/>
              </a:lnSpc>
              <a:buNone/>
            </a:pPr>
            <a:r>
              <a:rPr lang="ro-RO" sz="16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   </a:t>
            </a:r>
            <a:r>
              <a:rPr lang="ro-RO" sz="16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În acest studiu au fost testate uleiuri esențiale care sunt recunoscute pentru proprietățile lor antibacteriene și antifungice, acestea reprezentând o posibilă alternativă pentru combaterea multirezistenței microorganismelor, care a devenit o problemă majoră la nivel mondial. Rezultatele obținute în urma efectuării unor metode calitative și cantitative, au arată că</a:t>
            </a:r>
          </a:p>
          <a:p>
            <a:pPr indent="0" algn="just">
              <a:lnSpc>
                <a:spcPct val="125000"/>
              </a:lnSpc>
              <a:buNone/>
            </a:pPr>
            <a:endParaRPr lang="en-US" sz="16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o-RO" sz="1600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Toți compuși naturali testați au prezentat activitate antimicrobiană, însă aceasta a variat în funcție de tulpina testată.</a:t>
            </a:r>
            <a:endParaRPr lang="en-US" sz="1600" kern="1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o-RO" sz="1600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Eficienta  cea mai mare a tuturor compușilor testate a fost fata de  </a:t>
            </a:r>
            <a:r>
              <a:rPr lang="ro-RO" sz="1600" i="1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Candida </a:t>
            </a:r>
            <a:r>
              <a:rPr lang="ro-RO" sz="1600" i="1" kern="100" dirty="0" err="1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albicans</a:t>
            </a:r>
            <a:r>
              <a:rPr lang="ro-RO" sz="1600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iar cea mai scăzută așa cum era de așteptat, in cazul tulpinii de </a:t>
            </a:r>
            <a:r>
              <a:rPr lang="ro-RO" sz="1600" i="1" kern="100" dirty="0" err="1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</a:t>
            </a:r>
            <a:r>
              <a:rPr lang="ro-RO" sz="1600" i="1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i="1" kern="100" dirty="0" err="1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r>
              <a:rPr lang="ro-RO" sz="1600" i="1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o-RO" sz="1600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Cel mai eficient compus a fost reprezentat de uleiul esențial de </a:t>
            </a:r>
            <a:r>
              <a:rPr lang="ro-RO" sz="1600" i="1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Origanum vulgare</a:t>
            </a:r>
            <a:r>
              <a:rPr lang="ro-RO" sz="1600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observându-se cele mai mari diametre ale zonelor de inhibiție și cele mai mici valori CMI pentru majoritatea tulpinilor testate.</a:t>
            </a:r>
            <a:endParaRPr lang="en-US" sz="1600" kern="1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o-RO" sz="1600" kern="1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 mul decât atât, compușii naturali testați au avut capacitatea de a inhiba formarea biofilmelor monospecifice pe un substrat inert, în cazul tuturor tulpinilor analizate, la concentrații diferite ale acestora.  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US" sz="16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o-RO" sz="16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Având în vedere toate aceste lucruri, uleiurile esențiale, prin produșii lor principali, pot reprezenta o alternativă eficientă pentru tratarea infecțiilor cu microorganisme multirezistente la antibiotice sau antifungice. </a:t>
            </a:r>
            <a:endParaRPr lang="en-US" sz="16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DM Sans" pitchFamily="2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5442FE0-563C-F713-8462-789FFA93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E2CAE1F6-8916-D301-A865-83ED99462CDF}"/>
              </a:ext>
            </a:extLst>
          </p:cNvPr>
          <p:cNvSpPr txBox="1"/>
          <p:nvPr/>
        </p:nvSpPr>
        <p:spPr>
          <a:xfrm>
            <a:off x="261257" y="0"/>
            <a:ext cx="1715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000" dirty="0">
                <a:latin typeface="Barlow SemiBold" panose="00000700000000000000" pitchFamily="2" charset="0"/>
              </a:rPr>
              <a:t>Concluzii</a:t>
            </a:r>
          </a:p>
        </p:txBody>
      </p:sp>
    </p:spTree>
    <p:extLst>
      <p:ext uri="{BB962C8B-B14F-4D97-AF65-F5344CB8AC3E}">
        <p14:creationId xmlns:p14="http://schemas.microsoft.com/office/powerpoint/2010/main" val="184383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4B32CB8-2167-FD94-743B-4BBF597E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Subtitlu 3">
            <a:extLst>
              <a:ext uri="{FF2B5EF4-FFF2-40B4-BE49-F238E27FC236}">
                <a16:creationId xmlns:a16="http://schemas.microsoft.com/office/drawing/2014/main" id="{6FE60A6C-1C7E-D5A7-5695-9FC7C7517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9" y="1589639"/>
            <a:ext cx="10515600" cy="391665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1. Alam M.,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Bano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N., Ahmad T.,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Sharangi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A. B.,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Upadhyay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T. K.,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Alraey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Y.,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Alabdallah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N. M.,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Rauf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M. A., &amp;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Saeed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M., 2022.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Synergistic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Role of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Plant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Extracts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Essential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Oils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Multidrug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Resistance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Gram-Negative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Bacterial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Strains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Producing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Extended-Spectrum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&amp;beta;-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Lactamases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Antibiotics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(7). </a:t>
            </a:r>
            <a:r>
              <a:rPr lang="ro-RO" sz="14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https://doi.org/10.3390/antibiotics11070855</a:t>
            </a:r>
            <a:endParaRPr lang="ro-RO" sz="1400" kern="100" dirty="0">
              <a:effectLst/>
              <a:latin typeface="DM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Brouwer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S.,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Rivera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-Hernandez T.,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Curren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B. F.,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Harbison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-Price N., De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Oliveira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D. M. P.,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Jespersen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M. G., Davies M. R., &amp; Walker M. J., 2023.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Pathogenesis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epidemiology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control of Group A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Streptococcus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Nature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Reviews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Microbiology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o-RO" sz="14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https://doi.org/10.1038/s41579-023-00865-7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3. Browne K.,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Chakraborty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S., Chen R.,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Willcox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M. D. P., Black D. S.,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Walsh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W. R., &amp;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Kumar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N., 2020. A New Era of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Antibiotics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: The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Clinical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Antimicrobial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Peptides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International Journal of Molecular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Sciences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(19). </a:t>
            </a:r>
            <a:r>
              <a:rPr lang="ro-RO" sz="14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https://doi.org/10.3390/ijms21197047</a:t>
            </a:r>
            <a:endParaRPr lang="ro-RO" sz="1400" kern="100" dirty="0">
              <a:effectLst/>
              <a:latin typeface="DM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4. Iseppi R.,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Mariani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, M.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Condò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C., Sabia C., &amp;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Messi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P., 2021.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Essential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oils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: A natural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weapon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antibiotic-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resistant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bacteria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responsible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nosocomial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infections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Antibiotics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(4). </a:t>
            </a:r>
            <a:r>
              <a:rPr lang="ro-RO" sz="14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https://doi.org/10.3390/antibiotics10040417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5.Labrie S. J., Samson J. E., &amp;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Moineau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S., 2010.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Bacteriophage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resistance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mechanisms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Nature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Reviews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i="1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Microbiology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400" i="1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(5), 317–327. </a:t>
            </a:r>
            <a:r>
              <a:rPr lang="ro-RO" sz="14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https://doi.org/10.1038/nrmicro2315</a:t>
            </a:r>
            <a:endParaRPr lang="ro-RO" sz="1400" kern="100" dirty="0">
              <a:effectLst/>
              <a:latin typeface="DM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6. Lazăr V,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Măruțescu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L. G., </a:t>
            </a:r>
            <a:r>
              <a:rPr lang="ro-RO" sz="1400" kern="100" dirty="0" err="1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Chifiriuc</a:t>
            </a:r>
            <a:r>
              <a:rPr lang="ro-RO" sz="14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M. C., 2017. Microbiologie generală și aplicată. Editura Universității din București, p. 263-264; 265-275</a:t>
            </a:r>
          </a:p>
          <a:p>
            <a:pPr marL="0" indent="357188"/>
            <a:endParaRPr lang="ro-RO" sz="1400" dirty="0">
              <a:latin typeface="DM Sans" pitchFamily="2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FE74D588-7BB1-67DA-AB98-490A35614AB4}"/>
              </a:ext>
            </a:extLst>
          </p:cNvPr>
          <p:cNvSpPr txBox="1"/>
          <p:nvPr/>
        </p:nvSpPr>
        <p:spPr>
          <a:xfrm>
            <a:off x="541175" y="0"/>
            <a:ext cx="2145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000" dirty="0">
                <a:latin typeface="Barlow SemiBold" panose="00000700000000000000" pitchFamily="2" charset="0"/>
              </a:rPr>
              <a:t>Bibliografie</a:t>
            </a:r>
          </a:p>
        </p:txBody>
      </p:sp>
    </p:spTree>
    <p:extLst>
      <p:ext uri="{BB962C8B-B14F-4D97-AF65-F5344CB8AC3E}">
        <p14:creationId xmlns:p14="http://schemas.microsoft.com/office/powerpoint/2010/main" val="173205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6BABF44-E0DD-9496-F271-5C77543B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388" y="2904898"/>
            <a:ext cx="7951237" cy="10482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sz="5000" dirty="0">
                <a:latin typeface="DM Sans" pitchFamily="2" charset="0"/>
              </a:rPr>
              <a:t>Mulțumesc pentru atenție!</a:t>
            </a:r>
            <a:endParaRPr lang="en-US" sz="5000" dirty="0">
              <a:latin typeface="DM Sans" pitchFamily="2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A62FAB5-3BCF-6C21-0EA5-8F6EA0EA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4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2488"/>
            <a:ext cx="9144000" cy="1723474"/>
          </a:xfrm>
        </p:spPr>
        <p:txBody>
          <a:bodyPr>
            <a:normAutofit/>
          </a:bodyPr>
          <a:lstStyle/>
          <a:p>
            <a:pPr algn="ctr"/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E103E"/>
                </a:solidFill>
                <a:effectLst/>
                <a:uLnTx/>
                <a:uFillTx/>
                <a:latin typeface="Signika Negative"/>
                <a:sym typeface="Signika Negative"/>
              </a:rPr>
              <a:t>Essential Oils: Exploring Their Antimicrobial Potential</a:t>
            </a: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391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M Sans" pitchFamily="2" charset="0"/>
              </a:rPr>
              <a:t>Authors: </a:t>
            </a:r>
            <a:r>
              <a:rPr lang="en-US" dirty="0" err="1">
                <a:latin typeface="DM Sans" pitchFamily="2" charset="0"/>
              </a:rPr>
              <a:t>Rareș-Ionuț</a:t>
            </a:r>
            <a:r>
              <a:rPr lang="en-US" dirty="0">
                <a:latin typeface="DM Sans" pitchFamily="2" charset="0"/>
              </a:rPr>
              <a:t> Dragomir</a:t>
            </a:r>
          </a:p>
          <a:p>
            <a:r>
              <a:rPr lang="ro-RO" dirty="0">
                <a:latin typeface="DM Sans" pitchFamily="2" charset="0"/>
              </a:rPr>
              <a:t>     </a:t>
            </a:r>
            <a:r>
              <a:rPr lang="en-US" dirty="0">
                <a:latin typeface="DM Sans" pitchFamily="2" charset="0"/>
              </a:rPr>
              <a:t>Coord.: Lector dr. Carmen </a:t>
            </a:r>
            <a:r>
              <a:rPr lang="en-US" dirty="0" err="1">
                <a:latin typeface="DM Sans" pitchFamily="2" charset="0"/>
              </a:rPr>
              <a:t>Curuțiu</a:t>
            </a:r>
            <a:endParaRPr lang="en-US" dirty="0">
              <a:latin typeface="DM Sans" pitchFamily="2" charset="0"/>
            </a:endParaRPr>
          </a:p>
          <a:p>
            <a:r>
              <a:rPr lang="en-US" dirty="0">
                <a:latin typeface="DM Sans" pitchFamily="2" charset="0"/>
              </a:rPr>
              <a:t>Affiliation: </a:t>
            </a:r>
            <a:r>
              <a:rPr lang="en-US" dirty="0" err="1">
                <a:latin typeface="DM Sans" pitchFamily="2" charset="0"/>
              </a:rPr>
              <a:t>Departamentul</a:t>
            </a:r>
            <a:r>
              <a:rPr lang="en-US" dirty="0">
                <a:latin typeface="DM Sans" pitchFamily="2" charset="0"/>
              </a:rPr>
              <a:t> de </a:t>
            </a:r>
            <a:r>
              <a:rPr lang="en-US" dirty="0" err="1">
                <a:latin typeface="DM Sans" pitchFamily="2" charset="0"/>
              </a:rPr>
              <a:t>Botanică</a:t>
            </a:r>
            <a:r>
              <a:rPr lang="en-US" dirty="0">
                <a:latin typeface="DM Sans" pitchFamily="2" charset="0"/>
              </a:rPr>
              <a:t> și </a:t>
            </a:r>
            <a:r>
              <a:rPr lang="en-US" dirty="0" err="1">
                <a:latin typeface="DM Sans" pitchFamily="2" charset="0"/>
              </a:rPr>
              <a:t>Microbiologie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Facultatea</a:t>
            </a:r>
            <a:r>
              <a:rPr lang="en-US" dirty="0">
                <a:latin typeface="DM Sans" pitchFamily="2" charset="0"/>
              </a:rPr>
              <a:t> de </a:t>
            </a:r>
            <a:r>
              <a:rPr lang="en-US" dirty="0" err="1">
                <a:latin typeface="DM Sans" pitchFamily="2" charset="0"/>
              </a:rPr>
              <a:t>Biologie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Universitatea</a:t>
            </a:r>
            <a:r>
              <a:rPr lang="en-US" dirty="0">
                <a:latin typeface="DM Sans" pitchFamily="2" charset="0"/>
              </a:rPr>
              <a:t> din </a:t>
            </a:r>
            <a:r>
              <a:rPr lang="en-US" dirty="0" err="1">
                <a:latin typeface="DM Sans" pitchFamily="2" charset="0"/>
              </a:rPr>
              <a:t>București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București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România</a:t>
            </a:r>
            <a:endParaRPr lang="en-US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4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0"/>
            <a:ext cx="3267269" cy="862266"/>
          </a:xfrm>
        </p:spPr>
        <p:txBody>
          <a:bodyPr>
            <a:normAutofit/>
          </a:bodyPr>
          <a:lstStyle/>
          <a:p>
            <a:r>
              <a:rPr lang="ro-RO" sz="4000" dirty="0">
                <a:latin typeface="Barlow SemiBold" panose="00000700000000000000" pitchFamily="2" charset="0"/>
              </a:rPr>
              <a:t>Introducere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55C78171-5C73-AC86-9DC7-0D0C788042DD}"/>
              </a:ext>
            </a:extLst>
          </p:cNvPr>
          <p:cNvSpPr txBox="1"/>
          <p:nvPr/>
        </p:nvSpPr>
        <p:spPr>
          <a:xfrm>
            <a:off x="63116" y="1690062"/>
            <a:ext cx="64057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200" dirty="0">
                <a:latin typeface="DM Sans" pitchFamily="2" charset="0"/>
              </a:rPr>
              <a:t>Microorganismele reprezintă cel mai diversificat și răspândit grup de organisme de pe Pământ</a:t>
            </a:r>
          </a:p>
          <a:p>
            <a:pPr algn="just"/>
            <a:endParaRPr lang="ro-RO" sz="2200" dirty="0">
              <a:latin typeface="DM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200" dirty="0">
                <a:latin typeface="DM Sans" pitchFamily="2" charset="0"/>
              </a:rPr>
              <a:t>Un mic procent dintre acestea sunt patogene pentru plante, animale și om</a:t>
            </a:r>
          </a:p>
          <a:p>
            <a:pPr algn="just"/>
            <a:endParaRPr lang="ro-RO" sz="2200" dirty="0">
              <a:latin typeface="DM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200" dirty="0">
                <a:latin typeface="DM Sans" pitchFamily="2" charset="0"/>
              </a:rPr>
              <a:t>Microorganismele patogene pot dezvolta mecanisme de rezistență la majoritatea claselor de antibiotice și antifungice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6D4A78D-D9D1-1DE0-F6A7-68CAF1356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40" y="1212980"/>
            <a:ext cx="5809860" cy="4604477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D1444F30-1D66-D936-F4ED-13FA8007C268}"/>
              </a:ext>
            </a:extLst>
          </p:cNvPr>
          <p:cNvSpPr txBox="1"/>
          <p:nvPr/>
        </p:nvSpPr>
        <p:spPr>
          <a:xfrm>
            <a:off x="6794529" y="5956240"/>
            <a:ext cx="5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1.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Mecanisme de rezistență la acțiunea antibioticelor, la bacterii Gram – pozitive (adaptat după Brouwer și colab., 2023) </a:t>
            </a:r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E93E5E59-6EFD-67FE-1E96-79B272930C91}"/>
              </a:ext>
            </a:extLst>
          </p:cNvPr>
          <p:cNvSpPr txBox="1"/>
          <p:nvPr/>
        </p:nvSpPr>
        <p:spPr>
          <a:xfrm>
            <a:off x="83794" y="136525"/>
            <a:ext cx="10067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500" dirty="0">
                <a:latin typeface="Barlow SemiBold" panose="00000700000000000000" pitchFamily="2" charset="0"/>
              </a:rPr>
              <a:t>Strategii alternative de combatere a bacteriilor rezistente la antibiotice </a:t>
            </a:r>
          </a:p>
        </p:txBody>
      </p:sp>
      <p:pic>
        <p:nvPicPr>
          <p:cNvPr id="125" name="Imagine 124">
            <a:extLst>
              <a:ext uri="{FF2B5EF4-FFF2-40B4-BE49-F238E27FC236}">
                <a16:creationId xmlns:a16="http://schemas.microsoft.com/office/drawing/2014/main" id="{5B8934E9-ABF2-E3D2-F132-0710A5DFB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49" y="1217168"/>
            <a:ext cx="9426102" cy="51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E80727CD-6B0D-371D-B5F7-6BDD64FDEBB1}"/>
              </a:ext>
            </a:extLst>
          </p:cNvPr>
          <p:cNvSpPr txBox="1"/>
          <p:nvPr/>
        </p:nvSpPr>
        <p:spPr>
          <a:xfrm>
            <a:off x="763787" y="79150"/>
            <a:ext cx="26548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500" dirty="0">
                <a:latin typeface="Barlow SemiBold" panose="00000700000000000000" pitchFamily="2" charset="0"/>
              </a:rPr>
              <a:t>Scop și obiective 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4BACCBEB-5450-2609-DCC1-C41B88A919F0}"/>
              </a:ext>
            </a:extLst>
          </p:cNvPr>
          <p:cNvSpPr txBox="1"/>
          <p:nvPr/>
        </p:nvSpPr>
        <p:spPr>
          <a:xfrm>
            <a:off x="763787" y="762242"/>
            <a:ext cx="10590013" cy="189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o-RO" sz="2000" b="1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Scopul</a:t>
            </a:r>
            <a:r>
              <a:rPr lang="ro-RO" sz="20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acestei lucrări a fost reprezentat de testarea unor uleiuri esențiale comerciale, cunoscute a avea proprietăți antimicrobiene și antifungice, prin evaluarea capacității acestora de a inhiba creșterea microorganismelor și aderarea acestora la un substrat inert. </a:t>
            </a:r>
            <a:endParaRPr lang="en-US" sz="20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ECB32263-76E2-5C2B-A97E-730F98922E89}"/>
              </a:ext>
            </a:extLst>
          </p:cNvPr>
          <p:cNvSpPr txBox="1"/>
          <p:nvPr/>
        </p:nvSpPr>
        <p:spPr>
          <a:xfrm>
            <a:off x="763786" y="2796783"/>
            <a:ext cx="10798775" cy="3162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   Obiectivele studiului: </a:t>
            </a:r>
            <a:endParaRPr lang="en-US" sz="2000" b="1" dirty="0">
              <a:solidFill>
                <a:srgbClr val="000000"/>
              </a:solidFill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DM Sans" pitchFamily="2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Testarea capacit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Cambria" panose="02040503050406030204" pitchFamily="18" charset="0"/>
              </a:rPr>
              <a:t>ăț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ii uleiurilor esen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Cambria" panose="02040503050406030204" pitchFamily="18" charset="0"/>
              </a:rPr>
              <a:t>ț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iale de a inhiba cre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Cambria" panose="02040503050406030204" pitchFamily="18" charset="0"/>
              </a:rPr>
              <a:t>ș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terea microorganismelor, prin evaluarea diametrului zonei de inhibi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Cambria" panose="02040503050406030204" pitchFamily="18" charset="0"/>
              </a:rPr>
              <a:t>ț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 rezultat, 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Georgia Pro" panose="02040502050405020303" pitchFamily="18" charset="0"/>
              </a:rPr>
              <a:t>î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urma utiliz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Cambria" panose="02040503050406030204" pitchFamily="18" charset="0"/>
              </a:rPr>
              <a:t>ă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rii metodei disc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Georgia Pro" panose="02040502050405020303" pitchFamily="18" charset="0"/>
              </a:rPr>
              <a:t>–</a:t>
            </a: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difuzimetrice adaptate.</a:t>
            </a:r>
            <a:endParaRPr lang="en-US" sz="18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Determinarea concentrației minime inhibitorii (CMI) a uleiurilor esențiale prin examinarea activității lor antimicrobiene în concentrații diferite, cu ajutorul metodei microdiluțiilor.</a:t>
            </a:r>
            <a:endParaRPr lang="en-US" sz="18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o-RO" sz="1800" dirty="0">
                <a:solidFill>
                  <a:srgbClr val="00000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Analiza calitativă și cantitativă a acțiunii uleiurilor esențiale asupra biofilmelor monospecifice, prin evaluarea capacității de a inhiba aderența la substrat inert, prin analize spectrofotometrice.</a:t>
            </a:r>
            <a:endParaRPr lang="en-US" sz="18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358D06B4-92AA-FDC2-18D7-2FD722F42E5F}"/>
              </a:ext>
            </a:extLst>
          </p:cNvPr>
          <p:cNvSpPr txBox="1"/>
          <p:nvPr/>
        </p:nvSpPr>
        <p:spPr>
          <a:xfrm>
            <a:off x="672495" y="465338"/>
            <a:ext cx="3015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500" dirty="0">
                <a:latin typeface="Barlow SemiBold" panose="00000700000000000000" pitchFamily="2" charset="0"/>
              </a:rPr>
              <a:t>Materiale și metode </a:t>
            </a:r>
          </a:p>
        </p:txBody>
      </p:sp>
      <p:pic>
        <p:nvPicPr>
          <p:cNvPr id="21" name="Imagine 20">
            <a:extLst>
              <a:ext uri="{FF2B5EF4-FFF2-40B4-BE49-F238E27FC236}">
                <a16:creationId xmlns:a16="http://schemas.microsoft.com/office/drawing/2014/main" id="{210BFDDF-713E-F1C4-BAB4-D33DC93D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85" y="1496274"/>
            <a:ext cx="7607029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F61F03E0-B74C-3264-F840-D114D244F562}"/>
              </a:ext>
            </a:extLst>
          </p:cNvPr>
          <p:cNvSpPr txBox="1"/>
          <p:nvPr/>
        </p:nvSpPr>
        <p:spPr>
          <a:xfrm>
            <a:off x="456335" y="113070"/>
            <a:ext cx="3015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500" dirty="0">
                <a:latin typeface="Barlow SemiBold" panose="00000700000000000000" pitchFamily="2" charset="0"/>
              </a:rPr>
              <a:t>Materiale și metode 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568D769-FA51-C752-5814-E86223EC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35" y="590124"/>
            <a:ext cx="10897465" cy="59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8DF5E48-2E8B-876B-82A6-23F34188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719CE09A-F4B5-1DDF-8F1D-08E4AC0B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3" y="886408"/>
            <a:ext cx="11476653" cy="5654352"/>
          </a:xfrm>
          <a:prstGeom prst="rect">
            <a:avLst/>
          </a:prstGeom>
        </p:spPr>
      </p:pic>
      <p:sp>
        <p:nvSpPr>
          <p:cNvPr id="15" name="CasetăText 14">
            <a:extLst>
              <a:ext uri="{FF2B5EF4-FFF2-40B4-BE49-F238E27FC236}">
                <a16:creationId xmlns:a16="http://schemas.microsoft.com/office/drawing/2014/main" id="{C6CC998C-8D58-FDDD-2768-1E1112DFE7F5}"/>
              </a:ext>
            </a:extLst>
          </p:cNvPr>
          <p:cNvSpPr txBox="1"/>
          <p:nvPr/>
        </p:nvSpPr>
        <p:spPr>
          <a:xfrm>
            <a:off x="456335" y="113070"/>
            <a:ext cx="3015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500" dirty="0">
                <a:latin typeface="Barlow SemiBold" panose="00000700000000000000" pitchFamily="2" charset="0"/>
              </a:rPr>
              <a:t>Materiale și metode </a:t>
            </a:r>
          </a:p>
        </p:txBody>
      </p:sp>
    </p:spTree>
    <p:extLst>
      <p:ext uri="{BB962C8B-B14F-4D97-AF65-F5344CB8AC3E}">
        <p14:creationId xmlns:p14="http://schemas.microsoft.com/office/powerpoint/2010/main" val="210899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6387A4E-90BF-6C39-BD7A-B9FEE14C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DE9661BC-2345-4E77-8E04-95D2A7E34D5C}"/>
              </a:ext>
            </a:extLst>
          </p:cNvPr>
          <p:cNvSpPr txBox="1"/>
          <p:nvPr/>
        </p:nvSpPr>
        <p:spPr>
          <a:xfrm>
            <a:off x="568302" y="0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000" dirty="0">
                <a:latin typeface="Barlow SemiBold" panose="00000700000000000000" pitchFamily="2" charset="0"/>
              </a:rPr>
              <a:t>Rezultate</a:t>
            </a:r>
          </a:p>
        </p:txBody>
      </p:sp>
      <p:pic>
        <p:nvPicPr>
          <p:cNvPr id="13" name="Imagine 12" descr="O imagine care conține captură de ecran, negru, proiectare&#10;&#10;Descriere generată automat">
            <a:extLst>
              <a:ext uri="{FF2B5EF4-FFF2-40B4-BE49-F238E27FC236}">
                <a16:creationId xmlns:a16="http://schemas.microsoft.com/office/drawing/2014/main" id="{7F138B34-7206-A4F3-B2D2-3AFC1D43A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9" y="1014945"/>
            <a:ext cx="6494107" cy="6202432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807BA258-EDD7-A754-7810-98CE742EC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928"/>
            <a:ext cx="4004299" cy="3510941"/>
          </a:xfrm>
          <a:prstGeom prst="rect">
            <a:avLst/>
          </a:prstGeom>
          <a:noFill/>
        </p:spPr>
      </p:pic>
      <p:pic>
        <p:nvPicPr>
          <p:cNvPr id="24" name="Imagine 23" descr="O imagine care conține cerc, veselă&#10;&#10;Descriere generată automat">
            <a:extLst>
              <a:ext uri="{FF2B5EF4-FFF2-40B4-BE49-F238E27FC236}">
                <a16:creationId xmlns:a16="http://schemas.microsoft.com/office/drawing/2014/main" id="{8961320F-1F0F-9F48-EF24-3A4DB3BEDD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23986" r="17233" b="14455"/>
          <a:stretch/>
        </p:blipFill>
        <p:spPr bwMode="auto">
          <a:xfrm>
            <a:off x="3953155" y="3247098"/>
            <a:ext cx="1873638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setăText 24">
            <a:extLst>
              <a:ext uri="{FF2B5EF4-FFF2-40B4-BE49-F238E27FC236}">
                <a16:creationId xmlns:a16="http://schemas.microsoft.com/office/drawing/2014/main" id="{687C380D-B6CF-C5E0-0205-36B5F060BDE3}"/>
              </a:ext>
            </a:extLst>
          </p:cNvPr>
          <p:cNvSpPr txBox="1"/>
          <p:nvPr/>
        </p:nvSpPr>
        <p:spPr>
          <a:xfrm>
            <a:off x="721484" y="4941314"/>
            <a:ext cx="269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6.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Diametrul zonei de inhibiție a creșterii</a:t>
            </a:r>
            <a:endParaRPr lang="ro-RO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id="{6306BCD4-7DCA-4D62-03D8-B9BDD03D2302}"/>
              </a:ext>
            </a:extLst>
          </p:cNvPr>
          <p:cNvSpPr txBox="1"/>
          <p:nvPr/>
        </p:nvSpPr>
        <p:spPr>
          <a:xfrm>
            <a:off x="8567278" y="6110129"/>
            <a:ext cx="3624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7.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Diametrul zonei de inhibiție a creșterii (exprimat în mm).</a:t>
            </a:r>
            <a:endParaRPr lang="ro-RO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tăText 26">
            <a:extLst>
              <a:ext uri="{FF2B5EF4-FFF2-40B4-BE49-F238E27FC236}">
                <a16:creationId xmlns:a16="http://schemas.microsoft.com/office/drawing/2014/main" id="{D7DCE153-C575-1225-7CFC-006BA0E8F4CE}"/>
              </a:ext>
            </a:extLst>
          </p:cNvPr>
          <p:cNvSpPr txBox="1"/>
          <p:nvPr/>
        </p:nvSpPr>
        <p:spPr>
          <a:xfrm>
            <a:off x="0" y="5355202"/>
            <a:ext cx="5877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Barlow SemiBold" panose="00000700000000000000" pitchFamily="2" charset="0"/>
              </a:rPr>
              <a:t>Cel mai eficient compus testat – uleiul esențial de </a:t>
            </a:r>
            <a:r>
              <a:rPr lang="ro-RO" i="1" dirty="0">
                <a:latin typeface="Barlow SemiBold" panose="00000700000000000000" pitchFamily="2" charset="0"/>
              </a:rPr>
              <a:t>Origanum vulgare</a:t>
            </a:r>
            <a:r>
              <a:rPr lang="ro-RO" dirty="0">
                <a:latin typeface="Barlow SemiBold" panose="000007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Barlow SemiBold" panose="00000700000000000000" pitchFamily="2" charset="0"/>
              </a:rPr>
              <a:t>Cea mai sensibilă tulpină testată – </a:t>
            </a:r>
            <a:r>
              <a:rPr lang="ro-RO" i="1" dirty="0">
                <a:latin typeface="Barlow SemiBold" panose="00000700000000000000" pitchFamily="2" charset="0"/>
              </a:rPr>
              <a:t>Candida albicans.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Barlow SemiBold" panose="00000700000000000000" pitchFamily="2" charset="0"/>
              </a:rPr>
              <a:t>Cea mai rezistentă tulpină testată </a:t>
            </a:r>
            <a:r>
              <a:rPr lang="ro-RO" i="1" dirty="0">
                <a:latin typeface="Barlow SemiBold" panose="00000700000000000000" pitchFamily="2" charset="0"/>
              </a:rPr>
              <a:t>– Pseudomonas aeruginosa. </a:t>
            </a:r>
            <a:endParaRPr lang="ro-RO" dirty="0">
              <a:latin typeface="Barlow SemiBold" panose="00000700000000000000" pitchFamily="2" charset="0"/>
            </a:endParaRPr>
          </a:p>
        </p:txBody>
      </p:sp>
      <p:sp>
        <p:nvSpPr>
          <p:cNvPr id="28" name="CasetăText 27">
            <a:extLst>
              <a:ext uri="{FF2B5EF4-FFF2-40B4-BE49-F238E27FC236}">
                <a16:creationId xmlns:a16="http://schemas.microsoft.com/office/drawing/2014/main" id="{C7E7F279-F187-4FC2-8B87-9059E6B5A023}"/>
              </a:ext>
            </a:extLst>
          </p:cNvPr>
          <p:cNvSpPr txBox="1"/>
          <p:nvPr/>
        </p:nvSpPr>
        <p:spPr>
          <a:xfrm>
            <a:off x="372497" y="631353"/>
            <a:ext cx="676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>
                <a:latin typeface="Barlow SemiBold" panose="00000700000000000000" pitchFamily="2" charset="0"/>
              </a:rPr>
              <a:t>Examinarea diametrelor zonelor de inhibiție a creșterii</a:t>
            </a:r>
          </a:p>
        </p:txBody>
      </p:sp>
    </p:spTree>
    <p:extLst>
      <p:ext uri="{BB962C8B-B14F-4D97-AF65-F5344CB8AC3E}">
        <p14:creationId xmlns:p14="http://schemas.microsoft.com/office/powerpoint/2010/main" val="282572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97B287D-A04F-6F0A-5111-D845113F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DD3348A9-D82C-8FA0-109F-53EEFEB22485}"/>
              </a:ext>
            </a:extLst>
          </p:cNvPr>
          <p:cNvSpPr txBox="1"/>
          <p:nvPr/>
        </p:nvSpPr>
        <p:spPr>
          <a:xfrm>
            <a:off x="3012467" y="553998"/>
            <a:ext cx="4996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>
                <a:latin typeface="Barlow SemiBold" panose="00000700000000000000" pitchFamily="2" charset="0"/>
              </a:rPr>
              <a:t>Concentrația minimă de inhibitorie (CMI)</a:t>
            </a:r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9F0546AB-C653-CAF5-AF5F-708A489A1E09}"/>
              </a:ext>
            </a:extLst>
          </p:cNvPr>
          <p:cNvSpPr txBox="1"/>
          <p:nvPr/>
        </p:nvSpPr>
        <p:spPr>
          <a:xfrm>
            <a:off x="168267" y="1431161"/>
            <a:ext cx="4870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Barlow SemiBold" panose="00000700000000000000" pitchFamily="2" charset="0"/>
              </a:rPr>
              <a:t>Cel mai eficient compus testat – uleiul esențial de </a:t>
            </a:r>
            <a:r>
              <a:rPr lang="ro-RO" i="1" dirty="0">
                <a:latin typeface="Barlow SemiBold" panose="00000700000000000000" pitchFamily="2" charset="0"/>
              </a:rPr>
              <a:t>Origanum vulgare. </a:t>
            </a:r>
            <a:r>
              <a:rPr lang="ro-RO" dirty="0">
                <a:latin typeface="Barlow SemiBold" panose="00000700000000000000" pitchFamily="2" charset="0"/>
              </a:rPr>
              <a:t>Compusul a fost activ la concentrații cuprinse între 0.025 și 0.0016 mg/ml. </a:t>
            </a: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1F8B16ED-F11E-0592-2121-8F9214542B3B}"/>
              </a:ext>
            </a:extLst>
          </p:cNvPr>
          <p:cNvSpPr txBox="1"/>
          <p:nvPr/>
        </p:nvSpPr>
        <p:spPr>
          <a:xfrm>
            <a:off x="167951" y="2891586"/>
            <a:ext cx="4870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i="1" dirty="0">
                <a:latin typeface="Barlow SemiBold" panose="00000700000000000000" pitchFamily="2" charset="0"/>
              </a:rPr>
              <a:t>Candida albicans </a:t>
            </a:r>
            <a:r>
              <a:rPr lang="ro-RO" dirty="0">
                <a:latin typeface="Barlow SemiBold" panose="00000700000000000000" pitchFamily="2" charset="0"/>
              </a:rPr>
              <a:t>a prezentat cele mai mici valori ale CMI, dintre tulpinile testate. Compușii naturali au fost activi la concentrații cuprinse între 0.0125 și 0.0016 mg/ml. </a:t>
            </a:r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6FB1BDB7-E0DE-88D8-582E-D09C367203E8}"/>
              </a:ext>
            </a:extLst>
          </p:cNvPr>
          <p:cNvSpPr txBox="1"/>
          <p:nvPr/>
        </p:nvSpPr>
        <p:spPr>
          <a:xfrm>
            <a:off x="167951" y="4532041"/>
            <a:ext cx="4870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i="1" dirty="0">
                <a:latin typeface="Barlow SemiBold" panose="00000700000000000000" pitchFamily="2" charset="0"/>
              </a:rPr>
              <a:t>Pseudomonas aeruginosa</a:t>
            </a:r>
            <a:r>
              <a:rPr lang="ro-RO" dirty="0">
                <a:latin typeface="Barlow SemiBold" panose="00000700000000000000" pitchFamily="2" charset="0"/>
              </a:rPr>
              <a:t> a prezentat cele mai mari valori ale CMI, dintre tulpinile testate. Compușii naturali de </a:t>
            </a:r>
            <a:r>
              <a:rPr lang="ro-RO" i="1" dirty="0">
                <a:latin typeface="Barlow SemiBold" panose="00000700000000000000" pitchFamily="2" charset="0"/>
              </a:rPr>
              <a:t>Citrus limon</a:t>
            </a:r>
            <a:r>
              <a:rPr lang="ro-RO" dirty="0">
                <a:latin typeface="Barlow SemiBold" panose="00000700000000000000" pitchFamily="2" charset="0"/>
              </a:rPr>
              <a:t>,</a:t>
            </a:r>
            <a:r>
              <a:rPr lang="ro-RO" i="1" dirty="0">
                <a:latin typeface="Barlow SemiBold" panose="00000700000000000000" pitchFamily="2" charset="0"/>
              </a:rPr>
              <a:t> Melaleuca alternifolia </a:t>
            </a:r>
            <a:r>
              <a:rPr lang="ro-RO" dirty="0">
                <a:latin typeface="Barlow SemiBold" panose="00000700000000000000" pitchFamily="2" charset="0"/>
              </a:rPr>
              <a:t>și </a:t>
            </a:r>
            <a:r>
              <a:rPr lang="ro-RO" i="1" dirty="0">
                <a:latin typeface="Barlow SemiBold" panose="00000700000000000000" pitchFamily="2" charset="0"/>
              </a:rPr>
              <a:t>Eucalyptus sp. </a:t>
            </a:r>
            <a:r>
              <a:rPr lang="ro-RO" dirty="0">
                <a:latin typeface="Barlow SemiBold" panose="00000700000000000000" pitchFamily="2" charset="0"/>
              </a:rPr>
              <a:t>au fost activi la o concentrație de 0.05 mg/ml, în timp ce compusul natural de </a:t>
            </a:r>
            <a:r>
              <a:rPr lang="ro-RO" i="1" dirty="0">
                <a:latin typeface="Barlow SemiBold" panose="00000700000000000000" pitchFamily="2" charset="0"/>
              </a:rPr>
              <a:t>Origanum vulgare</a:t>
            </a:r>
            <a:r>
              <a:rPr lang="ro-RO" dirty="0">
                <a:latin typeface="Barlow SemiBold" panose="00000700000000000000" pitchFamily="2" charset="0"/>
              </a:rPr>
              <a:t> a fost activ la o concentrație de 0.025 mg/ml.</a:t>
            </a:r>
            <a:endParaRPr lang="ro-RO" i="1" dirty="0">
              <a:latin typeface="Barlow SemiBold" panose="00000700000000000000" pitchFamily="2" charset="0"/>
            </a:endParaRPr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B342F9DC-858F-3600-1319-AEC25F638930}"/>
              </a:ext>
            </a:extLst>
          </p:cNvPr>
          <p:cNvSpPr txBox="1"/>
          <p:nvPr/>
        </p:nvSpPr>
        <p:spPr>
          <a:xfrm>
            <a:off x="521648" y="0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000" dirty="0">
                <a:latin typeface="Barlow SemiBold" panose="00000700000000000000" pitchFamily="2" charset="0"/>
              </a:rPr>
              <a:t>Rezultate</a:t>
            </a:r>
          </a:p>
        </p:txBody>
      </p:sp>
      <p:pic>
        <p:nvPicPr>
          <p:cNvPr id="19" name="Imagine 18" descr="O imagine care conține captură de ecran, negru, proiectare&#10;&#10;Descriere generată automat">
            <a:extLst>
              <a:ext uri="{FF2B5EF4-FFF2-40B4-BE49-F238E27FC236}">
                <a16:creationId xmlns:a16="http://schemas.microsoft.com/office/drawing/2014/main" id="{DD29C6FC-09CF-94A7-4AD9-91B11C558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03" y="1166327"/>
            <a:ext cx="7399176" cy="5903250"/>
          </a:xfrm>
          <a:prstGeom prst="rect">
            <a:avLst/>
          </a:prstGeom>
        </p:spPr>
      </p:pic>
      <p:sp>
        <p:nvSpPr>
          <p:cNvPr id="20" name="CasetăText 19">
            <a:extLst>
              <a:ext uri="{FF2B5EF4-FFF2-40B4-BE49-F238E27FC236}">
                <a16:creationId xmlns:a16="http://schemas.microsoft.com/office/drawing/2014/main" id="{46D75ED7-FF5E-5ACE-663D-C090A8617E18}"/>
              </a:ext>
            </a:extLst>
          </p:cNvPr>
          <p:cNvSpPr txBox="1"/>
          <p:nvPr/>
        </p:nvSpPr>
        <p:spPr>
          <a:xfrm>
            <a:off x="9175123" y="6110129"/>
            <a:ext cx="2701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8.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grafică a valorilor CMI.</a:t>
            </a:r>
          </a:p>
        </p:txBody>
      </p:sp>
    </p:spTree>
    <p:extLst>
      <p:ext uri="{BB962C8B-B14F-4D97-AF65-F5344CB8AC3E}">
        <p14:creationId xmlns:p14="http://schemas.microsoft.com/office/powerpoint/2010/main" val="197306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1257</Words>
  <Application>Microsoft Office PowerPoint</Application>
  <PresentationFormat>Ecran lat</PresentationFormat>
  <Paragraphs>83</Paragraphs>
  <Slides>15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25" baseType="lpstr">
      <vt:lpstr>Aptos</vt:lpstr>
      <vt:lpstr>Arial</vt:lpstr>
      <vt:lpstr>Barlow SemiBold</vt:lpstr>
      <vt:lpstr>Calibri</vt:lpstr>
      <vt:lpstr>Calibri Light</vt:lpstr>
      <vt:lpstr>Courier New</vt:lpstr>
      <vt:lpstr>DM Sans</vt:lpstr>
      <vt:lpstr>Signika Negative</vt:lpstr>
      <vt:lpstr>Times New Roman</vt:lpstr>
      <vt:lpstr>Office Theme</vt:lpstr>
      <vt:lpstr>Essential Oils: Exploring Their Antimicrobial Potential</vt:lpstr>
      <vt:lpstr>Introducere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Essential Oils: Exploring Their Antimicrobial 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Rares Dragomir</cp:lastModifiedBy>
  <cp:revision>8</cp:revision>
  <dcterms:created xsi:type="dcterms:W3CDTF">2022-11-16T09:30:41Z</dcterms:created>
  <dcterms:modified xsi:type="dcterms:W3CDTF">2024-05-19T13:27:15Z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