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8" r:id="rId4"/>
    <p:sldId id="272" r:id="rId5"/>
    <p:sldId id="266" r:id="rId6"/>
    <p:sldId id="270" r:id="rId7"/>
    <p:sldId id="273" r:id="rId8"/>
    <p:sldId id="261" r:id="rId9"/>
    <p:sldId id="276" r:id="rId10"/>
    <p:sldId id="264" r:id="rId11"/>
    <p:sldId id="274" r:id="rId12"/>
    <p:sldId id="262" r:id="rId13"/>
    <p:sldId id="263" r:id="rId14"/>
    <p:sldId id="268" r:id="rId15"/>
    <p:sldId id="265" r:id="rId16"/>
    <p:sldId id="275" r:id="rId17"/>
    <p:sldId id="269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istina" initials="C" lastIdx="1" clrIdx="0">
    <p:extLst>
      <p:ext uri="{19B8F6BF-5375-455C-9EA6-DF929625EA0E}">
        <p15:presenceInfo xmlns:p15="http://schemas.microsoft.com/office/powerpoint/2012/main" userId="Cristi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31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8" autoAdjust="0"/>
    <p:restoredTop sz="84672" autoAdjust="0"/>
  </p:normalViewPr>
  <p:slideViewPr>
    <p:cSldViewPr snapToGrid="0">
      <p:cViewPr varScale="1">
        <p:scale>
          <a:sx n="97" d="100"/>
          <a:sy n="97" d="100"/>
        </p:scale>
        <p:origin x="10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05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858FEB5-E8C6-3A80-493D-10CAD46A12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48C581-C775-98C2-8A72-CD05A2CA637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894724-09D4-4F07-9DDA-0BDFDA99245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BBA7D3-DC7D-9A8E-6060-596812F9E5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96B5FF-CA0B-B91F-D0C8-5360C7A04B5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C62FCD-D8A9-45DB-A117-7E517482F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0966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1E0B70-0B2D-4454-9C0D-63442C140F7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39ADCB-FF44-4D11-94CD-9544E5DFB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65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9ADCB-FF44-4D11-94CD-9544E5DFB9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060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9ADCB-FF44-4D11-94CD-9544E5DFB95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616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9ADCB-FF44-4D11-94CD-9544E5DFB9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66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9ADCB-FF44-4D11-94CD-9544E5DFB9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01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9ADCB-FF44-4D11-94CD-9544E5DFB95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408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9ADCB-FF44-4D11-94CD-9544E5DFB95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299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9ADCB-FF44-4D11-94CD-9544E5DFB9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19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9ADCB-FF44-4D11-94CD-9544E5DFB95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712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9ADCB-FF44-4D11-94CD-9544E5DFB95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10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9ADCB-FF44-4D11-94CD-9544E5DFB95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176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976A059-0727-59BF-99E8-577EE0A776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B65C056-B1A7-7FF8-5965-B3650A744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B8737-127D-4908-932B-731DE6930369}" type="datetime1">
              <a:rPr lang="en-US" smtClean="0"/>
              <a:t>5/20/2024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3454174-9D12-C596-18E0-9C3B2A953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4464E70-28DA-BB7E-E872-926FCA585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E5057F-7482-41AE-BBDB-C83C2F3461D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107A79B4-F12F-0B57-BE23-C003FE3F0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012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5A113-4075-8F72-7862-87499373A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85D07-1D31-8F87-D767-AAC820751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B13C3-5CD5-C3AA-CDCE-CCECAFFED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40CA8-5CE1-4958-B669-D933AA49FA40}" type="datetime1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768F2-FD99-3CF5-F7F2-46FDE2F9B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3EC49622-4FE3-B449-2292-88184B047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012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D4378C-BCD6-D0EC-73F4-F426025DBA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BA115D-71AF-967D-2312-B5BDEFE0E0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8CDB7-E1FC-7FF0-47F9-FF05A8DAC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163A-39AB-4876-8208-83F43F159039}" type="datetime1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2E43B-2C2F-5E9B-ACCD-6AEA1DA50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4211ED7-BD8A-629D-8203-8375D7B6B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874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FEDC8-C1D4-96B9-6790-5B9DC0A23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B7742-A5DF-8640-884B-5925C8857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3D6A2-5C7B-D0C9-3B9D-D25E4A280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DCC1-85F1-475E-9B24-A4E3F71BBD89}" type="datetime1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4B767-0001-682F-BB9E-30E86F99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D16685D-6EFA-6621-5A4B-4BD1CC76F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27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07548-9A0C-3301-B536-7456420E1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811CA-5E37-D2CF-D424-D1AC6FBAB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2E129-0D49-9C8B-5FA2-1686D583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9982-FAA6-4525-A1E7-2F7673A24390}" type="datetime1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C0534-7709-E1AB-3F86-5C5551444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3C340-5C0A-05DE-38D1-F5101A965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E5057F-7482-41AE-BBDB-C83C2F346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17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612FB-8D31-A6BF-B26A-54F2E57F6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9BBD1-0C18-604B-75C7-619BE6A2D2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8E06B-2B4A-F0CB-ECE2-D91FD1EA9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CB85DF-D2C7-EDF7-CAE1-90A424B74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CB7FA-7B94-4F91-BABC-9D716D9D537E}" type="datetime1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B35ED-B1AD-C7A3-789D-D56E84CC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60C7F7F-C143-ADD7-651F-32FEE87D2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49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CFDBC-A612-A3C7-16CF-DB4228831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BA53AE-EB85-9424-6870-715378B9B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8B861F-D83D-874A-8F0E-9BE8ADBCB8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3CD26E-130E-3EFD-1E58-D0A076C9E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D80009-3EE4-D16F-CCB1-73CA63D328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E75DF4-258D-AB76-230B-8ABE0E21D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AAC3-BDBB-47BF-BA5C-45EFB7F81241}" type="datetime1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D679FF-8C9F-A02B-BF83-EEDA27910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A698A86C-2570-E5A2-0B29-BBD245951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189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1054B-64E0-23D2-6B48-69B7EDFBB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E744E3-8DA2-E6D6-2A16-DE06AFA8A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3E560-4FCD-4798-9AF2-642BCAC1830E}" type="datetime1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89B19-AB7A-A19A-30D2-AEDBCAA04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6698D-5F79-0980-9B76-3D5865985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153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9050C9-6840-84E5-D463-1BB9420EE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C1CC0-1E6D-4B25-A2AE-33306CF856E6}" type="datetime1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BA4735-8AB6-87BE-D400-DE9A5D449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7E5D0F-ABFC-3AB6-B29E-7372DFF5EA3A}"/>
              </a:ext>
            </a:extLst>
          </p:cNvPr>
          <p:cNvSpPr txBox="1">
            <a:spLocks/>
          </p:cNvSpPr>
          <p:nvPr userDrawn="1"/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42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D85EC-E506-22F4-346F-7974EAC2F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AA53F-C0C5-EA92-EF29-52B56CEE8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2D2632-BED3-5DD1-0D92-845D5CA5B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33BAEC-429D-7A50-4D81-A1BF2ECC0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42552-A208-4103-BBAD-2B95A95E1FEC}" type="datetime1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16B86E-B8A1-4F80-E1FB-62FB54584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B84E180B-01F9-F756-B76F-DBCB1FEBB953}"/>
              </a:ext>
            </a:extLst>
          </p:cNvPr>
          <p:cNvSpPr txBox="1">
            <a:spLocks/>
          </p:cNvSpPr>
          <p:nvPr userDrawn="1"/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498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7A099-1061-09E4-DC3E-DEBACB3D5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A513E4-8368-44F8-EA23-5FE27B6FA6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ABFFC8-2261-76FE-8474-2FCFEDC97D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B83C56-760D-2584-1EE9-9E92C5F9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E08EA-84C3-4938-9F36-6CC12B53B25F}" type="datetime1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E642CD-FFF3-B465-F5E9-7EA5EEE2C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8C4EA6F1-DE73-3AD0-FFED-F8CA89127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379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AA504E-AD37-2053-5C5B-AE2A89118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422"/>
            <a:ext cx="10515600" cy="862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9BFCC0-702E-A0E6-7AC8-E887DEE53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9B09F-5F50-DEE3-1E0B-39D8F06684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58DAF-AFE5-4394-A263-6FDE350004BD}" type="datetime1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88452-2736-5F09-F17B-38FEE2A213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F761627-0927-EAE4-3C8C-120709F0514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846" y="365125"/>
            <a:ext cx="1139954" cy="463297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7653F00A-FF5A-1AFA-0B55-634828FAD7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294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f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26994-1CA3-A39D-4FDE-D835BC5851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5512" y="1255362"/>
            <a:ext cx="9144000" cy="207677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Kinetics of Absorption in Copper-</a:t>
            </a:r>
            <a:r>
              <a:rPr lang="en-US" b="1" dirty="0" err="1"/>
              <a:t>Crosslinked</a:t>
            </a:r>
            <a:r>
              <a:rPr lang="en-US" b="1" dirty="0"/>
              <a:t> Hydrogels Based on Raw Whey and Gelatin</a:t>
            </a:r>
            <a:br>
              <a:rPr lang="en-US" b="1" dirty="0"/>
            </a:br>
            <a:br>
              <a:rPr lang="en-GB" dirty="0"/>
            </a:br>
            <a:r>
              <a:rPr lang="en-GB" b="1" dirty="0" err="1"/>
              <a:t>Cinetica</a:t>
            </a:r>
            <a:r>
              <a:rPr lang="en-GB" b="1" dirty="0"/>
              <a:t> </a:t>
            </a:r>
            <a:r>
              <a:rPr lang="en-GB" b="1" dirty="0" err="1"/>
              <a:t>Absorbției</a:t>
            </a:r>
            <a:r>
              <a:rPr lang="en-GB" b="1" dirty="0"/>
              <a:t> </a:t>
            </a:r>
            <a:r>
              <a:rPr lang="en-GB" b="1" dirty="0" err="1"/>
              <a:t>în</a:t>
            </a:r>
            <a:r>
              <a:rPr lang="en-GB" b="1" dirty="0"/>
              <a:t> </a:t>
            </a:r>
            <a:r>
              <a:rPr lang="en-GB" b="1" dirty="0" err="1"/>
              <a:t>Hidrogeluri</a:t>
            </a:r>
            <a:r>
              <a:rPr lang="en-GB" b="1" dirty="0"/>
              <a:t> Reticulate cu </a:t>
            </a:r>
            <a:r>
              <a:rPr lang="en-GB" b="1" dirty="0" err="1"/>
              <a:t>Cupru</a:t>
            </a:r>
            <a:r>
              <a:rPr lang="en-GB" b="1" dirty="0"/>
              <a:t> </a:t>
            </a:r>
            <a:r>
              <a:rPr lang="en-GB" b="1" dirty="0" err="1"/>
              <a:t>pe</a:t>
            </a:r>
            <a:r>
              <a:rPr lang="en-GB" b="1" dirty="0"/>
              <a:t> </a:t>
            </a:r>
            <a:r>
              <a:rPr lang="en-GB" b="1" dirty="0" err="1"/>
              <a:t>Bază</a:t>
            </a:r>
            <a:r>
              <a:rPr lang="en-GB" b="1" dirty="0"/>
              <a:t> de </a:t>
            </a:r>
            <a:r>
              <a:rPr lang="en-GB" b="1" dirty="0" err="1"/>
              <a:t>Zer</a:t>
            </a:r>
            <a:r>
              <a:rPr lang="en-GB" b="1" dirty="0"/>
              <a:t> Crud </a:t>
            </a:r>
            <a:r>
              <a:rPr lang="en-GB" b="1" dirty="0" err="1"/>
              <a:t>și</a:t>
            </a:r>
            <a:r>
              <a:rPr lang="en-GB" b="1" dirty="0"/>
              <a:t> </a:t>
            </a:r>
            <a:r>
              <a:rPr lang="en-GB" b="1" dirty="0" err="1"/>
              <a:t>Gelatină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2F05B2-EF03-DBB5-4446-A81ABE5970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5810" y="3936570"/>
            <a:ext cx="8823702" cy="3239144"/>
          </a:xfrm>
        </p:spPr>
        <p:txBody>
          <a:bodyPr>
            <a:normAutofit/>
          </a:bodyPr>
          <a:lstStyle/>
          <a:p>
            <a:r>
              <a:rPr lang="en-US" dirty="0"/>
              <a:t>Authors: </a:t>
            </a:r>
            <a:r>
              <a:rPr lang="en-US" dirty="0" err="1"/>
              <a:t>Phd</a:t>
            </a:r>
            <a:r>
              <a:rPr lang="en-US" dirty="0"/>
              <a:t> Ing. Felica </a:t>
            </a:r>
            <a:r>
              <a:rPr lang="en-US" dirty="0" err="1"/>
              <a:t>Minteuan</a:t>
            </a:r>
            <a:endParaRPr lang="en-US" dirty="0"/>
          </a:p>
          <a:p>
            <a:r>
              <a:rPr lang="en-US" dirty="0" err="1"/>
              <a:t>Phd</a:t>
            </a:r>
            <a:r>
              <a:rPr lang="en-US" dirty="0"/>
              <a:t>. </a:t>
            </a:r>
            <a:r>
              <a:rPr lang="en-US" dirty="0" err="1"/>
              <a:t>Pompilia</a:t>
            </a:r>
            <a:r>
              <a:rPr lang="en-US" dirty="0"/>
              <a:t> </a:t>
            </a:r>
            <a:r>
              <a:rPr lang="en-US" dirty="0" err="1"/>
              <a:t>Purcea</a:t>
            </a:r>
            <a:r>
              <a:rPr lang="en-US" dirty="0"/>
              <a:t> Lopes</a:t>
            </a:r>
          </a:p>
          <a:p>
            <a:r>
              <a:rPr lang="en-US" dirty="0"/>
              <a:t>Prof. Dr. Ing. Violeta Popescu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Affiliation: Technical University of Cluj-Napoca</a:t>
            </a:r>
          </a:p>
        </p:txBody>
      </p:sp>
    </p:spTree>
    <p:extLst>
      <p:ext uri="{BB962C8B-B14F-4D97-AF65-F5344CB8AC3E}">
        <p14:creationId xmlns:p14="http://schemas.microsoft.com/office/powerpoint/2010/main" val="3211116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642443"/>
            <a:ext cx="10515600" cy="862266"/>
          </a:xfrm>
        </p:spPr>
        <p:txBody>
          <a:bodyPr/>
          <a:lstStyle/>
          <a:p>
            <a:r>
              <a:rPr lang="ro-RO" dirty="0"/>
              <a:t>Cinetica după legea lui Fick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10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339424" y="6356350"/>
                <a:ext cx="5513147" cy="4216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o-RO" sz="2000" dirty="0"/>
                  <a:t>Figura 6</a:t>
                </a:r>
                <a:r>
                  <a:rPr lang="ro-RO" dirty="0"/>
                  <a:t>.</a:t>
                </a:r>
                <a:r>
                  <a:rPr lang="pt-BR" sz="2000" dirty="0">
                    <a:solidFill>
                      <a:prstClr val="black"/>
                    </a:solidFill>
                  </a:rPr>
                  <a:t> Variația </a:t>
                </a:r>
                <a:r>
                  <a:rPr lang="ro-RO" sz="2000" dirty="0">
                    <a:solidFill>
                      <a:prstClr val="black"/>
                    </a:solidFill>
                  </a:rPr>
                  <a:t>–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ln</m:t>
                    </m:r>
                    <m:r>
                      <a:rPr lang="en-GB" sz="2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GB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GB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𝑆𝑊</m:t>
                        </m:r>
                      </m:e>
                      <m:sub>
                        <m:r>
                          <a:rPr lang="en-GB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r>
                      <a:rPr lang="en-GB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sSub>
                      <m:sSubPr>
                        <m:ctrlPr>
                          <a:rPr lang="en-GB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𝑆𝑊</m:t>
                        </m:r>
                      </m:e>
                      <m:sub>
                        <m:r>
                          <a:rPr lang="en-GB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  <m:r>
                      <a:rPr lang="en-GB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ro-RO" sz="2000" dirty="0">
                    <a:solidFill>
                      <a:prstClr val="black"/>
                    </a:solidFill>
                  </a:rPr>
                  <a:t> în funcție de ln(t)</a:t>
                </a:r>
                <a:endParaRPr lang="en-GB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424" y="6356350"/>
                <a:ext cx="5513147" cy="421654"/>
              </a:xfrm>
              <a:prstGeom prst="rect">
                <a:avLst/>
              </a:prstGeom>
              <a:blipFill>
                <a:blip r:embed="rId3"/>
                <a:stretch>
                  <a:fillRect l="-1217" t="-7246" b="-217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728" y="1504709"/>
            <a:ext cx="8154538" cy="456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025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Ecuația lui Schott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05012"/>
            <a:ext cx="10515600" cy="4351338"/>
          </a:xfrm>
        </p:spPr>
        <p:txBody>
          <a:bodyPr/>
          <a:lstStyle/>
          <a:p>
            <a:pPr marL="0" lvl="0" indent="0">
              <a:buNone/>
            </a:pPr>
            <a:r>
              <a:rPr lang="en-GB" dirty="0" err="1">
                <a:solidFill>
                  <a:prstClr val="black"/>
                </a:solidFill>
              </a:rPr>
              <a:t>Legea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lui</a:t>
            </a:r>
            <a:r>
              <a:rPr lang="en-GB" dirty="0">
                <a:solidFill>
                  <a:prstClr val="black"/>
                </a:solidFill>
              </a:rPr>
              <a:t> Schott </a:t>
            </a:r>
            <a:r>
              <a:rPr lang="en-GB" dirty="0" err="1">
                <a:solidFill>
                  <a:prstClr val="black"/>
                </a:solidFill>
              </a:rPr>
              <a:t>descrie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procesul</a:t>
            </a:r>
            <a:r>
              <a:rPr lang="en-GB" dirty="0">
                <a:solidFill>
                  <a:prstClr val="black"/>
                </a:solidFill>
              </a:rPr>
              <a:t> de </a:t>
            </a:r>
            <a:r>
              <a:rPr lang="ro-RO" dirty="0">
                <a:solidFill>
                  <a:prstClr val="black"/>
                </a:solidFill>
              </a:rPr>
              <a:t>ab</a:t>
            </a:r>
            <a:r>
              <a:rPr lang="en-GB" dirty="0" err="1">
                <a:solidFill>
                  <a:prstClr val="black"/>
                </a:solidFill>
              </a:rPr>
              <a:t>sorbție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în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materialele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polimerice</a:t>
            </a:r>
            <a:r>
              <a:rPr lang="en-GB" dirty="0">
                <a:solidFill>
                  <a:prstClr val="black"/>
                </a:solidFill>
              </a:rPr>
              <a:t>, cum </a:t>
            </a:r>
            <a:r>
              <a:rPr lang="en-GB" dirty="0" err="1">
                <a:solidFill>
                  <a:prstClr val="black"/>
                </a:solidFill>
              </a:rPr>
              <a:t>ar</a:t>
            </a:r>
            <a:r>
              <a:rPr lang="en-GB" dirty="0">
                <a:solidFill>
                  <a:prstClr val="black"/>
                </a:solidFill>
              </a:rPr>
              <a:t> fi </a:t>
            </a:r>
            <a:r>
              <a:rPr lang="en-GB" dirty="0" err="1">
                <a:solidFill>
                  <a:prstClr val="black"/>
                </a:solidFill>
              </a:rPr>
              <a:t>hidrogeluri</a:t>
            </a:r>
            <a:r>
              <a:rPr lang="en-GB" dirty="0">
                <a:solidFill>
                  <a:prstClr val="black"/>
                </a:solidFill>
              </a:rPr>
              <a:t>, </a:t>
            </a:r>
            <a:r>
              <a:rPr lang="en-GB" dirty="0" err="1">
                <a:solidFill>
                  <a:prstClr val="black"/>
                </a:solidFill>
              </a:rPr>
              <a:t>fiind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aplicabilă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în</a:t>
            </a:r>
            <a:r>
              <a:rPr lang="en-GB" dirty="0">
                <a:solidFill>
                  <a:prstClr val="black"/>
                </a:solidFill>
              </a:rPr>
              <a:t> special la </a:t>
            </a:r>
            <a:r>
              <a:rPr lang="en-GB" dirty="0" err="1">
                <a:solidFill>
                  <a:prstClr val="black"/>
                </a:solidFill>
              </a:rPr>
              <a:t>studiile</a:t>
            </a:r>
            <a:r>
              <a:rPr lang="en-GB" dirty="0">
                <a:solidFill>
                  <a:prstClr val="black"/>
                </a:solidFill>
              </a:rPr>
              <a:t> de </a:t>
            </a:r>
            <a:r>
              <a:rPr lang="en-GB" dirty="0" err="1">
                <a:solidFill>
                  <a:prstClr val="black"/>
                </a:solidFill>
              </a:rPr>
              <a:t>cinetică</a:t>
            </a:r>
            <a:r>
              <a:rPr lang="en-GB" dirty="0">
                <a:solidFill>
                  <a:prstClr val="black"/>
                </a:solidFill>
              </a:rPr>
              <a:t> a </a:t>
            </a:r>
            <a:r>
              <a:rPr lang="en-GB" dirty="0" err="1">
                <a:solidFill>
                  <a:prstClr val="black"/>
                </a:solidFill>
              </a:rPr>
              <a:t>absorbției</a:t>
            </a:r>
            <a:r>
              <a:rPr lang="en-GB" dirty="0">
                <a:solidFill>
                  <a:prstClr val="black"/>
                </a:solidFill>
              </a:rPr>
              <a:t>.</a:t>
            </a:r>
            <a:endParaRPr lang="ro-RO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GB" dirty="0" err="1">
                <a:solidFill>
                  <a:prstClr val="black"/>
                </a:solidFill>
              </a:rPr>
              <a:t>Ea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relev</a:t>
            </a:r>
            <a:r>
              <a:rPr lang="ro-RO" dirty="0">
                <a:solidFill>
                  <a:prstClr val="black"/>
                </a:solidFill>
              </a:rPr>
              <a:t>ă </a:t>
            </a:r>
            <a:r>
              <a:rPr lang="en-GB" dirty="0" err="1">
                <a:solidFill>
                  <a:prstClr val="black"/>
                </a:solidFill>
              </a:rPr>
              <a:t>modul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în</a:t>
            </a:r>
            <a:r>
              <a:rPr lang="en-GB" dirty="0">
                <a:solidFill>
                  <a:prstClr val="black"/>
                </a:solidFill>
              </a:rPr>
              <a:t> care un solvent </a:t>
            </a:r>
            <a:r>
              <a:rPr lang="en-GB" dirty="0" err="1">
                <a:solidFill>
                  <a:prstClr val="black"/>
                </a:solidFill>
              </a:rPr>
              <a:t>sau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altă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substanță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este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absorbit</a:t>
            </a:r>
            <a:r>
              <a:rPr lang="en-GB" dirty="0">
                <a:solidFill>
                  <a:prstClr val="black"/>
                </a:solidFill>
              </a:rPr>
              <a:t> de    un material </a:t>
            </a:r>
            <a:r>
              <a:rPr lang="en-GB" dirty="0" err="1">
                <a:solidFill>
                  <a:prstClr val="black"/>
                </a:solidFill>
              </a:rPr>
              <a:t>poros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sau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polimeric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în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timp.</a:t>
            </a:r>
            <a:endParaRPr lang="en-GB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131" y="4594030"/>
            <a:ext cx="3042168" cy="9876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3586" y="4566596"/>
            <a:ext cx="2036240" cy="12863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7825" y="4688526"/>
            <a:ext cx="1889924" cy="10425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89958" y="5687005"/>
            <a:ext cx="42517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o-RO" sz="2800" dirty="0">
                <a:solidFill>
                  <a:prstClr val="black"/>
                </a:solidFill>
              </a:rPr>
              <a:t>Ecuația lui Schott liniarizată </a:t>
            </a:r>
            <a:endParaRPr lang="en-GB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226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8843"/>
            <a:ext cx="10515600" cy="862266"/>
          </a:xfrm>
        </p:spPr>
        <p:txBody>
          <a:bodyPr>
            <a:normAutofit fontScale="90000"/>
          </a:bodyPr>
          <a:lstStyle/>
          <a:p>
            <a:r>
              <a:rPr lang="ro-RO" dirty="0"/>
              <a:t>Reprezentarea ecuației liniarizate a legii lui Schott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732" y="1451965"/>
            <a:ext cx="7522001" cy="43953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84969" y="5987018"/>
            <a:ext cx="8622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Figura 7. </a:t>
            </a:r>
            <a:r>
              <a:rPr lang="en-US" dirty="0"/>
              <a:t> </a:t>
            </a:r>
            <a:r>
              <a:rPr lang="en-US" dirty="0" err="1"/>
              <a:t>Reprezentarea</a:t>
            </a:r>
            <a:r>
              <a:rPr lang="en-US" dirty="0"/>
              <a:t> </a:t>
            </a:r>
            <a:r>
              <a:rPr lang="en-US" dirty="0" err="1"/>
              <a:t>variatiei</a:t>
            </a:r>
            <a:r>
              <a:rPr lang="en-US" dirty="0"/>
              <a:t> t/SW in </a:t>
            </a:r>
            <a:r>
              <a:rPr lang="en-US" dirty="0" err="1"/>
              <a:t>functie</a:t>
            </a:r>
            <a:r>
              <a:rPr lang="en-US" dirty="0"/>
              <a:t> de </a:t>
            </a:r>
            <a:r>
              <a:rPr lang="en-US" dirty="0" err="1"/>
              <a:t>timp</a:t>
            </a:r>
            <a:r>
              <a:rPr lang="en-US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6420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Gradul de îmbibare experimental și calculat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319234"/>
              </p:ext>
            </p:extLst>
          </p:nvPr>
        </p:nvGraphicFramePr>
        <p:xfrm>
          <a:off x="650929" y="2309248"/>
          <a:ext cx="10377407" cy="3278813"/>
        </p:xfrm>
        <a:graphic>
          <a:graphicData uri="http://schemas.openxmlformats.org/drawingml/2006/table">
            <a:tbl>
              <a:tblPr firstRow="1" firstCol="1" bandRow="1"/>
              <a:tblGrid>
                <a:gridCol w="1187763">
                  <a:extLst>
                    <a:ext uri="{9D8B030D-6E8A-4147-A177-3AD203B41FA5}">
                      <a16:colId xmlns:a16="http://schemas.microsoft.com/office/drawing/2014/main" val="1483151772"/>
                    </a:ext>
                  </a:extLst>
                </a:gridCol>
                <a:gridCol w="1624363">
                  <a:extLst>
                    <a:ext uri="{9D8B030D-6E8A-4147-A177-3AD203B41FA5}">
                      <a16:colId xmlns:a16="http://schemas.microsoft.com/office/drawing/2014/main" val="2991521172"/>
                    </a:ext>
                  </a:extLst>
                </a:gridCol>
                <a:gridCol w="1721151">
                  <a:extLst>
                    <a:ext uri="{9D8B030D-6E8A-4147-A177-3AD203B41FA5}">
                      <a16:colId xmlns:a16="http://schemas.microsoft.com/office/drawing/2014/main" val="2124282267"/>
                    </a:ext>
                  </a:extLst>
                </a:gridCol>
                <a:gridCol w="2206146">
                  <a:extLst>
                    <a:ext uri="{9D8B030D-6E8A-4147-A177-3AD203B41FA5}">
                      <a16:colId xmlns:a16="http://schemas.microsoft.com/office/drawing/2014/main" val="622823242"/>
                    </a:ext>
                  </a:extLst>
                </a:gridCol>
                <a:gridCol w="2111461">
                  <a:extLst>
                    <a:ext uri="{9D8B030D-6E8A-4147-A177-3AD203B41FA5}">
                      <a16:colId xmlns:a16="http://schemas.microsoft.com/office/drawing/2014/main" val="942390088"/>
                    </a:ext>
                  </a:extLst>
                </a:gridCol>
                <a:gridCol w="1526523">
                  <a:extLst>
                    <a:ext uri="{9D8B030D-6E8A-4147-A177-3AD203B41FA5}">
                      <a16:colId xmlns:a16="http://schemas.microsoft.com/office/drawing/2014/main" val="918742291"/>
                    </a:ext>
                  </a:extLst>
                </a:gridCol>
              </a:tblGrid>
              <a:tr h="8717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Proba</a:t>
                      </a:r>
                      <a:endParaRPr lang="en-GB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Panta</a:t>
                      </a:r>
                      <a:endParaRPr lang="en-GB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SWe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endParaRPr lang="en-GB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calculat</a:t>
                      </a:r>
                      <a:endParaRPr lang="en-GB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SWe experimental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Ordonata la origine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512661"/>
                  </a:ext>
                </a:extLst>
              </a:tr>
              <a:tr h="8208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WG</a:t>
                      </a:r>
                      <a:r>
                        <a:rPr lang="ro-RO" sz="24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eAA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en-GB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0.0849</a:t>
                      </a:r>
                      <a:endParaRPr lang="en-GB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11.78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11.24</a:t>
                      </a:r>
                      <a:endParaRPr lang="en-GB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2.4565</a:t>
                      </a:r>
                      <a:endParaRPr lang="en-GB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0.0346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6863923"/>
                  </a:ext>
                </a:extLst>
              </a:tr>
              <a:tr h="8208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WG</a:t>
                      </a:r>
                      <a:r>
                        <a:rPr lang="ro-RO" sz="24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eAA2</a:t>
                      </a:r>
                      <a:endParaRPr lang="en-GB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0.1216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8.22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8.19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2.0530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0.0592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5740799"/>
                  </a:ext>
                </a:extLst>
              </a:tr>
              <a:tr h="6482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</a:t>
                      </a:r>
                      <a:r>
                        <a:rPr lang="ro-RO" sz="24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GeAA3</a:t>
                      </a:r>
                      <a:endParaRPr lang="en-GB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0.1285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7.78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7.78</a:t>
                      </a:r>
                      <a:endParaRPr lang="en-GB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2.4615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0.0522</a:t>
                      </a:r>
                      <a:endParaRPr lang="en-GB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259312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264939" y="5956240"/>
            <a:ext cx="3515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/>
              <a:t>Figura 8. Tabel grad de îmbibare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527032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o-RO" dirty="0"/>
              <a:t>Caracterizarea probelor de hidrogel prin spectroscopie FT-IR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363" y="1884549"/>
            <a:ext cx="5871273" cy="413325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07561" y="6075144"/>
            <a:ext cx="7376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Figura 9. Spectrele FTIR ale precursorilor (gelatină, glicerină, sulfat de cupru, acid ascorbic) și ale hidrogelurilor cu concentrații diferite de acid ascorbic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2938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Concluzii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801027" cy="4668166"/>
          </a:xfrm>
        </p:spPr>
        <p:txBody>
          <a:bodyPr>
            <a:normAutofit fontScale="70000" lnSpcReduction="20000"/>
          </a:bodyPr>
          <a:lstStyle/>
          <a:p>
            <a:r>
              <a:rPr lang="ro-RO" dirty="0"/>
              <a:t>S-a studiat cinetica de absorbție</a:t>
            </a:r>
            <a:r>
              <a:rPr lang="en-GB" dirty="0"/>
              <a:t>;</a:t>
            </a:r>
            <a:r>
              <a:rPr lang="ro-RO" dirty="0"/>
              <a:t> testele au fost realizate utilizând metoda plicului de ceai.</a:t>
            </a:r>
            <a:endParaRPr lang="en-US" dirty="0"/>
          </a:p>
          <a:p>
            <a:r>
              <a:rPr lang="ro-RO" dirty="0"/>
              <a:t>Gradul de îmbibare a fost calculat pe baza creșterii masei hidrogelurilor pe o perioadă de 96 de ore.</a:t>
            </a:r>
            <a:endParaRPr lang="en-US" dirty="0"/>
          </a:p>
          <a:p>
            <a:r>
              <a:rPr lang="en-GB" dirty="0" err="1"/>
              <a:t>Procesul</a:t>
            </a:r>
            <a:r>
              <a:rPr lang="en-GB" dirty="0"/>
              <a:t> de</a:t>
            </a:r>
            <a:r>
              <a:rPr lang="ro-RO" dirty="0"/>
              <a:t> îmbibare</a:t>
            </a:r>
            <a:r>
              <a:rPr lang="en-GB" dirty="0"/>
              <a:t> a </a:t>
            </a:r>
            <a:r>
              <a:rPr lang="en-GB" dirty="0" err="1"/>
              <a:t>avut</a:t>
            </a:r>
            <a:r>
              <a:rPr lang="en-GB" dirty="0"/>
              <a:t> loc cu o </a:t>
            </a:r>
            <a:r>
              <a:rPr lang="en-GB" dirty="0" err="1"/>
              <a:t>viteză</a:t>
            </a:r>
            <a:r>
              <a:rPr lang="en-GB" dirty="0"/>
              <a:t> </a:t>
            </a:r>
            <a:r>
              <a:rPr lang="en-GB" dirty="0" err="1"/>
              <a:t>ridicată</a:t>
            </a:r>
            <a:r>
              <a:rPr lang="en-GB" dirty="0"/>
              <a:t> </a:t>
            </a:r>
            <a:r>
              <a:rPr lang="en-GB" dirty="0" err="1"/>
              <a:t>în</a:t>
            </a:r>
            <a:r>
              <a:rPr lang="en-GB" dirty="0"/>
              <a:t> </a:t>
            </a:r>
            <a:r>
              <a:rPr lang="en-GB" dirty="0" err="1"/>
              <a:t>primele</a:t>
            </a:r>
            <a:r>
              <a:rPr lang="en-GB" dirty="0"/>
              <a:t> 50-100 minute.</a:t>
            </a:r>
            <a:endParaRPr lang="ro-RO" dirty="0"/>
          </a:p>
          <a:p>
            <a:r>
              <a:rPr lang="ro-RO" dirty="0"/>
              <a:t>Au fost aplicate ecuațiile lui Fick și Schott, rezultatele arătând că la inițierea procesului, absorbția apei a urmat modelul lui </a:t>
            </a:r>
            <a:r>
              <a:rPr lang="ro-RO" dirty="0" err="1"/>
              <a:t>Fick</a:t>
            </a:r>
            <a:r>
              <a:rPr lang="ro-RO" dirty="0"/>
              <a:t>.</a:t>
            </a:r>
            <a:endParaRPr lang="en-US" dirty="0"/>
          </a:p>
          <a:p>
            <a:r>
              <a:rPr lang="en-US" dirty="0"/>
              <a:t>In prima </a:t>
            </a:r>
            <a:r>
              <a:rPr lang="en-US" dirty="0" err="1"/>
              <a:t>etapa</a:t>
            </a:r>
            <a:r>
              <a:rPr lang="en-US" dirty="0"/>
              <a:t> a </a:t>
            </a:r>
            <a:r>
              <a:rPr lang="en-US" dirty="0" err="1"/>
              <a:t>procesului</a:t>
            </a:r>
            <a:r>
              <a:rPr lang="en-US" dirty="0"/>
              <a:t> de </a:t>
            </a:r>
            <a:r>
              <a:rPr lang="en-US" dirty="0" err="1"/>
              <a:t>hidratare</a:t>
            </a:r>
            <a:r>
              <a:rPr lang="en-US" dirty="0"/>
              <a:t> </a:t>
            </a:r>
            <a:r>
              <a:rPr lang="en-US" dirty="0" err="1"/>
              <a:t>absorbtia</a:t>
            </a:r>
            <a:r>
              <a:rPr lang="en-US" dirty="0"/>
              <a:t> </a:t>
            </a:r>
            <a:r>
              <a:rPr lang="en-US" dirty="0" err="1"/>
              <a:t>apei</a:t>
            </a:r>
            <a:r>
              <a:rPr lang="en-US" dirty="0"/>
              <a:t> a </a:t>
            </a:r>
            <a:r>
              <a:rPr lang="en-US" dirty="0" err="1"/>
              <a:t>decurs</a:t>
            </a:r>
            <a:r>
              <a:rPr lang="en-US" dirty="0"/>
              <a:t> </a:t>
            </a:r>
            <a:r>
              <a:rPr lang="en-US" dirty="0" err="1"/>
              <a:t>dupa</a:t>
            </a:r>
            <a:r>
              <a:rPr lang="en-US" dirty="0"/>
              <a:t> </a:t>
            </a:r>
            <a:r>
              <a:rPr lang="en-US" dirty="0" err="1"/>
              <a:t>modelul</a:t>
            </a:r>
            <a:r>
              <a:rPr lang="en-US" dirty="0"/>
              <a:t> </a:t>
            </a:r>
            <a:r>
              <a:rPr lang="en-US" dirty="0" err="1"/>
              <a:t>propus</a:t>
            </a:r>
            <a:r>
              <a:rPr lang="en-US" dirty="0"/>
              <a:t> de Fick.</a:t>
            </a:r>
            <a:endParaRPr lang="ro-RO" dirty="0"/>
          </a:p>
          <a:p>
            <a:r>
              <a:rPr lang="ro-RO" dirty="0"/>
              <a:t>Pe întreaga durată a procesului absorbția a decurs urmărind modelul lui Schott.</a:t>
            </a:r>
          </a:p>
          <a:p>
            <a:r>
              <a:rPr lang="ro-RO" dirty="0"/>
              <a:t>S-a investigat stabilitatea hidrogelurilor prin repertarea procesului de îmbibare de 4 ori și uscarea probelor la aer timp de 3 zile. Testele au arătat ca hidrogelurile sunt stabile pentru cel puțin 4 cicluri succesive de îmbibare.</a:t>
            </a:r>
          </a:p>
          <a:p>
            <a:r>
              <a:rPr lang="ro-RO" dirty="0"/>
              <a:t> Pe baza spectrelor FTIR se demonstrează </a:t>
            </a:r>
            <a:r>
              <a:rPr lang="ro-RO" dirty="0" err="1"/>
              <a:t>interacţiunea</a:t>
            </a:r>
            <a:r>
              <a:rPr lang="ro-RO" dirty="0"/>
              <a:t> dintre precursori prin intermediul grupărilor -OH (hidroxil) ale glicerinei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acidului</a:t>
            </a:r>
            <a:r>
              <a:rPr lang="en-US" dirty="0"/>
              <a:t> ascorbic,</a:t>
            </a:r>
            <a:r>
              <a:rPr lang="ro-RO" dirty="0"/>
              <a:t> </a:t>
            </a:r>
            <a:r>
              <a:rPr lang="ro-RO" dirty="0" err="1"/>
              <a:t>interacţiuni</a:t>
            </a:r>
            <a:r>
              <a:rPr lang="ro-RO" dirty="0"/>
              <a:t> la care participă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ro-RO" dirty="0"/>
              <a:t>grupările amidă din gelatină. </a:t>
            </a:r>
            <a:endParaRPr lang="en-US" dirty="0"/>
          </a:p>
          <a:p>
            <a:r>
              <a:rPr lang="ro-RO" dirty="0"/>
              <a:t>Rezultatele sugerează implicarea acidului ascorbic în procesul de reticulare</a:t>
            </a:r>
            <a:r>
              <a:rPr lang="en-US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013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Continuarea studiilor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o-RO" dirty="0"/>
              <a:t>Hidrogelurile au fost obținute în scopul utilizării acestora pentru reținerea unor poluanți din apă. </a:t>
            </a:r>
          </a:p>
          <a:p>
            <a:r>
              <a:rPr lang="ro-RO" dirty="0"/>
              <a:t>În continuare se va studia posibilitatea utilizării hidrogelurilor pentru reținerea unor poluanți din apă. </a:t>
            </a:r>
          </a:p>
          <a:p>
            <a:r>
              <a:rPr lang="ro-RO" dirty="0"/>
              <a:t>Se va studia de asemenea rolul acidului ascorbic în procesul de reticulare. 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901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Bibliografie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Popescu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V. </a:t>
            </a:r>
            <a:r>
              <a:rPr lang="en-GB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(2021) ‘The Influence of Enzymatic Hydrolysis of Whey Proteins on the</a:t>
            </a:r>
            <a:r>
              <a:rPr lang="ro-R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Properties of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Gelatin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-Whey Composite Hydrogels’, </a:t>
            </a:r>
            <a:r>
              <a:rPr lang="en-GB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Materials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14(13), p. 3507.</a:t>
            </a:r>
            <a:endParaRPr lang="ro-RO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Purcea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Lopes, P.M. </a:t>
            </a:r>
            <a:r>
              <a:rPr lang="en-GB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(2022) ‘New Composite Hydrogel Based on Whey and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Gelatin</a:t>
            </a:r>
            <a:r>
              <a:rPr lang="ro-R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Crosslinked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Copper Sulphate’, </a:t>
            </a:r>
            <a:r>
              <a:rPr lang="en-GB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Materials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15(7), p. 2611.</a:t>
            </a:r>
          </a:p>
          <a:p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Purcea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Lopes, P.M.; Moldovan, D.; Moldovan, M.;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Carpa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R.;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Saroşi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C.;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Păşcuţă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P.;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Mazilu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Moldovan, A.;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Fechete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R.;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Popescu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V. New Composite Hydrogel Based on Whey and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Gelatin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Crosslinked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Copper Sulphate. </a:t>
            </a:r>
            <a:r>
              <a:rPr lang="en-GB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Materials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2611, doi:10.3390/ma15072611.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104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2912" y="2758698"/>
            <a:ext cx="5469610" cy="1084882"/>
          </a:xfrm>
        </p:spPr>
        <p:txBody>
          <a:bodyPr>
            <a:noAutofit/>
          </a:bodyPr>
          <a:lstStyle/>
          <a:p>
            <a:r>
              <a:rPr lang="ro-RO" sz="6600" dirty="0"/>
              <a:t>Vă mulțumesc!</a:t>
            </a:r>
            <a:endParaRPr lang="en-GB" sz="6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235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3A089-89BD-3474-63FA-0AC6C91C8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Introducere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EA67F-C5CB-8067-14B5-CEADF7368E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n-US" dirty="0" err="1"/>
              <a:t>Continutul</a:t>
            </a:r>
            <a:r>
              <a:rPr lang="en-US" dirty="0"/>
              <a:t> mare de </a:t>
            </a:r>
            <a:r>
              <a:rPr lang="en-US" dirty="0" err="1"/>
              <a:t>substante</a:t>
            </a:r>
            <a:r>
              <a:rPr lang="en-US" dirty="0"/>
              <a:t> </a:t>
            </a:r>
            <a:r>
              <a:rPr lang="en-US" dirty="0" err="1"/>
              <a:t>organica</a:t>
            </a:r>
            <a:r>
              <a:rPr lang="en-US" dirty="0"/>
              <a:t> din </a:t>
            </a:r>
            <a:r>
              <a:rPr lang="en-US" dirty="0" err="1"/>
              <a:t>apele</a:t>
            </a:r>
            <a:r>
              <a:rPr lang="en-US" dirty="0"/>
              <a:t> </a:t>
            </a:r>
            <a:r>
              <a:rPr lang="en-US" dirty="0" err="1"/>
              <a:t>reziduale</a:t>
            </a:r>
            <a:r>
              <a:rPr lang="en-US" dirty="0"/>
              <a:t> </a:t>
            </a:r>
            <a:r>
              <a:rPr lang="en-US" dirty="0" err="1"/>
              <a:t>rezultate</a:t>
            </a:r>
            <a:r>
              <a:rPr lang="en-US" dirty="0"/>
              <a:t> in </a:t>
            </a:r>
            <a:r>
              <a:rPr lang="en-US" dirty="0" err="1"/>
              <a:t>urma</a:t>
            </a:r>
            <a:r>
              <a:rPr lang="en-US" dirty="0"/>
              <a:t> </a:t>
            </a:r>
            <a:r>
              <a:rPr lang="en-US" dirty="0" err="1"/>
              <a:t>proceselor</a:t>
            </a:r>
            <a:r>
              <a:rPr lang="en-US" dirty="0"/>
              <a:t> de </a:t>
            </a:r>
            <a:r>
              <a:rPr lang="en-US" dirty="0" err="1"/>
              <a:t>procesare</a:t>
            </a:r>
            <a:r>
              <a:rPr lang="en-US" dirty="0"/>
              <a:t> a </a:t>
            </a:r>
            <a:r>
              <a:rPr lang="en-US" dirty="0" err="1"/>
              <a:t>lactatelor</a:t>
            </a:r>
            <a:r>
              <a:rPr lang="en-US" dirty="0"/>
              <a:t> face </a:t>
            </a:r>
            <a:r>
              <a:rPr lang="en-US" dirty="0" err="1"/>
              <a:t>dificila</a:t>
            </a:r>
            <a:r>
              <a:rPr lang="en-US" dirty="0"/>
              <a:t> </a:t>
            </a:r>
            <a:r>
              <a:rPr lang="en-US" dirty="0" err="1"/>
              <a:t>tratarea</a:t>
            </a:r>
            <a:r>
              <a:rPr lang="en-US" dirty="0"/>
              <a:t> </a:t>
            </a:r>
            <a:r>
              <a:rPr lang="en-US" dirty="0" err="1"/>
              <a:t>acestor</a:t>
            </a:r>
            <a:r>
              <a:rPr lang="en-US" dirty="0"/>
              <a:t> ape </a:t>
            </a:r>
            <a:r>
              <a:rPr lang="en-US" dirty="0" err="1"/>
              <a:t>reziduale</a:t>
            </a:r>
            <a:r>
              <a:rPr lang="en-US" dirty="0"/>
              <a:t> in </a:t>
            </a:r>
            <a:r>
              <a:rPr lang="en-US" dirty="0" err="1"/>
              <a:t>statiile</a:t>
            </a:r>
            <a:r>
              <a:rPr lang="en-US" dirty="0"/>
              <a:t> de </a:t>
            </a:r>
            <a:r>
              <a:rPr lang="en-US" dirty="0" err="1"/>
              <a:t>epurare</a:t>
            </a:r>
            <a:r>
              <a:rPr lang="en-US" dirty="0"/>
              <a:t> ale </a:t>
            </a:r>
            <a:r>
              <a:rPr lang="en-US" dirty="0" err="1"/>
              <a:t>oraselor</a:t>
            </a:r>
            <a:r>
              <a:rPr lang="en-US" dirty="0"/>
              <a:t> </a:t>
            </a:r>
            <a:r>
              <a:rPr lang="en-US" dirty="0" err="1"/>
              <a:t>mici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Obtinerea</a:t>
            </a:r>
            <a:r>
              <a:rPr lang="en-US" dirty="0"/>
              <a:t> </a:t>
            </a:r>
            <a:r>
              <a:rPr lang="en-US" dirty="0" err="1"/>
              <a:t>concentratului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a </a:t>
            </a:r>
            <a:r>
              <a:rPr lang="en-US" dirty="0" err="1"/>
              <a:t>izolatului</a:t>
            </a:r>
            <a:r>
              <a:rPr lang="en-US" dirty="0"/>
              <a:t> </a:t>
            </a:r>
            <a:r>
              <a:rPr lang="en-US" dirty="0" err="1"/>
              <a:t>proteic</a:t>
            </a:r>
            <a:r>
              <a:rPr lang="en-US" dirty="0"/>
              <a:t> de </a:t>
            </a:r>
            <a:r>
              <a:rPr lang="en-US" dirty="0" err="1"/>
              <a:t>zer</a:t>
            </a:r>
            <a:r>
              <a:rPr lang="en-US" dirty="0"/>
              <a:t> sunt </a:t>
            </a:r>
            <a:r>
              <a:rPr lang="en-US" dirty="0" err="1"/>
              <a:t>procese</a:t>
            </a:r>
            <a:r>
              <a:rPr lang="en-US" dirty="0"/>
              <a:t> care </a:t>
            </a:r>
            <a:r>
              <a:rPr lang="en-US" dirty="0" err="1"/>
              <a:t>implica</a:t>
            </a:r>
            <a:r>
              <a:rPr lang="en-US" dirty="0"/>
              <a:t> </a:t>
            </a:r>
            <a:r>
              <a:rPr lang="en-US" dirty="0" err="1"/>
              <a:t>investitii</a:t>
            </a:r>
            <a:r>
              <a:rPr lang="en-US" dirty="0"/>
              <a:t> </a:t>
            </a:r>
            <a:r>
              <a:rPr lang="en-US" dirty="0" err="1"/>
              <a:t>mari</a:t>
            </a:r>
            <a:r>
              <a:rPr lang="en-US" dirty="0"/>
              <a:t>, care nu sunt </a:t>
            </a:r>
            <a:r>
              <a:rPr lang="en-US" dirty="0" err="1"/>
              <a:t>rentabile</a:t>
            </a:r>
            <a:r>
              <a:rPr lang="en-US" dirty="0"/>
              <a:t> in </a:t>
            </a:r>
            <a:r>
              <a:rPr lang="en-US" dirty="0" err="1"/>
              <a:t>unitatile</a:t>
            </a:r>
            <a:r>
              <a:rPr lang="en-US" dirty="0"/>
              <a:t> de </a:t>
            </a:r>
            <a:r>
              <a:rPr lang="en-US" dirty="0" err="1"/>
              <a:t>procesare</a:t>
            </a:r>
            <a:r>
              <a:rPr lang="en-US" dirty="0"/>
              <a:t> </a:t>
            </a:r>
            <a:r>
              <a:rPr lang="en-US" dirty="0" err="1"/>
              <a:t>mici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Rezulta</a:t>
            </a:r>
            <a:r>
              <a:rPr lang="en-US" dirty="0"/>
              <a:t> </a:t>
            </a:r>
            <a:r>
              <a:rPr lang="en-US" dirty="0" err="1"/>
              <a:t>necesitatea</a:t>
            </a:r>
            <a:r>
              <a:rPr lang="en-US" dirty="0"/>
              <a:t> </a:t>
            </a:r>
            <a:r>
              <a:rPr lang="en-US" dirty="0" err="1"/>
              <a:t>identificarii</a:t>
            </a:r>
            <a:r>
              <a:rPr lang="en-US" dirty="0"/>
              <a:t> </a:t>
            </a:r>
            <a:r>
              <a:rPr lang="en-US" dirty="0" err="1"/>
              <a:t>unor</a:t>
            </a:r>
            <a:r>
              <a:rPr lang="en-US" dirty="0"/>
              <a:t> </a:t>
            </a:r>
            <a:r>
              <a:rPr lang="en-US" dirty="0" err="1"/>
              <a:t>metode</a:t>
            </a:r>
            <a:r>
              <a:rPr lang="en-US" dirty="0"/>
              <a:t> de </a:t>
            </a:r>
            <a:r>
              <a:rPr lang="en-US" dirty="0" err="1"/>
              <a:t>valorificare</a:t>
            </a:r>
            <a:r>
              <a:rPr lang="en-US" dirty="0"/>
              <a:t> a </a:t>
            </a:r>
            <a:r>
              <a:rPr lang="en-US" dirty="0" err="1"/>
              <a:t>zerului</a:t>
            </a:r>
            <a:r>
              <a:rPr lang="en-US" dirty="0"/>
              <a:t>.</a:t>
            </a:r>
          </a:p>
          <a:p>
            <a:pPr lvl="0"/>
            <a:r>
              <a:rPr lang="ro-RO" dirty="0"/>
              <a:t>S-au obținut hidrogeluri pe bază de </a:t>
            </a:r>
            <a:r>
              <a:rPr lang="en-GB" dirty="0"/>
              <a:t>z</a:t>
            </a:r>
            <a:r>
              <a:rPr lang="ro-RO" dirty="0"/>
              <a:t>e</a:t>
            </a:r>
            <a:r>
              <a:rPr lang="en-GB" dirty="0"/>
              <a:t>r</a:t>
            </a:r>
            <a:r>
              <a:rPr lang="ro-RO" dirty="0"/>
              <a:t> crud și gelatină, plastifierea a fost realizată prin adiție de glicerină, iar reticularea s-a obținut cu ajutorul cuprului</a:t>
            </a:r>
            <a:r>
              <a:rPr lang="en-US" dirty="0"/>
              <a:t>.</a:t>
            </a:r>
            <a:endParaRPr lang="ro-RO" dirty="0"/>
          </a:p>
          <a:p>
            <a:pPr lvl="0"/>
            <a:r>
              <a:rPr lang="ro-RO" dirty="0"/>
              <a:t>Pentru a conferi proprietăți antimicrobiene, cupru</a:t>
            </a:r>
            <a:r>
              <a:rPr lang="en-US" dirty="0"/>
              <a:t>l</a:t>
            </a:r>
            <a:r>
              <a:rPr lang="ro-RO" dirty="0"/>
              <a:t> metalic a fost generat în </a:t>
            </a:r>
            <a:r>
              <a:rPr lang="ro-RO" dirty="0" err="1"/>
              <a:t>situ</a:t>
            </a:r>
            <a:r>
              <a:rPr lang="ro-RO" dirty="0"/>
              <a:t> prin </a:t>
            </a:r>
            <a:r>
              <a:rPr lang="en-US" dirty="0" err="1"/>
              <a:t>reac</a:t>
            </a:r>
            <a:r>
              <a:rPr lang="ro-RO" dirty="0"/>
              <a:t>ț</a:t>
            </a:r>
            <a:r>
              <a:rPr lang="en-US" dirty="0" err="1"/>
              <a:t>ia</a:t>
            </a:r>
            <a:r>
              <a:rPr lang="ro-RO" dirty="0"/>
              <a:t> dintre sulfatul de cupru și acidul ascorb</a:t>
            </a:r>
            <a:r>
              <a:rPr lang="en-GB" dirty="0" err="1"/>
              <a:t>i</a:t>
            </a:r>
            <a:r>
              <a:rPr lang="ro-RO" dirty="0"/>
              <a:t>c</a:t>
            </a:r>
            <a:r>
              <a:rPr lang="en-US" dirty="0"/>
              <a:t> </a:t>
            </a:r>
            <a:r>
              <a:rPr lang="en-US" dirty="0" err="1"/>
              <a:t>utilizat</a:t>
            </a:r>
            <a:r>
              <a:rPr lang="ro-RO" dirty="0"/>
              <a:t>  ca agent reducător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Utilizarea</a:t>
            </a:r>
            <a:r>
              <a:rPr lang="en-US" dirty="0"/>
              <a:t> </a:t>
            </a:r>
            <a:r>
              <a:rPr lang="en-US" dirty="0" err="1"/>
              <a:t>zerului</a:t>
            </a:r>
            <a:r>
              <a:rPr lang="en-US" dirty="0"/>
              <a:t> </a:t>
            </a:r>
            <a:r>
              <a:rPr lang="en-US" dirty="0" err="1"/>
              <a:t>lichid</a:t>
            </a:r>
            <a:r>
              <a:rPr lang="en-US" dirty="0"/>
              <a:t> </a:t>
            </a:r>
            <a:r>
              <a:rPr lang="en-US" dirty="0" err="1"/>
              <a:t>reprezinta</a:t>
            </a:r>
            <a:r>
              <a:rPr lang="en-US" dirty="0"/>
              <a:t> elemental de </a:t>
            </a:r>
            <a:r>
              <a:rPr lang="en-US" dirty="0" err="1"/>
              <a:t>noutate</a:t>
            </a:r>
            <a:r>
              <a:rPr lang="en-US" dirty="0"/>
              <a:t> al </a:t>
            </a:r>
            <a:r>
              <a:rPr lang="en-US" dirty="0" err="1"/>
              <a:t>cercetarilor</a:t>
            </a:r>
            <a:r>
              <a:rPr lang="en-US" dirty="0"/>
              <a:t>, </a:t>
            </a:r>
            <a:r>
              <a:rPr lang="en-US" dirty="0" err="1"/>
              <a:t>avand</a:t>
            </a:r>
            <a:r>
              <a:rPr lang="en-US" dirty="0"/>
              <a:t> in </a:t>
            </a:r>
            <a:r>
              <a:rPr lang="en-US" dirty="0" err="1"/>
              <a:t>vedere</a:t>
            </a:r>
            <a:r>
              <a:rPr lang="en-US" dirty="0"/>
              <a:t> </a:t>
            </a:r>
            <a:r>
              <a:rPr lang="en-US" dirty="0" err="1"/>
              <a:t>faptul</a:t>
            </a:r>
            <a:r>
              <a:rPr lang="en-US" dirty="0"/>
              <a:t> ca in </a:t>
            </a:r>
            <a:r>
              <a:rPr lang="en-US" dirty="0" err="1"/>
              <a:t>majoritatea</a:t>
            </a:r>
            <a:r>
              <a:rPr lang="en-US" dirty="0"/>
              <a:t> </a:t>
            </a:r>
            <a:r>
              <a:rPr lang="en-US" dirty="0" err="1"/>
              <a:t>studiilor</a:t>
            </a:r>
            <a:r>
              <a:rPr lang="en-US" dirty="0"/>
              <a:t> se </a:t>
            </a:r>
            <a:r>
              <a:rPr lang="en-US" dirty="0" err="1"/>
              <a:t>prezinta</a:t>
            </a:r>
            <a:r>
              <a:rPr lang="en-US" dirty="0"/>
              <a:t> </a:t>
            </a:r>
            <a:r>
              <a:rPr lang="en-US" dirty="0" err="1"/>
              <a:t>utilizarea</a:t>
            </a:r>
            <a:r>
              <a:rPr lang="en-US" dirty="0"/>
              <a:t> </a:t>
            </a:r>
            <a:r>
              <a:rPr lang="en-US" dirty="0" err="1"/>
              <a:t>Izolatului</a:t>
            </a:r>
            <a:r>
              <a:rPr lang="en-US" dirty="0"/>
              <a:t> </a:t>
            </a:r>
            <a:r>
              <a:rPr lang="en-US" dirty="0" err="1"/>
              <a:t>Proteic</a:t>
            </a:r>
            <a:r>
              <a:rPr lang="en-US" dirty="0"/>
              <a:t> de Zer.</a:t>
            </a:r>
            <a:endParaRPr lang="ro-RO" dirty="0"/>
          </a:p>
          <a:p>
            <a:pPr lvl="0"/>
            <a:endParaRPr lang="ro-RO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CF717-4B06-2D6C-9A1D-65B9FF3D2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069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853AD99-FEA1-8B05-841E-BD5AD2500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dirty="0"/>
              <a:t>Probe hidrogeluri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91327D-D14C-4AAD-D45A-46A6D42A8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895959" y="4953645"/>
                <a:ext cx="840008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o-RO" sz="2400" dirty="0"/>
                  <a:t>Figura 1</a:t>
                </a:r>
                <a:r>
                  <a:rPr lang="en-GB" sz="2400" dirty="0"/>
                  <a:t>:</a:t>
                </a:r>
                <a:r>
                  <a:rPr lang="ro-RO" sz="2400" dirty="0"/>
                  <a:t> Condițile de obținere ale hidrogelurilor din zer și cantitățile de substanțe utilizate pentru reticulare </a:t>
                </a:r>
                <a14:m>
                  <m:oMath xmlns:m="http://schemas.openxmlformats.org/officeDocument/2006/math">
                    <m:r>
                      <a:rPr lang="ro-RO" sz="2400" i="1">
                        <a:latin typeface="Cambria Math" panose="02040503050406030204" pitchFamily="18" charset="0"/>
                      </a:rPr>
                      <m:t>𝐶𝑢𝑆</m:t>
                    </m:r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o-RO" sz="2400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ro-RO" sz="2400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ro-RO" sz="2400" i="1">
                        <a:latin typeface="Cambria Math" panose="02040503050406030204" pitchFamily="18" charset="0"/>
                      </a:rPr>
                      <m:t>5</m:t>
                    </m:r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o-RO" sz="2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ro-RO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ro-RO" sz="2400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ro-RO" sz="2400" dirty="0"/>
                  <a:t> și acid ascorbic.</a:t>
                </a:r>
                <a:endParaRPr lang="en-GB" sz="2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5959" y="4953645"/>
                <a:ext cx="8400081" cy="1200329"/>
              </a:xfrm>
              <a:prstGeom prst="rect">
                <a:avLst/>
              </a:prstGeom>
              <a:blipFill>
                <a:blip r:embed="rId3"/>
                <a:stretch>
                  <a:fillRect t="-4061" r="-653" b="-106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47732432"/>
                  </p:ext>
                </p:extLst>
              </p:nvPr>
            </p:nvGraphicFramePr>
            <p:xfrm>
              <a:off x="1658318" y="1909405"/>
              <a:ext cx="8880529" cy="2841865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205283">
                      <a:extLst>
                        <a:ext uri="{9D8B030D-6E8A-4147-A177-3AD203B41FA5}">
                          <a16:colId xmlns:a16="http://schemas.microsoft.com/office/drawing/2014/main" val="3877013445"/>
                        </a:ext>
                      </a:extLst>
                    </a:gridCol>
                    <a:gridCol w="1306911">
                      <a:extLst>
                        <a:ext uri="{9D8B030D-6E8A-4147-A177-3AD203B41FA5}">
                          <a16:colId xmlns:a16="http://schemas.microsoft.com/office/drawing/2014/main" val="698585589"/>
                        </a:ext>
                      </a:extLst>
                    </a:gridCol>
                    <a:gridCol w="1335404">
                      <a:extLst>
                        <a:ext uri="{9D8B030D-6E8A-4147-A177-3AD203B41FA5}">
                          <a16:colId xmlns:a16="http://schemas.microsoft.com/office/drawing/2014/main" val="10118755"/>
                        </a:ext>
                      </a:extLst>
                    </a:gridCol>
                    <a:gridCol w="1105555">
                      <a:extLst>
                        <a:ext uri="{9D8B030D-6E8A-4147-A177-3AD203B41FA5}">
                          <a16:colId xmlns:a16="http://schemas.microsoft.com/office/drawing/2014/main" val="3989626832"/>
                        </a:ext>
                      </a:extLst>
                    </a:gridCol>
                    <a:gridCol w="1037169">
                      <a:extLst>
                        <a:ext uri="{9D8B030D-6E8A-4147-A177-3AD203B41FA5}">
                          <a16:colId xmlns:a16="http://schemas.microsoft.com/office/drawing/2014/main" val="4278090928"/>
                        </a:ext>
                      </a:extLst>
                    </a:gridCol>
                    <a:gridCol w="1588997">
                      <a:extLst>
                        <a:ext uri="{9D8B030D-6E8A-4147-A177-3AD203B41FA5}">
                          <a16:colId xmlns:a16="http://schemas.microsoft.com/office/drawing/2014/main" val="1421528347"/>
                        </a:ext>
                      </a:extLst>
                    </a:gridCol>
                    <a:gridCol w="1301210">
                      <a:extLst>
                        <a:ext uri="{9D8B030D-6E8A-4147-A177-3AD203B41FA5}">
                          <a16:colId xmlns:a16="http://schemas.microsoft.com/office/drawing/2014/main" val="4215704873"/>
                        </a:ext>
                      </a:extLst>
                    </a:gridCol>
                  </a:tblGrid>
                  <a:tr h="114376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Proba</a:t>
                          </a:r>
                          <a:endParaRPr lang="en-GB" sz="1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Gelatină </a:t>
                          </a:r>
                          <a:r>
                            <a:rPr lang="en-US" sz="20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[g]</a:t>
                          </a:r>
                          <a:endParaRPr lang="en-GB" sz="1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Glicerină</a:t>
                          </a:r>
                          <a:endParaRPr lang="en-GB" sz="1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[g]</a:t>
                          </a:r>
                          <a:endParaRPr lang="en-GB" sz="1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Zer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kern="1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[g]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Apă</a:t>
                          </a:r>
                          <a:endParaRPr lang="en-GB" sz="1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[g]</a:t>
                          </a:r>
                          <a:endParaRPr lang="en-GB" sz="1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o-RO" sz="2000" b="1" i="1" kern="10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𝑪𝒖𝑺</m:t>
                                </m:r>
                                <m:sSub>
                                  <m:sSubPr>
                                    <m:ctrlPr>
                                      <a:rPr lang="en-GB" sz="2000" b="1" i="1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o-RO" sz="2000" b="1" i="1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𝑶</m:t>
                                    </m:r>
                                  </m:e>
                                  <m:sub>
                                    <m:r>
                                      <a:rPr lang="ro-RO" sz="2000" b="1" i="1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𝟒</m:t>
                                    </m:r>
                                  </m:sub>
                                </m:sSub>
                                <m:r>
                                  <a:rPr lang="ro-RO" sz="2000" b="1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𝟓</m:t>
                                </m:r>
                                <m:sSub>
                                  <m:sSubPr>
                                    <m:ctrlPr>
                                      <a:rPr lang="en-GB" sz="2000" b="1" i="1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o-RO" sz="2000" b="1" i="1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𝑯</m:t>
                                    </m:r>
                                  </m:e>
                                  <m:sub>
                                    <m:r>
                                      <a:rPr lang="ro-RO" sz="2000" b="1" i="1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𝟐</m:t>
                                    </m:r>
                                  </m:sub>
                                </m:sSub>
                                <m:r>
                                  <a:rPr lang="ro-RO" sz="2000" b="1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𝑶</m:t>
                                </m:r>
                              </m:oMath>
                            </m:oMathPara>
                          </a14:m>
                          <a:endParaRPr lang="en-GB" sz="2000" b="1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[g]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Acid ascorbic </a:t>
                          </a:r>
                          <a:r>
                            <a:rPr lang="en-US" sz="2000" kern="1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[g]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5698726"/>
                      </a:ext>
                    </a:extLst>
                  </a:tr>
                  <a:tr h="42452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WGeAA1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0,5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0,8</a:t>
                          </a:r>
                          <a:endParaRPr lang="en-GB" sz="1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7</a:t>
                          </a:r>
                          <a:endParaRPr lang="en-GB" sz="1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0,82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0,25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0,82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2209930"/>
                      </a:ext>
                    </a:extLst>
                  </a:tr>
                  <a:tr h="42452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WGeAA2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0,5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0,8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7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0,41</a:t>
                          </a:r>
                          <a:endParaRPr lang="en-GB" sz="1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0,25</a:t>
                          </a:r>
                          <a:endParaRPr lang="en-GB" sz="1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1,23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02676122"/>
                      </a:ext>
                    </a:extLst>
                  </a:tr>
                  <a:tr h="42452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WgeAA3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0,5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0,8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7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</a:t>
                          </a:r>
                          <a:endParaRPr lang="en-GB" sz="1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0,25</a:t>
                          </a:r>
                          <a:endParaRPr lang="en-GB" sz="1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1,64</a:t>
                          </a:r>
                          <a:endParaRPr lang="en-GB" sz="1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64894533"/>
                      </a:ext>
                    </a:extLst>
                  </a:tr>
                  <a:tr h="42452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M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0,5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0,8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7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0,25</a:t>
                          </a:r>
                          <a:endParaRPr lang="en-GB" sz="1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0</a:t>
                          </a:r>
                          <a:endParaRPr lang="en-GB" sz="1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0673937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47732432"/>
                  </p:ext>
                </p:extLst>
              </p:nvPr>
            </p:nvGraphicFramePr>
            <p:xfrm>
              <a:off x="1658318" y="1909405"/>
              <a:ext cx="8880529" cy="2841865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205283">
                      <a:extLst>
                        <a:ext uri="{9D8B030D-6E8A-4147-A177-3AD203B41FA5}">
                          <a16:colId xmlns:a16="http://schemas.microsoft.com/office/drawing/2014/main" val="3877013445"/>
                        </a:ext>
                      </a:extLst>
                    </a:gridCol>
                    <a:gridCol w="1306911">
                      <a:extLst>
                        <a:ext uri="{9D8B030D-6E8A-4147-A177-3AD203B41FA5}">
                          <a16:colId xmlns:a16="http://schemas.microsoft.com/office/drawing/2014/main" val="698585589"/>
                        </a:ext>
                      </a:extLst>
                    </a:gridCol>
                    <a:gridCol w="1335404">
                      <a:extLst>
                        <a:ext uri="{9D8B030D-6E8A-4147-A177-3AD203B41FA5}">
                          <a16:colId xmlns:a16="http://schemas.microsoft.com/office/drawing/2014/main" val="10118755"/>
                        </a:ext>
                      </a:extLst>
                    </a:gridCol>
                    <a:gridCol w="1105555">
                      <a:extLst>
                        <a:ext uri="{9D8B030D-6E8A-4147-A177-3AD203B41FA5}">
                          <a16:colId xmlns:a16="http://schemas.microsoft.com/office/drawing/2014/main" val="3989626832"/>
                        </a:ext>
                      </a:extLst>
                    </a:gridCol>
                    <a:gridCol w="1037169">
                      <a:extLst>
                        <a:ext uri="{9D8B030D-6E8A-4147-A177-3AD203B41FA5}">
                          <a16:colId xmlns:a16="http://schemas.microsoft.com/office/drawing/2014/main" val="4278090928"/>
                        </a:ext>
                      </a:extLst>
                    </a:gridCol>
                    <a:gridCol w="1588997">
                      <a:extLst>
                        <a:ext uri="{9D8B030D-6E8A-4147-A177-3AD203B41FA5}">
                          <a16:colId xmlns:a16="http://schemas.microsoft.com/office/drawing/2014/main" val="1421528347"/>
                        </a:ext>
                      </a:extLst>
                    </a:gridCol>
                    <a:gridCol w="1301210">
                      <a:extLst>
                        <a:ext uri="{9D8B030D-6E8A-4147-A177-3AD203B41FA5}">
                          <a16:colId xmlns:a16="http://schemas.microsoft.com/office/drawing/2014/main" val="4215704873"/>
                        </a:ext>
                      </a:extLst>
                    </a:gridCol>
                  </a:tblGrid>
                  <a:tr h="114376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Proba</a:t>
                          </a:r>
                          <a:endParaRPr lang="en-GB" sz="1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Gelatină </a:t>
                          </a:r>
                          <a:r>
                            <a:rPr lang="en-US" sz="20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[g]</a:t>
                          </a:r>
                          <a:endParaRPr lang="en-GB" sz="1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Glicerină</a:t>
                          </a:r>
                          <a:endParaRPr lang="en-GB" sz="1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[g]</a:t>
                          </a:r>
                          <a:endParaRPr lang="en-GB" sz="1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Zer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kern="1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[g]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Apă</a:t>
                          </a:r>
                          <a:endParaRPr lang="en-GB" sz="1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0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[g]</a:t>
                          </a:r>
                          <a:endParaRPr lang="en-GB" sz="1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77395" t="-6383" r="-82375" b="-1515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Acid ascorbic </a:t>
                          </a:r>
                          <a:r>
                            <a:rPr lang="en-US" sz="2000" kern="1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[g]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5698726"/>
                      </a:ext>
                    </a:extLst>
                  </a:tr>
                  <a:tr h="42452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WGeAA1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0,5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0,8</a:t>
                          </a:r>
                          <a:endParaRPr lang="en-GB" sz="1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7</a:t>
                          </a:r>
                          <a:endParaRPr lang="en-GB" sz="1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0,82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0,25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0,82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2209930"/>
                      </a:ext>
                    </a:extLst>
                  </a:tr>
                  <a:tr h="42452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WGeAA2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0,5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0,8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7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0,41</a:t>
                          </a:r>
                          <a:endParaRPr lang="en-GB" sz="1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0,25</a:t>
                          </a:r>
                          <a:endParaRPr lang="en-GB" sz="1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1,23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02676122"/>
                      </a:ext>
                    </a:extLst>
                  </a:tr>
                  <a:tr h="42452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WgeAA3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0,5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0,8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7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</a:t>
                          </a:r>
                          <a:endParaRPr lang="en-GB" sz="1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0,25</a:t>
                          </a:r>
                          <a:endParaRPr lang="en-GB" sz="1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1,64</a:t>
                          </a:r>
                          <a:endParaRPr lang="en-GB" sz="1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64894533"/>
                      </a:ext>
                    </a:extLst>
                  </a:tr>
                  <a:tr h="42452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M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0,5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0,8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7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</a:t>
                          </a:r>
                          <a:endParaRPr lang="en-GB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0,25</a:t>
                          </a:r>
                          <a:endParaRPr lang="en-GB" sz="1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o-RO" sz="20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0</a:t>
                          </a:r>
                          <a:endParaRPr lang="en-GB" sz="1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0673937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Rectangle 2"/>
          <p:cNvSpPr/>
          <p:nvPr/>
        </p:nvSpPr>
        <p:spPr>
          <a:xfrm>
            <a:off x="1895959" y="6280004"/>
            <a:ext cx="86622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err="1"/>
              <a:t>Solu</a:t>
            </a:r>
            <a:r>
              <a:rPr lang="ro-RO" sz="2000" dirty="0"/>
              <a:t>ție acid ascorbic 15</a:t>
            </a:r>
            <a:r>
              <a:rPr lang="en-GB" sz="2000" dirty="0"/>
              <a:t>%,</a:t>
            </a:r>
            <a:r>
              <a:rPr lang="ro-RO" sz="2000" dirty="0"/>
              <a:t> glicerină </a:t>
            </a:r>
            <a:r>
              <a:rPr lang="en-GB" sz="2000" dirty="0">
                <a:solidFill>
                  <a:srgbClr val="202124"/>
                </a:solidFill>
                <a:latin typeface="TimesNewRomanPSMT"/>
              </a:rPr>
              <a:t>1:1 (</a:t>
            </a:r>
            <a:r>
              <a:rPr lang="en-GB" sz="2000" i="1" dirty="0">
                <a:solidFill>
                  <a:srgbClr val="202124"/>
                </a:solidFill>
                <a:latin typeface="TimesNewRomanPS-ItalicMT"/>
              </a:rPr>
              <a:t>w/w</a:t>
            </a:r>
            <a:r>
              <a:rPr lang="en-GB" sz="2000" dirty="0">
                <a:solidFill>
                  <a:srgbClr val="202124"/>
                </a:solidFill>
                <a:latin typeface="TimesNewRomanPSMT"/>
              </a:rPr>
              <a:t>)</a:t>
            </a:r>
            <a:r>
              <a:rPr lang="ro-RO" sz="2000" dirty="0">
                <a:solidFill>
                  <a:srgbClr val="202124"/>
                </a:solidFill>
                <a:latin typeface="TimesNewRomanPSMT"/>
              </a:rPr>
              <a:t>, sulfat de cupru </a:t>
            </a:r>
            <a:r>
              <a:rPr lang="en-GB" sz="2000" dirty="0">
                <a:solidFill>
                  <a:srgbClr val="202124"/>
                </a:solidFill>
                <a:latin typeface="TimesNewRomanPSMT"/>
              </a:rPr>
              <a:t>5 % (</a:t>
            </a:r>
            <a:r>
              <a:rPr lang="en-GB" sz="2000" i="1" dirty="0">
                <a:solidFill>
                  <a:srgbClr val="202124"/>
                </a:solidFill>
                <a:latin typeface="TimesNewRomanPS-ItalicMT"/>
              </a:rPr>
              <a:t>w/w</a:t>
            </a:r>
            <a:r>
              <a:rPr lang="en-GB" sz="2000" dirty="0">
                <a:solidFill>
                  <a:srgbClr val="202124"/>
                </a:solidFill>
                <a:latin typeface="TimesNewRomanPSMT"/>
              </a:rPr>
              <a:t>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24151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Determinarea gradului de hidratare/îmbibare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ro-RO" dirty="0">
                <a:solidFill>
                  <a:srgbClr val="000000"/>
                </a:solidFill>
                <a:latin typeface="Aptos"/>
              </a:rPr>
              <a:t>Gradul de hidratare s-a determinat pe baza </a:t>
            </a:r>
            <a:r>
              <a:rPr lang="en-US" dirty="0" err="1">
                <a:solidFill>
                  <a:srgbClr val="000000"/>
                </a:solidFill>
                <a:latin typeface="Aptos"/>
              </a:rPr>
              <a:t>determinarii</a:t>
            </a:r>
            <a:r>
              <a:rPr lang="ro-RO" dirty="0">
                <a:solidFill>
                  <a:srgbClr val="000000"/>
                </a:solidFill>
                <a:latin typeface="Aptos"/>
              </a:rPr>
              <a:t> masei probelor de hidrogel după imersarea acestora în apa distilată.  </a:t>
            </a:r>
            <a:endParaRPr lang="ro-RO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ro-RO" dirty="0">
                <a:solidFill>
                  <a:srgbClr val="000000"/>
                </a:solidFill>
                <a:latin typeface="Aptos"/>
              </a:rPr>
              <a:t>Pentru determinarea gradului de hidratare, probele de hidrogel cântărite în prealabil au fost introduse în plicuri realizate dintr-un material hidrofob cântărite în prealabil după hidratarea acestora cu apă. </a:t>
            </a:r>
            <a:endParaRPr lang="ro-RO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ro-RO" dirty="0">
                <a:solidFill>
                  <a:srgbClr val="000000"/>
                </a:solidFill>
                <a:latin typeface="Aptos"/>
              </a:rPr>
              <a:t>Probele au fost cântărite la intervale de timp prestabilite. La începutul procesului de hidratare, cântăririle s-au realizat din 5 în 5 minute, ulterior din </a:t>
            </a:r>
            <a:r>
              <a:rPr lang="en-GB" dirty="0">
                <a:solidFill>
                  <a:srgbClr val="000000"/>
                </a:solidFill>
                <a:latin typeface="Aptos"/>
              </a:rPr>
              <a:t>15</a:t>
            </a:r>
            <a:r>
              <a:rPr lang="ro-RO" dirty="0">
                <a:solidFill>
                  <a:srgbClr val="000000"/>
                </a:solidFill>
                <a:latin typeface="Aptos"/>
              </a:rPr>
              <a:t> în </a:t>
            </a:r>
            <a:r>
              <a:rPr lang="en-GB" dirty="0">
                <a:solidFill>
                  <a:srgbClr val="000000"/>
                </a:solidFill>
                <a:latin typeface="Aptos"/>
              </a:rPr>
              <a:t>15 </a:t>
            </a:r>
            <a:r>
              <a:rPr lang="ro-RO" dirty="0">
                <a:solidFill>
                  <a:srgbClr val="000000"/>
                </a:solidFill>
                <a:latin typeface="Aptos"/>
              </a:rPr>
              <a:t>minute, iar la sfârșit din 24 de ore în 24 de ore. </a:t>
            </a:r>
            <a:endParaRPr lang="ro-RO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362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Mostre de hidrogeluri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71" t="693" r="29355" b="5453"/>
          <a:stretch/>
        </p:blipFill>
        <p:spPr>
          <a:xfrm rot="16200000">
            <a:off x="3572639" y="-566643"/>
            <a:ext cx="1317357" cy="629763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8" t="2015" r="10124" b="3069"/>
          <a:stretch/>
        </p:blipFill>
        <p:spPr>
          <a:xfrm rot="16200000">
            <a:off x="3223927" y="1099426"/>
            <a:ext cx="2014784" cy="62976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27276" y="5523249"/>
            <a:ext cx="47454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/>
              <a:t>Figura 2. </a:t>
            </a:r>
            <a:r>
              <a:rPr lang="en-GB" sz="2000" dirty="0" err="1"/>
              <a:t>Mostre</a:t>
            </a:r>
            <a:r>
              <a:rPr lang="en-GB" sz="2000" dirty="0"/>
              <a:t> de </a:t>
            </a:r>
            <a:r>
              <a:rPr lang="en-GB" sz="2000" dirty="0" err="1"/>
              <a:t>hidrogeluri</a:t>
            </a:r>
            <a:r>
              <a:rPr lang="en-GB" sz="2000" dirty="0"/>
              <a:t>. </a:t>
            </a:r>
            <a:endParaRPr lang="ro-RO" sz="2000" dirty="0"/>
          </a:p>
          <a:p>
            <a:pPr marL="342900" indent="-342900">
              <a:buAutoNum type="alphaLcParenR"/>
            </a:pPr>
            <a:r>
              <a:rPr lang="en-GB" sz="2000" dirty="0" err="1"/>
              <a:t>mostre</a:t>
            </a:r>
            <a:r>
              <a:rPr lang="en-GB" sz="2000" dirty="0"/>
              <a:t> </a:t>
            </a:r>
            <a:r>
              <a:rPr lang="en-GB" sz="2000" dirty="0" err="1"/>
              <a:t>uscate</a:t>
            </a:r>
            <a:r>
              <a:rPr lang="en-GB" sz="2000" dirty="0"/>
              <a:t> de </a:t>
            </a:r>
            <a:r>
              <a:rPr lang="en-GB" sz="2000" dirty="0" err="1"/>
              <a:t>hidrogeluri</a:t>
            </a:r>
            <a:r>
              <a:rPr lang="en-GB" sz="2000" dirty="0"/>
              <a:t>; </a:t>
            </a:r>
            <a:endParaRPr lang="ro-RO" sz="2000" dirty="0"/>
          </a:p>
          <a:p>
            <a:pPr marL="342900" indent="-342900">
              <a:buAutoNum type="alphaLcParenR"/>
            </a:pPr>
            <a:r>
              <a:rPr lang="en-GB" sz="2000" dirty="0" err="1"/>
              <a:t>mostrele</a:t>
            </a:r>
            <a:r>
              <a:rPr lang="en-GB" sz="2000" dirty="0"/>
              <a:t> </a:t>
            </a:r>
            <a:r>
              <a:rPr lang="en-GB" sz="2000" dirty="0" err="1"/>
              <a:t>cântărite</a:t>
            </a:r>
            <a:r>
              <a:rPr lang="en-GB" sz="2000" dirty="0"/>
              <a:t> </a:t>
            </a:r>
            <a:r>
              <a:rPr lang="en-GB" sz="2000" dirty="0" err="1"/>
              <a:t>înainte</a:t>
            </a:r>
            <a:r>
              <a:rPr lang="en-GB" sz="2000" dirty="0"/>
              <a:t> de </a:t>
            </a:r>
            <a:r>
              <a:rPr lang="ro-RO" sz="2000" dirty="0"/>
              <a:t>îmbibare</a:t>
            </a:r>
            <a:endParaRPr lang="en-GB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49450" y="2320564"/>
            <a:ext cx="557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800" dirty="0"/>
              <a:t>a)</a:t>
            </a:r>
            <a:endParaRPr lang="en-GB" sz="2800" dirty="0"/>
          </a:p>
        </p:txBody>
      </p:sp>
      <p:sp>
        <p:nvSpPr>
          <p:cNvPr id="8" name="Rectangle 7"/>
          <p:cNvSpPr/>
          <p:nvPr/>
        </p:nvSpPr>
        <p:spPr>
          <a:xfrm>
            <a:off x="449450" y="4105053"/>
            <a:ext cx="4828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o-RO" sz="2800" dirty="0">
                <a:solidFill>
                  <a:prstClr val="black"/>
                </a:solidFill>
              </a:rPr>
              <a:t>b)</a:t>
            </a:r>
            <a:endParaRPr lang="en-GB" sz="28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10600" y="5340687"/>
            <a:ext cx="274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/>
              <a:t>Figura 3. Mostrele</a:t>
            </a:r>
            <a:r>
              <a:rPr lang="en-US" sz="2000" dirty="0"/>
              <a:t>de </a:t>
            </a:r>
            <a:r>
              <a:rPr lang="en-US" sz="2000" dirty="0" err="1"/>
              <a:t>hidrogel</a:t>
            </a:r>
            <a:r>
              <a:rPr lang="ro-RO" sz="2000" dirty="0"/>
              <a:t> imediat după turnare în forme</a:t>
            </a:r>
            <a:endParaRPr lang="en-GB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2593" t="3778" r="40158" b="47953"/>
          <a:stretch/>
        </p:blipFill>
        <p:spPr>
          <a:xfrm rot="5400000">
            <a:off x="8260594" y="1570650"/>
            <a:ext cx="2867189" cy="389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93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Probe în laborator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281" b="34905"/>
          <a:stretch/>
        </p:blipFill>
        <p:spPr>
          <a:xfrm>
            <a:off x="3078634" y="1690688"/>
            <a:ext cx="6034732" cy="427615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54620" y="6138802"/>
            <a:ext cx="7336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/>
              <a:t>Figura 4. Probele de hidrogel în timpul procesului de îmbibare</a:t>
            </a:r>
            <a:r>
              <a:rPr lang="ro-RO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0694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Determinarea gradului de hidratare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2095957"/>
                <a:ext cx="10515600" cy="4351338"/>
              </a:xfrm>
            </p:spPr>
            <p:txBody>
              <a:bodyPr>
                <a:normAutofit/>
              </a:bodyPr>
              <a:lstStyle/>
              <a:p>
                <a:r>
                  <a:rPr lang="ro-RO" sz="2400" dirty="0"/>
                  <a:t>Gradul de hidratare s-a determinat cu formula</a:t>
                </a:r>
                <a:r>
                  <a:rPr lang="en-GB" sz="2400" dirty="0"/>
                  <a:t>:</a:t>
                </a:r>
              </a:p>
              <a:p>
                <a:pPr marL="0" indent="0">
                  <a:buNone/>
                </a:pPr>
                <a:endParaRPr lang="en-GB" sz="2400" i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latin typeface="Cambria Math" panose="02040503050406030204" pitchFamily="18" charset="0"/>
                        </a:rPr>
                        <m:t>𝑆𝑊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(%)=</m:t>
                      </m:r>
                      <m:f>
                        <m:f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den>
                      </m:f>
                      <m:r>
                        <a:rPr lang="en-GB" sz="2400" i="1">
                          <a:latin typeface="Cambria Math" panose="02040503050406030204" pitchFamily="18" charset="0"/>
                        </a:rPr>
                        <m:t>×100</m:t>
                      </m:r>
                    </m:oMath>
                  </m:oMathPara>
                </a14:m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 err="1"/>
                  <a:t>Unde</a:t>
                </a:r>
                <a:r>
                  <a:rPr lang="en-GB" sz="2400" dirty="0"/>
                  <a:t>:</a:t>
                </a:r>
              </a:p>
              <a:p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</a:rPr>
                      <m:t>𝑆𝑊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(%)</m:t>
                    </m:r>
                  </m:oMath>
                </a14:m>
                <a:r>
                  <a:rPr lang="pt-BR" sz="2400" dirty="0"/>
                  <a:t> este gradul de umflare în procente,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/>
                  <a:t>este masa </a:t>
                </a:r>
                <a:r>
                  <a:rPr lang="en-GB" sz="2400" dirty="0" err="1"/>
                  <a:t>hidrogelului</a:t>
                </a:r>
                <a:r>
                  <a:rPr lang="en-GB" sz="2400" dirty="0"/>
                  <a:t> la un </a:t>
                </a:r>
                <a:r>
                  <a:rPr lang="en-GB" sz="2400" dirty="0" err="1"/>
                  <a:t>timp</a:t>
                </a:r>
                <a:r>
                  <a:rPr lang="en-GB" sz="2400" dirty="0"/>
                  <a:t> t </a:t>
                </a:r>
                <a:r>
                  <a:rPr lang="en-GB" sz="2400" dirty="0" err="1"/>
                  <a:t>după</a:t>
                </a:r>
                <a:r>
                  <a:rPr lang="en-GB" sz="2400" dirty="0"/>
                  <a:t> </a:t>
                </a:r>
                <a:r>
                  <a:rPr lang="en-GB" sz="2400" dirty="0" err="1"/>
                  <a:t>absorbția</a:t>
                </a:r>
                <a:r>
                  <a:rPr lang="en-GB" sz="2400" dirty="0"/>
                  <a:t> </a:t>
                </a:r>
                <a:r>
                  <a:rPr lang="en-GB" sz="2400" dirty="0" err="1"/>
                  <a:t>apei</a:t>
                </a:r>
                <a:r>
                  <a:rPr lang="en-GB" sz="2400" dirty="0"/>
                  <a:t>,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en-GB" sz="2400" dirty="0" err="1"/>
                  <a:t>este</a:t>
                </a:r>
                <a:r>
                  <a:rPr lang="en-GB" sz="2400" dirty="0"/>
                  <a:t> masa </a:t>
                </a:r>
                <a:r>
                  <a:rPr lang="en-GB" sz="2400" dirty="0" err="1"/>
                  <a:t>inițială</a:t>
                </a:r>
                <a:r>
                  <a:rPr lang="en-GB" sz="2400" dirty="0"/>
                  <a:t> a </a:t>
                </a:r>
                <a:r>
                  <a:rPr lang="en-GB" sz="2400" dirty="0" err="1"/>
                  <a:t>hidrogelului</a:t>
                </a:r>
                <a:r>
                  <a:rPr lang="en-GB" sz="2400" dirty="0"/>
                  <a:t> </a:t>
                </a:r>
                <a:r>
                  <a:rPr lang="en-GB" sz="2400" dirty="0" err="1"/>
                  <a:t>uscat</a:t>
                </a:r>
                <a:r>
                  <a:rPr lang="en-GB" sz="2400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095957"/>
                <a:ext cx="10515600" cy="4351338"/>
              </a:xfrm>
              <a:blipFill>
                <a:blip r:embed="rId2"/>
                <a:stretch>
                  <a:fillRect l="-928" t="-19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575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F504F-0731-C44A-1A5A-E36325781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7641"/>
            <a:ext cx="10515600" cy="862266"/>
          </a:xfrm>
        </p:spPr>
        <p:txBody>
          <a:bodyPr/>
          <a:lstStyle/>
          <a:p>
            <a:r>
              <a:rPr lang="ro-RO" dirty="0"/>
              <a:t>Gradul de îmbibare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03DA3-758C-699E-8D1C-8EA216910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-1"/>
            <a:ext cx="1816361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9378966"/>
              </p:ext>
            </p:extLst>
          </p:nvPr>
        </p:nvGraphicFramePr>
        <p:xfrm>
          <a:off x="2646363" y="1076325"/>
          <a:ext cx="6662737" cy="509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5146631" imgH="3929092" progId="Origin50.Graph">
                  <p:embed/>
                </p:oleObj>
              </mc:Choice>
              <mc:Fallback>
                <p:oleObj r:id="rId3" imgW="5146631" imgH="3929092" progId="Origin50.Grap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6363" y="1076325"/>
                        <a:ext cx="6662737" cy="50927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2350583" y="6031080"/>
            <a:ext cx="78011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/>
              <a:t>Figura 5. </a:t>
            </a:r>
            <a:r>
              <a:rPr lang="pt-BR" sz="2000" dirty="0"/>
              <a:t>Gradul de </a:t>
            </a:r>
            <a:r>
              <a:rPr lang="ro-RO" sz="2000" dirty="0"/>
              <a:t>îmbibar</a:t>
            </a:r>
            <a:r>
              <a:rPr lang="pt-BR" sz="2000" dirty="0"/>
              <a:t>e SW (%) în funcție de timp pentru probe de hidrogeluri cu concentrații diferite </a:t>
            </a:r>
            <a:r>
              <a:rPr lang="ro-RO" sz="2000" dirty="0"/>
              <a:t>de Acid Ascorbic</a:t>
            </a:r>
            <a:endParaRPr lang="pt-BR" sz="2000" dirty="0"/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523847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>
                <a:solidFill>
                  <a:prstClr val="black"/>
                </a:solidFill>
              </a:rPr>
              <a:t>Cinetica de abs</a:t>
            </a:r>
            <a:r>
              <a:rPr lang="en-GB" dirty="0">
                <a:solidFill>
                  <a:prstClr val="black"/>
                </a:solidFill>
              </a:rPr>
              <a:t>o</a:t>
            </a:r>
            <a:r>
              <a:rPr lang="ro-RO" dirty="0">
                <a:solidFill>
                  <a:prstClr val="black"/>
                </a:solidFill>
              </a:rPr>
              <a:t>rbție - ecuația lui Fick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GB" dirty="0" err="1">
                <a:solidFill>
                  <a:prstClr val="black"/>
                </a:solidFill>
              </a:rPr>
              <a:t>Ecuația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lui</a:t>
            </a:r>
            <a:r>
              <a:rPr lang="en-GB" dirty="0">
                <a:solidFill>
                  <a:prstClr val="black"/>
                </a:solidFill>
              </a:rPr>
              <a:t> Fick </a:t>
            </a:r>
            <a:r>
              <a:rPr lang="en-GB" dirty="0" err="1">
                <a:solidFill>
                  <a:prstClr val="black"/>
                </a:solidFill>
              </a:rPr>
              <a:t>descrie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difuzia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moleculelor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mediului</a:t>
            </a:r>
            <a:r>
              <a:rPr lang="en-GB" dirty="0">
                <a:solidFill>
                  <a:prstClr val="black"/>
                </a:solidFill>
              </a:rPr>
              <a:t> de </a:t>
            </a:r>
            <a:r>
              <a:rPr lang="en-GB" dirty="0" err="1">
                <a:solidFill>
                  <a:prstClr val="black"/>
                </a:solidFill>
              </a:rPr>
              <a:t>umflare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prin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hidrogel</a:t>
            </a:r>
            <a:r>
              <a:rPr lang="en-GB" dirty="0">
                <a:solidFill>
                  <a:prstClr val="black"/>
                </a:solidFill>
              </a:rPr>
              <a:t>, </a:t>
            </a:r>
            <a:r>
              <a:rPr lang="en-GB" dirty="0" err="1">
                <a:solidFill>
                  <a:prstClr val="black"/>
                </a:solidFill>
              </a:rPr>
              <a:t>luând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în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considerare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gradul</a:t>
            </a:r>
            <a:r>
              <a:rPr lang="en-GB" dirty="0">
                <a:solidFill>
                  <a:prstClr val="black"/>
                </a:solidFill>
              </a:rPr>
              <a:t> de </a:t>
            </a:r>
            <a:r>
              <a:rPr lang="en-GB" dirty="0" err="1">
                <a:solidFill>
                  <a:prstClr val="black"/>
                </a:solidFill>
              </a:rPr>
              <a:t>umflare</a:t>
            </a:r>
            <a:r>
              <a:rPr lang="en-GB" dirty="0">
                <a:solidFill>
                  <a:prstClr val="black"/>
                </a:solidFill>
              </a:rPr>
              <a:t> (SW), </a:t>
            </a:r>
            <a:r>
              <a:rPr lang="en-GB" dirty="0" err="1">
                <a:solidFill>
                  <a:prstClr val="black"/>
                </a:solidFill>
              </a:rPr>
              <a:t>constanta</a:t>
            </a:r>
            <a:r>
              <a:rPr lang="en-GB" dirty="0">
                <a:solidFill>
                  <a:prstClr val="black"/>
                </a:solidFill>
              </a:rPr>
              <a:t> de </a:t>
            </a:r>
            <a:r>
              <a:rPr lang="en-GB" dirty="0" err="1">
                <a:solidFill>
                  <a:prstClr val="black"/>
                </a:solidFill>
              </a:rPr>
              <a:t>difuzie</a:t>
            </a:r>
            <a:r>
              <a:rPr lang="en-GB" dirty="0">
                <a:solidFill>
                  <a:prstClr val="black"/>
                </a:solidFill>
              </a:rPr>
              <a:t> (k) a </a:t>
            </a:r>
            <a:r>
              <a:rPr lang="en-GB" dirty="0" err="1">
                <a:solidFill>
                  <a:prstClr val="black"/>
                </a:solidFill>
              </a:rPr>
              <a:t>apei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și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exponentul</a:t>
            </a:r>
            <a:r>
              <a:rPr lang="en-GB" dirty="0">
                <a:solidFill>
                  <a:prstClr val="black"/>
                </a:solidFill>
              </a:rPr>
              <a:t> de </a:t>
            </a:r>
            <a:r>
              <a:rPr lang="en-GB" dirty="0" err="1">
                <a:solidFill>
                  <a:prstClr val="black"/>
                </a:solidFill>
              </a:rPr>
              <a:t>difuzie</a:t>
            </a:r>
            <a:r>
              <a:rPr lang="en-GB" dirty="0">
                <a:solidFill>
                  <a:prstClr val="black"/>
                </a:solidFill>
              </a:rPr>
              <a:t> (n), </a:t>
            </a:r>
            <a:r>
              <a:rPr lang="en-GB" dirty="0" err="1">
                <a:solidFill>
                  <a:prstClr val="black"/>
                </a:solidFill>
              </a:rPr>
              <a:t>și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poate</a:t>
            </a:r>
            <a:r>
              <a:rPr lang="en-GB" dirty="0">
                <a:solidFill>
                  <a:prstClr val="black"/>
                </a:solidFill>
              </a:rPr>
              <a:t> fi </a:t>
            </a:r>
            <a:r>
              <a:rPr lang="en-GB" dirty="0" err="1">
                <a:solidFill>
                  <a:prstClr val="black"/>
                </a:solidFill>
              </a:rPr>
              <a:t>utilizată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pentru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studii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cinetice</a:t>
            </a:r>
            <a:r>
              <a:rPr lang="en-GB" dirty="0">
                <a:solidFill>
                  <a:prstClr val="black"/>
                </a:solidFill>
              </a:rPr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658711" y="3826061"/>
                <a:ext cx="2562386" cy="9088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o-RO" sz="3200" dirty="0">
                    <a:solidFill>
                      <a:prstClr val="black"/>
                    </a:solidFill>
                  </a:rPr>
                  <a:t> </a:t>
                </a:r>
                <a:r>
                  <a:rPr lang="en-GB" sz="3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GB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𝑆𝑊</m:t>
                            </m:r>
                          </m:e>
                          <m:sub>
                            <m:r>
                              <a:rPr lang="en-GB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GB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𝑆𝑊</m:t>
                            </m:r>
                          </m:e>
                          <m:sub>
                            <m:r>
                              <a:rPr lang="en-GB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sub>
                        </m:sSub>
                      </m:den>
                    </m:f>
                    <m:r>
                      <a:rPr lang="en-GB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GB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𝐾𝑇</m:t>
                        </m:r>
                      </m:e>
                      <m:sup>
                        <m:r>
                          <a:rPr lang="en-GB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8711" y="3826061"/>
                <a:ext cx="2562386" cy="9088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1545591" y="5592187"/>
            <a:ext cx="26262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o-RO" sz="3200" dirty="0">
                <a:solidFill>
                  <a:prstClr val="black"/>
                </a:solidFill>
              </a:rPr>
              <a:t>Ecuația lui Fick</a:t>
            </a:r>
            <a:endParaRPr lang="en-GB" sz="32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096000" y="3533674"/>
                <a:ext cx="257782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3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ln</m:t>
                      </m:r>
                      <m:r>
                        <a:rPr lang="en-GB" sz="3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GB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𝑆𝑊</m:t>
                          </m:r>
                        </m:e>
                        <m:sub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GB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𝑆𝑊</m:t>
                          </m:r>
                        </m:e>
                        <m:sub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GB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ro-RO" sz="3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533674"/>
                <a:ext cx="2577821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172719" y="4118449"/>
                <a:ext cx="5002203" cy="13789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3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3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sz="32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32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𝑠𝑤</m:t>
                                      </m:r>
                                    </m:e>
                                    <m:sub>
                                      <m:r>
                                        <a:rPr lang="en-GB" sz="32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sz="32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32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𝑠𝑤</m:t>
                                      </m:r>
                                    </m:e>
                                    <m:sub>
                                      <m:r>
                                        <a:rPr lang="en-GB" sz="32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en-GB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3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</m:d>
                        </m:e>
                      </m:func>
                      <m:r>
                        <a:rPr lang="en-GB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GB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n-GB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3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ln</m:t>
                      </m:r>
                      <m:r>
                        <a:rPr lang="en-GB" sz="3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GB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GB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en-GB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GB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719" y="4118449"/>
                <a:ext cx="5002203" cy="13789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6172719" y="5592188"/>
            <a:ext cx="44252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o-RO" sz="3200" dirty="0">
                <a:solidFill>
                  <a:prstClr val="black"/>
                </a:solidFill>
              </a:rPr>
              <a:t>Ecuația lui Fick liniarizată </a:t>
            </a:r>
            <a:endParaRPr lang="en-GB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6857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1117</TotalTime>
  <Words>1217</Words>
  <Application>Microsoft Office PowerPoint</Application>
  <PresentationFormat>Widescreen</PresentationFormat>
  <Paragraphs>169</Paragraphs>
  <Slides>18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Aptos</vt:lpstr>
      <vt:lpstr>Arial</vt:lpstr>
      <vt:lpstr>Calibri</vt:lpstr>
      <vt:lpstr>Calibri Light</vt:lpstr>
      <vt:lpstr>Cambria Math</vt:lpstr>
      <vt:lpstr>Segoe UI</vt:lpstr>
      <vt:lpstr>Times New Roman</vt:lpstr>
      <vt:lpstr>TimesNewRomanPS-ItalicMT</vt:lpstr>
      <vt:lpstr>TimesNewRomanPSMT</vt:lpstr>
      <vt:lpstr>Office Theme</vt:lpstr>
      <vt:lpstr>Origin50.Graph</vt:lpstr>
      <vt:lpstr>Kinetics of Absorption in Copper-Crosslinked Hydrogels Based on Raw Whey and Gelatin  Cinetica Absorbției în Hidrogeluri Reticulate cu Cupru pe Bază de Zer Crud și Gelatină</vt:lpstr>
      <vt:lpstr>Introducere</vt:lpstr>
      <vt:lpstr>Probe hidrogeluri</vt:lpstr>
      <vt:lpstr>Determinarea gradului de hidratare/îmbibare</vt:lpstr>
      <vt:lpstr>Mostre de hidrogeluri</vt:lpstr>
      <vt:lpstr>Probe în laborator</vt:lpstr>
      <vt:lpstr>Determinarea gradului de hidratare</vt:lpstr>
      <vt:lpstr>Gradul de îmbibare </vt:lpstr>
      <vt:lpstr>Cinetica de absorbție - ecuația lui Fick</vt:lpstr>
      <vt:lpstr>Cinetica după legea lui Fick</vt:lpstr>
      <vt:lpstr>Ecuația lui Schott</vt:lpstr>
      <vt:lpstr>Reprezentarea ecuației liniarizate a legii lui Schott</vt:lpstr>
      <vt:lpstr>Gradul de îmbibare experimental și calculat</vt:lpstr>
      <vt:lpstr>Caracterizarea probelor de hidrogel prin spectroscopie FT-IR</vt:lpstr>
      <vt:lpstr>Concluzii</vt:lpstr>
      <vt:lpstr>Continuarea studiilor</vt:lpstr>
      <vt:lpstr>Bibliografie</vt:lpstr>
      <vt:lpstr>Vă mulțumesc!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 XGEN</dc:title>
  <dc:creator>Ionut Balanean</dc:creator>
  <cp:lastModifiedBy>XIB DIRLEA CRISTINA</cp:lastModifiedBy>
  <cp:revision>93</cp:revision>
  <dcterms:created xsi:type="dcterms:W3CDTF">2022-11-16T09:30:41Z</dcterms:created>
  <dcterms:modified xsi:type="dcterms:W3CDTF">2024-05-20T18:06:50Z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b58b62f-6f94-46bd-8089-18e64b0a9abb_Enabled">
    <vt:lpwstr>true</vt:lpwstr>
  </property>
  <property fmtid="{D5CDD505-2E9C-101B-9397-08002B2CF9AE}" pid="3" name="MSIP_Label_5b58b62f-6f94-46bd-8089-18e64b0a9abb_SetDate">
    <vt:lpwstr>2023-10-27T07:10:01Z</vt:lpwstr>
  </property>
  <property fmtid="{D5CDD505-2E9C-101B-9397-08002B2CF9AE}" pid="4" name="MSIP_Label_5b58b62f-6f94-46bd-8089-18e64b0a9abb_Method">
    <vt:lpwstr>Standard</vt:lpwstr>
  </property>
  <property fmtid="{D5CDD505-2E9C-101B-9397-08002B2CF9AE}" pid="5" name="MSIP_Label_5b58b62f-6f94-46bd-8089-18e64b0a9abb_Name">
    <vt:lpwstr>defa4170-0d19-0005-0004-bc88714345d2</vt:lpwstr>
  </property>
  <property fmtid="{D5CDD505-2E9C-101B-9397-08002B2CF9AE}" pid="6" name="MSIP_Label_5b58b62f-6f94-46bd-8089-18e64b0a9abb_SiteId">
    <vt:lpwstr>a6eb79fa-c4a9-4cce-818d-b85274d15305</vt:lpwstr>
  </property>
  <property fmtid="{D5CDD505-2E9C-101B-9397-08002B2CF9AE}" pid="7" name="MSIP_Label_5b58b62f-6f94-46bd-8089-18e64b0a9abb_ActionId">
    <vt:lpwstr>2cd14b58-11e0-4307-8785-27378c20c99b</vt:lpwstr>
  </property>
  <property fmtid="{D5CDD505-2E9C-101B-9397-08002B2CF9AE}" pid="8" name="MSIP_Label_5b58b62f-6f94-46bd-8089-18e64b0a9abb_ContentBits">
    <vt:lpwstr>0</vt:lpwstr>
  </property>
</Properties>
</file>