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8" r:id="rId5"/>
    <p:sldId id="260" r:id="rId6"/>
    <p:sldId id="259" r:id="rId7"/>
    <p:sldId id="263" r:id="rId8"/>
    <p:sldId id="269" r:id="rId9"/>
    <p:sldId id="261" r:id="rId10"/>
    <p:sldId id="262" r:id="rId11"/>
    <p:sldId id="264" r:id="rId12"/>
    <p:sldId id="266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andra Pop" initials="AP" lastIdx="2" clrIdx="0">
    <p:extLst>
      <p:ext uri="{19B8F6BF-5375-455C-9EA6-DF929625EA0E}">
        <p15:presenceInfo xmlns:p15="http://schemas.microsoft.com/office/powerpoint/2012/main" userId="8c17f4838aeba8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19T14:37:40.322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58FEB5-E8C6-3A80-493D-10CAD46A1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8C581-C775-98C2-8A72-CD05A2CA63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94724-09D4-4F07-9DDA-0BDFDA992456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BA7D3-DC7D-9A8E-6060-596812F9E5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6B5FF-CA0B-B91F-D0C8-5360C7A04B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62FCD-D8A9-45DB-A117-7E517482F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6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0B70-0B2D-4454-9C0D-63442C140F7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9ADCB-FF44-4D11-94CD-9544E5DFB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76A059-0727-59BF-99E8-577EE0A77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B65C056-B1A7-7FF8-5965-B3650A74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8737-127D-4908-932B-731DE6930369}" type="datetime1">
              <a:rPr lang="en-US" smtClean="0"/>
              <a:t>5/20/2024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3454174-9D12-C596-18E0-9C3B2A95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4464E70-28DA-BB7E-E872-926FCA58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07A79B4-F12F-0B57-BE23-C003FE3F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A113-4075-8F72-7862-87499373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85D07-1D31-8F87-D767-AAC820751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13C3-5CD5-C3AA-CDCE-CCECAFFE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CA8-5CE1-4958-B669-D933AA49FA40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68F2-FD99-3CF5-F7F2-46FDE2F9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EC49622-4FE3-B449-2292-88184B04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1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D4378C-BCD6-D0EC-73F4-F426025DB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A115D-71AF-967D-2312-B5BDEFE0E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CDB7-E1FC-7FF0-47F9-FF05A8DA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163A-39AB-4876-8208-83F43F159039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2E43B-2C2F-5E9B-ACCD-6AEA1DA5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4211ED7-BD8A-629D-8203-8375D7B6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7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EDC8-C1D4-96B9-6790-5B9DC0A2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B7742-A5DF-8640-884B-5925C8857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3D6A2-5C7B-D0C9-3B9D-D25E4A28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DCC1-85F1-475E-9B24-A4E3F71BBD89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B767-0001-682F-BB9E-30E86F99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D16685D-6EFA-6621-5A4B-4BD1CC76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7548-9A0C-3301-B536-7456420E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811CA-5E37-D2CF-D424-D1AC6FBA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2E129-0D49-9C8B-5FA2-1686D583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9982-FAA6-4525-A1E7-2F7673A24390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0534-7709-E1AB-3F86-5C555144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3C340-5C0A-05DE-38D1-F5101A96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1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12FB-8D31-A6BF-B26A-54F2E57F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9BBD1-0C18-604B-75C7-619BE6A2D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8E06B-2B4A-F0CB-ECE2-D91FD1E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B85DF-D2C7-EDF7-CAE1-90A424B7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7FA-7B94-4F91-BABC-9D716D9D537E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B35ED-B1AD-C7A3-789D-D56E84CC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60C7F7F-C143-ADD7-651F-32FEE87D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FDBC-A612-A3C7-16CF-DB422883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A53AE-EB85-9424-6870-715378B9B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B861F-D83D-874A-8F0E-9BE8ADBCB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CD26E-130E-3EFD-1E58-D0A076C9E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80009-3EE4-D16F-CCB1-73CA63D32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75DF4-258D-AB76-230B-8ABE0E21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AAC3-BDBB-47BF-BA5C-45EFB7F81241}" type="datetime1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679FF-8C9F-A02B-BF83-EEDA2791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698A86C-2570-E5A2-0B29-BBD24595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8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054B-64E0-23D2-6B48-69B7EDFB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744E3-8DA2-E6D6-2A16-DE06AFA8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E560-4FCD-4798-9AF2-642BCAC1830E}" type="datetime1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89B19-AB7A-A19A-30D2-AEDBCAA0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6698D-5F79-0980-9B76-3D586598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5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050C9-6840-84E5-D463-1BB9420E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1CC0-1E6D-4B25-A2AE-33306CF856E6}" type="datetime1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A4735-8AB6-87BE-D400-DE9A5D44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E5D0F-ABFC-3AB6-B29E-7372DFF5EA3A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85EC-E506-22F4-346F-7974EAC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A53F-C0C5-EA92-EF29-52B56CEE8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D2632-BED3-5DD1-0D92-845D5CA5B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3BAEC-429D-7A50-4D81-A1BF2ECC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2552-A208-4103-BBAD-2B95A95E1FEC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6B86E-B8A1-4F80-E1FB-62FB5458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84E180B-01F9-F756-B76F-DBCB1FEBB953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9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A099-1061-09E4-DC3E-DEBACB3D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513E4-8368-44F8-EA23-5FE27B6FA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BFFC8-2261-76FE-8474-2FCFEDC97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83C56-760D-2584-1EE9-9E92C5F9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08EA-84C3-4938-9F36-6CC12B53B25F}" type="datetime1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642CD-FFF3-B465-F5E9-7EA5EEE2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C4EA6F1-DE73-3AD0-FFED-F8CA8912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7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A504E-AD37-2053-5C5B-AE2A8911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862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BFCC0-702E-A0E6-7AC8-E887DEE53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9B09F-5F50-DEE3-1E0B-39D8F0668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8DAF-AFE5-4394-A263-6FDE350004BD}" type="datetime1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88452-2736-5F09-F17B-38FEE2A21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761627-0927-EAE4-3C8C-120709F0514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46" y="365125"/>
            <a:ext cx="1139954" cy="463297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653F00A-FF5A-1AFA-0B55-634828FAD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comments" Target="../comments/commen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6994-1CA3-A39D-4FDE-D835BC58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pPr algn="ctr"/>
            <a:r>
              <a:rPr lang="ro-RO" b="1" dirty="0"/>
              <a:t>Cercetări privind produsele apicole și valorificarea lor în cosmetică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F05B2-EF03-DBB5-4446-A81ABE597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792" y="3429000"/>
            <a:ext cx="9144000" cy="1655762"/>
          </a:xfrm>
        </p:spPr>
        <p:txBody>
          <a:bodyPr/>
          <a:lstStyle/>
          <a:p>
            <a:r>
              <a:rPr lang="en-US" dirty="0"/>
              <a:t>Autor</a:t>
            </a:r>
            <a:r>
              <a:rPr lang="ro-RO" dirty="0"/>
              <a:t>:  Pop Alessandra</a:t>
            </a:r>
          </a:p>
          <a:p>
            <a:r>
              <a:rPr lang="ro-RO" dirty="0"/>
              <a:t>Specializare: Biologie</a:t>
            </a:r>
          </a:p>
          <a:p>
            <a:r>
              <a:rPr lang="ro-RO" dirty="0"/>
              <a:t>Coordonator științific : Șef lucrări Dr. </a:t>
            </a:r>
            <a:r>
              <a:rPr lang="ro-RO" dirty="0" err="1"/>
              <a:t>Zorica</a:t>
            </a:r>
            <a:r>
              <a:rPr lang="ro-RO" dirty="0"/>
              <a:t> Marcela </a:t>
            </a:r>
            <a:r>
              <a:rPr lang="ro-RO" dirty="0" err="1"/>
              <a:t>Vosgan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21111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FCA2DCB-4BFE-170B-8E74-441245A90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661" y="826918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o-RO" dirty="0"/>
              <a:t> </a:t>
            </a:r>
            <a:r>
              <a:rPr lang="ro-RO" dirty="0" err="1"/>
              <a:t>Evidențiarea</a:t>
            </a:r>
            <a:r>
              <a:rPr lang="ro-RO" dirty="0"/>
              <a:t> puterii inhibatoare a produselor </a:t>
            </a:r>
            <a:r>
              <a:rPr lang="ro-RO" dirty="0" err="1"/>
              <a:t>api-tearepeutice</a:t>
            </a:r>
            <a:r>
              <a:rPr lang="ro-RO" dirty="0"/>
              <a:t> asupra tulpinilor microbiene.</a:t>
            </a: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E3A3B90C-1113-C6F8-DFA6-11E1BD20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CCCC5DDF-0866-24FB-A25D-D87409DB3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52" y="1862192"/>
            <a:ext cx="3130722" cy="4168890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A7A75D90-9E8C-14E8-06C9-FE4284ABF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956" y="1859496"/>
            <a:ext cx="3130722" cy="4171586"/>
          </a:xfrm>
          <a:prstGeom prst="rect">
            <a:avLst/>
          </a:prstGeom>
        </p:spPr>
      </p:pic>
      <p:sp>
        <p:nvSpPr>
          <p:cNvPr id="10" name="CasetăText 9">
            <a:extLst>
              <a:ext uri="{FF2B5EF4-FFF2-40B4-BE49-F238E27FC236}">
                <a16:creationId xmlns:a16="http://schemas.microsoft.com/office/drawing/2014/main" id="{E254D721-F083-EE35-613A-AFDBED456149}"/>
              </a:ext>
            </a:extLst>
          </p:cNvPr>
          <p:cNvSpPr txBox="1"/>
          <p:nvPr/>
        </p:nvSpPr>
        <p:spPr>
          <a:xfrm>
            <a:off x="2487360" y="616696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i="1" dirty="0" err="1"/>
              <a:t>Cutibacterium</a:t>
            </a:r>
            <a:r>
              <a:rPr lang="ro-RO" i="1" dirty="0"/>
              <a:t> </a:t>
            </a:r>
            <a:r>
              <a:rPr lang="ro-RO" i="1" dirty="0" err="1"/>
              <a:t>acnes</a:t>
            </a:r>
            <a:endParaRPr lang="ro-RO" i="1" dirty="0"/>
          </a:p>
        </p:txBody>
      </p:sp>
      <p:pic>
        <p:nvPicPr>
          <p:cNvPr id="11" name="Imagine 10">
            <a:extLst>
              <a:ext uri="{FF2B5EF4-FFF2-40B4-BE49-F238E27FC236}">
                <a16:creationId xmlns:a16="http://schemas.microsoft.com/office/drawing/2014/main" id="{58015607-8071-3AAC-6746-50C372DB2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911" y="1863765"/>
            <a:ext cx="3130723" cy="4167317"/>
          </a:xfrm>
          <a:prstGeom prst="rect">
            <a:avLst/>
          </a:prstGeom>
        </p:spPr>
      </p:pic>
      <p:sp>
        <p:nvSpPr>
          <p:cNvPr id="13" name="CasetăText 12">
            <a:extLst>
              <a:ext uri="{FF2B5EF4-FFF2-40B4-BE49-F238E27FC236}">
                <a16:creationId xmlns:a16="http://schemas.microsoft.com/office/drawing/2014/main" id="{B67065FC-7B8B-75AA-7970-96D4E66EF0BB}"/>
              </a:ext>
            </a:extLst>
          </p:cNvPr>
          <p:cNvSpPr txBox="1"/>
          <p:nvPr/>
        </p:nvSpPr>
        <p:spPr>
          <a:xfrm>
            <a:off x="8341188" y="603108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i="1" dirty="0" err="1"/>
              <a:t>Staphylococcus</a:t>
            </a:r>
            <a:r>
              <a:rPr lang="ro-RO" i="1" dirty="0"/>
              <a:t>  </a:t>
            </a:r>
            <a:r>
              <a:rPr lang="ro-RO" i="1" dirty="0" err="1"/>
              <a:t>epidermidis</a:t>
            </a:r>
            <a:r>
              <a:rPr lang="ro-RO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4877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D823B6E-388A-FCA3-0D0F-11EAF96EA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6104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it-IT" b="1" dirty="0"/>
              <a:t> Rezultatele analizelor microbiologi</a:t>
            </a:r>
            <a:r>
              <a:rPr lang="ro-RO" b="1" dirty="0"/>
              <a:t>ce  privind determinarea numărului total de germeni, respectiv drojdii și mucegaiuri</a:t>
            </a:r>
            <a:r>
              <a:rPr lang="it-IT" b="1" dirty="0"/>
              <a:t> </a:t>
            </a:r>
            <a:endParaRPr lang="ro-RO" b="1" dirty="0"/>
          </a:p>
          <a:p>
            <a:pPr marL="0" indent="0">
              <a:buNone/>
            </a:pPr>
            <a:r>
              <a:rPr lang="it-IT" dirty="0"/>
              <a:t>Tabel 1. </a:t>
            </a:r>
            <a:r>
              <a:rPr lang="ro-RO" dirty="0"/>
              <a:t>Încărcătura microbiană a probelor din miere în combinație cu uleiurile vegetale: ulei de măsline, ulei de cocos , ulei de </a:t>
            </a:r>
            <a:r>
              <a:rPr lang="ro-RO" dirty="0" err="1"/>
              <a:t>tamanu</a:t>
            </a:r>
            <a:r>
              <a:rPr lang="ro-RO" dirty="0"/>
              <a:t>.</a:t>
            </a:r>
            <a:r>
              <a:rPr lang="it-IT" dirty="0"/>
              <a:t> măsline, ulei de cocos, ulei de tamanu.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  <a:p>
            <a:endParaRPr lang="ro-RO" dirty="0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58464FC4-3A0A-24F7-20A9-193F02B6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56E74098-D2A0-9B23-7FCD-438B38F87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554336"/>
              </p:ext>
            </p:extLst>
          </p:nvPr>
        </p:nvGraphicFramePr>
        <p:xfrm>
          <a:off x="1343608" y="2761861"/>
          <a:ext cx="8808099" cy="4027788"/>
        </p:xfrm>
        <a:graphic>
          <a:graphicData uri="http://schemas.openxmlformats.org/drawingml/2006/table">
            <a:tbl>
              <a:tblPr firstRow="1" firstCol="1" bandRow="1"/>
              <a:tblGrid>
                <a:gridCol w="2936033">
                  <a:extLst>
                    <a:ext uri="{9D8B030D-6E8A-4147-A177-3AD203B41FA5}">
                      <a16:colId xmlns:a16="http://schemas.microsoft.com/office/drawing/2014/main" val="3666245126"/>
                    </a:ext>
                  </a:extLst>
                </a:gridCol>
                <a:gridCol w="2936033">
                  <a:extLst>
                    <a:ext uri="{9D8B030D-6E8A-4147-A177-3AD203B41FA5}">
                      <a16:colId xmlns:a16="http://schemas.microsoft.com/office/drawing/2014/main" val="1401800076"/>
                    </a:ext>
                  </a:extLst>
                </a:gridCol>
                <a:gridCol w="2936033">
                  <a:extLst>
                    <a:ext uri="{9D8B030D-6E8A-4147-A177-3AD203B41FA5}">
                      <a16:colId xmlns:a16="http://schemas.microsoft.com/office/drawing/2014/main" val="3878891728"/>
                    </a:ext>
                  </a:extLst>
                </a:gridCol>
              </a:tblGrid>
              <a:tr h="143816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25000"/>
                        </a:lnSpc>
                      </a:pPr>
                      <a:r>
                        <a:rPr lang="ro-RO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</a:t>
                      </a:r>
                    </a:p>
                    <a:p>
                      <a:pPr indent="457200" algn="just">
                        <a:lnSpc>
                          <a:spcPct val="125000"/>
                        </a:lnSpc>
                      </a:pPr>
                      <a:endParaRPr lang="ro-RO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7200" algn="just">
                        <a:lnSpc>
                          <a:spcPct val="125000"/>
                        </a:lnSpc>
                      </a:pPr>
                      <a:r>
                        <a:rPr lang="ro-RO" sz="16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Probe </a:t>
                      </a:r>
                      <a:endParaRPr lang="ro-RO" sz="1600" b="1" dirty="0"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25000"/>
                        </a:lnSpc>
                      </a:pPr>
                      <a:endParaRPr lang="ro-RO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7200" algn="just">
                        <a:lnSpc>
                          <a:spcPct val="125000"/>
                        </a:lnSpc>
                      </a:pPr>
                      <a:r>
                        <a:rPr lang="ro-RO" sz="1200" b="1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Nr.total</a:t>
                      </a:r>
                      <a:r>
                        <a:rPr lang="ro-RO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microrganisme</a:t>
                      </a:r>
                      <a:r>
                        <a:rPr lang="ro-RO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aerobe </a:t>
                      </a:r>
                    </a:p>
                    <a:p>
                      <a:pPr indent="457200" algn="just">
                        <a:lnSpc>
                          <a:spcPct val="125000"/>
                        </a:lnSpc>
                      </a:pPr>
                      <a:r>
                        <a:rPr lang="ro-RO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( NTG , UFC/g)</a:t>
                      </a:r>
                      <a:endParaRPr lang="ro-RO" sz="1200" b="1" dirty="0"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25000"/>
                        </a:lnSpc>
                      </a:pPr>
                      <a:endParaRPr lang="ro-RO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25000"/>
                        </a:lnSpc>
                      </a:pPr>
                      <a:r>
                        <a:rPr lang="ro-RO" sz="14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 total de drojdii și mucegaiuri (DM,UFC/g)</a:t>
                      </a:r>
                      <a:endParaRPr lang="ro-RO" sz="1400" b="1" dirty="0"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077218"/>
                  </a:ext>
                </a:extLst>
              </a:tr>
              <a:tr h="654345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25000"/>
                        </a:lnSpc>
                      </a:pPr>
                      <a:r>
                        <a:rPr lang="ro-RO" sz="1200" b="1" dirty="0">
                          <a:solidFill>
                            <a:srgbClr val="FF0000"/>
                          </a:solidFill>
                          <a:effectLst/>
                          <a:latin typeface="Georgia Pro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Limita de </a:t>
                      </a:r>
                      <a:r>
                        <a:rPr lang="ro-RO" sz="1200" b="1" dirty="0" err="1">
                          <a:solidFill>
                            <a:srgbClr val="FF0000"/>
                          </a:solidFill>
                          <a:effectLst/>
                          <a:latin typeface="Georgia Pro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adminisibilitate</a:t>
                      </a:r>
                      <a:endParaRPr lang="ro-RO" sz="1200" b="1" dirty="0">
                        <a:solidFill>
                          <a:srgbClr val="FF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25000"/>
                        </a:lnSpc>
                      </a:pPr>
                      <a:endParaRPr lang="ro-RO" sz="1100" dirty="0"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25000"/>
                        </a:lnSpc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10</a:t>
                      </a:r>
                      <a:r>
                        <a:rPr lang="en-US" sz="18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o-RO" sz="3200" dirty="0">
                        <a:solidFill>
                          <a:srgbClr val="FF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25000"/>
                        </a:lnSpc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100" dirty="0"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7200" algn="just">
                        <a:lnSpc>
                          <a:spcPct val="125000"/>
                        </a:lnSpc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0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o-RO" sz="3600" b="1" dirty="0">
                        <a:solidFill>
                          <a:srgbClr val="FF0000"/>
                        </a:solidFill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7200" algn="just">
                        <a:lnSpc>
                          <a:spcPct val="125000"/>
                        </a:lnSpc>
                      </a:pPr>
                      <a:r>
                        <a:rPr lang="ro-RO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100" dirty="0"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883198"/>
                  </a:ext>
                </a:extLst>
              </a:tr>
              <a:tr h="804502"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25000"/>
                        </a:lnSpc>
                      </a:pPr>
                      <a:r>
                        <a:rPr lang="ro-RO" sz="16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Miere cu ulei de măsline </a:t>
                      </a:r>
                      <a:endParaRPr lang="ro-RO" sz="1600" b="1" dirty="0"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25000"/>
                        </a:lnSpc>
                      </a:pPr>
                      <a:r>
                        <a:rPr lang="ro-RO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100" dirty="0"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7200" algn="just">
                        <a:lnSpc>
                          <a:spcPct val="125000"/>
                        </a:lnSpc>
                      </a:pPr>
                      <a:r>
                        <a:rPr lang="ro-RO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o-RO" sz="1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5x10</a:t>
                      </a:r>
                      <a:r>
                        <a:rPr lang="ro-RO" sz="1800" baseline="300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o-RO" sz="1100" dirty="0"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25000"/>
                        </a:lnSpc>
                      </a:pPr>
                      <a:r>
                        <a:rPr lang="ro-RO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100" dirty="0"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7200" algn="just">
                        <a:lnSpc>
                          <a:spcPct val="125000"/>
                        </a:lnSpc>
                      </a:pPr>
                      <a:r>
                        <a:rPr lang="ro-RO" sz="1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1x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o-RO" sz="1800" dirty="0"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843243"/>
                  </a:ext>
                </a:extLst>
              </a:tr>
              <a:tr h="52921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25000"/>
                        </a:lnSpc>
                      </a:pPr>
                      <a:r>
                        <a:rPr lang="ro-RO" sz="16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Miere cu ulei de cocos </a:t>
                      </a:r>
                      <a:endParaRPr lang="ro-RO" sz="1600" b="1" dirty="0"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25000"/>
                        </a:lnSpc>
                      </a:pPr>
                      <a:r>
                        <a:rPr lang="ro-RO" sz="1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6x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o-RO" sz="1800" dirty="0"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25000"/>
                        </a:lnSpc>
                      </a:pPr>
                      <a:r>
                        <a:rPr lang="ro-RO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ro-RO" sz="1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o-RO" sz="1100" dirty="0"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730516"/>
                  </a:ext>
                </a:extLst>
              </a:tr>
              <a:tr h="52921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25000"/>
                        </a:lnSpc>
                      </a:pPr>
                      <a:r>
                        <a:rPr lang="ro-RO" sz="14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Miere cu ulei de </a:t>
                      </a:r>
                      <a:r>
                        <a:rPr lang="ro-RO" sz="1400" b="1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tamanu</a:t>
                      </a:r>
                      <a:endParaRPr lang="ro-RO" sz="1400" b="1" dirty="0"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25000"/>
                        </a:lnSpc>
                      </a:pPr>
                      <a:r>
                        <a:rPr lang="ro-RO" sz="1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4x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o-RO" sz="1800" dirty="0"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25000"/>
                        </a:lnSpc>
                      </a:pPr>
                      <a:r>
                        <a:rPr lang="ro-RO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ro-RO" sz="1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1x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800" baseline="300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o-RO" sz="1100" dirty="0">
                        <a:effectLst/>
                        <a:latin typeface="Georgia Pro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307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912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108E98B-F2E7-3382-C757-C4BBE62D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/>
              <a:t>Obținerea unor formule </a:t>
            </a:r>
            <a:r>
              <a:rPr lang="ro-RO" b="1" dirty="0" err="1"/>
              <a:t>api-fitoterapeutice</a:t>
            </a:r>
            <a:endParaRPr lang="ro-RO" b="1" dirty="0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B8AAACB0-75D4-065E-7B48-AF473E43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F8BD17CD-EA20-8CDD-C60A-586E37CB5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67" y="2152130"/>
            <a:ext cx="2918979" cy="3877449"/>
          </a:xfrm>
          <a:prstGeom prst="rect">
            <a:avLst/>
          </a:prstGeom>
        </p:spPr>
      </p:pic>
      <p:sp>
        <p:nvSpPr>
          <p:cNvPr id="10" name="CasetăText 9">
            <a:extLst>
              <a:ext uri="{FF2B5EF4-FFF2-40B4-BE49-F238E27FC236}">
                <a16:creationId xmlns:a16="http://schemas.microsoft.com/office/drawing/2014/main" id="{5EC648C4-E19A-D2B6-F1D4-EB275D044DC7}"/>
              </a:ext>
            </a:extLst>
          </p:cNvPr>
          <p:cNvSpPr txBox="1"/>
          <p:nvPr/>
        </p:nvSpPr>
        <p:spPr>
          <a:xfrm>
            <a:off x="321164" y="6077146"/>
            <a:ext cx="2759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 Cremă pe bază de miere cu uleiul de măsline </a:t>
            </a:r>
          </a:p>
        </p:txBody>
      </p:sp>
      <p:pic>
        <p:nvPicPr>
          <p:cNvPr id="11" name="Imagine 10">
            <a:extLst>
              <a:ext uri="{FF2B5EF4-FFF2-40B4-BE49-F238E27FC236}">
                <a16:creationId xmlns:a16="http://schemas.microsoft.com/office/drawing/2014/main" id="{463E42DA-05B6-A2B2-EB15-D714D566F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499" y="2152576"/>
            <a:ext cx="2841076" cy="3798070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BE569194-EFC3-1407-A5D3-E36A38F87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231" y="2152576"/>
            <a:ext cx="2841076" cy="3790594"/>
          </a:xfrm>
          <a:prstGeom prst="rect">
            <a:avLst/>
          </a:prstGeom>
        </p:spPr>
      </p:pic>
      <p:sp>
        <p:nvSpPr>
          <p:cNvPr id="14" name="CasetăText 13">
            <a:extLst>
              <a:ext uri="{FF2B5EF4-FFF2-40B4-BE49-F238E27FC236}">
                <a16:creationId xmlns:a16="http://schemas.microsoft.com/office/drawing/2014/main" id="{F2AB5B9E-7DD2-F24A-D5FD-B3B59BA367F7}"/>
              </a:ext>
            </a:extLst>
          </p:cNvPr>
          <p:cNvSpPr txBox="1"/>
          <p:nvPr/>
        </p:nvSpPr>
        <p:spPr>
          <a:xfrm>
            <a:off x="4093185" y="6075144"/>
            <a:ext cx="2481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/>
              <a:t>Cremă pe bază de miere cu uleiul de cocos</a:t>
            </a:r>
          </a:p>
        </p:txBody>
      </p:sp>
      <p:sp>
        <p:nvSpPr>
          <p:cNvPr id="16" name="CasetăText 15">
            <a:extLst>
              <a:ext uri="{FF2B5EF4-FFF2-40B4-BE49-F238E27FC236}">
                <a16:creationId xmlns:a16="http://schemas.microsoft.com/office/drawing/2014/main" id="{807C18FC-C658-3E11-D779-574C386DBD50}"/>
              </a:ext>
            </a:extLst>
          </p:cNvPr>
          <p:cNvSpPr txBox="1"/>
          <p:nvPr/>
        </p:nvSpPr>
        <p:spPr>
          <a:xfrm>
            <a:off x="7571949" y="6083105"/>
            <a:ext cx="25797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dirty="0"/>
              <a:t>Cremă pe bază de miere cu uleiul de </a:t>
            </a:r>
            <a:r>
              <a:rPr lang="ro-RO" dirty="0" err="1"/>
              <a:t>tamanu</a:t>
            </a:r>
            <a:r>
              <a:rPr lang="ro-R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953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E7C746D-CA4E-BBC4-40A8-E7E029AAA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/>
              <a:t>Concluzii generale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9B6AE6A-8720-25A3-B215-77FE2755E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dirty="0"/>
              <a:t> Potrivit acestei lucrări s-au identificat diferite concluzii: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o-RO" dirty="0"/>
              <a:t>Tenul are o </a:t>
            </a:r>
            <a:r>
              <a:rPr lang="ro-RO" dirty="0" err="1"/>
              <a:t>microbiotă</a:t>
            </a:r>
            <a:r>
              <a:rPr lang="ro-RO" dirty="0"/>
              <a:t> variată, sensibilă și indicat ar fi să îl îngrijim cu produse naturale apicole.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o-RO" dirty="0"/>
              <a:t> Cercetările au fost aprofundate pe două tulpini: </a:t>
            </a:r>
            <a:r>
              <a:rPr lang="ro-RO" i="1" dirty="0" err="1"/>
              <a:t>Cutibacterium</a:t>
            </a:r>
            <a:r>
              <a:rPr lang="ro-RO" i="1" dirty="0"/>
              <a:t> </a:t>
            </a:r>
            <a:r>
              <a:rPr lang="ro-RO" i="1" dirty="0" err="1"/>
              <a:t>acnes</a:t>
            </a:r>
            <a:r>
              <a:rPr lang="ro-RO" i="1" dirty="0"/>
              <a:t> și  </a:t>
            </a:r>
            <a:r>
              <a:rPr lang="ro-RO" i="1" dirty="0" err="1"/>
              <a:t>Staphylococcus</a:t>
            </a:r>
            <a:r>
              <a:rPr lang="ro-RO" i="1" dirty="0"/>
              <a:t> </a:t>
            </a:r>
            <a:r>
              <a:rPr lang="ro-RO" i="1" dirty="0" err="1"/>
              <a:t>epidermidis</a:t>
            </a:r>
            <a:r>
              <a:rPr lang="ro-RO" i="1" dirty="0"/>
              <a:t> </a:t>
            </a:r>
            <a:r>
              <a:rPr lang="ro-RO" dirty="0"/>
              <a:t>care sunt responsabile de accentuarea acneei și inflamarea glandelor sebacee</a:t>
            </a:r>
            <a:r>
              <a:rPr lang="ro-RO" i="1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o-RO" dirty="0"/>
              <a:t>Produsele apicole au un bun  efect </a:t>
            </a:r>
            <a:r>
              <a:rPr lang="ro-RO" dirty="0" err="1"/>
              <a:t>antimicrobian</a:t>
            </a:r>
            <a:r>
              <a:rPr lang="ro-RO" dirty="0"/>
              <a:t>, de aceea sunt numite antibiotice naturale, în special propolisul, lăptișorul de matcă, polenul.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o-RO" dirty="0"/>
              <a:t>Încărcătura microbiană este sub limitele de admisibilitate în probele cu miere și diferite tipuri de ulei, astfel se recomandă prepararea produselor cosmetice </a:t>
            </a:r>
            <a:r>
              <a:rPr lang="ro-RO" dirty="0" err="1"/>
              <a:t>api</a:t>
            </a:r>
            <a:r>
              <a:rPr lang="ro-RO" dirty="0"/>
              <a:t>-terapeutice.</a:t>
            </a: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32E67422-8FFA-4CAC-9DA2-08107629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94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FC576E9-E9AF-C1E2-37A8-61B483AC8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Bibliografie</a:t>
            </a: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7CF40C59-F788-D02F-02FF-77FBE15B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4" name="Substituent conținut 13">
            <a:extLst>
              <a:ext uri="{FF2B5EF4-FFF2-40B4-BE49-F238E27FC236}">
                <a16:creationId xmlns:a16="http://schemas.microsoft.com/office/drawing/2014/main" id="{9BF56BEE-1273-4F66-E68C-A72D03EDF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o-RO" sz="1800" dirty="0" err="1"/>
              <a:t>Kurek-Górecka</a:t>
            </a:r>
            <a:r>
              <a:rPr lang="ro-RO" sz="1800" dirty="0"/>
              <a:t>, Anna et al. “Bee </a:t>
            </a:r>
            <a:r>
              <a:rPr lang="ro-RO" sz="1800" dirty="0" err="1"/>
              <a:t>Products</a:t>
            </a:r>
            <a:r>
              <a:rPr lang="ro-RO" sz="1800" dirty="0"/>
              <a:t> in </a:t>
            </a:r>
            <a:r>
              <a:rPr lang="ro-RO" sz="1800" dirty="0" err="1"/>
              <a:t>Dermatology</a:t>
            </a:r>
            <a:r>
              <a:rPr lang="ro-RO" sz="1800" dirty="0"/>
              <a:t> </a:t>
            </a:r>
            <a:r>
              <a:rPr lang="ro-RO" sz="1800" dirty="0" err="1"/>
              <a:t>and</a:t>
            </a:r>
            <a:r>
              <a:rPr lang="ro-RO" sz="1800" dirty="0"/>
              <a:t> </a:t>
            </a:r>
            <a:r>
              <a:rPr lang="ro-RO" sz="1800" dirty="0" err="1"/>
              <a:t>Skin</a:t>
            </a:r>
            <a:r>
              <a:rPr lang="ro-RO" sz="1800" dirty="0"/>
              <a:t> Care.” </a:t>
            </a:r>
            <a:r>
              <a:rPr lang="ro-RO" sz="1800" dirty="0" err="1"/>
              <a:t>Molecules</a:t>
            </a:r>
            <a:r>
              <a:rPr lang="ro-RO" sz="1800" dirty="0"/>
              <a:t> (Basel, Switzerland) vol. 25, nr. 3,  2020.</a:t>
            </a:r>
          </a:p>
          <a:p>
            <a:pPr algn="just"/>
            <a:r>
              <a:rPr lang="en-US" sz="1800" dirty="0"/>
              <a:t>Wilson Antonio Weis a, N. R.. “An overview about apitherapy and its clinical applications”, vol.2, nr. 2, 2022.</a:t>
            </a:r>
            <a:endParaRPr lang="ro-RO" sz="1800" dirty="0"/>
          </a:p>
          <a:p>
            <a:pPr algn="just"/>
            <a:r>
              <a:rPr lang="en-US" sz="1800" dirty="0" err="1"/>
              <a:t>Bovinder</a:t>
            </a:r>
            <a:r>
              <a:rPr lang="en-US" sz="1800" dirty="0"/>
              <a:t> Chand, I. K. “Evolution of Apiculture, History and Present Scenario”,1st Edition, 2021, p.22, 2021.</a:t>
            </a:r>
            <a:endParaRPr lang="ro-RO" sz="1800" dirty="0"/>
          </a:p>
          <a:p>
            <a:pPr algn="just"/>
            <a:r>
              <a:rPr lang="ro-RO" sz="1800" dirty="0"/>
              <a:t>Ș. Lazăr, O.C Vornicu Apicultura, editura Alfa, pp. 9-14, 2007.</a:t>
            </a:r>
          </a:p>
          <a:p>
            <a:pPr algn="just"/>
            <a:r>
              <a:rPr lang="ro-RO" sz="1800" dirty="0"/>
              <a:t>C.B. </a:t>
            </a:r>
            <a:r>
              <a:rPr lang="ro-RO" sz="1800" dirty="0" err="1"/>
              <a:t>Pocol</a:t>
            </a:r>
            <a:r>
              <a:rPr lang="ro-RO" sz="1800" dirty="0"/>
              <a:t> ,</a:t>
            </a:r>
            <a:r>
              <a:rPr lang="ro-RO" sz="1800" dirty="0" err="1"/>
              <a:t>PŠedík</a:t>
            </a:r>
            <a:r>
              <a:rPr lang="ro-RO" sz="1800" dirty="0"/>
              <a:t> 2, D.I </a:t>
            </a:r>
            <a:r>
              <a:rPr lang="ro-RO" sz="1800" dirty="0" err="1"/>
              <a:t>SBrumă</a:t>
            </a:r>
            <a:r>
              <a:rPr lang="ro-RO" sz="1800" dirty="0"/>
              <a:t>, A Amuza ,A </a:t>
            </a:r>
            <a:r>
              <a:rPr lang="ro-RO" sz="1800" dirty="0" err="1"/>
              <a:t>Chirsanova</a:t>
            </a:r>
            <a:r>
              <a:rPr lang="ro-RO" sz="1800" dirty="0"/>
              <a:t> “Organic </a:t>
            </a:r>
            <a:r>
              <a:rPr lang="ro-RO" sz="1800" dirty="0" err="1"/>
              <a:t>Beekeeping</a:t>
            </a:r>
            <a:r>
              <a:rPr lang="ro-RO" sz="1800" dirty="0"/>
              <a:t> </a:t>
            </a:r>
            <a:r>
              <a:rPr lang="ro-RO" sz="1800" dirty="0" err="1"/>
              <a:t>Practices</a:t>
            </a:r>
            <a:r>
              <a:rPr lang="ro-RO" sz="1800" dirty="0"/>
              <a:t> in Romania: Status </a:t>
            </a:r>
            <a:r>
              <a:rPr lang="ro-RO" sz="1800" dirty="0" err="1"/>
              <a:t>and</a:t>
            </a:r>
            <a:r>
              <a:rPr lang="ro-RO" sz="1800" dirty="0"/>
              <a:t> </a:t>
            </a:r>
            <a:r>
              <a:rPr lang="ro-RO" sz="1800" dirty="0" err="1"/>
              <a:t>Perspectives</a:t>
            </a:r>
            <a:r>
              <a:rPr lang="ro-RO" sz="1800" dirty="0"/>
              <a:t> </a:t>
            </a:r>
            <a:r>
              <a:rPr lang="ro-RO" sz="1800" dirty="0" err="1"/>
              <a:t>towards</a:t>
            </a:r>
            <a:r>
              <a:rPr lang="ro-RO" sz="1800" dirty="0"/>
              <a:t> a </a:t>
            </a:r>
            <a:r>
              <a:rPr lang="ro-RO" sz="1800" dirty="0" err="1"/>
              <a:t>Sustainable</a:t>
            </a:r>
            <a:r>
              <a:rPr lang="ro-RO" sz="1800" dirty="0"/>
              <a:t> </a:t>
            </a:r>
            <a:r>
              <a:rPr lang="ro-RO" sz="1800" dirty="0" err="1"/>
              <a:t>Development</a:t>
            </a:r>
            <a:r>
              <a:rPr lang="ro-RO" sz="1800" dirty="0"/>
              <a:t>”, vol. 11, nr. 1, p.1, 2021.</a:t>
            </a:r>
          </a:p>
          <a:p>
            <a:pPr algn="just"/>
            <a:r>
              <a:rPr lang="ro-RO" sz="1800" dirty="0" err="1"/>
              <a:t>Hossain</a:t>
            </a:r>
            <a:r>
              <a:rPr lang="ro-RO" sz="1800" dirty="0"/>
              <a:t> R, </a:t>
            </a:r>
            <a:r>
              <a:rPr lang="ro-RO" sz="1800" dirty="0" err="1"/>
              <a:t>Quispe</a:t>
            </a:r>
            <a:r>
              <a:rPr lang="ro-RO" sz="1800" dirty="0"/>
              <a:t> C, Khan RA, </a:t>
            </a:r>
            <a:r>
              <a:rPr lang="ro-RO" sz="1800" dirty="0" err="1"/>
              <a:t>Saikat</a:t>
            </a:r>
            <a:r>
              <a:rPr lang="ro-RO" sz="1800" dirty="0"/>
              <a:t> ASM, Ray P, </a:t>
            </a:r>
            <a:r>
              <a:rPr lang="ro-RO" sz="1800" dirty="0" err="1"/>
              <a:t>Ongalbek</a:t>
            </a:r>
            <a:r>
              <a:rPr lang="ro-RO" sz="1800" dirty="0"/>
              <a:t> D, </a:t>
            </a:r>
            <a:r>
              <a:rPr lang="ro-RO" sz="1800" dirty="0" err="1"/>
              <a:t>Yeskaliyeva</a:t>
            </a:r>
            <a:r>
              <a:rPr lang="ro-RO" sz="1800" dirty="0"/>
              <a:t> B, </a:t>
            </a:r>
            <a:r>
              <a:rPr lang="ro-RO" sz="1800" dirty="0" err="1"/>
              <a:t>Jain</a:t>
            </a:r>
            <a:r>
              <a:rPr lang="ro-RO" sz="1800" dirty="0"/>
              <a:t> D, </a:t>
            </a:r>
            <a:r>
              <a:rPr lang="ro-RO" sz="1800" dirty="0" err="1"/>
              <a:t>Smeriglio</a:t>
            </a:r>
            <a:r>
              <a:rPr lang="ro-RO" sz="1800" dirty="0"/>
              <a:t> A, </a:t>
            </a:r>
            <a:r>
              <a:rPr lang="ro-RO" sz="1800" dirty="0" err="1"/>
              <a:t>Trombetta</a:t>
            </a:r>
            <a:r>
              <a:rPr lang="ro-RO" sz="1800" dirty="0"/>
              <a:t> D, </a:t>
            </a:r>
            <a:r>
              <a:rPr lang="ro-RO" sz="1800" dirty="0" err="1"/>
              <a:t>Kiani</a:t>
            </a:r>
            <a:r>
              <a:rPr lang="ro-RO" sz="1800" dirty="0"/>
              <a:t> R, </a:t>
            </a:r>
            <a:r>
              <a:rPr lang="ro-RO" sz="1800" dirty="0" err="1"/>
              <a:t>Kobarfard</a:t>
            </a:r>
            <a:r>
              <a:rPr lang="ro-RO" sz="1800" dirty="0"/>
              <a:t> F, </a:t>
            </a:r>
            <a:r>
              <a:rPr lang="ro-RO" sz="1800" dirty="0" err="1"/>
              <a:t>Mojgani</a:t>
            </a:r>
            <a:r>
              <a:rPr lang="ro-RO" sz="1800" dirty="0"/>
              <a:t> N, </a:t>
            </a:r>
            <a:r>
              <a:rPr lang="ro-RO" sz="1800" dirty="0" err="1"/>
              <a:t>Saffarian</a:t>
            </a:r>
            <a:r>
              <a:rPr lang="ro-RO" sz="1800" dirty="0"/>
              <a:t> P, Ayatollahi SA, </a:t>
            </a:r>
            <a:r>
              <a:rPr lang="ro-RO" sz="1800" dirty="0" err="1"/>
              <a:t>Sarkar</a:t>
            </a:r>
            <a:r>
              <a:rPr lang="ro-RO" sz="1800" dirty="0"/>
              <a:t> C, Islam MT, </a:t>
            </a:r>
            <a:r>
              <a:rPr lang="ro-RO" sz="1800" dirty="0" err="1"/>
              <a:t>Keriman</a:t>
            </a:r>
            <a:r>
              <a:rPr lang="ro-RO" sz="1800" dirty="0"/>
              <a:t> D, </a:t>
            </a:r>
            <a:r>
              <a:rPr lang="ro-RO" sz="1800" dirty="0" err="1"/>
              <a:t>Uçar</a:t>
            </a:r>
            <a:r>
              <a:rPr lang="ro-RO" sz="1800" dirty="0"/>
              <a:t> A, </a:t>
            </a:r>
            <a:r>
              <a:rPr lang="ro-RO" sz="1800" dirty="0" err="1"/>
              <a:t>Martorell</a:t>
            </a:r>
            <a:r>
              <a:rPr lang="ro-RO" sz="1800" dirty="0"/>
              <a:t> M, </a:t>
            </a:r>
            <a:r>
              <a:rPr lang="ro-RO" sz="1800" dirty="0" err="1"/>
              <a:t>Sureda</a:t>
            </a:r>
            <a:r>
              <a:rPr lang="ro-RO" sz="1800" dirty="0"/>
              <a:t> A, </a:t>
            </a:r>
            <a:r>
              <a:rPr lang="ro-RO" sz="1800" dirty="0" err="1"/>
              <a:t>Pintus</a:t>
            </a:r>
            <a:r>
              <a:rPr lang="ro-RO" sz="1800" dirty="0"/>
              <a:t> G, </a:t>
            </a:r>
            <a:r>
              <a:rPr lang="ro-RO" sz="1800" dirty="0" err="1"/>
              <a:t>Butnariu</a:t>
            </a:r>
            <a:r>
              <a:rPr lang="ro-RO" sz="1800" dirty="0"/>
              <a:t> M, </a:t>
            </a:r>
            <a:r>
              <a:rPr lang="ro-RO" sz="1800" dirty="0" err="1"/>
              <a:t>Sharifi</a:t>
            </a:r>
            <a:r>
              <a:rPr lang="ro-RO" sz="1800" dirty="0"/>
              <a:t>-Rad J, </a:t>
            </a:r>
            <a:r>
              <a:rPr lang="ro-RO" sz="1800" dirty="0" err="1"/>
              <a:t>Cho</a:t>
            </a:r>
            <a:r>
              <a:rPr lang="ro-RO" sz="1800" dirty="0"/>
              <a:t> WC. „Propolis: An update on </a:t>
            </a:r>
            <a:r>
              <a:rPr lang="ro-RO" sz="1800" dirty="0" err="1"/>
              <a:t>its</a:t>
            </a:r>
            <a:r>
              <a:rPr lang="ro-RO" sz="1800" dirty="0"/>
              <a:t> </a:t>
            </a:r>
            <a:r>
              <a:rPr lang="ro-RO" sz="1800" dirty="0" err="1"/>
              <a:t>chemistry</a:t>
            </a:r>
            <a:r>
              <a:rPr lang="ro-RO" sz="1800" dirty="0"/>
              <a:t> </a:t>
            </a:r>
            <a:r>
              <a:rPr lang="ro-RO" sz="1800" dirty="0" err="1"/>
              <a:t>and</a:t>
            </a:r>
            <a:r>
              <a:rPr lang="ro-RO" sz="1800" dirty="0"/>
              <a:t> </a:t>
            </a:r>
            <a:r>
              <a:rPr lang="ro-RO" sz="1800" dirty="0" err="1"/>
              <a:t>pharmacological</a:t>
            </a:r>
            <a:r>
              <a:rPr lang="ro-RO" sz="1800" dirty="0"/>
              <a:t> </a:t>
            </a:r>
            <a:r>
              <a:rPr lang="ro-RO" sz="1800" dirty="0" err="1"/>
              <a:t>applications</a:t>
            </a:r>
            <a:r>
              <a:rPr lang="ro-RO" sz="1800" dirty="0"/>
              <a:t>”, vol. 17, 2022.</a:t>
            </a:r>
          </a:p>
          <a:p>
            <a:pPr algn="just"/>
            <a:r>
              <a:rPr lang="en-US" sz="1800" dirty="0" err="1"/>
              <a:t>L.Šturm</a:t>
            </a:r>
            <a:r>
              <a:rPr lang="en-US" sz="1800" dirty="0"/>
              <a:t>, N. P. </a:t>
            </a:r>
            <a:r>
              <a:rPr lang="en-US" sz="1800" dirty="0" err="1"/>
              <a:t>Ulrih</a:t>
            </a:r>
            <a:r>
              <a:rPr lang="en-US" sz="1800" dirty="0"/>
              <a:t>, </a:t>
            </a:r>
            <a:r>
              <a:rPr lang="ro-RO" sz="1800" dirty="0"/>
              <a:t>„</a:t>
            </a:r>
            <a:r>
              <a:rPr lang="en-US" sz="1800" dirty="0"/>
              <a:t>Advances in the Propolis Chemical Composition between</a:t>
            </a:r>
            <a:r>
              <a:rPr lang="ro-RO" sz="1800" dirty="0"/>
              <a:t>”</a:t>
            </a:r>
            <a:r>
              <a:rPr lang="en-US" sz="1800" dirty="0"/>
              <a:t>2013 and 2018: A Review, vol. 1, nr. 1, pp 1-4, 2019.</a:t>
            </a:r>
            <a:endParaRPr lang="ro-RO" sz="1800" dirty="0"/>
          </a:p>
          <a:p>
            <a:pPr algn="just"/>
            <a:r>
              <a:rPr lang="en-US" sz="1800" dirty="0"/>
              <a:t> </a:t>
            </a:r>
            <a:r>
              <a:rPr lang="en-US" sz="1800" dirty="0" err="1"/>
              <a:t>A.Chirsanova</a:t>
            </a:r>
            <a:r>
              <a:rPr lang="en-US" sz="1800" dirty="0"/>
              <a:t>, T. </a:t>
            </a:r>
            <a:r>
              <a:rPr lang="en-US" sz="1800" dirty="0" err="1"/>
              <a:t>Capcanri</a:t>
            </a:r>
            <a:r>
              <a:rPr lang="en-US" sz="1800" dirty="0"/>
              <a:t>, A. </a:t>
            </a:r>
            <a:r>
              <a:rPr lang="en-US" sz="1800" dirty="0" err="1"/>
              <a:t>Boistean</a:t>
            </a:r>
            <a:r>
              <a:rPr lang="en-US" sz="1800" dirty="0"/>
              <a:t> </a:t>
            </a:r>
            <a:r>
              <a:rPr lang="en-US" sz="1800" dirty="0" err="1"/>
              <a:t>I.Khanchel</a:t>
            </a:r>
            <a:r>
              <a:rPr lang="en-US" sz="1800" dirty="0"/>
              <a:t>, </a:t>
            </a:r>
            <a:r>
              <a:rPr lang="ro-RO" sz="1800" dirty="0"/>
              <a:t>„</a:t>
            </a:r>
            <a:r>
              <a:rPr lang="en-US" sz="1800" dirty="0"/>
              <a:t>Bee honey: history, characteristics, properties, benefits and adulteration in the </a:t>
            </a:r>
            <a:r>
              <a:rPr lang="en-US" sz="1800" dirty="0" err="1"/>
              <a:t>beeliping</a:t>
            </a:r>
            <a:r>
              <a:rPr lang="en-US" sz="1800" dirty="0"/>
              <a:t> sector</a:t>
            </a:r>
            <a:r>
              <a:rPr lang="ro-RO" sz="1800" dirty="0"/>
              <a:t>”</a:t>
            </a:r>
            <a:r>
              <a:rPr lang="en-US" sz="1800" dirty="0"/>
              <a:t>, vol. 4, pp. 99-101, 2021</a:t>
            </a:r>
            <a:r>
              <a:rPr lang="ro-RO" sz="1800" dirty="0"/>
              <a:t>.</a:t>
            </a:r>
          </a:p>
          <a:p>
            <a:pPr algn="just"/>
            <a:r>
              <a:rPr lang="en-US" sz="1800" dirty="0"/>
              <a:t>S. </a:t>
            </a:r>
            <a:r>
              <a:rPr lang="en-US" sz="1800" dirty="0" err="1"/>
              <a:t>Martinotti</a:t>
            </a:r>
            <a:r>
              <a:rPr lang="en-US" sz="1800" dirty="0"/>
              <a:t> , G. </a:t>
            </a:r>
            <a:r>
              <a:rPr lang="en-US" sz="1800" dirty="0" err="1"/>
              <a:t>Bonsignore</a:t>
            </a:r>
            <a:r>
              <a:rPr lang="en-US" sz="1800" dirty="0"/>
              <a:t>, E </a:t>
            </a:r>
            <a:r>
              <a:rPr lang="en-US" sz="1800" dirty="0" err="1"/>
              <a:t>Ranzato</a:t>
            </a:r>
            <a:r>
              <a:rPr lang="en-US" sz="1800" dirty="0"/>
              <a:t>, </a:t>
            </a:r>
            <a:r>
              <a:rPr lang="ro-RO" sz="1800" dirty="0"/>
              <a:t>„</a:t>
            </a:r>
            <a:r>
              <a:rPr lang="en-US" sz="1800" dirty="0"/>
              <a:t>Applications of Beehive Products for Wound Repair and</a:t>
            </a:r>
          </a:p>
          <a:p>
            <a:pPr algn="just"/>
            <a:r>
              <a:rPr lang="en-US" sz="1800" dirty="0"/>
              <a:t>Skin Care</a:t>
            </a:r>
            <a:r>
              <a:rPr lang="ro-RO" sz="1800" dirty="0"/>
              <a:t>”</a:t>
            </a:r>
            <a:r>
              <a:rPr lang="en-US" sz="1800" dirty="0"/>
              <a:t>, vol. 10, 2023.</a:t>
            </a:r>
          </a:p>
          <a:p>
            <a:endParaRPr lang="en-US" sz="1800" dirty="0"/>
          </a:p>
          <a:p>
            <a:endParaRPr lang="ro-RO" sz="1800" dirty="0"/>
          </a:p>
        </p:txBody>
      </p:sp>
    </p:spTree>
    <p:extLst>
      <p:ext uri="{BB962C8B-B14F-4D97-AF65-F5344CB8AC3E}">
        <p14:creationId xmlns:p14="http://schemas.microsoft.com/office/powerpoint/2010/main" val="277977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A089-89BD-3474-63FA-0AC6C91C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/>
              <a:t>Introducere</a:t>
            </a:r>
            <a:r>
              <a:rPr lang="ro-RO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EA67F-C5CB-8067-14B5-CEADF7368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dirty="0"/>
              <a:t>    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dirty="0"/>
              <a:t>     </a:t>
            </a:r>
            <a:r>
              <a:rPr lang="ro-RO" sz="2400" dirty="0"/>
              <a:t>Produsele apicole, cum ar fi propolisul, lăptișorul de matcă, mierea, polenul, ceara de albine au o istorie cunoscută la nivel mondial, care erau utilizate în medicină încă din cele mai vechi timpuri, fiind văzute drept o sursă naturală de antioxidanți.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2400" dirty="0"/>
              <a:t>     Apicultura are o istorie remarcabilă care este observată de peste 10.000 de ani. Marele Aristotel, a menționat în lucrarea „Istoria </a:t>
            </a:r>
            <a:r>
              <a:rPr lang="ro-RO" sz="2400" dirty="0" err="1"/>
              <a:t>mamalia</a:t>
            </a:r>
            <a:r>
              <a:rPr lang="ro-RO" sz="2400" dirty="0"/>
              <a:t>” cât de valoroasă este apicultura și albinele pentru populație.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2400" dirty="0"/>
              <a:t>      Din nefericire, în prezent România se confruntă cu probleme grave în ceea ce privește domeniul apiculturii, având în vedere utilizarea excesivă a pesticidelor, sunt dăunătoare pentru albine, diverse insecte, plante, dar și pentru omenire.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2400" dirty="0"/>
              <a:t>       Pandemiile, schimbările climatice sunt și ele prevăzute drept o cauză în cadrul apiculturii. România, în anul 2020 a suportat diferite schimbări în perioada pandemiei COVID-19.Însă, apicultura a avut și de câștigat din prisma </a:t>
            </a:r>
            <a:r>
              <a:rPr lang="ro-RO" sz="2400" dirty="0" err="1"/>
              <a:t>acesti</a:t>
            </a:r>
            <a:r>
              <a:rPr lang="ro-RO" sz="2400" dirty="0"/>
              <a:t> pandemii, deoarece produsele apicole au ajuns să fie mai apreciate pentru proprietățile </a:t>
            </a:r>
            <a:r>
              <a:rPr lang="ro-RO" sz="2400" dirty="0" err="1"/>
              <a:t>antibacteriale</a:t>
            </a:r>
            <a:r>
              <a:rPr lang="ro-RO" sz="2400" dirty="0"/>
              <a:t>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6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53AD99-FEA1-8B05-841E-BD5AD250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57" y="136525"/>
            <a:ext cx="10515600" cy="862266"/>
          </a:xfrm>
        </p:spPr>
        <p:txBody>
          <a:bodyPr/>
          <a:lstStyle/>
          <a:p>
            <a:pPr algn="ctr"/>
            <a:r>
              <a:rPr lang="ro-RO" b="1" dirty="0"/>
              <a:t>Antibiotice naturale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374DF9-4FA5-4455-3BCE-2D5D97454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26760"/>
            <a:ext cx="5728996" cy="5931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1800" b="1" dirty="0"/>
              <a:t>Propolisul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dirty="0" err="1"/>
              <a:t>Utilizat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dermatologie</a:t>
            </a:r>
            <a:r>
              <a:rPr lang="en-US" sz="1800" dirty="0"/>
              <a:t>, </a:t>
            </a:r>
            <a:r>
              <a:rPr lang="en-US" sz="1800" dirty="0" err="1"/>
              <a:t>propolisul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cunoscut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proprietatea</a:t>
            </a:r>
            <a:r>
              <a:rPr lang="en-US" sz="1800" dirty="0"/>
              <a:t> </a:t>
            </a:r>
            <a:r>
              <a:rPr lang="en-US" sz="1800" dirty="0" err="1"/>
              <a:t>antiseptică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tratarea</a:t>
            </a:r>
            <a:r>
              <a:rPr lang="en-US" sz="1800" dirty="0"/>
              <a:t> </a:t>
            </a:r>
            <a:r>
              <a:rPr lang="en-US" sz="1800" dirty="0" err="1"/>
              <a:t>diverselor</a:t>
            </a:r>
            <a:r>
              <a:rPr lang="en-US" sz="1800" dirty="0"/>
              <a:t> </a:t>
            </a:r>
            <a:r>
              <a:rPr lang="en-US" sz="1800" dirty="0" err="1"/>
              <a:t>infecții</a:t>
            </a:r>
            <a:r>
              <a:rPr lang="en-US" sz="1800" dirty="0"/>
              <a:t> </a:t>
            </a:r>
            <a:r>
              <a:rPr lang="en-US" sz="1800" dirty="0" err="1"/>
              <a:t>fungice</a:t>
            </a:r>
            <a:r>
              <a:rPr lang="en-US" sz="1800" dirty="0"/>
              <a:t>, </a:t>
            </a:r>
            <a:r>
              <a:rPr lang="en-US" sz="1800" dirty="0" err="1"/>
              <a:t>streptococice</a:t>
            </a:r>
            <a:r>
              <a:rPr lang="en-US" sz="1800" dirty="0"/>
              <a:t>, </a:t>
            </a:r>
            <a:r>
              <a:rPr lang="en-US" sz="1800" dirty="0" err="1"/>
              <a:t>stafilococice</a:t>
            </a:r>
            <a:r>
              <a:rPr lang="ro-RO" sz="1800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1800" dirty="0"/>
              <a:t>    S-au realizat studii privind eficiența propolisului în tratarea acneei „</a:t>
            </a:r>
            <a:r>
              <a:rPr lang="ro-RO" sz="1800" dirty="0" err="1"/>
              <a:t>Acne</a:t>
            </a:r>
            <a:r>
              <a:rPr lang="ro-RO" sz="1800" dirty="0"/>
              <a:t> </a:t>
            </a:r>
            <a:r>
              <a:rPr lang="ro-RO" sz="1800" dirty="0" err="1"/>
              <a:t>vulgaris</a:t>
            </a:r>
            <a:r>
              <a:rPr lang="ro-RO" sz="1800" dirty="0"/>
              <a:t>”. </a:t>
            </a:r>
            <a:r>
              <a:rPr lang="ro-RO" sz="1800" i="1" dirty="0" err="1"/>
              <a:t>Cutibacterium</a:t>
            </a:r>
            <a:r>
              <a:rPr lang="ro-RO" sz="1800" i="1" dirty="0"/>
              <a:t> </a:t>
            </a:r>
            <a:r>
              <a:rPr lang="ro-RO" sz="1800" i="1" dirty="0" err="1"/>
              <a:t>acnes</a:t>
            </a:r>
            <a:r>
              <a:rPr lang="ro-RO" sz="1800" i="1" dirty="0"/>
              <a:t> </a:t>
            </a:r>
            <a:r>
              <a:rPr lang="ro-RO" sz="1800" dirty="0"/>
              <a:t>și </a:t>
            </a:r>
            <a:r>
              <a:rPr lang="ro-RO" sz="1800" i="1" dirty="0" err="1"/>
              <a:t>Staphylococus</a:t>
            </a:r>
            <a:r>
              <a:rPr lang="ro-RO" sz="1800" i="1" dirty="0"/>
              <a:t> </a:t>
            </a:r>
            <a:r>
              <a:rPr lang="ro-RO" sz="1800" i="1" dirty="0" err="1"/>
              <a:t>epidermidis</a:t>
            </a:r>
            <a:r>
              <a:rPr lang="ro-RO" sz="1800" i="1" dirty="0"/>
              <a:t> </a:t>
            </a:r>
            <a:r>
              <a:rPr lang="ro-RO" sz="1800" dirty="0"/>
              <a:t>fiind bacterii prezente în patogeneza acneei vulgare, pot fi stopate de către extractul de propolis.</a:t>
            </a:r>
          </a:p>
          <a:p>
            <a:pPr marL="0" indent="0" algn="ctr">
              <a:buNone/>
            </a:pPr>
            <a:r>
              <a:rPr lang="ro-RO" sz="1800" b="1" dirty="0"/>
              <a:t> Mierea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dirty="0" err="1"/>
              <a:t>Importanța</a:t>
            </a:r>
            <a:r>
              <a:rPr lang="en-US" sz="1800" dirty="0"/>
              <a:t> </a:t>
            </a:r>
            <a:r>
              <a:rPr lang="en-US" sz="1800" dirty="0" err="1"/>
              <a:t>mierii</a:t>
            </a:r>
            <a:r>
              <a:rPr lang="en-US" sz="1800" dirty="0"/>
              <a:t> se </a:t>
            </a:r>
            <a:r>
              <a:rPr lang="en-US" sz="1800" dirty="0" err="1"/>
              <a:t>datorează</a:t>
            </a:r>
            <a:r>
              <a:rPr lang="en-US" sz="1800" dirty="0"/>
              <a:t> </a:t>
            </a:r>
            <a:r>
              <a:rPr lang="en-US" sz="1800" dirty="0" err="1"/>
              <a:t>proprietății</a:t>
            </a:r>
            <a:r>
              <a:rPr lang="en-US" sz="1800" dirty="0"/>
              <a:t> sale </a:t>
            </a:r>
            <a:r>
              <a:rPr lang="en-US" sz="1800" dirty="0" err="1"/>
              <a:t>inhibatorii</a:t>
            </a:r>
            <a:r>
              <a:rPr lang="en-US" sz="1800" dirty="0"/>
              <a:t>, </a:t>
            </a:r>
            <a:r>
              <a:rPr lang="en-US" sz="1800" dirty="0" err="1"/>
              <a:t>astfel</a:t>
            </a:r>
            <a:r>
              <a:rPr lang="en-US" sz="1800" dirty="0"/>
              <a:t> </a:t>
            </a:r>
            <a:r>
              <a:rPr lang="en-US" sz="1800" dirty="0" err="1"/>
              <a:t>diminuarea</a:t>
            </a:r>
            <a:r>
              <a:rPr lang="en-US" sz="1800" dirty="0"/>
              <a:t> </a:t>
            </a:r>
            <a:r>
              <a:rPr lang="en-US" sz="1800" dirty="0" err="1"/>
              <a:t>bacteriilor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a </a:t>
            </a:r>
            <a:r>
              <a:rPr lang="en-US" sz="1800" dirty="0" err="1"/>
              <a:t>ciuperciilor</a:t>
            </a:r>
            <a:r>
              <a:rPr lang="en-US" sz="1800" dirty="0"/>
              <a:t> de pe ten. </a:t>
            </a:r>
            <a:r>
              <a:rPr lang="en-US" sz="1800" dirty="0" err="1"/>
              <a:t>Mierea</a:t>
            </a:r>
            <a:r>
              <a:rPr lang="en-US" sz="1800" dirty="0"/>
              <a:t> are </a:t>
            </a:r>
            <a:r>
              <a:rPr lang="en-US" sz="1800" dirty="0" err="1"/>
              <a:t>potențialul</a:t>
            </a:r>
            <a:r>
              <a:rPr lang="en-US" sz="1800" dirty="0"/>
              <a:t> de a </a:t>
            </a:r>
            <a:r>
              <a:rPr lang="en-US" sz="1800" dirty="0" err="1"/>
              <a:t>juca</a:t>
            </a:r>
            <a:r>
              <a:rPr lang="en-US" sz="1800" dirty="0"/>
              <a:t> un </a:t>
            </a:r>
            <a:r>
              <a:rPr lang="en-US" sz="1800" dirty="0" err="1"/>
              <a:t>rol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ingineria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regenerarea</a:t>
            </a:r>
            <a:r>
              <a:rPr lang="en-US" sz="1800" dirty="0"/>
              <a:t> </a:t>
            </a:r>
            <a:r>
              <a:rPr lang="en-US" sz="1800" dirty="0" err="1"/>
              <a:t>țesuturilor</a:t>
            </a:r>
            <a:r>
              <a:rPr lang="en-US" sz="1800" dirty="0"/>
              <a:t> </a:t>
            </a:r>
            <a:r>
              <a:rPr lang="en-US" sz="1800" dirty="0" err="1"/>
              <a:t>datorită</a:t>
            </a:r>
            <a:r>
              <a:rPr lang="en-US" sz="1800" dirty="0"/>
              <a:t> </a:t>
            </a:r>
            <a:r>
              <a:rPr lang="en-US" sz="1800" dirty="0" err="1"/>
              <a:t>capacității</a:t>
            </a:r>
            <a:r>
              <a:rPr lang="en-US" sz="1800" dirty="0"/>
              <a:t> sale de a </a:t>
            </a:r>
            <a:r>
              <a:rPr lang="en-US" sz="1800" dirty="0" err="1"/>
              <a:t>ucide</a:t>
            </a:r>
            <a:r>
              <a:rPr lang="en-US" sz="1800" dirty="0"/>
              <a:t> </a:t>
            </a:r>
            <a:r>
              <a:rPr lang="en-US" sz="1800" dirty="0" err="1"/>
              <a:t>diferite</a:t>
            </a:r>
            <a:r>
              <a:rPr lang="en-US" sz="1800" dirty="0"/>
              <a:t> </a:t>
            </a:r>
            <a:r>
              <a:rPr lang="en-US" sz="1800" dirty="0" err="1"/>
              <a:t>bacterii</a:t>
            </a:r>
            <a:r>
              <a:rPr lang="en-US" sz="1800" dirty="0"/>
              <a:t>, reduce </a:t>
            </a:r>
            <a:r>
              <a:rPr lang="en-US" sz="1800" dirty="0" err="1"/>
              <a:t>inflama</a:t>
            </a:r>
            <a:r>
              <a:rPr lang="ro-RO" sz="1800" dirty="0"/>
              <a:t>ț</a:t>
            </a:r>
            <a:r>
              <a:rPr lang="en-US" sz="1800" dirty="0" err="1"/>
              <a:t>iile</a:t>
            </a:r>
            <a:r>
              <a:rPr lang="en-US" sz="1800" dirty="0"/>
              <a:t>, </a:t>
            </a:r>
            <a:r>
              <a:rPr lang="en-US" sz="1800" dirty="0" err="1"/>
              <a:t>stimulează</a:t>
            </a:r>
            <a:r>
              <a:rPr lang="en-US" sz="1800" dirty="0"/>
              <a:t> </a:t>
            </a:r>
            <a:r>
              <a:rPr lang="en-US" sz="1800" dirty="0" err="1"/>
              <a:t>migrarea</a:t>
            </a:r>
            <a:r>
              <a:rPr lang="en-US" sz="1800" dirty="0"/>
              <a:t> </a:t>
            </a:r>
            <a:r>
              <a:rPr lang="en-US" sz="1800" dirty="0" err="1"/>
              <a:t>fibroblastelor</a:t>
            </a:r>
            <a:r>
              <a:rPr lang="en-US" sz="1800" dirty="0"/>
              <a:t>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21CC89-7157-44A9-917C-647FA1F73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7616" y="926760"/>
            <a:ext cx="5981360" cy="5931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1900" b="1" dirty="0"/>
              <a:t>Polenul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900" dirty="0" err="1"/>
              <a:t>Extractul</a:t>
            </a:r>
            <a:r>
              <a:rPr lang="en-US" sz="1900" dirty="0"/>
              <a:t> din </a:t>
            </a:r>
            <a:r>
              <a:rPr lang="en-US" sz="1900" dirty="0" err="1"/>
              <a:t>polen</a:t>
            </a:r>
            <a:r>
              <a:rPr lang="en-US" sz="1900" dirty="0"/>
              <a:t> </a:t>
            </a:r>
            <a:r>
              <a:rPr lang="en-US" sz="1900" dirty="0" err="1"/>
              <a:t>poate</a:t>
            </a:r>
            <a:r>
              <a:rPr lang="en-US" sz="1900" dirty="0"/>
              <a:t> </a:t>
            </a:r>
            <a:r>
              <a:rPr lang="en-US" sz="1900" dirty="0" err="1"/>
              <a:t>să</a:t>
            </a:r>
            <a:r>
              <a:rPr lang="en-US" sz="1900" dirty="0"/>
              <a:t> </a:t>
            </a:r>
            <a:r>
              <a:rPr lang="en-US" sz="1900" dirty="0" err="1"/>
              <a:t>ucidă</a:t>
            </a:r>
            <a:r>
              <a:rPr lang="en-US" sz="1900" dirty="0"/>
              <a:t> diverse </a:t>
            </a:r>
            <a:r>
              <a:rPr lang="en-US" sz="1900" dirty="0" err="1"/>
              <a:t>bacterii</a:t>
            </a:r>
            <a:r>
              <a:rPr lang="en-US" sz="1900" dirty="0"/>
              <a:t> cum </a:t>
            </a:r>
            <a:r>
              <a:rPr lang="en-US" sz="1900" dirty="0" err="1"/>
              <a:t>ar</a:t>
            </a:r>
            <a:r>
              <a:rPr lang="en-US" sz="1900" dirty="0"/>
              <a:t> </a:t>
            </a:r>
            <a:r>
              <a:rPr lang="ro-RO" sz="1900" dirty="0"/>
              <a:t>fi </a:t>
            </a:r>
            <a:r>
              <a:rPr lang="en-US" sz="1900" i="1" dirty="0" err="1"/>
              <a:t>Staphylococus</a:t>
            </a:r>
            <a:r>
              <a:rPr lang="en-US" sz="1900" i="1" dirty="0"/>
              <a:t> aureus, </a:t>
            </a:r>
            <a:r>
              <a:rPr lang="en-US" sz="1900" i="1" dirty="0" err="1"/>
              <a:t>Staphylococus</a:t>
            </a:r>
            <a:r>
              <a:rPr lang="en-US" sz="1900" i="1" dirty="0"/>
              <a:t> </a:t>
            </a:r>
            <a:r>
              <a:rPr lang="en-US" sz="1900" i="1" dirty="0" err="1"/>
              <a:t>epidermi</a:t>
            </a:r>
            <a:r>
              <a:rPr lang="ro-RO" sz="1900" i="1" dirty="0"/>
              <a:t>dis</a:t>
            </a:r>
            <a:r>
              <a:rPr lang="en-US" sz="1900" dirty="0"/>
              <a:t>. </a:t>
            </a:r>
            <a:r>
              <a:rPr lang="en-US" sz="1900" dirty="0" err="1"/>
              <a:t>Polenul</a:t>
            </a:r>
            <a:r>
              <a:rPr lang="en-US" sz="1900" dirty="0"/>
              <a:t> de </a:t>
            </a:r>
            <a:r>
              <a:rPr lang="en-US" sz="1900" dirty="0" err="1"/>
              <a:t>albine</a:t>
            </a:r>
            <a:r>
              <a:rPr lang="en-US" sz="1900" dirty="0"/>
              <a:t> </a:t>
            </a:r>
            <a:r>
              <a:rPr lang="en-US" sz="1900" dirty="0" err="1"/>
              <a:t>este</a:t>
            </a:r>
            <a:r>
              <a:rPr lang="en-US" sz="1900" dirty="0"/>
              <a:t> </a:t>
            </a:r>
            <a:r>
              <a:rPr lang="en-US" sz="1900" dirty="0" err="1"/>
              <a:t>recunoscut</a:t>
            </a:r>
            <a:r>
              <a:rPr lang="en-US" sz="1900" dirty="0"/>
              <a:t> </a:t>
            </a:r>
            <a:r>
              <a:rPr lang="en-US" sz="1900" dirty="0" err="1"/>
              <a:t>pentru</a:t>
            </a:r>
            <a:r>
              <a:rPr lang="en-US" sz="1900" dirty="0"/>
              <a:t> </a:t>
            </a:r>
            <a:r>
              <a:rPr lang="en-US" sz="1900" dirty="0" err="1"/>
              <a:t>puterea</a:t>
            </a:r>
            <a:r>
              <a:rPr lang="en-US" sz="1900" dirty="0"/>
              <a:t> </a:t>
            </a:r>
            <a:r>
              <a:rPr lang="en-US" sz="1900" dirty="0" err="1"/>
              <a:t>antifungică</a:t>
            </a:r>
            <a:r>
              <a:rPr lang="en-US" sz="1900" dirty="0"/>
              <a:t>, </a:t>
            </a:r>
            <a:r>
              <a:rPr lang="en-US" sz="1900" dirty="0" err="1"/>
              <a:t>antivirală</a:t>
            </a:r>
            <a:r>
              <a:rPr lang="en-US" sz="1900" dirty="0"/>
              <a:t>, </a:t>
            </a:r>
            <a:r>
              <a:rPr lang="en-US" sz="1900" dirty="0" err="1"/>
              <a:t>antibacteriană</a:t>
            </a:r>
            <a:r>
              <a:rPr lang="en-US" sz="1900" dirty="0"/>
              <a:t>, </a:t>
            </a:r>
            <a:r>
              <a:rPr lang="en-US" sz="1900" dirty="0" err="1"/>
              <a:t>antiinflamtorie</a:t>
            </a:r>
            <a:r>
              <a:rPr lang="ro-RO" sz="1900" dirty="0"/>
              <a:t>.</a:t>
            </a:r>
          </a:p>
          <a:p>
            <a:pPr marL="0" indent="0" algn="ctr">
              <a:buNone/>
            </a:pPr>
            <a:r>
              <a:rPr lang="ro-RO" sz="1900" b="1" dirty="0"/>
              <a:t>Lăptișorul de matcă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900" dirty="0" err="1"/>
              <a:t>Activitatea</a:t>
            </a:r>
            <a:r>
              <a:rPr lang="en-US" sz="1900" dirty="0"/>
              <a:t> </a:t>
            </a:r>
            <a:r>
              <a:rPr lang="en-US" sz="1900" dirty="0" err="1"/>
              <a:t>antimicrobiană</a:t>
            </a:r>
            <a:r>
              <a:rPr lang="en-US" sz="1900" dirty="0"/>
              <a:t> </a:t>
            </a:r>
            <a:r>
              <a:rPr lang="en-US" sz="1900" dirty="0" err="1"/>
              <a:t>este</a:t>
            </a:r>
            <a:r>
              <a:rPr lang="en-US" sz="1900" dirty="0"/>
              <a:t> </a:t>
            </a:r>
            <a:r>
              <a:rPr lang="en-US" sz="1900" dirty="0" err="1"/>
              <a:t>întălnită</a:t>
            </a:r>
            <a:r>
              <a:rPr lang="en-US" sz="1900" dirty="0"/>
              <a:t> </a:t>
            </a:r>
            <a:r>
              <a:rPr lang="en-US" sz="1900" dirty="0" err="1"/>
              <a:t>într</a:t>
            </a:r>
            <a:r>
              <a:rPr lang="en-US" sz="1900" dirty="0"/>
              <a:t>-o </a:t>
            </a:r>
            <a:r>
              <a:rPr lang="en-US" sz="1900" dirty="0" err="1"/>
              <a:t>concentrație</a:t>
            </a:r>
            <a:r>
              <a:rPr lang="en-US" sz="1900" dirty="0"/>
              <a:t> de 20%. </a:t>
            </a:r>
            <a:r>
              <a:rPr lang="en-US" sz="1900" dirty="0" err="1"/>
              <a:t>Lăptișorul</a:t>
            </a:r>
            <a:r>
              <a:rPr lang="en-US" sz="1900" dirty="0"/>
              <a:t> de </a:t>
            </a:r>
            <a:r>
              <a:rPr lang="en-US" sz="1900" dirty="0" err="1"/>
              <a:t>matcă</a:t>
            </a:r>
            <a:r>
              <a:rPr lang="en-US" sz="1900" dirty="0"/>
              <a:t> </a:t>
            </a:r>
            <a:r>
              <a:rPr lang="en-US" sz="1900" dirty="0" err="1"/>
              <a:t>este</a:t>
            </a:r>
            <a:r>
              <a:rPr lang="en-US" sz="1900" dirty="0"/>
              <a:t> </a:t>
            </a:r>
            <a:r>
              <a:rPr lang="en-US" sz="1900" dirty="0" err="1"/>
              <a:t>utilizat</a:t>
            </a:r>
            <a:r>
              <a:rPr lang="en-US" sz="1900" dirty="0"/>
              <a:t> </a:t>
            </a:r>
            <a:r>
              <a:rPr lang="en-US" sz="1900" dirty="0" err="1"/>
              <a:t>în</a:t>
            </a:r>
            <a:r>
              <a:rPr lang="en-US" sz="1900" dirty="0"/>
              <a:t> diverse </a:t>
            </a:r>
            <a:r>
              <a:rPr lang="en-US" sz="1900" dirty="0" err="1"/>
              <a:t>oduse</a:t>
            </a:r>
            <a:r>
              <a:rPr lang="en-US" sz="1900" dirty="0"/>
              <a:t> </a:t>
            </a:r>
            <a:r>
              <a:rPr lang="en-US" sz="1900" dirty="0" err="1"/>
              <a:t>cosmetice</a:t>
            </a:r>
            <a:r>
              <a:rPr lang="en-US" sz="1900" dirty="0"/>
              <a:t> </a:t>
            </a:r>
            <a:r>
              <a:rPr lang="en-US" sz="1900" dirty="0" err="1"/>
              <a:t>pentru</a:t>
            </a:r>
            <a:r>
              <a:rPr lang="en-US" sz="1900" dirty="0"/>
              <a:t> a </a:t>
            </a:r>
            <a:r>
              <a:rPr lang="en-US" sz="1900" dirty="0" err="1"/>
              <a:t>oferi</a:t>
            </a:r>
            <a:r>
              <a:rPr lang="en-US" sz="1900" dirty="0"/>
              <a:t> </a:t>
            </a:r>
            <a:r>
              <a:rPr lang="en-US" sz="1900" dirty="0" err="1"/>
              <a:t>tenului</a:t>
            </a:r>
            <a:r>
              <a:rPr lang="en-US" sz="1900" dirty="0"/>
              <a:t> o </a:t>
            </a:r>
            <a:r>
              <a:rPr lang="en-US" sz="1900" dirty="0" err="1"/>
              <a:t>hidratare</a:t>
            </a:r>
            <a:r>
              <a:rPr lang="en-US" sz="1900" dirty="0"/>
              <a:t> </a:t>
            </a:r>
            <a:r>
              <a:rPr lang="en-US" sz="1900" dirty="0" err="1"/>
              <a:t>corespunzătoare</a:t>
            </a:r>
            <a:r>
              <a:rPr lang="en-US" sz="1900" dirty="0"/>
              <a:t> </a:t>
            </a:r>
            <a:r>
              <a:rPr lang="en-US" sz="1900" dirty="0" err="1"/>
              <a:t>și</a:t>
            </a:r>
            <a:r>
              <a:rPr lang="en-US" sz="1900" dirty="0"/>
              <a:t> are un </a:t>
            </a:r>
            <a:r>
              <a:rPr lang="en-US" sz="1900" dirty="0" err="1"/>
              <a:t>rol</a:t>
            </a:r>
            <a:r>
              <a:rPr lang="en-US" sz="1900" dirty="0"/>
              <a:t> important </a:t>
            </a:r>
            <a:r>
              <a:rPr lang="en-US" sz="1900" dirty="0" err="1"/>
              <a:t>în</a:t>
            </a:r>
            <a:r>
              <a:rPr lang="en-US" sz="1900" dirty="0"/>
              <a:t> </a:t>
            </a:r>
            <a:r>
              <a:rPr lang="en-US" sz="1900" dirty="0" err="1"/>
              <a:t>vinderecarea</a:t>
            </a:r>
            <a:r>
              <a:rPr lang="en-US" sz="1900" dirty="0"/>
              <a:t> </a:t>
            </a:r>
            <a:r>
              <a:rPr lang="en-US" sz="1900" dirty="0" err="1"/>
              <a:t>problemelor</a:t>
            </a:r>
            <a:r>
              <a:rPr lang="en-US" sz="1900" dirty="0"/>
              <a:t> </a:t>
            </a:r>
            <a:r>
              <a:rPr lang="en-US" sz="1900" dirty="0" err="1"/>
              <a:t>acneeice</a:t>
            </a:r>
            <a:r>
              <a:rPr lang="ro-RO" sz="1900" dirty="0"/>
              <a:t>.</a:t>
            </a:r>
          </a:p>
          <a:p>
            <a:pPr marL="0" indent="0" algn="ctr">
              <a:buNone/>
            </a:pPr>
            <a:r>
              <a:rPr lang="ro-RO" sz="1900" b="1" dirty="0"/>
              <a:t>Ceara de albine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900" dirty="0" err="1"/>
              <a:t>Ceara</a:t>
            </a:r>
            <a:r>
              <a:rPr lang="en-US" sz="1900" dirty="0"/>
              <a:t> de </a:t>
            </a:r>
            <a:r>
              <a:rPr lang="en-US" sz="1900" dirty="0" err="1"/>
              <a:t>albine</a:t>
            </a:r>
            <a:r>
              <a:rPr lang="en-US" sz="1900" dirty="0"/>
              <a:t> </a:t>
            </a:r>
            <a:r>
              <a:rPr lang="en-US" sz="1900" dirty="0" err="1"/>
              <a:t>posedă</a:t>
            </a:r>
            <a:r>
              <a:rPr lang="en-US" sz="1900" dirty="0"/>
              <a:t> </a:t>
            </a:r>
            <a:r>
              <a:rPr lang="en-US" sz="1900" dirty="0" err="1"/>
              <a:t>cea</a:t>
            </a:r>
            <a:r>
              <a:rPr lang="en-US" sz="1900" dirty="0"/>
              <a:t> </a:t>
            </a:r>
            <a:r>
              <a:rPr lang="en-US" sz="1900" dirty="0" err="1"/>
              <a:t>mai</a:t>
            </a:r>
            <a:r>
              <a:rPr lang="en-US" sz="1900" dirty="0"/>
              <a:t> </a:t>
            </a:r>
            <a:r>
              <a:rPr lang="en-US" sz="1900" dirty="0" err="1"/>
              <a:t>mică</a:t>
            </a:r>
            <a:r>
              <a:rPr lang="en-US" sz="1900" dirty="0"/>
              <a:t> capacitate a </a:t>
            </a:r>
            <a:r>
              <a:rPr lang="en-US" sz="1900" dirty="0" err="1"/>
              <a:t>activității</a:t>
            </a:r>
            <a:r>
              <a:rPr lang="en-US" sz="1900" dirty="0"/>
              <a:t> </a:t>
            </a:r>
            <a:r>
              <a:rPr lang="en-US" sz="1900" dirty="0" err="1"/>
              <a:t>biologice</a:t>
            </a:r>
            <a:r>
              <a:rPr lang="en-US" sz="1900" dirty="0"/>
              <a:t> </a:t>
            </a:r>
            <a:r>
              <a:rPr lang="en-US" sz="1900" dirty="0" err="1"/>
              <a:t>în</a:t>
            </a:r>
            <a:r>
              <a:rPr lang="en-US" sz="1900" dirty="0"/>
              <a:t> </a:t>
            </a:r>
            <a:r>
              <a:rPr lang="en-US" sz="1900" dirty="0" err="1"/>
              <a:t>comparație</a:t>
            </a:r>
            <a:r>
              <a:rPr lang="en-US" sz="1900" dirty="0"/>
              <a:t> cu </a:t>
            </a:r>
            <a:r>
              <a:rPr lang="en-US" sz="1900" dirty="0" err="1"/>
              <a:t>restul</a:t>
            </a:r>
            <a:r>
              <a:rPr lang="en-US" sz="1900" dirty="0"/>
              <a:t> </a:t>
            </a:r>
            <a:r>
              <a:rPr lang="en-US" sz="1900" dirty="0" err="1"/>
              <a:t>produselor</a:t>
            </a:r>
            <a:r>
              <a:rPr lang="en-US" sz="1900" dirty="0"/>
              <a:t> </a:t>
            </a:r>
            <a:r>
              <a:rPr lang="en-US" sz="1900" dirty="0" err="1"/>
              <a:t>apicole</a:t>
            </a:r>
            <a:r>
              <a:rPr lang="en-US" sz="1900" dirty="0"/>
              <a:t>. </a:t>
            </a:r>
            <a:r>
              <a:rPr lang="en-US" sz="1900" dirty="0" err="1"/>
              <a:t>În</a:t>
            </a:r>
            <a:r>
              <a:rPr lang="en-US" sz="1900" dirty="0"/>
              <a:t> </a:t>
            </a:r>
            <a:r>
              <a:rPr lang="en-US" sz="1900" dirty="0" err="1"/>
              <a:t>cadrul</a:t>
            </a:r>
            <a:r>
              <a:rPr lang="en-US" sz="1900" dirty="0"/>
              <a:t> </a:t>
            </a:r>
            <a:r>
              <a:rPr lang="en-US" sz="1900" dirty="0" err="1"/>
              <a:t>cosmeticelor</a:t>
            </a:r>
            <a:r>
              <a:rPr lang="en-US" sz="1900" dirty="0"/>
              <a:t>, </a:t>
            </a:r>
            <a:r>
              <a:rPr lang="en-US" sz="1900" dirty="0" err="1"/>
              <a:t>ceara</a:t>
            </a:r>
            <a:r>
              <a:rPr lang="en-US" sz="1900" dirty="0"/>
              <a:t> de </a:t>
            </a:r>
            <a:r>
              <a:rPr lang="en-US" sz="1900" dirty="0" err="1"/>
              <a:t>albine</a:t>
            </a:r>
            <a:r>
              <a:rPr lang="en-US" sz="1900" dirty="0"/>
              <a:t> </a:t>
            </a:r>
            <a:r>
              <a:rPr lang="en-US" sz="1900" dirty="0" err="1"/>
              <a:t>conferă</a:t>
            </a:r>
            <a:r>
              <a:rPr lang="en-US" sz="1900" dirty="0"/>
              <a:t> </a:t>
            </a:r>
            <a:r>
              <a:rPr lang="en-US" sz="1900" dirty="0" err="1"/>
              <a:t>pielii</a:t>
            </a:r>
            <a:r>
              <a:rPr lang="en-US" sz="1900" dirty="0"/>
              <a:t> o </a:t>
            </a:r>
            <a:r>
              <a:rPr lang="en-US" sz="1900" dirty="0" err="1"/>
              <a:t>elasticitate</a:t>
            </a:r>
            <a:r>
              <a:rPr lang="en-US" sz="1900" dirty="0"/>
              <a:t> </a:t>
            </a:r>
            <a:r>
              <a:rPr lang="en-US" sz="1900" dirty="0" err="1"/>
              <a:t>remarcabilă</a:t>
            </a:r>
            <a:r>
              <a:rPr lang="ro-RO" sz="1900" dirty="0"/>
              <a:t>.</a:t>
            </a:r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1327D-D14C-4AAD-D45A-46A6D42A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3" name="Imagine 12">
            <a:extLst>
              <a:ext uri="{FF2B5EF4-FFF2-40B4-BE49-F238E27FC236}">
                <a16:creationId xmlns:a16="http://schemas.microsoft.com/office/drawing/2014/main" id="{0BEB91AB-0960-9779-5710-6B13F8B91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4" y="5506940"/>
            <a:ext cx="1663952" cy="1109856"/>
          </a:xfrm>
          <a:prstGeom prst="rect">
            <a:avLst/>
          </a:prstGeom>
        </p:spPr>
      </p:pic>
      <p:pic>
        <p:nvPicPr>
          <p:cNvPr id="15" name="Imagine 14">
            <a:extLst>
              <a:ext uri="{FF2B5EF4-FFF2-40B4-BE49-F238E27FC236}">
                <a16:creationId xmlns:a16="http://schemas.microsoft.com/office/drawing/2014/main" id="{8D22F310-5559-5F0A-9DA0-AF3AB79BD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613" y="5506940"/>
            <a:ext cx="1775770" cy="1109856"/>
          </a:xfrm>
          <a:prstGeom prst="rect">
            <a:avLst/>
          </a:prstGeom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id="{6444301B-E603-A630-43AD-7DB5F3FC2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003" y="5518327"/>
            <a:ext cx="1349440" cy="1020585"/>
          </a:xfrm>
          <a:prstGeom prst="rect">
            <a:avLst/>
          </a:prstGeom>
        </p:spPr>
      </p:pic>
      <p:pic>
        <p:nvPicPr>
          <p:cNvPr id="19" name="Imagine 18">
            <a:extLst>
              <a:ext uri="{FF2B5EF4-FFF2-40B4-BE49-F238E27FC236}">
                <a16:creationId xmlns:a16="http://schemas.microsoft.com/office/drawing/2014/main" id="{7ADF0880-6AEF-88B8-4787-1E4DF7C05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96" y="5795947"/>
            <a:ext cx="1593080" cy="1062053"/>
          </a:xfrm>
          <a:prstGeom prst="rect">
            <a:avLst/>
          </a:prstGeom>
        </p:spPr>
      </p:pic>
      <p:pic>
        <p:nvPicPr>
          <p:cNvPr id="21" name="Imagine 20">
            <a:extLst>
              <a:ext uri="{FF2B5EF4-FFF2-40B4-BE49-F238E27FC236}">
                <a16:creationId xmlns:a16="http://schemas.microsoft.com/office/drawing/2014/main" id="{3CB4CF73-F992-93ED-D9ED-F908212768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004" y="5859208"/>
            <a:ext cx="1536521" cy="8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E0427D5-C505-75E9-7EE9-5695744E1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/>
              <a:t> </a:t>
            </a:r>
            <a:r>
              <a:rPr lang="ro-RO" b="1" dirty="0">
                <a:latin typeface="+mn-lt"/>
              </a:rPr>
              <a:t>Scopul studiului </a:t>
            </a:r>
            <a:br>
              <a:rPr lang="ro-RO" b="1" dirty="0"/>
            </a:br>
            <a:endParaRPr lang="ro-RO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1042485-42E6-3619-442A-295B96C5A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38558"/>
            <a:ext cx="10899710" cy="44862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dirty="0"/>
              <a:t>    Scopul acestei lucrări este de evidenția proprietățile terapeutice, biostimulatoare, </a:t>
            </a:r>
            <a:r>
              <a:rPr lang="ro-RO" dirty="0" err="1"/>
              <a:t>antimicrobiene</a:t>
            </a:r>
            <a:r>
              <a:rPr lang="ro-RO" dirty="0"/>
              <a:t> și curative pe care produsele apicole le posedă, în vederea preparării unor cosmetice.</a:t>
            </a:r>
          </a:p>
          <a:p>
            <a:pPr marL="0" indent="0" algn="just">
              <a:buNone/>
            </a:pPr>
            <a:r>
              <a:rPr lang="ro-RO" dirty="0"/>
              <a:t>   </a:t>
            </a:r>
            <a:r>
              <a:rPr lang="ro-RO" b="1" dirty="0"/>
              <a:t>Obiective</a:t>
            </a:r>
            <a:r>
              <a:rPr lang="ro-RO" dirty="0"/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dirty="0"/>
              <a:t>Testarea efectului mierii și produselor apicole asupra unor tulpini de bacterii izolate de pe ten.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dirty="0"/>
              <a:t>Determinarea încărcăturii microbiene a mierii în combinație cu diferite uleiuri, cum ar fi: ulei de măsline, cocos  și </a:t>
            </a:r>
            <a:r>
              <a:rPr lang="ro-RO" dirty="0" err="1"/>
              <a:t>tamanu</a:t>
            </a:r>
            <a:r>
              <a:rPr lang="ro-RO" dirty="0"/>
              <a:t> care sunt foarte eficiente pentru tratamentele asupra acneei.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dirty="0"/>
              <a:t>Prepararea unor produse cosmetice cu efect terapeutic.</a:t>
            </a:r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9F3D2948-1D07-3463-1275-0DF4AB2B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23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1ED4F1-F471-EA9E-FD62-BBE79018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903" y="371145"/>
            <a:ext cx="4249561" cy="584775"/>
          </a:xfrm>
        </p:spPr>
        <p:txBody>
          <a:bodyPr>
            <a:normAutofit fontScale="90000"/>
          </a:bodyPr>
          <a:lstStyle/>
          <a:p>
            <a:pPr algn="ctr"/>
            <a:r>
              <a:rPr lang="ro-RO" sz="3600" b="1" dirty="0">
                <a:latin typeface="+mn-lt"/>
              </a:rPr>
              <a:t>Materiale și metode</a:t>
            </a:r>
            <a:endParaRPr lang="en-US" sz="3600" b="1" dirty="0"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80E45D-9BAA-2D9C-530B-5B6819A76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070692"/>
            <a:ext cx="4798659" cy="578730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b="1" dirty="0"/>
              <a:t>Prelevarea probelor din diferite zone ale feței.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06A02-9EEB-404B-CA6B-40A9355C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06D0E942-77C5-2124-B523-E6315CECC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74" y="1874024"/>
            <a:ext cx="1882912" cy="2279123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8B9C94BE-F1F1-91F0-C390-5FED28945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20" y="4750689"/>
            <a:ext cx="2603218" cy="1390008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8C3E95DE-A781-4FF7-7049-B5339C0C8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348" y="1836466"/>
            <a:ext cx="1822862" cy="2316681"/>
          </a:xfrm>
          <a:prstGeom prst="rect">
            <a:avLst/>
          </a:prstGeom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B32696FA-4D5D-D9ED-4E2F-5E09F7D49350}"/>
              </a:ext>
            </a:extLst>
          </p:cNvPr>
          <p:cNvSpPr txBox="1"/>
          <p:nvPr/>
        </p:nvSpPr>
        <p:spPr>
          <a:xfrm>
            <a:off x="6049856" y="955920"/>
            <a:ext cx="6218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o-RO" sz="1600" b="1" dirty="0"/>
              <a:t>Însămânțarea probelor în cutii </a:t>
            </a:r>
            <a:r>
              <a:rPr lang="ro-RO" sz="1600" b="1" dirty="0" err="1"/>
              <a:t>Petrii</a:t>
            </a:r>
            <a:r>
              <a:rPr lang="ro-RO" sz="1600" b="1" dirty="0"/>
              <a:t> pe medii de cultură, precum </a:t>
            </a:r>
            <a:r>
              <a:rPr lang="ro-RO" sz="1600" b="1" dirty="0" err="1"/>
              <a:t>Nutrient</a:t>
            </a:r>
            <a:r>
              <a:rPr lang="ro-RO" sz="1600" b="1" dirty="0"/>
              <a:t> </a:t>
            </a:r>
            <a:r>
              <a:rPr lang="ro-RO" sz="1600" b="1" dirty="0" err="1"/>
              <a:t>Agar</a:t>
            </a:r>
            <a:r>
              <a:rPr lang="ro-RO" sz="1600" b="1" dirty="0"/>
              <a:t>, </a:t>
            </a:r>
            <a:r>
              <a:rPr lang="ro-RO" sz="1600" b="1" dirty="0" err="1"/>
              <a:t>Champan</a:t>
            </a:r>
            <a:r>
              <a:rPr lang="ro-RO" sz="1600" b="1" dirty="0"/>
              <a:t> </a:t>
            </a:r>
            <a:r>
              <a:rPr lang="ro-RO" sz="1600" b="1" dirty="0" err="1"/>
              <a:t>agar</a:t>
            </a:r>
            <a:r>
              <a:rPr lang="ro-RO" sz="1600" b="1" dirty="0"/>
              <a:t> </a:t>
            </a:r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6BE400D4-B650-EF0B-AF76-5E2870107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858" y="1635148"/>
            <a:ext cx="3481118" cy="2609314"/>
          </a:xfrm>
          <a:prstGeom prst="rect">
            <a:avLst/>
          </a:prstGeom>
        </p:spPr>
      </p:pic>
      <p:sp>
        <p:nvSpPr>
          <p:cNvPr id="11" name="CasetăText 10">
            <a:extLst>
              <a:ext uri="{FF2B5EF4-FFF2-40B4-BE49-F238E27FC236}">
                <a16:creationId xmlns:a16="http://schemas.microsoft.com/office/drawing/2014/main" id="{CAC69789-48E8-8B12-6DF8-6FD08BE33801}"/>
              </a:ext>
            </a:extLst>
          </p:cNvPr>
          <p:cNvSpPr txBox="1"/>
          <p:nvPr/>
        </p:nvSpPr>
        <p:spPr>
          <a:xfrm rot="10800000" flipV="1">
            <a:off x="6049856" y="5231525"/>
            <a:ext cx="621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o-RO" dirty="0"/>
              <a:t>Probele </a:t>
            </a:r>
            <a:r>
              <a:rPr lang="ro-RO" dirty="0" err="1"/>
              <a:t>însămănțate</a:t>
            </a:r>
            <a:r>
              <a:rPr lang="ro-RO" dirty="0"/>
              <a:t> au fost introduse la incubator la o temperatură de 37°C pentru circa 24-48 de ore.</a:t>
            </a:r>
          </a:p>
        </p:txBody>
      </p:sp>
      <p:sp>
        <p:nvSpPr>
          <p:cNvPr id="12" name="CasetăText 11">
            <a:extLst>
              <a:ext uri="{FF2B5EF4-FFF2-40B4-BE49-F238E27FC236}">
                <a16:creationId xmlns:a16="http://schemas.microsoft.com/office/drawing/2014/main" id="{95816A8C-96ED-21DA-0326-D7261C3DBB91}"/>
              </a:ext>
            </a:extLst>
          </p:cNvPr>
          <p:cNvSpPr txBox="1"/>
          <p:nvPr/>
        </p:nvSpPr>
        <p:spPr>
          <a:xfrm>
            <a:off x="6853562" y="4428522"/>
            <a:ext cx="4500238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Medii de cultură cu </a:t>
            </a:r>
            <a:r>
              <a:rPr lang="ro-RO" dirty="0" err="1"/>
              <a:t>Nutient</a:t>
            </a:r>
            <a:r>
              <a:rPr lang="ro-RO" dirty="0"/>
              <a:t> </a:t>
            </a:r>
            <a:r>
              <a:rPr lang="ro-RO" dirty="0" err="1"/>
              <a:t>Agar</a:t>
            </a:r>
            <a:r>
              <a:rPr lang="ro-RO" dirty="0"/>
              <a:t> și </a:t>
            </a:r>
            <a:r>
              <a:rPr lang="ro-RO" dirty="0" err="1"/>
              <a:t>Champan</a:t>
            </a:r>
            <a:r>
              <a:rPr lang="ro-RO" dirty="0"/>
              <a:t> </a:t>
            </a:r>
            <a:r>
              <a:rPr lang="ro-RO" dirty="0" err="1"/>
              <a:t>agar</a:t>
            </a:r>
            <a:r>
              <a:rPr lang="ro-R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902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41C76-624D-0489-9425-CCC83078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Substituent conținut 14">
            <a:extLst>
              <a:ext uri="{FF2B5EF4-FFF2-40B4-BE49-F238E27FC236}">
                <a16:creationId xmlns:a16="http://schemas.microsoft.com/office/drawing/2014/main" id="{A93A091F-FDB7-6817-3DF7-B98D0F5F2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4242" y="940369"/>
            <a:ext cx="6586386" cy="559854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o-RO" sz="1600" dirty="0"/>
              <a:t> După izolarea tulpinilor de bacterii de la nivelul feței (</a:t>
            </a:r>
            <a:r>
              <a:rPr lang="ro-RO" sz="1600" i="1" dirty="0" err="1"/>
              <a:t>Staphylococcus</a:t>
            </a:r>
            <a:r>
              <a:rPr lang="ro-RO" sz="1600" i="1" dirty="0"/>
              <a:t> </a:t>
            </a:r>
            <a:r>
              <a:rPr lang="ro-RO" sz="1600" i="1" dirty="0" err="1"/>
              <a:t>epidermis</a:t>
            </a:r>
            <a:r>
              <a:rPr lang="ro-RO" sz="1600" i="1" dirty="0"/>
              <a:t> </a:t>
            </a:r>
            <a:r>
              <a:rPr lang="ro-RO" sz="1600" dirty="0"/>
              <a:t>și </a:t>
            </a:r>
            <a:r>
              <a:rPr lang="ro-RO" sz="1600" i="1" dirty="0" err="1"/>
              <a:t>Cutibacterium</a:t>
            </a:r>
            <a:r>
              <a:rPr lang="ro-RO" sz="1600" i="1" dirty="0"/>
              <a:t> </a:t>
            </a:r>
            <a:r>
              <a:rPr lang="ro-RO" sz="1600" i="1" dirty="0" err="1"/>
              <a:t>acnes</a:t>
            </a:r>
            <a:r>
              <a:rPr lang="ro-RO" sz="1600" i="1" dirty="0"/>
              <a:t>), </a:t>
            </a:r>
            <a:r>
              <a:rPr lang="ro-RO" sz="1600" dirty="0"/>
              <a:t>s-au efectuat inoculări în cutii Petri și s-au aplicat diverse mostre de produse </a:t>
            </a:r>
            <a:r>
              <a:rPr lang="ro-RO" sz="1600" dirty="0" err="1"/>
              <a:t>apicole,cum</a:t>
            </a:r>
            <a:r>
              <a:rPr lang="ro-RO" sz="1600" dirty="0"/>
              <a:t> ar fi mierea, polenul, ceara de albine, propolisul și lăptișorul de matcă.</a:t>
            </a:r>
          </a:p>
        </p:txBody>
      </p:sp>
      <p:pic>
        <p:nvPicPr>
          <p:cNvPr id="16" name="Imagine 15">
            <a:extLst>
              <a:ext uri="{FF2B5EF4-FFF2-40B4-BE49-F238E27FC236}">
                <a16:creationId xmlns:a16="http://schemas.microsoft.com/office/drawing/2014/main" id="{B17629FA-68CF-2BDE-F862-0403E1C77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015" y="4102835"/>
            <a:ext cx="2190985" cy="1931204"/>
          </a:xfrm>
          <a:prstGeom prst="rect">
            <a:avLst/>
          </a:prstGeom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id="{51EFF90A-BE43-FDEA-88AD-71476651A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80" y="2038801"/>
            <a:ext cx="2056546" cy="1931204"/>
          </a:xfrm>
          <a:prstGeom prst="rect">
            <a:avLst/>
          </a:prstGeom>
        </p:spPr>
      </p:pic>
      <p:pic>
        <p:nvPicPr>
          <p:cNvPr id="18" name="Imagine 17">
            <a:extLst>
              <a:ext uri="{FF2B5EF4-FFF2-40B4-BE49-F238E27FC236}">
                <a16:creationId xmlns:a16="http://schemas.microsoft.com/office/drawing/2014/main" id="{01EF3FAE-69CE-9F6F-E983-170760CCC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332" y="2038801"/>
            <a:ext cx="1871789" cy="1952780"/>
          </a:xfrm>
          <a:prstGeom prst="rect">
            <a:avLst/>
          </a:prstGeom>
        </p:spPr>
      </p:pic>
      <p:sp>
        <p:nvSpPr>
          <p:cNvPr id="24" name="CasetăText 23">
            <a:extLst>
              <a:ext uri="{FF2B5EF4-FFF2-40B4-BE49-F238E27FC236}">
                <a16:creationId xmlns:a16="http://schemas.microsoft.com/office/drawing/2014/main" id="{982E987A-9D1C-B941-C24D-8B241AB7220F}"/>
              </a:ext>
            </a:extLst>
          </p:cNvPr>
          <p:cNvSpPr txBox="1"/>
          <p:nvPr/>
        </p:nvSpPr>
        <p:spPr>
          <a:xfrm>
            <a:off x="6515062" y="6017796"/>
            <a:ext cx="4756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dirty="0"/>
              <a:t>Aspecte ale cutiilor Petri însămânțate și aplicate mostre</a:t>
            </a:r>
          </a:p>
        </p:txBody>
      </p:sp>
      <p:sp>
        <p:nvSpPr>
          <p:cNvPr id="25" name="CasetăText 24">
            <a:extLst>
              <a:ext uri="{FF2B5EF4-FFF2-40B4-BE49-F238E27FC236}">
                <a16:creationId xmlns:a16="http://schemas.microsoft.com/office/drawing/2014/main" id="{C7AC5202-3FB6-39CD-5CA8-21837D67ED82}"/>
              </a:ext>
            </a:extLst>
          </p:cNvPr>
          <p:cNvSpPr txBox="1"/>
          <p:nvPr/>
        </p:nvSpPr>
        <p:spPr>
          <a:xfrm>
            <a:off x="522121" y="1004080"/>
            <a:ext cx="3615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dirty="0"/>
              <a:t>Produsele apicole utilizate în cadrul acestei lucrări se regăsesc</a:t>
            </a:r>
          </a:p>
          <a:p>
            <a:endParaRPr lang="ro-RO" dirty="0"/>
          </a:p>
        </p:txBody>
      </p:sp>
      <p:pic>
        <p:nvPicPr>
          <p:cNvPr id="27" name="Imagine 26">
            <a:extLst>
              <a:ext uri="{FF2B5EF4-FFF2-40B4-BE49-F238E27FC236}">
                <a16:creationId xmlns:a16="http://schemas.microsoft.com/office/drawing/2014/main" id="{86842F31-EFA9-795C-E331-B112A638E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1750550"/>
            <a:ext cx="1623527" cy="2164702"/>
          </a:xfrm>
          <a:prstGeom prst="rect">
            <a:avLst/>
          </a:prstGeom>
        </p:spPr>
      </p:pic>
      <p:pic>
        <p:nvPicPr>
          <p:cNvPr id="29" name="Imagine 28">
            <a:extLst>
              <a:ext uri="{FF2B5EF4-FFF2-40B4-BE49-F238E27FC236}">
                <a16:creationId xmlns:a16="http://schemas.microsoft.com/office/drawing/2014/main" id="{0B34CDAF-4FAE-69E3-2F06-7FDA5BB205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52" y="1611773"/>
            <a:ext cx="1727609" cy="2303479"/>
          </a:xfrm>
          <a:prstGeom prst="rect">
            <a:avLst/>
          </a:prstGeom>
        </p:spPr>
      </p:pic>
      <p:pic>
        <p:nvPicPr>
          <p:cNvPr id="33" name="Imagine 32">
            <a:extLst>
              <a:ext uri="{FF2B5EF4-FFF2-40B4-BE49-F238E27FC236}">
                <a16:creationId xmlns:a16="http://schemas.microsoft.com/office/drawing/2014/main" id="{4DADACBB-4F3F-1766-234E-163A0F4AF0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4" y="4306432"/>
            <a:ext cx="1410481" cy="1880641"/>
          </a:xfrm>
          <a:prstGeom prst="rect">
            <a:avLst/>
          </a:prstGeom>
        </p:spPr>
      </p:pic>
      <p:pic>
        <p:nvPicPr>
          <p:cNvPr id="35" name="Imagine 34">
            <a:extLst>
              <a:ext uri="{FF2B5EF4-FFF2-40B4-BE49-F238E27FC236}">
                <a16:creationId xmlns:a16="http://schemas.microsoft.com/office/drawing/2014/main" id="{A49E2264-C823-957B-8876-97B102C249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65" y="4224132"/>
            <a:ext cx="1656857" cy="2209143"/>
          </a:xfrm>
          <a:prstGeom prst="rect">
            <a:avLst/>
          </a:prstGeom>
        </p:spPr>
      </p:pic>
      <p:pic>
        <p:nvPicPr>
          <p:cNvPr id="37" name="Imagine 36">
            <a:extLst>
              <a:ext uri="{FF2B5EF4-FFF2-40B4-BE49-F238E27FC236}">
                <a16:creationId xmlns:a16="http://schemas.microsoft.com/office/drawing/2014/main" id="{2044B3CC-808F-928B-6A67-969A0A9A75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930" y="4207308"/>
            <a:ext cx="1635653" cy="218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3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8080980-C193-D344-A17C-725D6D416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96" y="791190"/>
            <a:ext cx="10515600" cy="862266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2400" b="1" dirty="0">
                <a:latin typeface="+mn-lt"/>
              </a:rPr>
              <a:t>Verificarea numărului total de germeni pentru cele 3 baze a formulelor </a:t>
            </a:r>
            <a:r>
              <a:rPr lang="ro-RO" sz="2400" b="1" dirty="0" err="1">
                <a:latin typeface="+mn-lt"/>
              </a:rPr>
              <a:t>api</a:t>
            </a:r>
            <a:r>
              <a:rPr lang="ro-RO" sz="2400" b="1" dirty="0">
                <a:latin typeface="+mn-lt"/>
              </a:rPr>
              <a:t>-terapeutice și anume: mierea cu ulei de măsline, mierea cu ulei de cocos, mierea cu ulei de </a:t>
            </a:r>
            <a:r>
              <a:rPr lang="ro-RO" sz="2400" b="1" dirty="0" err="1">
                <a:latin typeface="+mn-lt"/>
              </a:rPr>
              <a:t>tamanu</a:t>
            </a:r>
            <a:endParaRPr lang="ro-RO" sz="2400" b="1" dirty="0">
              <a:latin typeface="+mn-lt"/>
            </a:endParaRP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0A88F902-78F3-7926-6DAC-3B9B132A6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553"/>
          <a:stretch/>
        </p:blipFill>
        <p:spPr>
          <a:xfrm>
            <a:off x="996021" y="2179705"/>
            <a:ext cx="2033641" cy="3200166"/>
          </a:xfrm>
          <a:prstGeom prst="rect">
            <a:avLst/>
          </a:prstGeom>
        </p:spPr>
      </p:pic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48FB2B1A-087B-1EA7-8C5F-8544542F4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16C4495B-71D0-619F-D4AF-7BE0DDF09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063" y="2207774"/>
            <a:ext cx="1861533" cy="330532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C511AB92-4F3C-1EBC-7805-8E27B3C21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334" y="2121941"/>
            <a:ext cx="1862583" cy="3305321"/>
          </a:xfrm>
          <a:prstGeom prst="rect">
            <a:avLst/>
          </a:prstGeom>
        </p:spPr>
      </p:pic>
      <p:sp>
        <p:nvSpPr>
          <p:cNvPr id="10" name="CasetăText 9">
            <a:extLst>
              <a:ext uri="{FF2B5EF4-FFF2-40B4-BE49-F238E27FC236}">
                <a16:creationId xmlns:a16="http://schemas.microsoft.com/office/drawing/2014/main" id="{E6AF2964-4AE2-8A63-6DC8-32D4CF475C92}"/>
              </a:ext>
            </a:extLst>
          </p:cNvPr>
          <p:cNvSpPr txBox="1"/>
          <p:nvPr/>
        </p:nvSpPr>
        <p:spPr>
          <a:xfrm>
            <a:off x="838200" y="5497929"/>
            <a:ext cx="30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Miere cu ulei de măsline</a:t>
            </a:r>
          </a:p>
        </p:txBody>
      </p:sp>
      <p:sp>
        <p:nvSpPr>
          <p:cNvPr id="12" name="CasetăText 11">
            <a:extLst>
              <a:ext uri="{FF2B5EF4-FFF2-40B4-BE49-F238E27FC236}">
                <a16:creationId xmlns:a16="http://schemas.microsoft.com/office/drawing/2014/main" id="{4063C548-0E2B-27F8-C1D6-600173F43370}"/>
              </a:ext>
            </a:extLst>
          </p:cNvPr>
          <p:cNvSpPr txBox="1"/>
          <p:nvPr/>
        </p:nvSpPr>
        <p:spPr>
          <a:xfrm>
            <a:off x="4372063" y="5513095"/>
            <a:ext cx="288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Miere cu ulei de  cocos</a:t>
            </a:r>
          </a:p>
        </p:txBody>
      </p:sp>
      <p:sp>
        <p:nvSpPr>
          <p:cNvPr id="13" name="CasetăText 12">
            <a:extLst>
              <a:ext uri="{FF2B5EF4-FFF2-40B4-BE49-F238E27FC236}">
                <a16:creationId xmlns:a16="http://schemas.microsoft.com/office/drawing/2014/main" id="{212C9EFD-CBCE-C647-0815-BFF33CBAB0A7}"/>
              </a:ext>
            </a:extLst>
          </p:cNvPr>
          <p:cNvSpPr txBox="1"/>
          <p:nvPr/>
        </p:nvSpPr>
        <p:spPr>
          <a:xfrm>
            <a:off x="7709983" y="5518533"/>
            <a:ext cx="323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Miere cu ulei de </a:t>
            </a:r>
            <a:r>
              <a:rPr lang="ro-RO" dirty="0" err="1"/>
              <a:t>tamanu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658162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F3665B6-F642-D5DB-0FBB-D48384BE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1672" y="94749"/>
            <a:ext cx="10515600" cy="862266"/>
          </a:xfrm>
        </p:spPr>
        <p:txBody>
          <a:bodyPr>
            <a:normAutofit fontScale="90000"/>
          </a:bodyPr>
          <a:lstStyle/>
          <a:p>
            <a:pPr algn="ctr"/>
            <a:br>
              <a:rPr lang="ro-RO" b="1" dirty="0">
                <a:latin typeface="+mn-lt"/>
              </a:rPr>
            </a:br>
            <a:r>
              <a:rPr lang="ro-RO" b="1" dirty="0">
                <a:latin typeface="+mn-lt"/>
              </a:rPr>
              <a:t>Determinarea numărul total de germeni drojdii și mucegaiuri</a:t>
            </a:r>
          </a:p>
        </p:txBody>
      </p:sp>
      <p:pic>
        <p:nvPicPr>
          <p:cNvPr id="7" name="Substituent conținut 6">
            <a:extLst>
              <a:ext uri="{FF2B5EF4-FFF2-40B4-BE49-F238E27FC236}">
                <a16:creationId xmlns:a16="http://schemas.microsoft.com/office/drawing/2014/main" id="{46E8901E-ED8E-BBB5-F420-4D7136F7D1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06" y="1243423"/>
            <a:ext cx="1417062" cy="1889416"/>
          </a:xfrm>
        </p:spPr>
      </p:pic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F3B8972C-F190-70D9-DC4B-4572CFEA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Imagine 10">
            <a:extLst>
              <a:ext uri="{FF2B5EF4-FFF2-40B4-BE49-F238E27FC236}">
                <a16:creationId xmlns:a16="http://schemas.microsoft.com/office/drawing/2014/main" id="{E9081D2E-0BB7-D336-7BF5-220C7CCC4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9286" y="3801927"/>
            <a:ext cx="2344185" cy="3125579"/>
          </a:xfrm>
          <a:prstGeom prst="rect">
            <a:avLst/>
          </a:prstGeom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id="{819063A0-19C3-979E-D945-721DEDC9D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67" y="1226908"/>
            <a:ext cx="1540820" cy="2054427"/>
          </a:xfrm>
          <a:prstGeom prst="rect">
            <a:avLst/>
          </a:prstGeom>
        </p:spPr>
      </p:pic>
      <p:sp>
        <p:nvSpPr>
          <p:cNvPr id="18" name="CasetăText 17">
            <a:extLst>
              <a:ext uri="{FF2B5EF4-FFF2-40B4-BE49-F238E27FC236}">
                <a16:creationId xmlns:a16="http://schemas.microsoft.com/office/drawing/2014/main" id="{8705A921-70CB-372E-98C2-C84D7DC2FAEF}"/>
              </a:ext>
            </a:extLst>
          </p:cNvPr>
          <p:cNvSpPr txBox="1"/>
          <p:nvPr/>
        </p:nvSpPr>
        <p:spPr>
          <a:xfrm>
            <a:off x="153984" y="3076583"/>
            <a:ext cx="2046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 Efectuarea diluțiilor pentru miere cu ulei de măsline</a:t>
            </a:r>
          </a:p>
        </p:txBody>
      </p:sp>
      <p:sp>
        <p:nvSpPr>
          <p:cNvPr id="19" name="CasetăText 18">
            <a:extLst>
              <a:ext uri="{FF2B5EF4-FFF2-40B4-BE49-F238E27FC236}">
                <a16:creationId xmlns:a16="http://schemas.microsoft.com/office/drawing/2014/main" id="{8533FA33-9D38-3360-C5C3-5DFAD3986E6C}"/>
              </a:ext>
            </a:extLst>
          </p:cNvPr>
          <p:cNvSpPr txBox="1"/>
          <p:nvPr/>
        </p:nvSpPr>
        <p:spPr>
          <a:xfrm>
            <a:off x="8763803" y="3362715"/>
            <a:ext cx="1975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Efectuarea diluțiilor pentru miere cu ulei de cocos</a:t>
            </a:r>
          </a:p>
        </p:txBody>
      </p:sp>
      <p:sp>
        <p:nvSpPr>
          <p:cNvPr id="20" name="CasetăText 19">
            <a:extLst>
              <a:ext uri="{FF2B5EF4-FFF2-40B4-BE49-F238E27FC236}">
                <a16:creationId xmlns:a16="http://schemas.microsoft.com/office/drawing/2014/main" id="{409EED91-9489-1EC5-586D-2073E2EA972C}"/>
              </a:ext>
            </a:extLst>
          </p:cNvPr>
          <p:cNvSpPr txBox="1"/>
          <p:nvPr/>
        </p:nvSpPr>
        <p:spPr>
          <a:xfrm>
            <a:off x="-385430" y="6536809"/>
            <a:ext cx="446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 Cutiile Petri inoculate</a:t>
            </a:r>
          </a:p>
        </p:txBody>
      </p:sp>
      <p:pic>
        <p:nvPicPr>
          <p:cNvPr id="23" name="Imagine 22">
            <a:extLst>
              <a:ext uri="{FF2B5EF4-FFF2-40B4-BE49-F238E27FC236}">
                <a16:creationId xmlns:a16="http://schemas.microsoft.com/office/drawing/2014/main" id="{A70E77EB-7FCB-8731-D2FB-F97C95C1A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200" y="1331272"/>
            <a:ext cx="1417062" cy="1898588"/>
          </a:xfrm>
          <a:prstGeom prst="rect">
            <a:avLst/>
          </a:prstGeom>
        </p:spPr>
      </p:pic>
      <p:sp>
        <p:nvSpPr>
          <p:cNvPr id="25" name="CasetăText 24">
            <a:extLst>
              <a:ext uri="{FF2B5EF4-FFF2-40B4-BE49-F238E27FC236}">
                <a16:creationId xmlns:a16="http://schemas.microsoft.com/office/drawing/2014/main" id="{DDCC5FDB-BD76-455D-00B6-69532FD5B78C}"/>
              </a:ext>
            </a:extLst>
          </p:cNvPr>
          <p:cNvSpPr txBox="1"/>
          <p:nvPr/>
        </p:nvSpPr>
        <p:spPr>
          <a:xfrm>
            <a:off x="4177253" y="3229860"/>
            <a:ext cx="18515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dirty="0"/>
              <a:t>Efectuarea diluțiilor pentru miere cu ulei de </a:t>
            </a:r>
            <a:r>
              <a:rPr lang="ro-RO" dirty="0" err="1"/>
              <a:t>tamanu</a:t>
            </a:r>
            <a:endParaRPr lang="ro-RO" dirty="0"/>
          </a:p>
        </p:txBody>
      </p:sp>
      <p:pic>
        <p:nvPicPr>
          <p:cNvPr id="26" name="Imagine 25">
            <a:extLst>
              <a:ext uri="{FF2B5EF4-FFF2-40B4-BE49-F238E27FC236}">
                <a16:creationId xmlns:a16="http://schemas.microsoft.com/office/drawing/2014/main" id="{B3F1E03A-5F19-FA9C-7E3D-10573948D6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8956" y="4052349"/>
            <a:ext cx="1756464" cy="2344638"/>
          </a:xfrm>
          <a:prstGeom prst="rect">
            <a:avLst/>
          </a:prstGeom>
        </p:spPr>
      </p:pic>
      <p:sp>
        <p:nvSpPr>
          <p:cNvPr id="28" name="CasetăText 27">
            <a:extLst>
              <a:ext uri="{FF2B5EF4-FFF2-40B4-BE49-F238E27FC236}">
                <a16:creationId xmlns:a16="http://schemas.microsoft.com/office/drawing/2014/main" id="{E72A0DBB-24A3-DB8C-0774-B5109D2A1FCB}"/>
              </a:ext>
            </a:extLst>
          </p:cNvPr>
          <p:cNvSpPr txBox="1"/>
          <p:nvPr/>
        </p:nvSpPr>
        <p:spPr>
          <a:xfrm>
            <a:off x="6664390" y="6396987"/>
            <a:ext cx="6256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/>
              <a:t>Cutiile Petri inoculate</a:t>
            </a:r>
          </a:p>
        </p:txBody>
      </p:sp>
    </p:spTree>
    <p:extLst>
      <p:ext uri="{BB962C8B-B14F-4D97-AF65-F5344CB8AC3E}">
        <p14:creationId xmlns:p14="http://schemas.microsoft.com/office/powerpoint/2010/main" val="302594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/>
              <a:t>Rezultate</a:t>
            </a:r>
            <a:r>
              <a:rPr lang="en-US" sz="4000" b="1" dirty="0"/>
              <a:t> </a:t>
            </a:r>
            <a:r>
              <a:rPr lang="en-US" sz="4000" b="1" dirty="0" err="1"/>
              <a:t>și</a:t>
            </a:r>
            <a:r>
              <a:rPr lang="en-US" sz="4000" b="1" dirty="0"/>
              <a:t> </a:t>
            </a:r>
            <a:r>
              <a:rPr lang="en-US" sz="4000" b="1" dirty="0" err="1"/>
              <a:t>discuții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67A9-E78E-A54A-0D10-A09B7313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72" y="1673293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o-RO" sz="1800" dirty="0"/>
              <a:t>Analizarea și încercarea izolării a microorganismele aflate pe ten.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558E43ED-D219-EAEB-7CC5-3D5B2B9E4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87" y="2197448"/>
            <a:ext cx="2251484" cy="3004709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459633CD-3581-4429-FDF8-B9D2CC71E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104" y="2342978"/>
            <a:ext cx="2551147" cy="2859179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994C3965-C407-7CE6-A999-B6C9E19E2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056" y="2309289"/>
            <a:ext cx="2170254" cy="2926556"/>
          </a:xfrm>
          <a:prstGeom prst="rect">
            <a:avLst/>
          </a:prstGeom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54BC6FB1-2635-0E42-5597-A5ECDBA91126}"/>
              </a:ext>
            </a:extLst>
          </p:cNvPr>
          <p:cNvSpPr txBox="1"/>
          <p:nvPr/>
        </p:nvSpPr>
        <p:spPr>
          <a:xfrm>
            <a:off x="291972" y="5335480"/>
            <a:ext cx="9313505" cy="941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dirty="0"/>
              <a:t>     Au urmat izolări ale coloniilor, observații microscopice, astfel </a:t>
            </a:r>
            <a:r>
              <a:rPr lang="ro-RO" dirty="0" err="1"/>
              <a:t>încat</a:t>
            </a:r>
            <a:r>
              <a:rPr lang="ro-RO" dirty="0"/>
              <a:t> s-a constat faptul că </a:t>
            </a:r>
            <a:r>
              <a:rPr lang="ro-RO" i="1" dirty="0" err="1"/>
              <a:t>Cutibacterium</a:t>
            </a:r>
            <a:r>
              <a:rPr lang="ro-RO" i="1" dirty="0"/>
              <a:t> </a:t>
            </a:r>
            <a:r>
              <a:rPr lang="ro-RO" i="1" dirty="0" err="1"/>
              <a:t>acnes</a:t>
            </a:r>
            <a:r>
              <a:rPr lang="ro-RO" i="1" dirty="0"/>
              <a:t>  </a:t>
            </a:r>
            <a:r>
              <a:rPr lang="ro-RO" dirty="0"/>
              <a:t>joacă un rol important în ceea ce privește producerea acneei vulgare și </a:t>
            </a:r>
            <a:r>
              <a:rPr lang="ro-RO" i="1" dirty="0" err="1"/>
              <a:t>Staphylococcus</a:t>
            </a:r>
            <a:r>
              <a:rPr lang="ro-RO" i="1" dirty="0"/>
              <a:t> </a:t>
            </a:r>
            <a:r>
              <a:rPr lang="ro-RO" i="1" dirty="0" err="1"/>
              <a:t>epidermidis</a:t>
            </a:r>
            <a:r>
              <a:rPr lang="ro-RO" dirty="0"/>
              <a:t>, care afectează glandele sebacee.</a:t>
            </a:r>
          </a:p>
        </p:txBody>
      </p:sp>
    </p:spTree>
    <p:extLst>
      <p:ext uri="{BB962C8B-B14F-4D97-AF65-F5344CB8AC3E}">
        <p14:creationId xmlns:p14="http://schemas.microsoft.com/office/powerpoint/2010/main" val="1523847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1450</Words>
  <Application>Microsoft Office PowerPoint</Application>
  <PresentationFormat>Ecran lat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8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14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Cambria</vt:lpstr>
      <vt:lpstr>Georgia Pro</vt:lpstr>
      <vt:lpstr>Times New Roman</vt:lpstr>
      <vt:lpstr>Wingdings</vt:lpstr>
      <vt:lpstr>Office Theme</vt:lpstr>
      <vt:lpstr>Cercetări privind produsele apicole și valorificarea lor în cosmetică</vt:lpstr>
      <vt:lpstr>Introducere </vt:lpstr>
      <vt:lpstr>Antibiotice naturale</vt:lpstr>
      <vt:lpstr> Scopul studiului  </vt:lpstr>
      <vt:lpstr>Materiale și metode</vt:lpstr>
      <vt:lpstr>Prezentare PowerPoint</vt:lpstr>
      <vt:lpstr>Verificarea numărului total de germeni pentru cele 3 baze a formulelor api-terapeutice și anume: mierea cu ulei de măsline, mierea cu ulei de cocos, mierea cu ulei de tamanu</vt:lpstr>
      <vt:lpstr> Determinarea numărul total de germeni drojdii și mucegaiuri</vt:lpstr>
      <vt:lpstr>Rezultate și discuții</vt:lpstr>
      <vt:lpstr>Prezentare PowerPoint</vt:lpstr>
      <vt:lpstr>Prezentare PowerPoint</vt:lpstr>
      <vt:lpstr>Obținerea unor formule api-fitoterapeutice</vt:lpstr>
      <vt:lpstr>Concluzii generale</vt:lpstr>
      <vt:lpstr>Bibliografie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XGEN</dc:title>
  <dc:creator>Ionut Balanean</dc:creator>
  <cp:lastModifiedBy>Alessandra Pop</cp:lastModifiedBy>
  <cp:revision>14</cp:revision>
  <dcterms:created xsi:type="dcterms:W3CDTF">2022-11-16T09:30:41Z</dcterms:created>
  <dcterms:modified xsi:type="dcterms:W3CDTF">2024-05-20T15:24:16Z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58b62f-6f94-46bd-8089-18e64b0a9abb_Enabled">
    <vt:lpwstr>true</vt:lpwstr>
  </property>
  <property fmtid="{D5CDD505-2E9C-101B-9397-08002B2CF9AE}" pid="3" name="MSIP_Label_5b58b62f-6f94-46bd-8089-18e64b0a9abb_SetDate">
    <vt:lpwstr>2023-10-27T07:10:01Z</vt:lpwstr>
  </property>
  <property fmtid="{D5CDD505-2E9C-101B-9397-08002B2CF9AE}" pid="4" name="MSIP_Label_5b58b62f-6f94-46bd-8089-18e64b0a9abb_Method">
    <vt:lpwstr>Standard</vt:lpwstr>
  </property>
  <property fmtid="{D5CDD505-2E9C-101B-9397-08002B2CF9AE}" pid="5" name="MSIP_Label_5b58b62f-6f94-46bd-8089-18e64b0a9abb_Name">
    <vt:lpwstr>defa4170-0d19-0005-0004-bc88714345d2</vt:lpwstr>
  </property>
  <property fmtid="{D5CDD505-2E9C-101B-9397-08002B2CF9AE}" pid="6" name="MSIP_Label_5b58b62f-6f94-46bd-8089-18e64b0a9abb_SiteId">
    <vt:lpwstr>a6eb79fa-c4a9-4cce-818d-b85274d15305</vt:lpwstr>
  </property>
  <property fmtid="{D5CDD505-2E9C-101B-9397-08002B2CF9AE}" pid="7" name="MSIP_Label_5b58b62f-6f94-46bd-8089-18e64b0a9abb_ActionId">
    <vt:lpwstr>2cd14b58-11e0-4307-8785-27378c20c99b</vt:lpwstr>
  </property>
  <property fmtid="{D5CDD505-2E9C-101B-9397-08002B2CF9AE}" pid="8" name="MSIP_Label_5b58b62f-6f94-46bd-8089-18e64b0a9abb_ContentBits">
    <vt:lpwstr>0</vt:lpwstr>
  </property>
</Properties>
</file>