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8" r:id="rId3"/>
    <p:sldId id="274" r:id="rId4"/>
    <p:sldId id="284" r:id="rId5"/>
    <p:sldId id="302" r:id="rId6"/>
    <p:sldId id="289" r:id="rId7"/>
    <p:sldId id="286" r:id="rId8"/>
    <p:sldId id="288" r:id="rId9"/>
    <p:sldId id="290" r:id="rId10"/>
    <p:sldId id="291" r:id="rId11"/>
    <p:sldId id="260" r:id="rId12"/>
    <p:sldId id="265" r:id="rId13"/>
    <p:sldId id="295" r:id="rId14"/>
    <p:sldId id="296" r:id="rId15"/>
    <p:sldId id="297" r:id="rId16"/>
    <p:sldId id="294" r:id="rId17"/>
    <p:sldId id="298" r:id="rId18"/>
    <p:sldId id="292" r:id="rId19"/>
    <p:sldId id="299" r:id="rId20"/>
    <p:sldId id="300" r:id="rId21"/>
    <p:sldId id="293" r:id="rId22"/>
    <p:sldId id="282" r:id="rId23"/>
    <p:sldId id="279" r:id="rId24"/>
    <p:sldId id="268" r:id="rId25"/>
    <p:sldId id="28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Arial Black" panose="020B0A04020102020204" pitchFamily="34" charset="0"/>
      <p:regular r:id="rId32"/>
      <p:bold r:id="rId33"/>
    </p:embeddedFont>
    <p:embeddedFont>
      <p:font typeface="Roboto Condensed Medium" panose="020B0604020202020204"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UtuAXvP0I2AUxbw9IWzeRrRwZ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B5D"/>
    <a:srgbClr val="106D86"/>
    <a:srgbClr val="148EAE"/>
    <a:srgbClr val="1B9E77"/>
    <a:srgbClr val="FAF9F0"/>
    <a:srgbClr val="EDEACB"/>
    <a:srgbClr val="666666"/>
    <a:srgbClr val="B27D5D"/>
    <a:srgbClr val="D69D0F"/>
    <a:srgbClr val="9C6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2" d="100"/>
          <a:sy n="172" d="100"/>
        </p:scale>
        <p:origin x="313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o-RO"/>
              <a:t>PARENT - Parental Attitudes Regarding Exercise and Neuromuscular Therapy</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75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Terminat</a:t>
            </a:r>
            <a:r>
              <a:rPr lang="en-US" dirty="0"/>
              <a:t> </a:t>
            </a:r>
            <a:r>
              <a:rPr lang="en-US" dirty="0" err="1"/>
              <a:t>tratament</a:t>
            </a:r>
            <a:r>
              <a:rPr lang="en-US" dirty="0"/>
              <a:t>, </a:t>
            </a:r>
            <a:r>
              <a:rPr lang="en-US" dirty="0" err="1"/>
              <a:t>varsta</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Who how many when where</a:t>
            </a:r>
          </a:p>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RO" dirty="0" err="1"/>
              <a:t>Gender</a:t>
            </a:r>
            <a:r>
              <a:rPr lang="ro-RO" dirty="0"/>
              <a:t> – more </a:t>
            </a:r>
            <a:r>
              <a:rPr lang="ro-RO" dirty="0" err="1"/>
              <a:t>males</a:t>
            </a:r>
            <a:r>
              <a:rPr lang="ro-RO" dirty="0"/>
              <a:t> </a:t>
            </a:r>
            <a:r>
              <a:rPr lang="ro-RO" dirty="0" err="1"/>
              <a:t>than</a:t>
            </a:r>
            <a:r>
              <a:rPr lang="ro-RO" dirty="0"/>
              <a:t> </a:t>
            </a:r>
            <a:r>
              <a:rPr lang="ro-RO" dirty="0" err="1"/>
              <a:t>females</a:t>
            </a:r>
            <a:endParaRPr dirty="0"/>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99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RO" dirty="0" err="1"/>
              <a:t>Gender</a:t>
            </a:r>
            <a:r>
              <a:rPr lang="ro-RO" dirty="0"/>
              <a:t> – more </a:t>
            </a:r>
            <a:r>
              <a:rPr lang="ro-RO" dirty="0" err="1"/>
              <a:t>males</a:t>
            </a:r>
            <a:r>
              <a:rPr lang="ro-RO" dirty="0"/>
              <a:t> </a:t>
            </a:r>
            <a:r>
              <a:rPr lang="ro-RO" dirty="0" err="1"/>
              <a:t>than</a:t>
            </a:r>
            <a:r>
              <a:rPr lang="ro-RO" dirty="0"/>
              <a:t> </a:t>
            </a:r>
            <a:r>
              <a:rPr lang="ro-RO" dirty="0" err="1"/>
              <a:t>females</a:t>
            </a:r>
            <a:endParaRPr dirty="0"/>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86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RO" dirty="0" err="1"/>
              <a:t>Gender</a:t>
            </a:r>
            <a:r>
              <a:rPr lang="ro-RO" dirty="0"/>
              <a:t> – more </a:t>
            </a:r>
            <a:r>
              <a:rPr lang="ro-RO" dirty="0" err="1"/>
              <a:t>males</a:t>
            </a:r>
            <a:r>
              <a:rPr lang="ro-RO" dirty="0"/>
              <a:t> </a:t>
            </a:r>
            <a:r>
              <a:rPr lang="ro-RO" dirty="0" err="1"/>
              <a:t>than</a:t>
            </a:r>
            <a:r>
              <a:rPr lang="ro-RO" dirty="0"/>
              <a:t> </a:t>
            </a:r>
            <a:r>
              <a:rPr lang="ro-RO" dirty="0" err="1"/>
              <a:t>females</a:t>
            </a:r>
            <a:endParaRPr dirty="0"/>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13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9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14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Moderate Reliability: The internal factors (therapist-related questions) and external factors (administrative-related questions) have moderate consistency. This means that the questions within each category are somewhat consistent in what they measure, but there's room for improvement.</a:t>
            </a:r>
            <a:endParaRPr lang="ro-RO" dirty="0"/>
          </a:p>
          <a:p>
            <a:pPr marL="0" lvl="0" indent="0" algn="l" rtl="0">
              <a:spcBef>
                <a:spcPts val="0"/>
              </a:spcBef>
              <a:spcAft>
                <a:spcPts val="0"/>
              </a:spcAft>
              <a:buNone/>
            </a:pPr>
            <a:r>
              <a:rPr lang="en-US" dirty="0"/>
              <a:t>Moderate Error: There is a moderate amount of error in the satisfaction scores, meaning the true satisfaction level might slightly vary if we repeated the survey. This suggests that while the measurements are reasonably accurate, they are not perfect.</a:t>
            </a:r>
            <a:endParaRPr dirty="0"/>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27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05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US" dirty="0"/>
              <a:t>Physical therapy is services provided by physical therapists to individuals and populations to develop, maintain and restore maximum movement and functional ability throughout the lifespan. The service is provided in circumstances where movement and function are threatened by ageing, injury, pain, diseases, disorders, conditions and/or environmental factors and with the understanding that functional movement is central to what it means to be healthy</a:t>
            </a:r>
            <a:endParaRPr lang="ro-RO" dirty="0"/>
          </a:p>
          <a:p>
            <a:pPr marL="0" lvl="0" indent="0" algn="l" rtl="0">
              <a:spcBef>
                <a:spcPts val="0"/>
              </a:spcBef>
              <a:spcAft>
                <a:spcPts val="0"/>
              </a:spcAft>
              <a:buFontTx/>
              <a:buNone/>
            </a:pPr>
            <a:r>
              <a:rPr lang="en-US" dirty="0"/>
              <a:t>Physical therapists are concerned with identifying and </a:t>
            </a:r>
            <a:r>
              <a:rPr lang="en-US" dirty="0" err="1"/>
              <a:t>maximising</a:t>
            </a:r>
            <a:r>
              <a:rPr lang="en-US" dirty="0"/>
              <a:t> quality of life and movement potential within the spheres of promotion, prevention, treatment/intervention and rehabilitation. These spheres encompass physical, psychological, emotional, and social wellbeing.</a:t>
            </a: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60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71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946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185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o-RO"/>
              <a:t>PARENT - Parental Attitudes Regarding Exercise and Neuromuscular Therapy</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25</a:t>
            </a:fld>
            <a:endParaRPr/>
          </a:p>
        </p:txBody>
      </p:sp>
    </p:spTree>
    <p:extLst>
      <p:ext uri="{BB962C8B-B14F-4D97-AF65-F5344CB8AC3E}">
        <p14:creationId xmlns:p14="http://schemas.microsoft.com/office/powerpoint/2010/main" val="370171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RO" dirty="0" err="1"/>
              <a:t>Next</a:t>
            </a:r>
            <a:r>
              <a:rPr lang="ro-RO" dirty="0"/>
              <a:t> </a:t>
            </a:r>
            <a:r>
              <a:rPr lang="ro-RO" dirty="0" err="1"/>
              <a:t>year</a:t>
            </a:r>
            <a:r>
              <a:rPr lang="ro-RO" dirty="0"/>
              <a:t> </a:t>
            </a:r>
            <a:endParaRPr dirty="0"/>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err="1"/>
              <a:t>Ridicati</a:t>
            </a:r>
            <a:r>
              <a:rPr lang="en-US" dirty="0"/>
              <a:t> mana </a:t>
            </a:r>
            <a:r>
              <a:rPr lang="en-US" dirty="0" err="1"/>
              <a:t>kinetoterapie</a:t>
            </a:r>
            <a:endParaRPr lang="en-US" dirty="0"/>
          </a:p>
          <a:p>
            <a:pPr marL="171450" lvl="0" indent="-171450" algn="l" rtl="0">
              <a:spcBef>
                <a:spcPts val="0"/>
              </a:spcBef>
              <a:spcAft>
                <a:spcPts val="0"/>
              </a:spcAft>
              <a:buFontTx/>
              <a:buChar char="-"/>
            </a:pPr>
            <a:r>
              <a:rPr lang="en-US" dirty="0" err="1"/>
              <a:t>Ridicati</a:t>
            </a:r>
            <a:r>
              <a:rPr lang="en-US" dirty="0"/>
              <a:t> mana </a:t>
            </a:r>
            <a:r>
              <a:rPr lang="en-US" dirty="0" err="1"/>
              <a:t>parinti</a:t>
            </a:r>
            <a:r>
              <a:rPr lang="en-US" dirty="0"/>
              <a:t> cu </a:t>
            </a:r>
            <a:r>
              <a:rPr lang="en-US" dirty="0" err="1"/>
              <a:t>copii</a:t>
            </a:r>
            <a:r>
              <a:rPr lang="en-US" dirty="0"/>
              <a:t> la </a:t>
            </a:r>
            <a:r>
              <a:rPr lang="en-US" dirty="0" err="1"/>
              <a:t>kinetoterapie</a:t>
            </a:r>
            <a:r>
              <a:rPr lang="en-US" dirty="0"/>
              <a:t> ca </a:t>
            </a:r>
            <a:r>
              <a:rPr lang="en-US" dirty="0" err="1"/>
              <a:t>pacienti</a:t>
            </a:r>
            <a:r>
              <a:rPr lang="en-US" dirty="0"/>
              <a:t> (EXPERIENTA FOARTE DIFERITA)</a:t>
            </a:r>
          </a:p>
          <a:p>
            <a:pPr marL="171450" lvl="0" indent="-171450" algn="l" rtl="0">
              <a:spcBef>
                <a:spcPts val="0"/>
              </a:spcBef>
              <a:spcAft>
                <a:spcPts val="0"/>
              </a:spcAft>
              <a:buFontTx/>
              <a:buChar char="-"/>
            </a:pPr>
            <a:r>
              <a:rPr lang="en-US" dirty="0" err="1"/>
              <a:t>Unele</a:t>
            </a:r>
            <a:r>
              <a:rPr lang="en-US" dirty="0"/>
              <a:t> procedure </a:t>
            </a:r>
            <a:r>
              <a:rPr lang="en-US" dirty="0" err="1"/>
              <a:t>dureroase</a:t>
            </a:r>
            <a:r>
              <a:rPr lang="en-US" dirty="0"/>
              <a:t>. Ce </a:t>
            </a:r>
            <a:r>
              <a:rPr lang="en-US" dirty="0" err="1"/>
              <a:t>simti</a:t>
            </a:r>
            <a:r>
              <a:rPr lang="en-US" dirty="0"/>
              <a:t> </a:t>
            </a:r>
            <a:r>
              <a:rPr lang="en-US" dirty="0" err="1"/>
              <a:t>tu</a:t>
            </a:r>
            <a:r>
              <a:rPr lang="en-US" dirty="0"/>
              <a:t> ca </a:t>
            </a:r>
            <a:r>
              <a:rPr lang="en-US" dirty="0" err="1"/>
              <a:t>parinte</a:t>
            </a:r>
            <a:r>
              <a:rPr lang="en-US" dirty="0"/>
              <a:t>? </a:t>
            </a:r>
            <a:r>
              <a:rPr lang="en-US" dirty="0" err="1"/>
              <a:t>Satisfactie</a:t>
            </a:r>
            <a:r>
              <a:rPr lang="en-US" dirty="0"/>
              <a:t>?</a:t>
            </a:r>
          </a:p>
          <a:p>
            <a:pPr marL="171450" lvl="0" indent="-171450" algn="l" rtl="0">
              <a:spcBef>
                <a:spcPts val="0"/>
              </a:spcBef>
              <a:spcAft>
                <a:spcPts val="0"/>
              </a:spcAft>
              <a:buFontTx/>
              <a:buChar char="-"/>
            </a:pPr>
            <a:r>
              <a:rPr lang="en-US" dirty="0"/>
              <a:t>Adult- </a:t>
            </a:r>
            <a:r>
              <a:rPr lang="en-US" dirty="0" err="1"/>
              <a:t>simplu</a:t>
            </a:r>
            <a:r>
              <a:rPr lang="en-US" dirty="0"/>
              <a:t> </a:t>
            </a:r>
            <a:r>
              <a:rPr lang="en-US" dirty="0" err="1"/>
              <a:t>comunicat</a:t>
            </a:r>
            <a:r>
              <a:rPr lang="en-US" dirty="0"/>
              <a:t>, </a:t>
            </a:r>
            <a:r>
              <a:rPr lang="en-US" dirty="0" err="1"/>
              <a:t>parinti</a:t>
            </a:r>
            <a:r>
              <a:rPr lang="en-US" dirty="0"/>
              <a:t> </a:t>
            </a:r>
            <a:r>
              <a:rPr lang="en-US" dirty="0" err="1"/>
              <a:t>si</a:t>
            </a:r>
            <a:r>
              <a:rPr lang="en-US" dirty="0"/>
              <a:t> </a:t>
            </a:r>
            <a:r>
              <a:rPr lang="en-US" dirty="0" err="1"/>
              <a:t>mai</a:t>
            </a:r>
            <a:r>
              <a:rPr lang="en-US" dirty="0"/>
              <a:t> </a:t>
            </a:r>
            <a:r>
              <a:rPr lang="en-US" dirty="0" err="1"/>
              <a:t>greu</a:t>
            </a:r>
            <a:r>
              <a:rPr lang="en-US" dirty="0"/>
              <a:t> de </a:t>
            </a:r>
            <a:r>
              <a:rPr lang="en-US" dirty="0" err="1"/>
              <a:t>comunicat</a:t>
            </a: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28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err="1"/>
              <a:t>Ridicati</a:t>
            </a:r>
            <a:r>
              <a:rPr lang="en-US" dirty="0"/>
              <a:t> mana </a:t>
            </a:r>
            <a:r>
              <a:rPr lang="en-US" dirty="0" err="1"/>
              <a:t>kinetoterapie</a:t>
            </a:r>
            <a:endParaRPr lang="en-US" dirty="0"/>
          </a:p>
          <a:p>
            <a:pPr marL="171450" lvl="0" indent="-171450" algn="l" rtl="0">
              <a:spcBef>
                <a:spcPts val="0"/>
              </a:spcBef>
              <a:spcAft>
                <a:spcPts val="0"/>
              </a:spcAft>
              <a:buFontTx/>
              <a:buChar char="-"/>
            </a:pPr>
            <a:r>
              <a:rPr lang="en-US" dirty="0" err="1"/>
              <a:t>Ridicati</a:t>
            </a:r>
            <a:r>
              <a:rPr lang="en-US" dirty="0"/>
              <a:t> mana </a:t>
            </a:r>
            <a:r>
              <a:rPr lang="en-US" dirty="0" err="1"/>
              <a:t>parinti</a:t>
            </a:r>
            <a:r>
              <a:rPr lang="en-US" dirty="0"/>
              <a:t> cu </a:t>
            </a:r>
            <a:r>
              <a:rPr lang="en-US" dirty="0" err="1"/>
              <a:t>copii</a:t>
            </a:r>
            <a:r>
              <a:rPr lang="en-US" dirty="0"/>
              <a:t> la </a:t>
            </a:r>
            <a:r>
              <a:rPr lang="en-US" dirty="0" err="1"/>
              <a:t>kinetoterapie</a:t>
            </a:r>
            <a:r>
              <a:rPr lang="en-US" dirty="0"/>
              <a:t> ca </a:t>
            </a:r>
            <a:r>
              <a:rPr lang="en-US" dirty="0" err="1"/>
              <a:t>pacienti</a:t>
            </a:r>
            <a:r>
              <a:rPr lang="en-US" dirty="0"/>
              <a:t> (EXPERIENTA FOARTE DIFERITA)</a:t>
            </a:r>
          </a:p>
          <a:p>
            <a:pPr marL="171450" lvl="0" indent="-171450" algn="l" rtl="0">
              <a:spcBef>
                <a:spcPts val="0"/>
              </a:spcBef>
              <a:spcAft>
                <a:spcPts val="0"/>
              </a:spcAft>
              <a:buFontTx/>
              <a:buChar char="-"/>
            </a:pPr>
            <a:r>
              <a:rPr lang="en-US" dirty="0" err="1"/>
              <a:t>Unele</a:t>
            </a:r>
            <a:r>
              <a:rPr lang="en-US" dirty="0"/>
              <a:t> procedure </a:t>
            </a:r>
            <a:r>
              <a:rPr lang="en-US" dirty="0" err="1"/>
              <a:t>dureroase</a:t>
            </a:r>
            <a:r>
              <a:rPr lang="en-US" dirty="0"/>
              <a:t>. Ce </a:t>
            </a:r>
            <a:r>
              <a:rPr lang="en-US" dirty="0" err="1"/>
              <a:t>simti</a:t>
            </a:r>
            <a:r>
              <a:rPr lang="en-US" dirty="0"/>
              <a:t> </a:t>
            </a:r>
            <a:r>
              <a:rPr lang="en-US" dirty="0" err="1"/>
              <a:t>tu</a:t>
            </a:r>
            <a:r>
              <a:rPr lang="en-US" dirty="0"/>
              <a:t> ca </a:t>
            </a:r>
            <a:r>
              <a:rPr lang="en-US" dirty="0" err="1"/>
              <a:t>parinte</a:t>
            </a:r>
            <a:r>
              <a:rPr lang="en-US" dirty="0"/>
              <a:t>? </a:t>
            </a:r>
            <a:r>
              <a:rPr lang="en-US" dirty="0" err="1"/>
              <a:t>Satisfactie</a:t>
            </a:r>
            <a:r>
              <a:rPr lang="en-US" dirty="0"/>
              <a:t>?</a:t>
            </a:r>
          </a:p>
          <a:p>
            <a:pPr marL="171450" lvl="0" indent="-171450" algn="l" rtl="0">
              <a:spcBef>
                <a:spcPts val="0"/>
              </a:spcBef>
              <a:spcAft>
                <a:spcPts val="0"/>
              </a:spcAft>
              <a:buFontTx/>
              <a:buChar char="-"/>
            </a:pPr>
            <a:r>
              <a:rPr lang="en-US" dirty="0"/>
              <a:t>Adult- </a:t>
            </a:r>
            <a:r>
              <a:rPr lang="en-US" dirty="0" err="1"/>
              <a:t>simplu</a:t>
            </a:r>
            <a:r>
              <a:rPr lang="en-US" dirty="0"/>
              <a:t> </a:t>
            </a:r>
            <a:r>
              <a:rPr lang="en-US" dirty="0" err="1"/>
              <a:t>comunicat</a:t>
            </a:r>
            <a:r>
              <a:rPr lang="en-US" dirty="0"/>
              <a:t>, </a:t>
            </a:r>
            <a:r>
              <a:rPr lang="en-US" dirty="0" err="1"/>
              <a:t>parinti</a:t>
            </a:r>
            <a:r>
              <a:rPr lang="en-US" dirty="0"/>
              <a:t> </a:t>
            </a:r>
            <a:r>
              <a:rPr lang="en-US" dirty="0" err="1"/>
              <a:t>si</a:t>
            </a:r>
            <a:r>
              <a:rPr lang="en-US" dirty="0"/>
              <a:t> </a:t>
            </a:r>
            <a:r>
              <a:rPr lang="en-US" dirty="0" err="1"/>
              <a:t>mai</a:t>
            </a:r>
            <a:r>
              <a:rPr lang="en-US" dirty="0"/>
              <a:t> </a:t>
            </a:r>
            <a:r>
              <a:rPr lang="en-US" dirty="0" err="1"/>
              <a:t>greu</a:t>
            </a:r>
            <a:r>
              <a:rPr lang="en-US" dirty="0"/>
              <a:t> de </a:t>
            </a:r>
            <a:r>
              <a:rPr lang="en-US" dirty="0" err="1"/>
              <a:t>comunicat</a:t>
            </a: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43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81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37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62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0" y="0"/>
            <a:ext cx="12192000" cy="6858000"/>
            <a:chOff x="0" y="0"/>
            <a:chExt cx="12192000" cy="6858000"/>
          </a:xfrm>
        </p:grpSpPr>
        <p:sp>
          <p:nvSpPr>
            <p:cNvPr id="90" name="Google Shape;90;p1"/>
            <p:cNvSpPr/>
            <p:nvPr/>
          </p:nvSpPr>
          <p:spPr>
            <a:xfrm>
              <a:off x="0" y="0"/>
              <a:ext cx="12192000" cy="6858000"/>
            </a:xfrm>
            <a:prstGeom prst="rect">
              <a:avLst/>
            </a:prstGeom>
            <a:solidFill>
              <a:schemeClr val="accent1"/>
            </a:solidFill>
            <a:ln w="12700" cap="flat" cmpd="sng">
              <a:solidFill>
                <a:srgbClr val="891B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descr="preencoded.png"/>
            <p:cNvSpPr/>
            <p:nvPr/>
          </p:nvSpPr>
          <p:spPr>
            <a:xfrm>
              <a:off x="0" y="0"/>
              <a:ext cx="5295900" cy="6857172"/>
            </a:xfrm>
            <a:custGeom>
              <a:avLst/>
              <a:gdLst/>
              <a:ahLst/>
              <a:cxnLst/>
              <a:rect l="l" t="t" r="r" b="b"/>
              <a:pathLst>
                <a:path w="5295900" h="6877050" extrusionOk="0">
                  <a:moveTo>
                    <a:pt x="0" y="0"/>
                  </a:moveTo>
                  <a:lnTo>
                    <a:pt x="5295900" y="0"/>
                  </a:lnTo>
                  <a:lnTo>
                    <a:pt x="5295900" y="6877050"/>
                  </a:lnTo>
                  <a:lnTo>
                    <a:pt x="0" y="68770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1600201" y="1153228"/>
              <a:ext cx="9191625" cy="5704772"/>
            </a:xfrm>
            <a:custGeom>
              <a:avLst/>
              <a:gdLst/>
              <a:ahLst/>
              <a:cxnLst/>
              <a:rect l="l" t="t" r="r" b="b"/>
              <a:pathLst>
                <a:path w="9191625" h="5704772" extrusionOk="0">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400174" y="0"/>
              <a:ext cx="7997388" cy="5023692"/>
            </a:xfrm>
            <a:custGeom>
              <a:avLst/>
              <a:gdLst/>
              <a:ahLst/>
              <a:cxnLst/>
              <a:rect l="l" t="t" r="r" b="b"/>
              <a:pathLst>
                <a:path w="6803142" h="5396474" extrusionOk="0">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400174" y="415448"/>
              <a:ext cx="7997388" cy="925068"/>
            </a:xfrm>
            <a:prstGeom prst="rect">
              <a:avLst/>
            </a:prstGeom>
            <a:noFill/>
            <a:ln>
              <a:noFill/>
            </a:ln>
          </p:spPr>
          <p:txBody>
            <a:bodyPr spcFirstLastPara="1" wrap="square" lIns="91425" tIns="0" rIns="91425" bIns="45700" anchor="t" anchorCtr="0">
              <a:noAutofit/>
            </a:bodyPr>
            <a:lstStyle/>
            <a:p>
              <a:pPr marL="0" marR="0" lvl="0" indent="0" algn="ctr" rtl="0">
                <a:lnSpc>
                  <a:spcPct val="100000"/>
                </a:lnSpc>
                <a:spcBef>
                  <a:spcPts val="0"/>
                </a:spcBef>
                <a:spcAft>
                  <a:spcPts val="0"/>
                </a:spcAft>
                <a:buClr>
                  <a:srgbClr val="0A4251"/>
                </a:buClr>
                <a:buSzPts val="6000"/>
                <a:buFont typeface="Arial Black"/>
                <a:buNone/>
              </a:pPr>
              <a:r>
                <a:rPr lang="ro-RO" sz="6000" i="0" u="none" strike="noStrike" cap="none" dirty="0">
                  <a:solidFill>
                    <a:srgbClr val="0A4251"/>
                  </a:solidFill>
                  <a:latin typeface="Arial Black"/>
                  <a:ea typeface="Arial Black"/>
                  <a:cs typeface="Arial Black"/>
                  <a:sym typeface="Arial Black"/>
                </a:rPr>
                <a:t>P</a:t>
              </a:r>
              <a:r>
                <a:rPr lang="ro-RO" sz="6000" u="none" cap="none" dirty="0">
                  <a:solidFill>
                    <a:srgbClr val="0A4251"/>
                  </a:solidFill>
                  <a:latin typeface="Arial Black"/>
                  <a:ea typeface="Arial Black"/>
                  <a:cs typeface="Arial Black"/>
                  <a:sym typeface="Arial Black"/>
                </a:rPr>
                <a:t>A</a:t>
              </a:r>
              <a:r>
                <a:rPr lang="ro-RO" sz="6000" i="0" u="none" strike="noStrike" cap="none" dirty="0">
                  <a:solidFill>
                    <a:srgbClr val="0A4251"/>
                  </a:solidFill>
                  <a:latin typeface="Arial Black"/>
                  <a:ea typeface="Arial Black"/>
                  <a:cs typeface="Arial Black"/>
                  <a:sym typeface="Arial Black"/>
                </a:rPr>
                <a:t>RENT</a:t>
              </a:r>
              <a:endParaRPr sz="6000" i="0" u="none" strike="noStrike" cap="none" dirty="0">
                <a:solidFill>
                  <a:srgbClr val="0A4251"/>
                </a:solidFill>
                <a:latin typeface="Arial Black"/>
                <a:ea typeface="Arial Black"/>
                <a:cs typeface="Arial Black"/>
                <a:sym typeface="Arial Black"/>
              </a:endParaRPr>
            </a:p>
          </p:txBody>
        </p:sp>
        <p:sp>
          <p:nvSpPr>
            <p:cNvPr id="95" name="Google Shape;95;p1"/>
            <p:cNvSpPr txBox="1"/>
            <p:nvPr/>
          </p:nvSpPr>
          <p:spPr>
            <a:xfrm>
              <a:off x="1801861" y="1622547"/>
              <a:ext cx="7194014" cy="226199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6"/>
                </a:buClr>
                <a:buSzPts val="4400"/>
                <a:buFont typeface="Arial"/>
                <a:buNone/>
              </a:pPr>
              <a:r>
                <a:rPr lang="ro-RO" sz="3200" b="1" i="1" dirty="0">
                  <a:solidFill>
                    <a:schemeClr val="accent6"/>
                  </a:solidFill>
                </a:rPr>
                <a:t>P</a:t>
              </a:r>
              <a:r>
                <a:rPr lang="ro-RO" sz="3200" i="1" dirty="0">
                  <a:solidFill>
                    <a:schemeClr val="accent6"/>
                  </a:solidFill>
                </a:rPr>
                <a:t>arental </a:t>
              </a:r>
              <a:r>
                <a:rPr lang="ro-RO" sz="3200" b="1" i="1" dirty="0" err="1">
                  <a:solidFill>
                    <a:schemeClr val="accent6"/>
                  </a:solidFill>
                </a:rPr>
                <a:t>A</a:t>
              </a:r>
              <a:r>
                <a:rPr lang="ro-RO" sz="3200" i="1" dirty="0" err="1">
                  <a:solidFill>
                    <a:schemeClr val="accent6"/>
                  </a:solidFill>
                </a:rPr>
                <a:t>ttitudes</a:t>
              </a:r>
              <a:r>
                <a:rPr lang="ro-RO" sz="3200" i="1" dirty="0">
                  <a:solidFill>
                    <a:schemeClr val="accent6"/>
                  </a:solidFill>
                </a:rPr>
                <a:t> </a:t>
              </a:r>
              <a:r>
                <a:rPr lang="ro-RO" sz="3200" b="1" i="1" dirty="0" err="1">
                  <a:solidFill>
                    <a:schemeClr val="accent6"/>
                  </a:solidFill>
                </a:rPr>
                <a:t>R</a:t>
              </a:r>
              <a:r>
                <a:rPr lang="ro-RO" sz="3200" i="1" dirty="0" err="1">
                  <a:solidFill>
                    <a:schemeClr val="accent6"/>
                  </a:solidFill>
                </a:rPr>
                <a:t>egarding</a:t>
              </a:r>
              <a:r>
                <a:rPr lang="ro-RO" sz="3200" i="1" dirty="0">
                  <a:solidFill>
                    <a:schemeClr val="accent6"/>
                  </a:solidFill>
                </a:rPr>
                <a:t> </a:t>
              </a:r>
              <a:r>
                <a:rPr lang="ro-RO" sz="3200" b="1" i="1" dirty="0" err="1">
                  <a:solidFill>
                    <a:schemeClr val="accent6"/>
                  </a:solidFill>
                </a:rPr>
                <a:t>E</a:t>
              </a:r>
              <a:r>
                <a:rPr lang="ro-RO" sz="3200" i="1" dirty="0" err="1">
                  <a:solidFill>
                    <a:schemeClr val="accent6"/>
                  </a:solidFill>
                </a:rPr>
                <a:t>xercise</a:t>
              </a:r>
              <a:r>
                <a:rPr lang="ro-RO" sz="3200" i="1" dirty="0">
                  <a:solidFill>
                    <a:schemeClr val="accent6"/>
                  </a:solidFill>
                </a:rPr>
                <a:t> </a:t>
              </a:r>
              <a:r>
                <a:rPr lang="ro-RO" sz="3200" i="1" dirty="0" err="1">
                  <a:solidFill>
                    <a:schemeClr val="accent6"/>
                  </a:solidFill>
                </a:rPr>
                <a:t>and</a:t>
              </a:r>
              <a:r>
                <a:rPr lang="ro-RO" sz="3200" i="1" dirty="0">
                  <a:solidFill>
                    <a:schemeClr val="accent6"/>
                  </a:solidFill>
                </a:rPr>
                <a:t> </a:t>
              </a:r>
              <a:r>
                <a:rPr lang="ro-RO" sz="3200" b="1" i="1" dirty="0">
                  <a:solidFill>
                    <a:schemeClr val="accent6"/>
                  </a:solidFill>
                </a:rPr>
                <a:t>N</a:t>
              </a:r>
              <a:r>
                <a:rPr lang="ro-RO" sz="3200" i="1" dirty="0">
                  <a:solidFill>
                    <a:schemeClr val="accent6"/>
                  </a:solidFill>
                </a:rPr>
                <a:t>euromuscular </a:t>
              </a:r>
              <a:r>
                <a:rPr lang="ro-RO" sz="3200" b="1" i="1" dirty="0" err="1">
                  <a:solidFill>
                    <a:schemeClr val="accent6"/>
                  </a:solidFill>
                </a:rPr>
                <a:t>T</a:t>
              </a:r>
              <a:r>
                <a:rPr lang="ro-RO" sz="3200" i="1" dirty="0" err="1">
                  <a:solidFill>
                    <a:schemeClr val="accent6"/>
                  </a:solidFill>
                </a:rPr>
                <a:t>herapy</a:t>
              </a:r>
              <a:r>
                <a:rPr lang="en-US" sz="3200" i="1" dirty="0">
                  <a:solidFill>
                    <a:schemeClr val="accent6"/>
                  </a:solidFill>
                </a:rPr>
                <a:t> - </a:t>
              </a:r>
              <a:r>
                <a:rPr lang="ro-RO" sz="3200" i="1" dirty="0">
                  <a:solidFill>
                    <a:schemeClr val="accent6"/>
                  </a:solidFill>
                </a:rPr>
                <a:t>The </a:t>
              </a:r>
              <a:r>
                <a:rPr lang="ro-RO" sz="3200" i="1" dirty="0" err="1">
                  <a:solidFill>
                    <a:schemeClr val="accent6"/>
                  </a:solidFill>
                </a:rPr>
                <a:t>Adapted</a:t>
              </a:r>
              <a:r>
                <a:rPr lang="ro-RO" sz="3200" i="1" dirty="0">
                  <a:solidFill>
                    <a:schemeClr val="accent6"/>
                  </a:solidFill>
                </a:rPr>
                <a:t> </a:t>
              </a:r>
              <a:r>
                <a:rPr lang="ro-RO" sz="3200" i="1" dirty="0" err="1">
                  <a:solidFill>
                    <a:schemeClr val="accent6"/>
                  </a:solidFill>
                </a:rPr>
                <a:t>Version</a:t>
              </a:r>
              <a:r>
                <a:rPr lang="ro-RO" sz="3200" i="1" dirty="0">
                  <a:solidFill>
                    <a:schemeClr val="accent6"/>
                  </a:solidFill>
                </a:rPr>
                <a:t> of </a:t>
              </a:r>
              <a:r>
                <a:rPr lang="ro-RO" sz="3200" i="1" dirty="0" err="1">
                  <a:solidFill>
                    <a:schemeClr val="accent6"/>
                  </a:solidFill>
                </a:rPr>
                <a:t>the</a:t>
              </a:r>
              <a:r>
                <a:rPr lang="ro-RO" sz="3200" i="1" dirty="0">
                  <a:solidFill>
                    <a:schemeClr val="accent6"/>
                  </a:solidFill>
                </a:rPr>
                <a:t> </a:t>
              </a:r>
              <a:r>
                <a:rPr lang="ro-RO" sz="3200" i="1" dirty="0" err="1">
                  <a:solidFill>
                    <a:schemeClr val="accent6"/>
                  </a:solidFill>
                </a:rPr>
                <a:t>MedRisk</a:t>
              </a:r>
              <a:r>
                <a:rPr lang="ro-RO" sz="3200" b="1" i="1" dirty="0">
                  <a:solidFill>
                    <a:schemeClr val="accent6"/>
                  </a:solidFill>
                </a:rPr>
                <a:t> </a:t>
              </a:r>
              <a:r>
                <a:rPr lang="ro-RO" sz="3200" i="1" dirty="0">
                  <a:solidFill>
                    <a:schemeClr val="accent6"/>
                  </a:solidFill>
                </a:rPr>
                <a:t>Instrument</a:t>
              </a:r>
              <a:r>
                <a:rPr lang="ro-RO" sz="3200" b="1" i="1" dirty="0">
                  <a:solidFill>
                    <a:schemeClr val="accent6"/>
                  </a:solidFill>
                </a:rPr>
                <a:t> </a:t>
              </a:r>
              <a:r>
                <a:rPr lang="ro-RO" sz="3200" i="1" dirty="0">
                  <a:solidFill>
                    <a:schemeClr val="accent6"/>
                  </a:solidFill>
                </a:rPr>
                <a:t>for </a:t>
              </a:r>
              <a:r>
                <a:rPr lang="ro-RO" sz="3200" i="1" dirty="0" err="1">
                  <a:solidFill>
                    <a:schemeClr val="accent6"/>
                  </a:solidFill>
                </a:rPr>
                <a:t>Measuring</a:t>
              </a:r>
              <a:r>
                <a:rPr lang="ro-RO" sz="3200" i="1" dirty="0">
                  <a:solidFill>
                    <a:schemeClr val="accent6"/>
                  </a:solidFill>
                </a:rPr>
                <a:t> Parental </a:t>
              </a:r>
              <a:r>
                <a:rPr lang="ro-RO" sz="3200" i="1" dirty="0" err="1">
                  <a:solidFill>
                    <a:schemeClr val="accent6"/>
                  </a:solidFill>
                </a:rPr>
                <a:t>Satisfaction</a:t>
              </a:r>
              <a:r>
                <a:rPr lang="ro-RO" sz="3200" i="1" dirty="0">
                  <a:solidFill>
                    <a:schemeClr val="accent6"/>
                  </a:solidFill>
                </a:rPr>
                <a:t> </a:t>
              </a:r>
              <a:r>
                <a:rPr lang="ro-RO" sz="3200" i="1" dirty="0" err="1">
                  <a:solidFill>
                    <a:schemeClr val="accent6"/>
                  </a:solidFill>
                </a:rPr>
                <a:t>with</a:t>
              </a:r>
              <a:r>
                <a:rPr lang="ro-RO" sz="3200" i="1" dirty="0">
                  <a:solidFill>
                    <a:schemeClr val="accent6"/>
                  </a:solidFill>
                </a:rPr>
                <a:t> </a:t>
              </a:r>
              <a:r>
                <a:rPr lang="ro-RO" sz="3200" i="1" dirty="0" err="1">
                  <a:solidFill>
                    <a:schemeClr val="accent6"/>
                  </a:solidFill>
                </a:rPr>
                <a:t>Physical</a:t>
              </a:r>
              <a:r>
                <a:rPr lang="ro-RO" sz="3200" i="1" dirty="0">
                  <a:solidFill>
                    <a:schemeClr val="accent6"/>
                  </a:solidFill>
                </a:rPr>
                <a:t> </a:t>
              </a:r>
              <a:endParaRPr lang="en-US" sz="3200" i="1" dirty="0">
                <a:solidFill>
                  <a:schemeClr val="accent6"/>
                </a:solidFill>
              </a:endParaRPr>
            </a:p>
            <a:p>
              <a:pPr marL="0" marR="0" lvl="0" indent="0" algn="ctr" rtl="0">
                <a:lnSpc>
                  <a:spcPct val="100000"/>
                </a:lnSpc>
                <a:spcBef>
                  <a:spcPts val="0"/>
                </a:spcBef>
                <a:spcAft>
                  <a:spcPts val="0"/>
                </a:spcAft>
                <a:buClr>
                  <a:schemeClr val="accent6"/>
                </a:buClr>
                <a:buSzPts val="4400"/>
                <a:buFont typeface="Arial"/>
                <a:buNone/>
              </a:pPr>
              <a:r>
                <a:rPr lang="ro-RO" sz="3200" i="1" dirty="0" err="1">
                  <a:solidFill>
                    <a:schemeClr val="accent6"/>
                  </a:solidFill>
                </a:rPr>
                <a:t>Therapy</a:t>
              </a:r>
              <a:r>
                <a:rPr lang="ro-RO" sz="3200" i="1" dirty="0">
                  <a:solidFill>
                    <a:schemeClr val="accent6"/>
                  </a:solidFill>
                </a:rPr>
                <a:t> Services</a:t>
              </a:r>
              <a:endParaRPr sz="3100" i="1" dirty="0">
                <a:solidFill>
                  <a:schemeClr val="accent6"/>
                </a:solidFill>
              </a:endParaRPr>
            </a:p>
          </p:txBody>
        </p:sp>
      </p:grpSp>
      <p:sp>
        <p:nvSpPr>
          <p:cNvPr id="96" name="Google Shape;96;p1"/>
          <p:cNvSpPr txBox="1"/>
          <p:nvPr/>
        </p:nvSpPr>
        <p:spPr>
          <a:xfrm>
            <a:off x="1600202" y="5902534"/>
            <a:ext cx="9089966" cy="94025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lt1"/>
              </a:buClr>
              <a:buSzPts val="3200"/>
              <a:buFont typeface="Arial"/>
              <a:buNone/>
            </a:pPr>
            <a:r>
              <a:rPr lang="ro-RO" sz="2500" b="0" u="none" dirty="0">
                <a:solidFill>
                  <a:schemeClr val="lt1"/>
                </a:solidFill>
                <a:latin typeface="Arial"/>
                <a:ea typeface="Arial"/>
                <a:cs typeface="Arial"/>
                <a:sym typeface="Arial"/>
              </a:rPr>
              <a:t>Cherecheș Ștefania, FEFS, KMS, anul II</a:t>
            </a:r>
            <a:endParaRPr sz="2500" b="0" u="none" dirty="0">
              <a:solidFill>
                <a:schemeClr val="lt1"/>
              </a:solidFill>
              <a:latin typeface="Arial"/>
              <a:ea typeface="Arial"/>
              <a:cs typeface="Arial"/>
              <a:sym typeface="Arial"/>
            </a:endParaRPr>
          </a:p>
          <a:p>
            <a:pPr marL="0" marR="0" lvl="0" indent="0" algn="r" rtl="0">
              <a:lnSpc>
                <a:spcPct val="100000"/>
              </a:lnSpc>
              <a:spcBef>
                <a:spcPts val="360"/>
              </a:spcBef>
              <a:spcAft>
                <a:spcPts val="0"/>
              </a:spcAft>
              <a:buClr>
                <a:schemeClr val="lt1"/>
              </a:buClr>
              <a:buSzPts val="3200"/>
              <a:buFont typeface="Arial"/>
              <a:buNone/>
            </a:pPr>
            <a:r>
              <a:rPr lang="en-US" sz="2500" b="0" u="none" dirty="0" smtClean="0">
                <a:solidFill>
                  <a:schemeClr val="lt1"/>
                </a:solidFill>
                <a:latin typeface="Arial"/>
                <a:ea typeface="Arial"/>
                <a:cs typeface="Arial"/>
                <a:sym typeface="Arial"/>
              </a:rPr>
              <a:t>C</a:t>
            </a:r>
            <a:r>
              <a:rPr lang="ro-RO" sz="2500" b="0" u="none" dirty="0" err="1" smtClean="0">
                <a:solidFill>
                  <a:schemeClr val="lt1"/>
                </a:solidFill>
                <a:latin typeface="Arial"/>
                <a:ea typeface="Arial"/>
                <a:cs typeface="Arial"/>
                <a:sym typeface="Arial"/>
              </a:rPr>
              <a:t>oordonator</a:t>
            </a:r>
            <a:r>
              <a:rPr lang="ro-RO" sz="2500" b="0" u="none" dirty="0" smtClean="0">
                <a:solidFill>
                  <a:schemeClr val="lt1"/>
                </a:solidFill>
                <a:latin typeface="Arial"/>
                <a:ea typeface="Arial"/>
                <a:cs typeface="Arial"/>
                <a:sym typeface="Arial"/>
              </a:rPr>
              <a:t> </a:t>
            </a:r>
            <a:r>
              <a:rPr lang="ro-RO" sz="2500" b="0" u="none" dirty="0">
                <a:solidFill>
                  <a:schemeClr val="lt1"/>
                </a:solidFill>
                <a:latin typeface="Arial"/>
                <a:ea typeface="Arial"/>
                <a:cs typeface="Arial"/>
                <a:sym typeface="Arial"/>
              </a:rPr>
              <a:t>Lect. Dr. </a:t>
            </a:r>
            <a:r>
              <a:rPr lang="ro-RO" sz="2500" b="0" u="none" dirty="0" err="1">
                <a:solidFill>
                  <a:schemeClr val="lt1"/>
                </a:solidFill>
                <a:latin typeface="Arial"/>
                <a:ea typeface="Arial"/>
                <a:cs typeface="Arial"/>
                <a:sym typeface="Arial"/>
              </a:rPr>
              <a:t>Bulduș</a:t>
            </a:r>
            <a:r>
              <a:rPr lang="ro-RO" sz="2500" b="0" u="none" dirty="0">
                <a:solidFill>
                  <a:schemeClr val="lt1"/>
                </a:solidFill>
                <a:latin typeface="Arial"/>
                <a:ea typeface="Arial"/>
                <a:cs typeface="Arial"/>
                <a:sym typeface="Arial"/>
              </a:rPr>
              <a:t> Codruța Florina</a:t>
            </a:r>
            <a:endParaRPr sz="2500" b="0" u="none" dirty="0">
              <a:solidFill>
                <a:schemeClr val="lt1"/>
              </a:solidFill>
              <a:latin typeface="Arial"/>
              <a:ea typeface="Arial"/>
              <a:cs typeface="Arial"/>
              <a:sym typeface="Arial"/>
            </a:endParaRPr>
          </a:p>
        </p:txBody>
      </p:sp>
      <p:pic>
        <p:nvPicPr>
          <p:cNvPr id="3" name="Picture 2" descr="A black background with white letters&#10;&#10;Description automatically generated">
            <a:extLst>
              <a:ext uri="{FF2B5EF4-FFF2-40B4-BE49-F238E27FC236}">
                <a16:creationId xmlns:a16="http://schemas.microsoft.com/office/drawing/2014/main" id="{488EE49A-9DC7-F785-CC22-21C66F07508A}"/>
              </a:ext>
            </a:extLst>
          </p:cNvPr>
          <p:cNvPicPr>
            <a:picLocks noChangeAspect="1"/>
          </p:cNvPicPr>
          <p:nvPr/>
        </p:nvPicPr>
        <p:blipFill>
          <a:blip r:embed="rId3"/>
          <a:stretch>
            <a:fillRect/>
          </a:stretch>
        </p:blipFill>
        <p:spPr>
          <a:xfrm>
            <a:off x="9670755" y="2017992"/>
            <a:ext cx="2145585" cy="766280"/>
          </a:xfrm>
          <a:prstGeom prst="rect">
            <a:avLst/>
          </a:prstGeom>
        </p:spPr>
      </p:pic>
      <p:sp>
        <p:nvSpPr>
          <p:cNvPr id="4" name="TextBox 3">
            <a:extLst>
              <a:ext uri="{FF2B5EF4-FFF2-40B4-BE49-F238E27FC236}">
                <a16:creationId xmlns:a16="http://schemas.microsoft.com/office/drawing/2014/main" id="{6EDBA4D9-3814-18CE-2024-DD9FEB1ACDCB}"/>
              </a:ext>
            </a:extLst>
          </p:cNvPr>
          <p:cNvSpPr txBox="1"/>
          <p:nvPr/>
        </p:nvSpPr>
        <p:spPr>
          <a:xfrm>
            <a:off x="10124502" y="2886419"/>
            <a:ext cx="1746923" cy="400110"/>
          </a:xfrm>
          <a:prstGeom prst="rect">
            <a:avLst/>
          </a:prstGeom>
          <a:noFill/>
        </p:spPr>
        <p:txBody>
          <a:bodyPr wrap="square" rtlCol="0">
            <a:spAutoFit/>
          </a:bodyPr>
          <a:lstStyle/>
          <a:p>
            <a:pPr algn="r"/>
            <a:r>
              <a:rPr lang="en-US" sz="2000" dirty="0">
                <a:latin typeface="Roboto Condensed Medium" panose="020F0502020204030204" pitchFamily="2" charset="0"/>
                <a:ea typeface="Roboto Condensed Medium" panose="020F0502020204030204" pitchFamily="2" charset="0"/>
                <a:cs typeface="Roboto Condensed Medium" panose="020F0502020204030204" pitchFamily="2" charset="0"/>
              </a:rPr>
              <a:t>21 </a:t>
            </a:r>
            <a:r>
              <a:rPr lang="en-US" sz="2000" dirty="0" err="1">
                <a:latin typeface="Roboto Condensed Medium" panose="020F0502020204030204" pitchFamily="2" charset="0"/>
                <a:ea typeface="Roboto Condensed Medium" panose="020F0502020204030204" pitchFamily="2" charset="0"/>
                <a:cs typeface="Roboto Condensed Medium" panose="020F0502020204030204" pitchFamily="2" charset="0"/>
              </a:rPr>
              <a:t>mai</a:t>
            </a:r>
            <a:r>
              <a:rPr lang="en-US" sz="2000" dirty="0">
                <a:latin typeface="Roboto Condensed Medium" panose="020F0502020204030204" pitchFamily="2" charset="0"/>
                <a:ea typeface="Roboto Condensed Medium" panose="020F0502020204030204" pitchFamily="2" charset="0"/>
                <a:cs typeface="Roboto Condensed Medium" panose="020F0502020204030204" pitchFamily="2" charset="0"/>
              </a:rPr>
              <a:t> 2024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6930" y="2443266"/>
            <a:ext cx="12192000"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02877F"/>
                </a:solidFill>
                <a:latin typeface="Arial"/>
                <a:ea typeface="Arial"/>
                <a:cs typeface="Arial"/>
                <a:sym typeface="Arial"/>
              </a:rPr>
              <a:t>Methods</a:t>
            </a:r>
            <a:endParaRPr dirty="0"/>
          </a:p>
          <a:p>
            <a:pPr marL="0" marR="0" lvl="0" indent="0" algn="ctr" rtl="0">
              <a:spcBef>
                <a:spcPts val="0"/>
              </a:spcBef>
              <a:spcAft>
                <a:spcPts val="0"/>
              </a:spcAft>
              <a:buNone/>
            </a:pPr>
            <a:r>
              <a:rPr lang="en-US" sz="4800" b="1" i="1" dirty="0" err="1" smtClean="0">
                <a:solidFill>
                  <a:srgbClr val="02877F"/>
                </a:solidFill>
                <a:latin typeface="Arial"/>
                <a:ea typeface="Arial"/>
                <a:cs typeface="Arial"/>
                <a:sym typeface="Arial"/>
              </a:rPr>
              <a:t>MedRisk</a:t>
            </a:r>
            <a:r>
              <a:rPr lang="ro-RO" sz="4800" b="1" i="1" dirty="0" smtClean="0">
                <a:solidFill>
                  <a:srgbClr val="02877F"/>
                </a:solidFill>
                <a:latin typeface="Arial"/>
                <a:ea typeface="Arial"/>
                <a:cs typeface="Arial"/>
                <a:sym typeface="Arial"/>
              </a:rPr>
              <a:t> </a:t>
            </a:r>
            <a:r>
              <a:rPr lang="ro-RO" sz="4800" b="1" i="1" dirty="0">
                <a:solidFill>
                  <a:srgbClr val="02877F"/>
                </a:solidFill>
                <a:latin typeface="Arial"/>
                <a:ea typeface="Arial"/>
                <a:cs typeface="Arial"/>
                <a:sym typeface="Arial"/>
              </a:rPr>
              <a:t>instrument</a:t>
            </a:r>
            <a:endParaRPr lang="en-US" sz="4800" b="1" i="1" dirty="0">
              <a:solidFill>
                <a:srgbClr val="02877F"/>
              </a:solidFill>
              <a:latin typeface="Arial"/>
              <a:ea typeface="Arial"/>
              <a:cs typeface="Arial"/>
              <a:sym typeface="Arial"/>
            </a:endParaRPr>
          </a:p>
          <a:p>
            <a:pPr marL="0" marR="0" lvl="0" indent="0" algn="ctr" rtl="0">
              <a:spcBef>
                <a:spcPts val="0"/>
              </a:spcBef>
              <a:spcAft>
                <a:spcPts val="0"/>
              </a:spcAft>
              <a:buNone/>
            </a:pPr>
            <a:r>
              <a:rPr lang="en-US" sz="4800" i="1" dirty="0">
                <a:solidFill>
                  <a:srgbClr val="02877F"/>
                </a:solidFill>
              </a:rPr>
              <a:t>parent-proxy</a:t>
            </a:r>
            <a:r>
              <a:rPr lang="ro-RO" sz="4800" i="1" dirty="0">
                <a:solidFill>
                  <a:srgbClr val="02877F"/>
                </a:solidFill>
              </a:rPr>
              <a:t>, </a:t>
            </a:r>
            <a:r>
              <a:rPr lang="ro-RO" sz="4800" i="1" dirty="0" err="1">
                <a:solidFill>
                  <a:srgbClr val="02877F"/>
                </a:solidFill>
              </a:rPr>
              <a:t>romanian-language</a:t>
            </a:r>
            <a:endParaRPr lang="en-US" sz="4800" i="1" dirty="0">
              <a:solidFill>
                <a:srgbClr val="02877F"/>
              </a:solidFill>
            </a:endParaRPr>
          </a:p>
        </p:txBody>
      </p:sp>
      <p:sp>
        <p:nvSpPr>
          <p:cNvPr id="124" name="Google Shape;124;p5"/>
          <p:cNvSpPr/>
          <p:nvPr/>
        </p:nvSpPr>
        <p:spPr>
          <a:xfrm>
            <a:off x="0" y="0"/>
            <a:ext cx="12192000" cy="1056640"/>
          </a:xfrm>
          <a:prstGeom prst="rect">
            <a:avLst/>
          </a:prstGeom>
          <a:solidFill>
            <a:srgbClr val="028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7A1A24B3-20F3-DFCD-3191-338EAF418528}"/>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39000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0" y="1378803"/>
            <a:ext cx="12192000" cy="4893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02877F"/>
                </a:solidFill>
                <a:latin typeface="Arial"/>
                <a:ea typeface="Arial"/>
                <a:cs typeface="Arial"/>
                <a:sym typeface="Arial"/>
              </a:rPr>
              <a:t>Target group</a:t>
            </a:r>
            <a:endParaRPr lang="en-US" sz="4800" i="1" dirty="0">
              <a:solidFill>
                <a:srgbClr val="02877F"/>
              </a:solidFill>
            </a:endParaRPr>
          </a:p>
          <a:p>
            <a:pPr marL="0" marR="0" lvl="0" indent="0" algn="ctr" rtl="0">
              <a:spcBef>
                <a:spcPts val="0"/>
              </a:spcBef>
              <a:spcAft>
                <a:spcPts val="0"/>
              </a:spcAft>
              <a:buNone/>
            </a:pPr>
            <a:endParaRPr lang="ro-RO" sz="4800" i="1" dirty="0">
              <a:solidFill>
                <a:srgbClr val="02877F"/>
              </a:solidFill>
            </a:endParaRPr>
          </a:p>
          <a:p>
            <a:pPr marL="0" marR="0" lvl="0" indent="0" algn="ctr" rtl="0">
              <a:spcBef>
                <a:spcPts val="0"/>
              </a:spcBef>
              <a:spcAft>
                <a:spcPts val="0"/>
              </a:spcAft>
              <a:buNone/>
            </a:pPr>
            <a:r>
              <a:rPr lang="en-US" sz="4800" i="1" dirty="0">
                <a:solidFill>
                  <a:srgbClr val="02877F"/>
                </a:solidFill>
              </a:rPr>
              <a:t>n</a:t>
            </a:r>
            <a:r>
              <a:rPr lang="en-US" sz="4800" i="1" dirty="0">
                <a:solidFill>
                  <a:srgbClr val="02877F"/>
                </a:solidFill>
                <a:latin typeface="Arial"/>
                <a:ea typeface="Arial"/>
                <a:cs typeface="Arial"/>
                <a:sym typeface="Arial"/>
              </a:rPr>
              <a:t>=24 parents </a:t>
            </a:r>
          </a:p>
          <a:p>
            <a:pPr marL="0" marR="0" lvl="0" indent="0" algn="ctr" rtl="0">
              <a:spcBef>
                <a:spcPts val="0"/>
              </a:spcBef>
              <a:spcAft>
                <a:spcPts val="0"/>
              </a:spcAft>
              <a:buNone/>
            </a:pPr>
            <a:r>
              <a:rPr lang="en-US" sz="4800" i="1" dirty="0">
                <a:solidFill>
                  <a:srgbClr val="02877F"/>
                </a:solidFill>
                <a:latin typeface="Arial"/>
                <a:ea typeface="Arial"/>
                <a:cs typeface="Arial"/>
                <a:sym typeface="Arial"/>
              </a:rPr>
              <a:t>convenience sample</a:t>
            </a:r>
          </a:p>
          <a:p>
            <a:pPr marL="0" marR="0" lvl="0" indent="0" algn="ctr" rtl="0">
              <a:spcBef>
                <a:spcPts val="0"/>
              </a:spcBef>
              <a:spcAft>
                <a:spcPts val="0"/>
              </a:spcAft>
              <a:buNone/>
            </a:pPr>
            <a:r>
              <a:rPr lang="en-US" sz="4800" i="1" dirty="0">
                <a:solidFill>
                  <a:srgbClr val="02877F"/>
                </a:solidFill>
              </a:rPr>
              <a:t>Starting 2</a:t>
            </a:r>
            <a:r>
              <a:rPr lang="en-US" sz="4800" i="1" baseline="30000" dirty="0">
                <a:solidFill>
                  <a:srgbClr val="02877F"/>
                </a:solidFill>
              </a:rPr>
              <a:t>nd</a:t>
            </a:r>
            <a:r>
              <a:rPr lang="en-US" sz="4800" i="1" dirty="0">
                <a:solidFill>
                  <a:srgbClr val="02877F"/>
                </a:solidFill>
              </a:rPr>
              <a:t> March 2024</a:t>
            </a:r>
          </a:p>
          <a:p>
            <a:pPr marL="0" marR="0" lvl="0" indent="0" algn="ctr" rtl="0">
              <a:spcBef>
                <a:spcPts val="0"/>
              </a:spcBef>
              <a:spcAft>
                <a:spcPts val="0"/>
              </a:spcAft>
              <a:buNone/>
            </a:pPr>
            <a:r>
              <a:rPr lang="en-US" sz="4800" i="1" dirty="0">
                <a:solidFill>
                  <a:srgbClr val="02877F"/>
                </a:solidFill>
              </a:rPr>
              <a:t>online survey</a:t>
            </a:r>
            <a:endParaRPr lang="en-US" sz="4800" i="1" dirty="0">
              <a:solidFill>
                <a:srgbClr val="02877F"/>
              </a:solidFill>
              <a:latin typeface="Arial"/>
              <a:ea typeface="Arial"/>
              <a:cs typeface="Arial"/>
              <a:sym typeface="Arial"/>
            </a:endParaRPr>
          </a:p>
        </p:txBody>
      </p:sp>
      <p:sp>
        <p:nvSpPr>
          <p:cNvPr id="124" name="Google Shape;124;p5"/>
          <p:cNvSpPr/>
          <p:nvPr/>
        </p:nvSpPr>
        <p:spPr>
          <a:xfrm>
            <a:off x="0" y="0"/>
            <a:ext cx="12192000" cy="1056640"/>
          </a:xfrm>
          <a:prstGeom prst="rect">
            <a:avLst/>
          </a:prstGeom>
          <a:solidFill>
            <a:srgbClr val="028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4C9BCFC1-0DC4-3F81-B10E-2D2001A02782}"/>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p:nvPr/>
        </p:nvSpPr>
        <p:spPr>
          <a:xfrm>
            <a:off x="0" y="2326888"/>
            <a:ext cx="12192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smtClean="0">
                <a:solidFill>
                  <a:srgbClr val="148EAE"/>
                </a:solidFill>
                <a:latin typeface="Arial"/>
                <a:ea typeface="Arial"/>
                <a:cs typeface="Arial"/>
                <a:sym typeface="Arial"/>
              </a:rPr>
              <a:t>Results</a:t>
            </a:r>
            <a:endParaRPr lang="ro-RO" sz="4800" i="1" dirty="0">
              <a:solidFill>
                <a:srgbClr val="148EAE"/>
              </a:solidFill>
            </a:endParaRPr>
          </a:p>
          <a:p>
            <a:pPr marL="0" marR="0" lvl="0" indent="0" algn="ctr" rtl="0">
              <a:spcBef>
                <a:spcPts val="0"/>
              </a:spcBef>
              <a:spcAft>
                <a:spcPts val="0"/>
              </a:spcAft>
              <a:buNone/>
            </a:pPr>
            <a:r>
              <a:rPr lang="en-US" sz="4800" i="1" dirty="0">
                <a:solidFill>
                  <a:srgbClr val="148EAE"/>
                </a:solidFill>
              </a:rPr>
              <a:t>d</a:t>
            </a:r>
            <a:r>
              <a:rPr lang="ro-RO" sz="4800" i="1" dirty="0" err="1" smtClean="0">
                <a:solidFill>
                  <a:srgbClr val="148EAE"/>
                </a:solidFill>
              </a:rPr>
              <a:t>escriptive</a:t>
            </a:r>
            <a:r>
              <a:rPr lang="en-US" sz="4800" i="1" dirty="0" smtClean="0">
                <a:solidFill>
                  <a:srgbClr val="148EAE"/>
                </a:solidFill>
              </a:rPr>
              <a:t> and</a:t>
            </a:r>
            <a:r>
              <a:rPr lang="ro-RO" sz="4800" i="1" dirty="0" smtClean="0">
                <a:solidFill>
                  <a:srgbClr val="148EAE"/>
                </a:solidFill>
              </a:rPr>
              <a:t> </a:t>
            </a:r>
            <a:r>
              <a:rPr lang="en-US" sz="4800" i="1" dirty="0" smtClean="0">
                <a:solidFill>
                  <a:srgbClr val="148EAE"/>
                </a:solidFill>
              </a:rPr>
              <a:t>inferential statistics</a:t>
            </a:r>
            <a:endParaRPr lang="ro-RO" sz="4800" i="1" dirty="0">
              <a:solidFill>
                <a:srgbClr val="148EAE"/>
              </a:solidFill>
            </a:endParaRPr>
          </a:p>
        </p:txBody>
      </p:sp>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a:solidFill>
                  <a:srgbClr val="EDEACB"/>
                </a:solidFill>
                <a:latin typeface="Arial"/>
                <a:ea typeface="Arial"/>
                <a:cs typeface="Arial"/>
                <a:sym typeface="Arial"/>
              </a:rPr>
              <a:t>Descriptive </a:t>
            </a:r>
            <a:r>
              <a:rPr lang="en-US" sz="4800" i="1" dirty="0">
                <a:solidFill>
                  <a:srgbClr val="EDEACB"/>
                </a:solidFill>
                <a:latin typeface="Arial"/>
                <a:ea typeface="Arial"/>
                <a:cs typeface="Arial"/>
                <a:sym typeface="Arial"/>
              </a:rPr>
              <a:t>analysis</a:t>
            </a:r>
          </a:p>
        </p:txBody>
      </p:sp>
      <p:sp>
        <p:nvSpPr>
          <p:cNvPr id="14" name="TextBox 13">
            <a:extLst>
              <a:ext uri="{FF2B5EF4-FFF2-40B4-BE49-F238E27FC236}">
                <a16:creationId xmlns:a16="http://schemas.microsoft.com/office/drawing/2014/main" id="{CC3600A8-F28D-F08F-C387-E52BD201174E}"/>
              </a:ext>
            </a:extLst>
          </p:cNvPr>
          <p:cNvSpPr txBox="1"/>
          <p:nvPr/>
        </p:nvSpPr>
        <p:spPr>
          <a:xfrm>
            <a:off x="7384055" y="2360752"/>
            <a:ext cx="4547212" cy="1569660"/>
          </a:xfrm>
          <a:prstGeom prst="rect">
            <a:avLst/>
          </a:prstGeom>
          <a:noFill/>
        </p:spPr>
        <p:txBody>
          <a:bodyPr wrap="square">
            <a:spAutoFit/>
          </a:bodyPr>
          <a:lstStyle/>
          <a:p>
            <a:r>
              <a:rPr kumimoji="0" lang="ro-RO" sz="4800" b="1" i="1" u="none" strike="noStrike" kern="0" cap="none" spc="0" normalizeH="0" baseline="0" noProof="0" dirty="0">
                <a:ln>
                  <a:noFill/>
                </a:ln>
                <a:solidFill>
                  <a:srgbClr val="666666"/>
                </a:solidFill>
                <a:effectLst/>
                <a:uLnTx/>
                <a:uFillTx/>
                <a:latin typeface="Arial"/>
                <a:cs typeface="Arial"/>
                <a:sym typeface="Arial"/>
              </a:rPr>
              <a:t>13 M</a:t>
            </a:r>
          </a:p>
          <a:p>
            <a:r>
              <a:rPr lang="ro-RO" sz="4800" b="1" i="1" dirty="0">
                <a:solidFill>
                  <a:srgbClr val="1B9E77"/>
                </a:solidFill>
              </a:rPr>
              <a:t>11 F</a:t>
            </a:r>
            <a:endParaRPr lang="en-US" b="1" dirty="0">
              <a:solidFill>
                <a:srgbClr val="1B9E77"/>
              </a:solidFill>
            </a:endParaRPr>
          </a:p>
        </p:txBody>
      </p:sp>
      <p:pic>
        <p:nvPicPr>
          <p:cNvPr id="15" name="Picture 14" descr="A green and grey pie chart&#10;&#10;Description automatically generated">
            <a:extLst>
              <a:ext uri="{FF2B5EF4-FFF2-40B4-BE49-F238E27FC236}">
                <a16:creationId xmlns:a16="http://schemas.microsoft.com/office/drawing/2014/main" id="{221F4921-BD10-8A68-BF82-D22F34CE2650}"/>
              </a:ext>
            </a:extLst>
          </p:cNvPr>
          <p:cNvPicPr>
            <a:picLocks noChangeAspect="1"/>
          </p:cNvPicPr>
          <p:nvPr/>
        </p:nvPicPr>
        <p:blipFill rotWithShape="1">
          <a:blip r:embed="rId3">
            <a:clrChange>
              <a:clrFrom>
                <a:srgbClr val="FFFFFF"/>
              </a:clrFrom>
              <a:clrTo>
                <a:srgbClr val="FFFFFF">
                  <a:alpha val="0"/>
                </a:srgbClr>
              </a:clrTo>
            </a:clrChange>
          </a:blip>
          <a:srcRect r="23441"/>
          <a:stretch/>
        </p:blipFill>
        <p:spPr>
          <a:xfrm>
            <a:off x="109251" y="1294845"/>
            <a:ext cx="5943600" cy="5193802"/>
          </a:xfrm>
          <a:prstGeom prst="rect">
            <a:avLst/>
          </a:prstGeom>
        </p:spPr>
      </p:pic>
    </p:spTree>
    <p:extLst>
      <p:ext uri="{BB962C8B-B14F-4D97-AF65-F5344CB8AC3E}">
        <p14:creationId xmlns:p14="http://schemas.microsoft.com/office/powerpoint/2010/main" val="398368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a:solidFill>
                  <a:srgbClr val="EDEACB"/>
                </a:solidFill>
                <a:latin typeface="Arial"/>
                <a:ea typeface="Arial"/>
                <a:cs typeface="Arial"/>
                <a:sym typeface="Arial"/>
              </a:rPr>
              <a:t>Descriptive </a:t>
            </a:r>
            <a:r>
              <a:rPr lang="en-US" sz="4800" i="1" dirty="0">
                <a:solidFill>
                  <a:srgbClr val="EDEACB"/>
                </a:solidFill>
                <a:latin typeface="Arial"/>
                <a:ea typeface="Arial"/>
                <a:cs typeface="Arial"/>
                <a:sym typeface="Arial"/>
              </a:rPr>
              <a:t>analysis</a:t>
            </a:r>
          </a:p>
        </p:txBody>
      </p:sp>
      <p:sp>
        <p:nvSpPr>
          <p:cNvPr id="14" name="TextBox 13">
            <a:extLst>
              <a:ext uri="{FF2B5EF4-FFF2-40B4-BE49-F238E27FC236}">
                <a16:creationId xmlns:a16="http://schemas.microsoft.com/office/drawing/2014/main" id="{CC3600A8-F28D-F08F-C387-E52BD201174E}"/>
              </a:ext>
            </a:extLst>
          </p:cNvPr>
          <p:cNvSpPr txBox="1"/>
          <p:nvPr/>
        </p:nvSpPr>
        <p:spPr>
          <a:xfrm>
            <a:off x="5927071" y="2095714"/>
            <a:ext cx="6417340" cy="3847207"/>
          </a:xfrm>
          <a:prstGeom prst="rect">
            <a:avLst/>
          </a:prstGeom>
          <a:noFill/>
        </p:spPr>
        <p:txBody>
          <a:bodyPr wrap="square">
            <a:spAutoFit/>
          </a:bodyPr>
          <a:lstStyle/>
          <a:p>
            <a:r>
              <a:rPr kumimoji="0" lang="ro-RO" sz="3600" b="1" i="1" u="none" strike="noStrike" kern="0" cap="none" spc="0" normalizeH="0" baseline="0" noProof="0" dirty="0">
                <a:ln>
                  <a:noFill/>
                </a:ln>
                <a:solidFill>
                  <a:srgbClr val="1B9E77"/>
                </a:solidFill>
                <a:effectLst/>
                <a:uLnTx/>
                <a:uFillTx/>
                <a:latin typeface="Arial"/>
                <a:cs typeface="Arial"/>
                <a:sym typeface="Arial"/>
              </a:rPr>
              <a:t>1 </a:t>
            </a:r>
            <a:r>
              <a:rPr kumimoji="0" lang="ro-RO" sz="3600" b="1" i="1" u="none" strike="noStrike" kern="0" cap="none" spc="0" normalizeH="0" baseline="0" noProof="0" dirty="0" err="1">
                <a:ln>
                  <a:noFill/>
                </a:ln>
                <a:solidFill>
                  <a:srgbClr val="1B9E77"/>
                </a:solidFill>
                <a:effectLst/>
                <a:uLnTx/>
                <a:uFillTx/>
                <a:latin typeface="Arial"/>
                <a:cs typeface="Arial"/>
                <a:sym typeface="Arial"/>
              </a:rPr>
              <a:t>Infant</a:t>
            </a:r>
            <a:r>
              <a:rPr kumimoji="0" lang="ro-RO" sz="3600" b="1" i="1" u="none" strike="noStrike" kern="0" cap="none" spc="0" normalizeH="0" baseline="0" noProof="0" dirty="0">
                <a:ln>
                  <a:noFill/>
                </a:ln>
                <a:solidFill>
                  <a:srgbClr val="1B9E77"/>
                </a:solidFill>
                <a:effectLst/>
                <a:uLnTx/>
                <a:uFillTx/>
                <a:latin typeface="Arial"/>
                <a:cs typeface="Arial"/>
                <a:sym typeface="Arial"/>
              </a:rPr>
              <a:t> </a:t>
            </a:r>
            <a:r>
              <a:rPr kumimoji="0" lang="ro-RO" sz="2400" b="0" i="1" u="none" strike="noStrike" kern="0" cap="none" spc="0" normalizeH="0" baseline="0" noProof="0" dirty="0">
                <a:ln>
                  <a:noFill/>
                </a:ln>
                <a:solidFill>
                  <a:srgbClr val="1B9E77"/>
                </a:solidFill>
                <a:effectLst/>
                <a:uLnTx/>
                <a:uFillTx/>
                <a:latin typeface="Arial"/>
                <a:cs typeface="Arial"/>
                <a:sym typeface="Arial"/>
              </a:rPr>
              <a:t>(28d – 12 </a:t>
            </a:r>
            <a:r>
              <a:rPr kumimoji="0" lang="ro-RO" sz="2400" b="0" i="1" u="none" strike="noStrike" kern="0" cap="none" spc="0" normalizeH="0" baseline="0" noProof="0" dirty="0" err="1">
                <a:ln>
                  <a:noFill/>
                </a:ln>
                <a:solidFill>
                  <a:srgbClr val="1B9E77"/>
                </a:solidFill>
                <a:effectLst/>
                <a:uLnTx/>
                <a:uFillTx/>
                <a:latin typeface="Arial"/>
                <a:cs typeface="Arial"/>
                <a:sym typeface="Arial"/>
              </a:rPr>
              <a:t>mo</a:t>
            </a:r>
            <a:r>
              <a:rPr kumimoji="0" lang="ro-RO" sz="2400" b="0" i="1" u="none" strike="noStrike" kern="0" cap="none" spc="0" normalizeH="0" baseline="0" noProof="0" dirty="0">
                <a:ln>
                  <a:noFill/>
                </a:ln>
                <a:solidFill>
                  <a:srgbClr val="1B9E77"/>
                </a:solidFill>
                <a:effectLst/>
                <a:uLnTx/>
                <a:uFillTx/>
                <a:latin typeface="Arial"/>
                <a:cs typeface="Arial"/>
                <a:sym typeface="Arial"/>
              </a:rPr>
              <a:t>)</a:t>
            </a:r>
          </a:p>
          <a:p>
            <a:r>
              <a:rPr lang="ro-RO" sz="3600" b="1" i="1" dirty="0">
                <a:solidFill>
                  <a:srgbClr val="9C6C8D"/>
                </a:solidFill>
              </a:rPr>
              <a:t>1 </a:t>
            </a:r>
            <a:r>
              <a:rPr lang="ro-RO" sz="3600" b="1" i="1" dirty="0" err="1">
                <a:solidFill>
                  <a:srgbClr val="9C6C8D"/>
                </a:solidFill>
              </a:rPr>
              <a:t>Toddler</a:t>
            </a:r>
            <a:r>
              <a:rPr lang="ro-RO" sz="3600" b="1" i="1" dirty="0">
                <a:solidFill>
                  <a:srgbClr val="9C6C8D"/>
                </a:solidFill>
              </a:rPr>
              <a:t> </a:t>
            </a:r>
            <a:r>
              <a:rPr lang="ro-RO" sz="2400" i="1" dirty="0">
                <a:solidFill>
                  <a:srgbClr val="9C6C8D"/>
                </a:solidFill>
              </a:rPr>
              <a:t>(13 </a:t>
            </a:r>
            <a:r>
              <a:rPr lang="ro-RO" sz="2400" i="1" dirty="0" err="1">
                <a:solidFill>
                  <a:srgbClr val="9C6C8D"/>
                </a:solidFill>
              </a:rPr>
              <a:t>mo</a:t>
            </a:r>
            <a:r>
              <a:rPr lang="ro-RO" sz="2400" i="1" dirty="0">
                <a:solidFill>
                  <a:srgbClr val="9C6C8D"/>
                </a:solidFill>
              </a:rPr>
              <a:t> – 2y)</a:t>
            </a:r>
          </a:p>
          <a:p>
            <a:r>
              <a:rPr lang="ro-RO" sz="3600" b="1" i="1" dirty="0">
                <a:solidFill>
                  <a:srgbClr val="B27D5D"/>
                </a:solidFill>
              </a:rPr>
              <a:t>4 </a:t>
            </a:r>
            <a:r>
              <a:rPr lang="ro-RO" sz="3600" b="1" i="1" dirty="0" err="1">
                <a:solidFill>
                  <a:srgbClr val="B27D5D"/>
                </a:solidFill>
              </a:rPr>
              <a:t>Early</a:t>
            </a:r>
            <a:r>
              <a:rPr lang="ro-RO" sz="3600" b="1" i="1" dirty="0">
                <a:solidFill>
                  <a:srgbClr val="B27D5D"/>
                </a:solidFill>
              </a:rPr>
              <a:t> </a:t>
            </a:r>
            <a:r>
              <a:rPr lang="ro-RO" sz="3600" b="1" i="1" dirty="0" err="1">
                <a:solidFill>
                  <a:srgbClr val="B27D5D"/>
                </a:solidFill>
              </a:rPr>
              <a:t>childhood</a:t>
            </a:r>
            <a:r>
              <a:rPr lang="ro-RO" sz="3600" i="1" dirty="0">
                <a:solidFill>
                  <a:srgbClr val="B27D5D"/>
                </a:solidFill>
              </a:rPr>
              <a:t> </a:t>
            </a:r>
            <a:r>
              <a:rPr lang="ro-RO" sz="2400" i="1" dirty="0">
                <a:solidFill>
                  <a:srgbClr val="B27D5D"/>
                </a:solidFill>
              </a:rPr>
              <a:t>(2 – 5y)</a:t>
            </a:r>
          </a:p>
          <a:p>
            <a:r>
              <a:rPr lang="ro-RO" sz="3600" b="1" i="1" dirty="0">
                <a:solidFill>
                  <a:srgbClr val="D69D0F"/>
                </a:solidFill>
              </a:rPr>
              <a:t>7 </a:t>
            </a:r>
            <a:r>
              <a:rPr lang="ro-RO" sz="3600" b="1" i="1" dirty="0" err="1">
                <a:solidFill>
                  <a:srgbClr val="D69D0F"/>
                </a:solidFill>
              </a:rPr>
              <a:t>Middle</a:t>
            </a:r>
            <a:r>
              <a:rPr lang="ro-RO" sz="3600" b="1" i="1" dirty="0">
                <a:solidFill>
                  <a:srgbClr val="D69D0F"/>
                </a:solidFill>
              </a:rPr>
              <a:t> </a:t>
            </a:r>
            <a:r>
              <a:rPr lang="ro-RO" sz="3600" b="1" i="1" dirty="0" err="1">
                <a:solidFill>
                  <a:srgbClr val="D69D0F"/>
                </a:solidFill>
              </a:rPr>
              <a:t>childhood</a:t>
            </a:r>
            <a:r>
              <a:rPr lang="ro-RO" sz="3600" b="1" i="1" dirty="0">
                <a:solidFill>
                  <a:srgbClr val="D69D0F"/>
                </a:solidFill>
              </a:rPr>
              <a:t> </a:t>
            </a:r>
            <a:r>
              <a:rPr lang="ro-RO" sz="2400" i="1" dirty="0">
                <a:solidFill>
                  <a:srgbClr val="D69D0F"/>
                </a:solidFill>
              </a:rPr>
              <a:t>(6 – 11y)</a:t>
            </a:r>
            <a:endParaRPr lang="ro-RO" sz="3600" i="1" dirty="0">
              <a:solidFill>
                <a:srgbClr val="D69D0F"/>
              </a:solidFill>
            </a:endParaRPr>
          </a:p>
          <a:p>
            <a:r>
              <a:rPr lang="ro-RO" sz="3600" b="1" i="1" dirty="0">
                <a:solidFill>
                  <a:srgbClr val="666666"/>
                </a:solidFill>
              </a:rPr>
              <a:t>11 </a:t>
            </a:r>
            <a:r>
              <a:rPr lang="ro-RO" sz="3600" b="1" i="1" dirty="0" err="1">
                <a:solidFill>
                  <a:srgbClr val="666666"/>
                </a:solidFill>
              </a:rPr>
              <a:t>Early</a:t>
            </a:r>
            <a:r>
              <a:rPr lang="ro-RO" sz="3600" b="1" i="1" dirty="0">
                <a:solidFill>
                  <a:srgbClr val="666666"/>
                </a:solidFill>
              </a:rPr>
              <a:t> </a:t>
            </a:r>
            <a:r>
              <a:rPr lang="ro-RO" sz="3600" b="1" i="1" dirty="0" err="1">
                <a:solidFill>
                  <a:srgbClr val="666666"/>
                </a:solidFill>
              </a:rPr>
              <a:t>adolescence</a:t>
            </a:r>
            <a:r>
              <a:rPr lang="ro-RO" sz="3600" i="1" dirty="0">
                <a:solidFill>
                  <a:srgbClr val="666666"/>
                </a:solidFill>
              </a:rPr>
              <a:t> </a:t>
            </a:r>
            <a:r>
              <a:rPr lang="ro-RO" sz="2400" i="1" dirty="0">
                <a:solidFill>
                  <a:srgbClr val="666666"/>
                </a:solidFill>
              </a:rPr>
              <a:t>(12 – 18y)</a:t>
            </a:r>
            <a:endParaRPr lang="ro-RO" sz="3600" i="1" dirty="0">
              <a:solidFill>
                <a:srgbClr val="666666"/>
              </a:solidFill>
            </a:endParaRPr>
          </a:p>
          <a:p>
            <a:endParaRPr lang="ro-RO" sz="3200" i="1" dirty="0">
              <a:solidFill>
                <a:srgbClr val="148EAE"/>
              </a:solidFill>
            </a:endParaRPr>
          </a:p>
          <a:p>
            <a:r>
              <a:rPr lang="ro-RO" sz="3200" i="1" dirty="0">
                <a:solidFill>
                  <a:srgbClr val="148EAE"/>
                </a:solidFill>
              </a:rPr>
              <a:t>(Williams et al., 2012)</a:t>
            </a:r>
          </a:p>
        </p:txBody>
      </p:sp>
      <p:pic>
        <p:nvPicPr>
          <p:cNvPr id="5" name="Picture 4" descr="A pie chart with different colored circles&#10;&#10;Description automatically generated">
            <a:extLst>
              <a:ext uri="{FF2B5EF4-FFF2-40B4-BE49-F238E27FC236}">
                <a16:creationId xmlns:a16="http://schemas.microsoft.com/office/drawing/2014/main" id="{D3D0C2ED-D71B-482E-A849-9637637DAE62}"/>
              </a:ext>
            </a:extLst>
          </p:cNvPr>
          <p:cNvPicPr>
            <a:picLocks noChangeAspect="1"/>
          </p:cNvPicPr>
          <p:nvPr/>
        </p:nvPicPr>
        <p:blipFill rotWithShape="1">
          <a:blip r:embed="rId3">
            <a:clrChange>
              <a:clrFrom>
                <a:srgbClr val="FFFFFF"/>
              </a:clrFrom>
              <a:clrTo>
                <a:srgbClr val="FFFFFF">
                  <a:alpha val="0"/>
                </a:srgbClr>
              </a:clrTo>
            </a:clrChange>
          </a:blip>
          <a:srcRect r="46876"/>
          <a:stretch/>
        </p:blipFill>
        <p:spPr>
          <a:xfrm>
            <a:off x="10982" y="761149"/>
            <a:ext cx="5916089" cy="6096851"/>
          </a:xfrm>
          <a:prstGeom prst="rect">
            <a:avLst/>
          </a:prstGeom>
        </p:spPr>
      </p:pic>
    </p:spTree>
    <p:extLst>
      <p:ext uri="{BB962C8B-B14F-4D97-AF65-F5344CB8AC3E}">
        <p14:creationId xmlns:p14="http://schemas.microsoft.com/office/powerpoint/2010/main" val="2278755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a:solidFill>
                  <a:srgbClr val="EDEACB"/>
                </a:solidFill>
                <a:latin typeface="Arial"/>
                <a:ea typeface="Arial"/>
                <a:cs typeface="Arial"/>
                <a:sym typeface="Arial"/>
              </a:rPr>
              <a:t>Descriptive </a:t>
            </a:r>
            <a:r>
              <a:rPr lang="en-US" sz="4800" i="1" dirty="0">
                <a:solidFill>
                  <a:srgbClr val="EDEACB"/>
                </a:solidFill>
                <a:latin typeface="Arial"/>
                <a:ea typeface="Arial"/>
                <a:cs typeface="Arial"/>
                <a:sym typeface="Arial"/>
              </a:rPr>
              <a:t>analysis</a:t>
            </a:r>
          </a:p>
        </p:txBody>
      </p:sp>
      <p:sp>
        <p:nvSpPr>
          <p:cNvPr id="14" name="TextBox 13">
            <a:extLst>
              <a:ext uri="{FF2B5EF4-FFF2-40B4-BE49-F238E27FC236}">
                <a16:creationId xmlns:a16="http://schemas.microsoft.com/office/drawing/2014/main" id="{CC3600A8-F28D-F08F-C387-E52BD201174E}"/>
              </a:ext>
            </a:extLst>
          </p:cNvPr>
          <p:cNvSpPr txBox="1"/>
          <p:nvPr/>
        </p:nvSpPr>
        <p:spPr>
          <a:xfrm>
            <a:off x="5987494" y="2998202"/>
            <a:ext cx="6417340" cy="1754326"/>
          </a:xfrm>
          <a:prstGeom prst="rect">
            <a:avLst/>
          </a:prstGeom>
          <a:noFill/>
        </p:spPr>
        <p:txBody>
          <a:bodyPr wrap="square">
            <a:spAutoFit/>
          </a:bodyPr>
          <a:lstStyle/>
          <a:p>
            <a:r>
              <a:rPr kumimoji="0" lang="ro-RO" sz="3600" b="1" i="1" u="none" strike="noStrike" kern="0" cap="none" spc="0" normalizeH="0" baseline="0" noProof="0" dirty="0">
                <a:ln>
                  <a:noFill/>
                </a:ln>
                <a:solidFill>
                  <a:srgbClr val="1B9E77"/>
                </a:solidFill>
                <a:effectLst/>
                <a:uLnTx/>
                <a:uFillTx/>
                <a:latin typeface="Arial"/>
                <a:cs typeface="Arial"/>
                <a:sym typeface="Arial"/>
              </a:rPr>
              <a:t>19 </a:t>
            </a:r>
            <a:r>
              <a:rPr lang="ro-RO" sz="3600" b="1" i="1" dirty="0">
                <a:solidFill>
                  <a:srgbClr val="1B9E77"/>
                </a:solidFill>
              </a:rPr>
              <a:t>c</a:t>
            </a:r>
            <a:r>
              <a:rPr kumimoji="0" lang="ro-RO" sz="3600" b="1" i="1" u="none" strike="noStrike" kern="0" cap="none" spc="0" normalizeH="0" baseline="0" noProof="0" dirty="0" err="1">
                <a:ln>
                  <a:noFill/>
                </a:ln>
                <a:solidFill>
                  <a:srgbClr val="1B9E77"/>
                </a:solidFill>
                <a:effectLst/>
                <a:uLnTx/>
                <a:uFillTx/>
                <a:latin typeface="Arial"/>
                <a:cs typeface="Arial"/>
                <a:sym typeface="Arial"/>
              </a:rPr>
              <a:t>ompleted</a:t>
            </a:r>
            <a:endParaRPr kumimoji="0" lang="ro-RO" sz="3600" b="1" i="1" u="none" strike="noStrike" kern="0" cap="none" spc="0" normalizeH="0" baseline="0" noProof="0" dirty="0">
              <a:ln>
                <a:noFill/>
              </a:ln>
              <a:solidFill>
                <a:srgbClr val="1B9E77"/>
              </a:solidFill>
              <a:effectLst/>
              <a:uLnTx/>
              <a:uFillTx/>
              <a:latin typeface="Arial"/>
              <a:cs typeface="Arial"/>
              <a:sym typeface="Arial"/>
            </a:endParaRPr>
          </a:p>
          <a:p>
            <a:r>
              <a:rPr lang="ro-RO" sz="3600" b="1" i="1" dirty="0">
                <a:solidFill>
                  <a:srgbClr val="B27D5D"/>
                </a:solidFill>
              </a:rPr>
              <a:t>3 </a:t>
            </a:r>
            <a:r>
              <a:rPr lang="ro-RO" sz="3600" b="1" i="1" dirty="0" err="1">
                <a:solidFill>
                  <a:srgbClr val="B27D5D"/>
                </a:solidFill>
              </a:rPr>
              <a:t>still</a:t>
            </a:r>
            <a:r>
              <a:rPr lang="ro-RO" sz="3600" b="1" i="1" dirty="0">
                <a:solidFill>
                  <a:srgbClr val="B27D5D"/>
                </a:solidFill>
              </a:rPr>
              <a:t> in </a:t>
            </a:r>
            <a:r>
              <a:rPr lang="ro-RO" sz="3600" b="1" i="1" dirty="0" err="1">
                <a:solidFill>
                  <a:srgbClr val="B27D5D"/>
                </a:solidFill>
              </a:rPr>
              <a:t>treatment</a:t>
            </a:r>
            <a:endParaRPr lang="ro-RO" sz="3600" b="1" i="1" dirty="0">
              <a:solidFill>
                <a:srgbClr val="B27D5D"/>
              </a:solidFill>
            </a:endParaRPr>
          </a:p>
          <a:p>
            <a:r>
              <a:rPr lang="ro-RO" sz="3600" b="1" i="1" dirty="0">
                <a:solidFill>
                  <a:srgbClr val="666666"/>
                </a:solidFill>
              </a:rPr>
              <a:t>2 d</a:t>
            </a:r>
            <a:r>
              <a:rPr kumimoji="0" lang="ro-RO" sz="3600" b="1" i="1" u="none" strike="noStrike" kern="0" cap="none" spc="0" normalizeH="0" baseline="0" noProof="0" dirty="0" err="1">
                <a:ln>
                  <a:noFill/>
                </a:ln>
                <a:solidFill>
                  <a:srgbClr val="666666"/>
                </a:solidFill>
                <a:effectLst/>
                <a:uLnTx/>
                <a:uFillTx/>
                <a:latin typeface="Arial"/>
                <a:cs typeface="Arial"/>
                <a:sym typeface="Arial"/>
              </a:rPr>
              <a:t>id</a:t>
            </a:r>
            <a:r>
              <a:rPr kumimoji="0" lang="ro-RO" sz="3600" b="1" i="1" u="none" strike="noStrike" kern="0" cap="none" spc="0" normalizeH="0" baseline="0" noProof="0" dirty="0">
                <a:ln>
                  <a:noFill/>
                </a:ln>
                <a:solidFill>
                  <a:srgbClr val="666666"/>
                </a:solidFill>
                <a:effectLst/>
                <a:uLnTx/>
                <a:uFillTx/>
                <a:latin typeface="Arial"/>
                <a:cs typeface="Arial"/>
                <a:sym typeface="Arial"/>
              </a:rPr>
              <a:t> </a:t>
            </a:r>
            <a:r>
              <a:rPr kumimoji="0" lang="ro-RO" sz="3600" b="1" i="1" u="none" strike="noStrike" kern="0" cap="none" spc="0" normalizeH="0" baseline="0" noProof="0" dirty="0" err="1">
                <a:ln>
                  <a:noFill/>
                </a:ln>
                <a:solidFill>
                  <a:srgbClr val="666666"/>
                </a:solidFill>
                <a:effectLst/>
                <a:uLnTx/>
                <a:uFillTx/>
                <a:latin typeface="Arial"/>
                <a:cs typeface="Arial"/>
                <a:sym typeface="Arial"/>
              </a:rPr>
              <a:t>not</a:t>
            </a:r>
            <a:r>
              <a:rPr kumimoji="0" lang="ro-RO" sz="3600" b="1" i="1" u="none" strike="noStrike" kern="0" cap="none" spc="0" normalizeH="0" baseline="0" noProof="0" dirty="0">
                <a:ln>
                  <a:noFill/>
                </a:ln>
                <a:solidFill>
                  <a:srgbClr val="666666"/>
                </a:solidFill>
                <a:effectLst/>
                <a:uLnTx/>
                <a:uFillTx/>
                <a:latin typeface="Arial"/>
                <a:cs typeface="Arial"/>
                <a:sym typeface="Arial"/>
              </a:rPr>
              <a:t> complete </a:t>
            </a:r>
            <a:endParaRPr kumimoji="0" lang="ro-RO" sz="2400" b="0" i="1" u="none" strike="noStrike" kern="0" cap="none" spc="0" normalizeH="0" baseline="0" noProof="0" dirty="0">
              <a:ln>
                <a:noFill/>
              </a:ln>
              <a:solidFill>
                <a:srgbClr val="666666"/>
              </a:solidFill>
              <a:effectLst/>
              <a:uLnTx/>
              <a:uFillTx/>
              <a:latin typeface="Arial"/>
              <a:cs typeface="Arial"/>
              <a:sym typeface="Arial"/>
            </a:endParaRPr>
          </a:p>
        </p:txBody>
      </p:sp>
      <p:pic>
        <p:nvPicPr>
          <p:cNvPr id="10" name="Picture 9" descr="A green and brown pie chart&#10;&#10;Description automatically generated">
            <a:extLst>
              <a:ext uri="{FF2B5EF4-FFF2-40B4-BE49-F238E27FC236}">
                <a16:creationId xmlns:a16="http://schemas.microsoft.com/office/drawing/2014/main" id="{25BA275D-5351-0C5E-D75E-6E6AC33AF1AB}"/>
              </a:ext>
            </a:extLst>
          </p:cNvPr>
          <p:cNvPicPr>
            <a:picLocks noChangeAspect="1"/>
          </p:cNvPicPr>
          <p:nvPr/>
        </p:nvPicPr>
        <p:blipFill rotWithShape="1">
          <a:blip r:embed="rId3">
            <a:clrChange>
              <a:clrFrom>
                <a:srgbClr val="FFFFFF"/>
              </a:clrFrom>
              <a:clrTo>
                <a:srgbClr val="FFFFFF">
                  <a:alpha val="0"/>
                </a:srgbClr>
              </a:clrTo>
            </a:clrChange>
          </a:blip>
          <a:srcRect l="-1" r="40826"/>
          <a:stretch/>
        </p:blipFill>
        <p:spPr>
          <a:xfrm>
            <a:off x="583282" y="1327896"/>
            <a:ext cx="5233624" cy="5094939"/>
          </a:xfrm>
          <a:prstGeom prst="rect">
            <a:avLst/>
          </a:prstGeom>
        </p:spPr>
      </p:pic>
    </p:spTree>
    <p:extLst>
      <p:ext uri="{BB962C8B-B14F-4D97-AF65-F5344CB8AC3E}">
        <p14:creationId xmlns:p14="http://schemas.microsoft.com/office/powerpoint/2010/main" val="39700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a:solidFill>
                  <a:srgbClr val="EDEACB"/>
                </a:solidFill>
                <a:latin typeface="Arial"/>
                <a:ea typeface="Arial"/>
                <a:cs typeface="Arial"/>
                <a:sym typeface="Arial"/>
              </a:rPr>
              <a:t>3 </a:t>
            </a:r>
            <a:r>
              <a:rPr lang="ro-RO" sz="4800" i="1" dirty="0" err="1">
                <a:solidFill>
                  <a:srgbClr val="EDEACB"/>
                </a:solidFill>
                <a:latin typeface="Arial"/>
                <a:ea typeface="Arial"/>
                <a:cs typeface="Arial"/>
                <a:sym typeface="Arial"/>
              </a:rPr>
              <a:t>External</a:t>
            </a:r>
            <a:r>
              <a:rPr lang="ro-RO" sz="4800" i="1" dirty="0">
                <a:solidFill>
                  <a:srgbClr val="EDEACB"/>
                </a:solidFill>
                <a:latin typeface="Arial"/>
                <a:ea typeface="Arial"/>
                <a:cs typeface="Arial"/>
                <a:sym typeface="Arial"/>
              </a:rPr>
              <a:t> </a:t>
            </a:r>
            <a:r>
              <a:rPr lang="ro-RO" sz="4800" i="1" dirty="0" err="1">
                <a:solidFill>
                  <a:srgbClr val="EDEACB"/>
                </a:solidFill>
                <a:latin typeface="Arial"/>
                <a:ea typeface="Arial"/>
                <a:cs typeface="Arial"/>
                <a:sym typeface="Arial"/>
              </a:rPr>
              <a:t>Factors</a:t>
            </a:r>
            <a:endParaRPr lang="en-US" sz="4800" i="1" dirty="0">
              <a:solidFill>
                <a:srgbClr val="EDEACB"/>
              </a:solidFill>
              <a:latin typeface="Arial"/>
              <a:ea typeface="Arial"/>
              <a:cs typeface="Arial"/>
              <a:sym typeface="Arial"/>
            </a:endParaRPr>
          </a:p>
        </p:txBody>
      </p:sp>
      <p:sp>
        <p:nvSpPr>
          <p:cNvPr id="9" name="TextBox 8">
            <a:extLst>
              <a:ext uri="{FF2B5EF4-FFF2-40B4-BE49-F238E27FC236}">
                <a16:creationId xmlns:a16="http://schemas.microsoft.com/office/drawing/2014/main" id="{8D67870A-98D8-4E29-E6D6-A7B5ACAE1FC0}"/>
              </a:ext>
            </a:extLst>
          </p:cNvPr>
          <p:cNvSpPr txBox="1"/>
          <p:nvPr/>
        </p:nvSpPr>
        <p:spPr>
          <a:xfrm>
            <a:off x="3067470" y="5883935"/>
            <a:ext cx="617495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4800" b="0" i="1" u="none" strike="noStrike" kern="0" cap="none" spc="0" normalizeH="0" baseline="0" noProof="0" dirty="0">
                <a:ln>
                  <a:noFill/>
                </a:ln>
                <a:solidFill>
                  <a:srgbClr val="148EAE"/>
                </a:solidFill>
                <a:effectLst/>
                <a:uLnTx/>
                <a:uFillTx/>
                <a:latin typeface="Arial"/>
                <a:cs typeface="Arial"/>
                <a:sym typeface="Arial"/>
              </a:rPr>
              <a:t>(</a:t>
            </a:r>
            <a:r>
              <a:rPr kumimoji="0" lang="ro-RO" sz="4800" b="0" i="1" u="none" strike="noStrike" kern="0" cap="none" spc="0" normalizeH="0" baseline="0" noProof="0" dirty="0" err="1">
                <a:ln>
                  <a:noFill/>
                </a:ln>
                <a:solidFill>
                  <a:srgbClr val="148EAE"/>
                </a:solidFill>
                <a:effectLst/>
                <a:uLnTx/>
                <a:uFillTx/>
                <a:latin typeface="Arial"/>
                <a:cs typeface="Arial"/>
                <a:sym typeface="Arial"/>
              </a:rPr>
              <a:t>Beattie</a:t>
            </a:r>
            <a:r>
              <a:rPr kumimoji="0" lang="ro-RO" sz="4800" b="0" i="1" u="none" strike="noStrike" kern="0" cap="none" spc="0" normalizeH="0" baseline="0" noProof="0" dirty="0">
                <a:ln>
                  <a:noFill/>
                </a:ln>
                <a:solidFill>
                  <a:srgbClr val="148EAE"/>
                </a:solidFill>
                <a:effectLst/>
                <a:uLnTx/>
                <a:uFillTx/>
                <a:latin typeface="Arial"/>
                <a:cs typeface="Arial"/>
                <a:sym typeface="Arial"/>
              </a:rPr>
              <a:t> et al., 2005)</a:t>
            </a:r>
            <a:endParaRPr kumimoji="0" lang="en-US" sz="4800" b="0" i="1" u="none" strike="noStrike" kern="0" cap="none" spc="0" normalizeH="0" baseline="0" noProof="0" dirty="0">
              <a:ln>
                <a:noFill/>
              </a:ln>
              <a:solidFill>
                <a:srgbClr val="148EAE"/>
              </a:solidFill>
              <a:effectLst/>
              <a:uLnTx/>
              <a:uFillTx/>
              <a:latin typeface="Arial"/>
              <a:ea typeface="Arial"/>
              <a:cs typeface="Arial"/>
              <a:sym typeface="Arial"/>
            </a:endParaRPr>
          </a:p>
        </p:txBody>
      </p:sp>
      <p:pic>
        <p:nvPicPr>
          <p:cNvPr id="23" name="Picture 22" descr="A screenshot of a medical form&#10;&#10;Description automatically generated">
            <a:extLst>
              <a:ext uri="{FF2B5EF4-FFF2-40B4-BE49-F238E27FC236}">
                <a16:creationId xmlns:a16="http://schemas.microsoft.com/office/drawing/2014/main" id="{B496705E-17E6-B05D-5530-68A821E55094}"/>
              </a:ext>
            </a:extLst>
          </p:cNvPr>
          <p:cNvPicPr>
            <a:picLocks noChangeAspect="1"/>
          </p:cNvPicPr>
          <p:nvPr/>
        </p:nvPicPr>
        <p:blipFill rotWithShape="1">
          <a:blip r:embed="rId3">
            <a:clrChange>
              <a:clrFrom>
                <a:srgbClr val="FFFFFF"/>
              </a:clrFrom>
              <a:clrTo>
                <a:srgbClr val="FFFFFF">
                  <a:alpha val="0"/>
                </a:srgbClr>
              </a:clrTo>
            </a:clrChange>
          </a:blip>
          <a:srcRect t="21131" b="18378"/>
          <a:stretch/>
        </p:blipFill>
        <p:spPr>
          <a:xfrm>
            <a:off x="59435" y="1189822"/>
            <a:ext cx="12073130" cy="4478356"/>
          </a:xfrm>
          <a:prstGeom prst="rect">
            <a:avLst/>
          </a:prstGeom>
        </p:spPr>
      </p:pic>
      <p:sp>
        <p:nvSpPr>
          <p:cNvPr id="24" name="Rectangle: Rounded Corners 23">
            <a:extLst>
              <a:ext uri="{FF2B5EF4-FFF2-40B4-BE49-F238E27FC236}">
                <a16:creationId xmlns:a16="http://schemas.microsoft.com/office/drawing/2014/main" id="{A7C72B35-C189-8F0E-81D0-516991547F21}"/>
              </a:ext>
            </a:extLst>
          </p:cNvPr>
          <p:cNvSpPr/>
          <p:nvPr/>
        </p:nvSpPr>
        <p:spPr>
          <a:xfrm>
            <a:off x="528809" y="1287417"/>
            <a:ext cx="2776251"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BACF6557-DF13-92D5-1186-828C8DC19C0A}"/>
              </a:ext>
            </a:extLst>
          </p:cNvPr>
          <p:cNvSpPr/>
          <p:nvPr/>
        </p:nvSpPr>
        <p:spPr>
          <a:xfrm>
            <a:off x="549005" y="1638123"/>
            <a:ext cx="2888257"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7AD1316-8B26-BFAD-D7EB-9CBA1FFFB7A6}"/>
              </a:ext>
            </a:extLst>
          </p:cNvPr>
          <p:cNvSpPr/>
          <p:nvPr/>
        </p:nvSpPr>
        <p:spPr>
          <a:xfrm>
            <a:off x="549005" y="1999847"/>
            <a:ext cx="6127217"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9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a:solidFill>
                  <a:srgbClr val="EDEACB"/>
                </a:solidFill>
                <a:latin typeface="Arial"/>
                <a:ea typeface="Arial"/>
                <a:cs typeface="Arial"/>
                <a:sym typeface="Arial"/>
              </a:rPr>
              <a:t>7 </a:t>
            </a:r>
            <a:r>
              <a:rPr lang="ro-RO" sz="4800" i="1" dirty="0" err="1">
                <a:solidFill>
                  <a:srgbClr val="EDEACB"/>
                </a:solidFill>
                <a:latin typeface="Arial"/>
                <a:ea typeface="Arial"/>
                <a:cs typeface="Arial"/>
                <a:sym typeface="Arial"/>
              </a:rPr>
              <a:t>Internal</a:t>
            </a:r>
            <a:r>
              <a:rPr lang="ro-RO" sz="4800" i="1" dirty="0">
                <a:solidFill>
                  <a:srgbClr val="EDEACB"/>
                </a:solidFill>
                <a:latin typeface="Arial"/>
                <a:ea typeface="Arial"/>
                <a:cs typeface="Arial"/>
                <a:sym typeface="Arial"/>
              </a:rPr>
              <a:t> </a:t>
            </a:r>
            <a:r>
              <a:rPr lang="ro-RO" sz="4800" i="1" dirty="0" err="1">
                <a:solidFill>
                  <a:srgbClr val="EDEACB"/>
                </a:solidFill>
                <a:latin typeface="Arial"/>
                <a:ea typeface="Arial"/>
                <a:cs typeface="Arial"/>
                <a:sym typeface="Arial"/>
              </a:rPr>
              <a:t>Factors</a:t>
            </a:r>
            <a:endParaRPr lang="en-US" sz="4800" i="1" dirty="0">
              <a:solidFill>
                <a:srgbClr val="EDEACB"/>
              </a:solidFill>
              <a:latin typeface="Arial"/>
              <a:ea typeface="Arial"/>
              <a:cs typeface="Arial"/>
              <a:sym typeface="Arial"/>
            </a:endParaRPr>
          </a:p>
        </p:txBody>
      </p:sp>
      <p:sp>
        <p:nvSpPr>
          <p:cNvPr id="9" name="TextBox 8">
            <a:extLst>
              <a:ext uri="{FF2B5EF4-FFF2-40B4-BE49-F238E27FC236}">
                <a16:creationId xmlns:a16="http://schemas.microsoft.com/office/drawing/2014/main" id="{8D67870A-98D8-4E29-E6D6-A7B5ACAE1FC0}"/>
              </a:ext>
            </a:extLst>
          </p:cNvPr>
          <p:cNvSpPr txBox="1"/>
          <p:nvPr/>
        </p:nvSpPr>
        <p:spPr>
          <a:xfrm>
            <a:off x="3067470" y="5883935"/>
            <a:ext cx="617495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4800" b="0" i="1" u="none" strike="noStrike" kern="0" cap="none" spc="0" normalizeH="0" baseline="0" noProof="0" dirty="0">
                <a:ln>
                  <a:noFill/>
                </a:ln>
                <a:solidFill>
                  <a:srgbClr val="148EAE"/>
                </a:solidFill>
                <a:effectLst/>
                <a:uLnTx/>
                <a:uFillTx/>
                <a:latin typeface="Arial"/>
                <a:cs typeface="Arial"/>
                <a:sym typeface="Arial"/>
              </a:rPr>
              <a:t>(</a:t>
            </a:r>
            <a:r>
              <a:rPr kumimoji="0" lang="ro-RO" sz="4800" b="0" i="1" u="none" strike="noStrike" kern="0" cap="none" spc="0" normalizeH="0" baseline="0" noProof="0" dirty="0" err="1">
                <a:ln>
                  <a:noFill/>
                </a:ln>
                <a:solidFill>
                  <a:srgbClr val="148EAE"/>
                </a:solidFill>
                <a:effectLst/>
                <a:uLnTx/>
                <a:uFillTx/>
                <a:latin typeface="Arial"/>
                <a:cs typeface="Arial"/>
                <a:sym typeface="Arial"/>
              </a:rPr>
              <a:t>Beattie</a:t>
            </a:r>
            <a:r>
              <a:rPr kumimoji="0" lang="ro-RO" sz="4800" b="0" i="1" u="none" strike="noStrike" kern="0" cap="none" spc="0" normalizeH="0" baseline="0" noProof="0" dirty="0">
                <a:ln>
                  <a:noFill/>
                </a:ln>
                <a:solidFill>
                  <a:srgbClr val="148EAE"/>
                </a:solidFill>
                <a:effectLst/>
                <a:uLnTx/>
                <a:uFillTx/>
                <a:latin typeface="Arial"/>
                <a:cs typeface="Arial"/>
                <a:sym typeface="Arial"/>
              </a:rPr>
              <a:t> et al., 2005)</a:t>
            </a:r>
            <a:endParaRPr kumimoji="0" lang="en-US" sz="4800" b="0" i="1" u="none" strike="noStrike" kern="0" cap="none" spc="0" normalizeH="0" baseline="0" noProof="0" dirty="0">
              <a:ln>
                <a:noFill/>
              </a:ln>
              <a:solidFill>
                <a:srgbClr val="148EAE"/>
              </a:solidFill>
              <a:effectLst/>
              <a:uLnTx/>
              <a:uFillTx/>
              <a:latin typeface="Arial"/>
              <a:ea typeface="Arial"/>
              <a:cs typeface="Arial"/>
              <a:sym typeface="Arial"/>
            </a:endParaRPr>
          </a:p>
        </p:txBody>
      </p:sp>
      <p:pic>
        <p:nvPicPr>
          <p:cNvPr id="23" name="Picture 22" descr="A screenshot of a medical form&#10;&#10;Description automatically generated">
            <a:extLst>
              <a:ext uri="{FF2B5EF4-FFF2-40B4-BE49-F238E27FC236}">
                <a16:creationId xmlns:a16="http://schemas.microsoft.com/office/drawing/2014/main" id="{B496705E-17E6-B05D-5530-68A821E55094}"/>
              </a:ext>
            </a:extLst>
          </p:cNvPr>
          <p:cNvPicPr>
            <a:picLocks noChangeAspect="1"/>
          </p:cNvPicPr>
          <p:nvPr/>
        </p:nvPicPr>
        <p:blipFill rotWithShape="1">
          <a:blip r:embed="rId3">
            <a:clrChange>
              <a:clrFrom>
                <a:srgbClr val="FFFFFF"/>
              </a:clrFrom>
              <a:clrTo>
                <a:srgbClr val="FFFFFF">
                  <a:alpha val="0"/>
                </a:srgbClr>
              </a:clrTo>
            </a:clrChange>
          </a:blip>
          <a:srcRect t="21131" b="18378"/>
          <a:stretch/>
        </p:blipFill>
        <p:spPr>
          <a:xfrm>
            <a:off x="59435" y="1189822"/>
            <a:ext cx="12073130" cy="4478356"/>
          </a:xfrm>
          <a:prstGeom prst="rect">
            <a:avLst/>
          </a:prstGeom>
        </p:spPr>
      </p:pic>
      <p:sp>
        <p:nvSpPr>
          <p:cNvPr id="24" name="Rectangle: Rounded Corners 23">
            <a:extLst>
              <a:ext uri="{FF2B5EF4-FFF2-40B4-BE49-F238E27FC236}">
                <a16:creationId xmlns:a16="http://schemas.microsoft.com/office/drawing/2014/main" id="{A7C72B35-C189-8F0E-81D0-516991547F21}"/>
              </a:ext>
            </a:extLst>
          </p:cNvPr>
          <p:cNvSpPr/>
          <p:nvPr/>
        </p:nvSpPr>
        <p:spPr>
          <a:xfrm>
            <a:off x="528809" y="2367070"/>
            <a:ext cx="3646584"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BACF6557-DF13-92D5-1186-828C8DC19C0A}"/>
              </a:ext>
            </a:extLst>
          </p:cNvPr>
          <p:cNvSpPr/>
          <p:nvPr/>
        </p:nvSpPr>
        <p:spPr>
          <a:xfrm>
            <a:off x="528809" y="2756327"/>
            <a:ext cx="4351663"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7AD1316-8B26-BFAD-D7EB-9CBA1FFFB7A6}"/>
              </a:ext>
            </a:extLst>
          </p:cNvPr>
          <p:cNvSpPr/>
          <p:nvPr/>
        </p:nvSpPr>
        <p:spPr>
          <a:xfrm>
            <a:off x="528810" y="3116082"/>
            <a:ext cx="2710150"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E4E730C-CA1F-76C6-227D-9D08C824D12B}"/>
              </a:ext>
            </a:extLst>
          </p:cNvPr>
          <p:cNvSpPr/>
          <p:nvPr/>
        </p:nvSpPr>
        <p:spPr>
          <a:xfrm>
            <a:off x="528810" y="3453923"/>
            <a:ext cx="2820318" cy="287996"/>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4FAE86A-43E9-4E22-4B33-E5EE1285E252}"/>
              </a:ext>
            </a:extLst>
          </p:cNvPr>
          <p:cNvSpPr/>
          <p:nvPr/>
        </p:nvSpPr>
        <p:spPr>
          <a:xfrm>
            <a:off x="528810" y="3870320"/>
            <a:ext cx="3338110" cy="247872"/>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6F00262-39E6-2EFD-F66D-580618DD672E}"/>
              </a:ext>
            </a:extLst>
          </p:cNvPr>
          <p:cNvSpPr/>
          <p:nvPr/>
        </p:nvSpPr>
        <p:spPr>
          <a:xfrm>
            <a:off x="528809" y="4221571"/>
            <a:ext cx="4208444" cy="247872"/>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4C55D46-9272-BC03-E655-6C08F5A99FCD}"/>
              </a:ext>
            </a:extLst>
          </p:cNvPr>
          <p:cNvSpPr/>
          <p:nvPr/>
        </p:nvSpPr>
        <p:spPr>
          <a:xfrm>
            <a:off x="528809" y="4597844"/>
            <a:ext cx="5299114" cy="247872"/>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i="1" dirty="0" smtClean="0">
                <a:solidFill>
                  <a:srgbClr val="EDEACB"/>
                </a:solidFill>
              </a:rPr>
              <a:t>Descriptive statistics</a:t>
            </a:r>
            <a:endParaRPr lang="en-US" sz="4800" i="1" dirty="0">
              <a:solidFill>
                <a:srgbClr val="EDEACB"/>
              </a:solidFill>
              <a:latin typeface="Arial"/>
              <a:ea typeface="Arial"/>
              <a:cs typeface="Arial"/>
              <a:sym typeface="Arial"/>
            </a:endParaRPr>
          </a:p>
        </p:txBody>
      </p:sp>
      <p:graphicFrame>
        <p:nvGraphicFramePr>
          <p:cNvPr id="6" name="Table 5">
            <a:extLst>
              <a:ext uri="{FF2B5EF4-FFF2-40B4-BE49-F238E27FC236}">
                <a16:creationId xmlns:a16="http://schemas.microsoft.com/office/drawing/2014/main" id="{19A98416-8940-BE63-2922-67D5CBFD70A1}"/>
              </a:ext>
            </a:extLst>
          </p:cNvPr>
          <p:cNvGraphicFramePr>
            <a:graphicFrameLocks noGrp="1"/>
          </p:cNvGraphicFramePr>
          <p:nvPr>
            <p:extLst>
              <p:ext uri="{D42A27DB-BD31-4B8C-83A1-F6EECF244321}">
                <p14:modId xmlns:p14="http://schemas.microsoft.com/office/powerpoint/2010/main" val="3647672263"/>
              </p:ext>
            </p:extLst>
          </p:nvPr>
        </p:nvGraphicFramePr>
        <p:xfrm>
          <a:off x="2168487" y="1922778"/>
          <a:ext cx="7855026" cy="2988432"/>
        </p:xfrm>
        <a:graphic>
          <a:graphicData uri="http://schemas.openxmlformats.org/drawingml/2006/table">
            <a:tbl>
              <a:tblPr>
                <a:tableStyleId>{46F890A9-2807-4EBB-B81D-B2AA78EC7F39}</a:tableStyleId>
              </a:tblPr>
              <a:tblGrid>
                <a:gridCol w="2645884">
                  <a:extLst>
                    <a:ext uri="{9D8B030D-6E8A-4147-A177-3AD203B41FA5}">
                      <a16:colId xmlns:a16="http://schemas.microsoft.com/office/drawing/2014/main" val="3089309342"/>
                    </a:ext>
                  </a:extLst>
                </a:gridCol>
                <a:gridCol w="2269475">
                  <a:extLst>
                    <a:ext uri="{9D8B030D-6E8A-4147-A177-3AD203B41FA5}">
                      <a16:colId xmlns:a16="http://schemas.microsoft.com/office/drawing/2014/main" val="2167022777"/>
                    </a:ext>
                  </a:extLst>
                </a:gridCol>
                <a:gridCol w="2939667">
                  <a:extLst>
                    <a:ext uri="{9D8B030D-6E8A-4147-A177-3AD203B41FA5}">
                      <a16:colId xmlns:a16="http://schemas.microsoft.com/office/drawing/2014/main" val="2902309542"/>
                    </a:ext>
                  </a:extLst>
                </a:gridCol>
              </a:tblGrid>
              <a:tr h="498072">
                <a:tc>
                  <a:txBody>
                    <a:bodyPr/>
                    <a:lstStyle/>
                    <a:p>
                      <a:pPr algn="ctr"/>
                      <a:r>
                        <a:rPr lang="en-US" sz="2000" b="1" dirty="0">
                          <a:solidFill>
                            <a:srgbClr val="148EAE"/>
                          </a:solidFill>
                          <a:effectLst/>
                        </a:rPr>
                        <a:t> </a:t>
                      </a:r>
                      <a:endParaRPr lang="en-US" sz="2000" b="1" i="1" dirty="0">
                        <a:solidFill>
                          <a:srgbClr val="148EAE"/>
                        </a:solidFill>
                        <a:effectLst/>
                      </a:endParaRPr>
                    </a:p>
                  </a:txBody>
                  <a:tcPr anchor="ctr"/>
                </a:tc>
                <a:tc>
                  <a:txBody>
                    <a:bodyPr/>
                    <a:lstStyle/>
                    <a:p>
                      <a:pPr algn="ctr"/>
                      <a:r>
                        <a:rPr lang="ro-RO" sz="2000" b="1" dirty="0" err="1">
                          <a:solidFill>
                            <a:srgbClr val="148EAE"/>
                          </a:solidFill>
                          <a:sym typeface="Arial"/>
                        </a:rPr>
                        <a:t>External</a:t>
                      </a:r>
                      <a:r>
                        <a:rPr lang="ro-RO" sz="2000" b="1" dirty="0">
                          <a:solidFill>
                            <a:srgbClr val="148EAE"/>
                          </a:solidFill>
                          <a:sym typeface="Arial"/>
                        </a:rPr>
                        <a:t> </a:t>
                      </a:r>
                      <a:r>
                        <a:rPr lang="ro-RO" sz="2000" b="1" dirty="0" err="1">
                          <a:solidFill>
                            <a:srgbClr val="148EAE"/>
                          </a:solidFill>
                          <a:sym typeface="Arial"/>
                        </a:rPr>
                        <a:t>Factors</a:t>
                      </a:r>
                      <a:endParaRPr lang="en-US" sz="2000" b="1" i="1" dirty="0">
                        <a:solidFill>
                          <a:srgbClr val="148EAE"/>
                        </a:solidFill>
                        <a:effectLst/>
                      </a:endParaRPr>
                    </a:p>
                  </a:txBody>
                  <a:tcPr anchor="ctr"/>
                </a:tc>
                <a:tc>
                  <a:txBody>
                    <a:bodyPr/>
                    <a:lstStyle/>
                    <a:p>
                      <a:pPr algn="ctr"/>
                      <a:r>
                        <a:rPr lang="ro-RO" sz="2000" b="1" dirty="0" err="1">
                          <a:solidFill>
                            <a:srgbClr val="148EAE"/>
                          </a:solidFill>
                          <a:sym typeface="Arial"/>
                        </a:rPr>
                        <a:t>Internal</a:t>
                      </a:r>
                      <a:r>
                        <a:rPr lang="ro-RO" sz="2000" b="1" dirty="0">
                          <a:solidFill>
                            <a:srgbClr val="148EAE"/>
                          </a:solidFill>
                          <a:sym typeface="Arial"/>
                        </a:rPr>
                        <a:t> </a:t>
                      </a:r>
                      <a:r>
                        <a:rPr lang="ro-RO" sz="2000" b="1" dirty="0" err="1">
                          <a:solidFill>
                            <a:srgbClr val="148EAE"/>
                          </a:solidFill>
                          <a:sym typeface="Arial"/>
                        </a:rPr>
                        <a:t>Factors</a:t>
                      </a:r>
                      <a:endParaRPr lang="en-US" sz="2000" b="1" i="1" dirty="0">
                        <a:solidFill>
                          <a:srgbClr val="148EAE"/>
                        </a:solidFill>
                        <a:effectLst/>
                      </a:endParaRPr>
                    </a:p>
                  </a:txBody>
                  <a:tcPr anchor="ctr"/>
                </a:tc>
                <a:extLst>
                  <a:ext uri="{0D108BD9-81ED-4DB2-BD59-A6C34878D82A}">
                    <a16:rowId xmlns:a16="http://schemas.microsoft.com/office/drawing/2014/main" val="2790608601"/>
                  </a:ext>
                </a:extLst>
              </a:tr>
              <a:tr h="498072">
                <a:tc>
                  <a:txBody>
                    <a:bodyPr/>
                    <a:lstStyle/>
                    <a:p>
                      <a:pPr algn="l"/>
                      <a:r>
                        <a:rPr lang="en-US" sz="2000" b="1" dirty="0">
                          <a:solidFill>
                            <a:srgbClr val="148EAE"/>
                          </a:solidFill>
                          <a:effectLst/>
                        </a:rPr>
                        <a:t>Mean</a:t>
                      </a:r>
                      <a:endParaRPr lang="en-US" sz="2000" b="1" i="1" dirty="0">
                        <a:solidFill>
                          <a:srgbClr val="148EAE"/>
                        </a:solidFill>
                        <a:effectLst/>
                      </a:endParaRPr>
                    </a:p>
                  </a:txBody>
                  <a:tcPr anchor="ctr"/>
                </a:tc>
                <a:tc>
                  <a:txBody>
                    <a:bodyPr/>
                    <a:lstStyle/>
                    <a:p>
                      <a:pPr algn="r"/>
                      <a:r>
                        <a:rPr lang="en-US" sz="2000" b="1" dirty="0">
                          <a:solidFill>
                            <a:srgbClr val="148EAE"/>
                          </a:solidFill>
                          <a:effectLst/>
                        </a:rPr>
                        <a:t>4.611</a:t>
                      </a:r>
                      <a:endParaRPr lang="en-US" sz="2000" b="1" i="1" dirty="0">
                        <a:solidFill>
                          <a:srgbClr val="148EAE"/>
                        </a:solidFill>
                        <a:effectLst/>
                      </a:endParaRPr>
                    </a:p>
                  </a:txBody>
                  <a:tcPr anchor="ctr"/>
                </a:tc>
                <a:tc>
                  <a:txBody>
                    <a:bodyPr/>
                    <a:lstStyle/>
                    <a:p>
                      <a:pPr algn="r"/>
                      <a:r>
                        <a:rPr lang="en-US" sz="2000" b="1" dirty="0">
                          <a:solidFill>
                            <a:srgbClr val="148EAE"/>
                          </a:solidFill>
                          <a:effectLst/>
                        </a:rPr>
                        <a:t>4.733</a:t>
                      </a:r>
                      <a:endParaRPr lang="en-US" sz="2000" b="1" i="1" dirty="0">
                        <a:solidFill>
                          <a:srgbClr val="148EAE"/>
                        </a:solidFill>
                        <a:effectLst/>
                      </a:endParaRPr>
                    </a:p>
                  </a:txBody>
                  <a:tcPr anchor="ctr"/>
                </a:tc>
                <a:extLst>
                  <a:ext uri="{0D108BD9-81ED-4DB2-BD59-A6C34878D82A}">
                    <a16:rowId xmlns:a16="http://schemas.microsoft.com/office/drawing/2014/main" val="647290676"/>
                  </a:ext>
                </a:extLst>
              </a:tr>
              <a:tr h="498072">
                <a:tc>
                  <a:txBody>
                    <a:bodyPr/>
                    <a:lstStyle/>
                    <a:p>
                      <a:pPr algn="l"/>
                      <a:r>
                        <a:rPr lang="en-US" sz="2000" b="0" i="1" dirty="0">
                          <a:solidFill>
                            <a:srgbClr val="148EAE"/>
                          </a:solidFill>
                          <a:effectLst/>
                        </a:rPr>
                        <a:t>Std. Error of Mean</a:t>
                      </a:r>
                    </a:p>
                  </a:txBody>
                  <a:tcPr anchor="ctr"/>
                </a:tc>
                <a:tc>
                  <a:txBody>
                    <a:bodyPr/>
                    <a:lstStyle/>
                    <a:p>
                      <a:pPr algn="r"/>
                      <a:r>
                        <a:rPr lang="en-US" sz="2000" b="0" i="1" dirty="0">
                          <a:solidFill>
                            <a:srgbClr val="148EAE"/>
                          </a:solidFill>
                          <a:effectLst/>
                        </a:rPr>
                        <a:t>0.098</a:t>
                      </a:r>
                    </a:p>
                  </a:txBody>
                  <a:tcPr anchor="ctr"/>
                </a:tc>
                <a:tc>
                  <a:txBody>
                    <a:bodyPr/>
                    <a:lstStyle/>
                    <a:p>
                      <a:pPr algn="r"/>
                      <a:r>
                        <a:rPr lang="en-US" sz="2000" b="0" i="1" dirty="0">
                          <a:solidFill>
                            <a:srgbClr val="148EAE"/>
                          </a:solidFill>
                          <a:effectLst/>
                        </a:rPr>
                        <a:t>0.075</a:t>
                      </a:r>
                    </a:p>
                  </a:txBody>
                  <a:tcPr anchor="ctr"/>
                </a:tc>
                <a:extLst>
                  <a:ext uri="{0D108BD9-81ED-4DB2-BD59-A6C34878D82A}">
                    <a16:rowId xmlns:a16="http://schemas.microsoft.com/office/drawing/2014/main" val="3016914028"/>
                  </a:ext>
                </a:extLst>
              </a:tr>
              <a:tr h="498072">
                <a:tc>
                  <a:txBody>
                    <a:bodyPr/>
                    <a:lstStyle/>
                    <a:p>
                      <a:pPr algn="l"/>
                      <a:r>
                        <a:rPr lang="en-US" sz="2000" b="0" dirty="0">
                          <a:solidFill>
                            <a:srgbClr val="148EAE"/>
                          </a:solidFill>
                          <a:effectLst/>
                        </a:rPr>
                        <a:t>Std. Deviation</a:t>
                      </a:r>
                      <a:endParaRPr lang="en-US" sz="2000" b="0" i="1" dirty="0">
                        <a:solidFill>
                          <a:srgbClr val="148EAE"/>
                        </a:solidFill>
                        <a:effectLst/>
                      </a:endParaRPr>
                    </a:p>
                  </a:txBody>
                  <a:tcPr anchor="ctr"/>
                </a:tc>
                <a:tc>
                  <a:txBody>
                    <a:bodyPr/>
                    <a:lstStyle/>
                    <a:p>
                      <a:pPr algn="r"/>
                      <a:r>
                        <a:rPr lang="en-US" sz="2000" b="0" dirty="0">
                          <a:solidFill>
                            <a:srgbClr val="148EAE"/>
                          </a:solidFill>
                          <a:effectLst/>
                        </a:rPr>
                        <a:t>0.478</a:t>
                      </a:r>
                      <a:endParaRPr lang="en-US" sz="2000" b="0" i="1" dirty="0">
                        <a:solidFill>
                          <a:srgbClr val="148EAE"/>
                        </a:solidFill>
                        <a:effectLst/>
                      </a:endParaRPr>
                    </a:p>
                  </a:txBody>
                  <a:tcPr anchor="ctr"/>
                </a:tc>
                <a:tc>
                  <a:txBody>
                    <a:bodyPr/>
                    <a:lstStyle/>
                    <a:p>
                      <a:pPr algn="r"/>
                      <a:r>
                        <a:rPr lang="en-US" sz="2000" b="0" dirty="0">
                          <a:solidFill>
                            <a:srgbClr val="148EAE"/>
                          </a:solidFill>
                          <a:effectLst/>
                        </a:rPr>
                        <a:t>0.367</a:t>
                      </a:r>
                      <a:endParaRPr lang="en-US" sz="2000" b="0" i="1" dirty="0">
                        <a:solidFill>
                          <a:srgbClr val="148EAE"/>
                        </a:solidFill>
                        <a:effectLst/>
                      </a:endParaRPr>
                    </a:p>
                  </a:txBody>
                  <a:tcPr anchor="ctr"/>
                </a:tc>
                <a:extLst>
                  <a:ext uri="{0D108BD9-81ED-4DB2-BD59-A6C34878D82A}">
                    <a16:rowId xmlns:a16="http://schemas.microsoft.com/office/drawing/2014/main" val="95657769"/>
                  </a:ext>
                </a:extLst>
              </a:tr>
              <a:tr h="498072">
                <a:tc>
                  <a:txBody>
                    <a:bodyPr/>
                    <a:lstStyle/>
                    <a:p>
                      <a:pPr algn="l"/>
                      <a:r>
                        <a:rPr lang="en-US" sz="2000" b="0" dirty="0">
                          <a:solidFill>
                            <a:srgbClr val="148EAE"/>
                          </a:solidFill>
                          <a:effectLst/>
                        </a:rPr>
                        <a:t>Minimum</a:t>
                      </a:r>
                      <a:endParaRPr lang="en-US" sz="2000" b="0" i="1" dirty="0">
                        <a:solidFill>
                          <a:srgbClr val="148EAE"/>
                        </a:solidFill>
                        <a:effectLst/>
                      </a:endParaRPr>
                    </a:p>
                  </a:txBody>
                  <a:tcPr anchor="ctr"/>
                </a:tc>
                <a:tc>
                  <a:txBody>
                    <a:bodyPr/>
                    <a:lstStyle/>
                    <a:p>
                      <a:pPr algn="r"/>
                      <a:r>
                        <a:rPr lang="en-US" sz="2000" b="0" dirty="0">
                          <a:solidFill>
                            <a:srgbClr val="148EAE"/>
                          </a:solidFill>
                          <a:effectLst/>
                        </a:rPr>
                        <a:t>3.667</a:t>
                      </a:r>
                      <a:endParaRPr lang="en-US" sz="2000" b="0" i="1" dirty="0">
                        <a:solidFill>
                          <a:srgbClr val="148EAE"/>
                        </a:solidFill>
                        <a:effectLst/>
                      </a:endParaRPr>
                    </a:p>
                  </a:txBody>
                  <a:tcPr anchor="ctr"/>
                </a:tc>
                <a:tc>
                  <a:txBody>
                    <a:bodyPr/>
                    <a:lstStyle/>
                    <a:p>
                      <a:pPr algn="r"/>
                      <a:r>
                        <a:rPr lang="en-US" sz="2000" b="0" dirty="0">
                          <a:solidFill>
                            <a:srgbClr val="148EAE"/>
                          </a:solidFill>
                          <a:effectLst/>
                        </a:rPr>
                        <a:t>3.800</a:t>
                      </a:r>
                      <a:endParaRPr lang="en-US" sz="2000" b="0" i="1" dirty="0">
                        <a:solidFill>
                          <a:srgbClr val="148EAE"/>
                        </a:solidFill>
                        <a:effectLst/>
                      </a:endParaRPr>
                    </a:p>
                  </a:txBody>
                  <a:tcPr anchor="ctr"/>
                </a:tc>
                <a:extLst>
                  <a:ext uri="{0D108BD9-81ED-4DB2-BD59-A6C34878D82A}">
                    <a16:rowId xmlns:a16="http://schemas.microsoft.com/office/drawing/2014/main" val="637949812"/>
                  </a:ext>
                </a:extLst>
              </a:tr>
              <a:tr h="498072">
                <a:tc>
                  <a:txBody>
                    <a:bodyPr/>
                    <a:lstStyle/>
                    <a:p>
                      <a:pPr algn="l"/>
                      <a:r>
                        <a:rPr lang="en-US" sz="2000" b="0" dirty="0">
                          <a:solidFill>
                            <a:srgbClr val="148EAE"/>
                          </a:solidFill>
                          <a:effectLst/>
                        </a:rPr>
                        <a:t>Maximum</a:t>
                      </a:r>
                      <a:endParaRPr lang="en-US" sz="2000" b="0" i="1" dirty="0">
                        <a:solidFill>
                          <a:srgbClr val="148EAE"/>
                        </a:solidFill>
                        <a:effectLst/>
                      </a:endParaRPr>
                    </a:p>
                  </a:txBody>
                  <a:tcPr anchor="ctr"/>
                </a:tc>
                <a:tc>
                  <a:txBody>
                    <a:bodyPr/>
                    <a:lstStyle/>
                    <a:p>
                      <a:pPr algn="r"/>
                      <a:r>
                        <a:rPr lang="en-US" sz="2000" b="0" dirty="0">
                          <a:solidFill>
                            <a:srgbClr val="148EAE"/>
                          </a:solidFill>
                          <a:effectLst/>
                        </a:rPr>
                        <a:t>5.000</a:t>
                      </a:r>
                      <a:endParaRPr lang="en-US" sz="2000" b="0" i="1" dirty="0">
                        <a:solidFill>
                          <a:srgbClr val="148EAE"/>
                        </a:solidFill>
                        <a:effectLst/>
                      </a:endParaRPr>
                    </a:p>
                  </a:txBody>
                  <a:tcPr anchor="ctr"/>
                </a:tc>
                <a:tc>
                  <a:txBody>
                    <a:bodyPr/>
                    <a:lstStyle/>
                    <a:p>
                      <a:pPr algn="r"/>
                      <a:r>
                        <a:rPr lang="en-US" sz="2000" b="0" dirty="0">
                          <a:solidFill>
                            <a:srgbClr val="148EAE"/>
                          </a:solidFill>
                          <a:effectLst/>
                        </a:rPr>
                        <a:t>5.000</a:t>
                      </a:r>
                      <a:endParaRPr lang="en-US" sz="2000" b="0" i="1" dirty="0">
                        <a:solidFill>
                          <a:srgbClr val="148EAE"/>
                        </a:solidFill>
                        <a:effectLst/>
                      </a:endParaRPr>
                    </a:p>
                  </a:txBody>
                  <a:tcPr anchor="ctr"/>
                </a:tc>
                <a:extLst>
                  <a:ext uri="{0D108BD9-81ED-4DB2-BD59-A6C34878D82A}">
                    <a16:rowId xmlns:a16="http://schemas.microsoft.com/office/drawing/2014/main" val="3374123879"/>
                  </a:ext>
                </a:extLst>
              </a:tr>
            </a:tbl>
          </a:graphicData>
        </a:graphic>
      </p:graphicFrame>
      <p:sp>
        <p:nvSpPr>
          <p:cNvPr id="8" name="Rectangle: Rounded Corners 7">
            <a:extLst>
              <a:ext uri="{FF2B5EF4-FFF2-40B4-BE49-F238E27FC236}">
                <a16:creationId xmlns:a16="http://schemas.microsoft.com/office/drawing/2014/main" id="{6D341715-AA2C-C91A-846C-6C7B57335AA6}"/>
              </a:ext>
            </a:extLst>
          </p:cNvPr>
          <p:cNvSpPr/>
          <p:nvPr/>
        </p:nvSpPr>
        <p:spPr>
          <a:xfrm>
            <a:off x="2168487" y="2436286"/>
            <a:ext cx="7855026" cy="466241"/>
          </a:xfrm>
          <a:prstGeom prst="roundRect">
            <a:avLst/>
          </a:prstGeom>
          <a:solidFill>
            <a:srgbClr val="148EA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284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err="1">
                <a:solidFill>
                  <a:srgbClr val="EDEACB"/>
                </a:solidFill>
                <a:latin typeface="Arial"/>
                <a:ea typeface="Arial"/>
                <a:cs typeface="Arial"/>
                <a:sym typeface="Arial"/>
              </a:rPr>
              <a:t>Overall</a:t>
            </a:r>
            <a:r>
              <a:rPr lang="ro-RO" sz="4800" i="1" dirty="0">
                <a:solidFill>
                  <a:srgbClr val="EDEACB"/>
                </a:solidFill>
                <a:latin typeface="Arial"/>
                <a:ea typeface="Arial"/>
                <a:cs typeface="Arial"/>
                <a:sym typeface="Arial"/>
              </a:rPr>
              <a:t> </a:t>
            </a:r>
            <a:r>
              <a:rPr lang="ro-RO" sz="4800" i="1" dirty="0" err="1">
                <a:solidFill>
                  <a:srgbClr val="EDEACB"/>
                </a:solidFill>
                <a:latin typeface="Arial"/>
                <a:ea typeface="Arial"/>
                <a:cs typeface="Arial"/>
                <a:sym typeface="Arial"/>
              </a:rPr>
              <a:t>satisfaction</a:t>
            </a:r>
            <a:endParaRPr lang="en-US" sz="4800" i="1" dirty="0">
              <a:solidFill>
                <a:srgbClr val="EDEACB"/>
              </a:solidFill>
              <a:latin typeface="Arial"/>
              <a:ea typeface="Arial"/>
              <a:cs typeface="Arial"/>
              <a:sym typeface="Arial"/>
            </a:endParaRPr>
          </a:p>
        </p:txBody>
      </p:sp>
      <p:pic>
        <p:nvPicPr>
          <p:cNvPr id="23" name="Picture 22" descr="A screenshot of a medical form&#10;&#10;Description automatically generated">
            <a:extLst>
              <a:ext uri="{FF2B5EF4-FFF2-40B4-BE49-F238E27FC236}">
                <a16:creationId xmlns:a16="http://schemas.microsoft.com/office/drawing/2014/main" id="{B496705E-17E6-B05D-5530-68A821E55094}"/>
              </a:ext>
            </a:extLst>
          </p:cNvPr>
          <p:cNvPicPr>
            <a:picLocks noChangeAspect="1"/>
          </p:cNvPicPr>
          <p:nvPr/>
        </p:nvPicPr>
        <p:blipFill rotWithShape="1">
          <a:blip r:embed="rId3">
            <a:clrChange>
              <a:clrFrom>
                <a:srgbClr val="FFFFFF"/>
              </a:clrFrom>
              <a:clrTo>
                <a:srgbClr val="FFFFFF">
                  <a:alpha val="0"/>
                </a:srgbClr>
              </a:clrTo>
            </a:clrChange>
          </a:blip>
          <a:srcRect t="21131" b="18378"/>
          <a:stretch/>
        </p:blipFill>
        <p:spPr>
          <a:xfrm>
            <a:off x="59435" y="1189822"/>
            <a:ext cx="12073130" cy="4478356"/>
          </a:xfrm>
          <a:prstGeom prst="rect">
            <a:avLst/>
          </a:prstGeom>
        </p:spPr>
      </p:pic>
      <p:sp>
        <p:nvSpPr>
          <p:cNvPr id="7" name="Rectangle: Rounded Corners 6">
            <a:extLst>
              <a:ext uri="{FF2B5EF4-FFF2-40B4-BE49-F238E27FC236}">
                <a16:creationId xmlns:a16="http://schemas.microsoft.com/office/drawing/2014/main" id="{14C55D46-9272-BC03-E655-6C08F5A99FCD}"/>
              </a:ext>
            </a:extLst>
          </p:cNvPr>
          <p:cNvSpPr/>
          <p:nvPr/>
        </p:nvSpPr>
        <p:spPr>
          <a:xfrm>
            <a:off x="561858" y="4935557"/>
            <a:ext cx="5640637" cy="27371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849488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0" y="2273929"/>
            <a:ext cx="12192000" cy="341627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7200" b="1" dirty="0">
                <a:solidFill>
                  <a:schemeClr val="accent6"/>
                </a:solidFill>
              </a:rPr>
              <a:t>Physical therapy</a:t>
            </a:r>
            <a:endParaRPr dirty="0"/>
          </a:p>
          <a:p>
            <a:pPr marL="0" marR="0" lvl="0" indent="0" algn="ctr" rtl="0">
              <a:spcBef>
                <a:spcPts val="0"/>
              </a:spcBef>
              <a:spcAft>
                <a:spcPts val="0"/>
              </a:spcAft>
              <a:buNone/>
            </a:pPr>
            <a:r>
              <a:rPr lang="en-US" sz="4800" i="1" dirty="0">
                <a:solidFill>
                  <a:schemeClr val="accent6"/>
                </a:solidFill>
              </a:rPr>
              <a:t>prevention, treatment</a:t>
            </a:r>
            <a:r>
              <a:rPr lang="ro-RO" sz="4800" i="1" dirty="0">
                <a:solidFill>
                  <a:schemeClr val="accent6"/>
                </a:solidFill>
              </a:rPr>
              <a:t>,</a:t>
            </a:r>
            <a:r>
              <a:rPr lang="en-US" sz="4800" i="1" dirty="0">
                <a:solidFill>
                  <a:schemeClr val="accent6"/>
                </a:solidFill>
              </a:rPr>
              <a:t> rehabilitation</a:t>
            </a:r>
            <a:endParaRPr lang="ro-RO" sz="4800" i="1" dirty="0">
              <a:solidFill>
                <a:schemeClr val="accent6"/>
              </a:solidFill>
            </a:endParaRPr>
          </a:p>
          <a:p>
            <a:pPr marL="0" marR="0" lvl="0" indent="0" algn="ctr" rtl="0">
              <a:spcBef>
                <a:spcPts val="0"/>
              </a:spcBef>
              <a:spcAft>
                <a:spcPts val="0"/>
              </a:spcAft>
              <a:buNone/>
            </a:pPr>
            <a:r>
              <a:rPr lang="en-US" sz="4800" i="1" dirty="0">
                <a:solidFill>
                  <a:schemeClr val="accent6"/>
                </a:solidFill>
              </a:rPr>
              <a:t>injury, pain, diseases, disorders</a:t>
            </a:r>
            <a:endParaRPr lang="en-US" sz="4800" i="1" dirty="0">
              <a:solidFill>
                <a:schemeClr val="accent6"/>
              </a:solidFill>
              <a:latin typeface="Arial"/>
              <a:ea typeface="Arial"/>
              <a:cs typeface="Arial"/>
              <a:sym typeface="Arial"/>
            </a:endParaRPr>
          </a:p>
          <a:p>
            <a:pPr marL="0" marR="0" lvl="0" indent="0" algn="ctr" rtl="0">
              <a:spcBef>
                <a:spcPts val="0"/>
              </a:spcBef>
              <a:spcAft>
                <a:spcPts val="0"/>
              </a:spcAft>
              <a:buNone/>
            </a:pPr>
            <a:r>
              <a:rPr lang="en-US" sz="4800" i="1" dirty="0">
                <a:solidFill>
                  <a:schemeClr val="accent6"/>
                </a:solidFill>
                <a:latin typeface="Arial"/>
                <a:ea typeface="Arial"/>
                <a:cs typeface="Arial"/>
                <a:sym typeface="Arial"/>
              </a:rPr>
              <a:t> </a:t>
            </a:r>
            <a:endParaRPr lang="en-US" sz="6600" i="1" dirty="0">
              <a:solidFill>
                <a:schemeClr val="accent6"/>
              </a:solidFill>
              <a:latin typeface="Arial"/>
              <a:ea typeface="Arial"/>
              <a:cs typeface="Arial"/>
              <a:sym typeface="Arial"/>
            </a:endParaRPr>
          </a:p>
        </p:txBody>
      </p:sp>
      <p:sp>
        <p:nvSpPr>
          <p:cNvPr id="110" name="Google Shape;110;p3"/>
          <p:cNvSpPr/>
          <p:nvPr/>
        </p:nvSpPr>
        <p:spPr>
          <a:xfrm>
            <a:off x="0" y="0"/>
            <a:ext cx="12192000" cy="10566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066EA523-5AEC-831C-3D67-08FFBAD8699D}"/>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err="1">
                <a:solidFill>
                  <a:srgbClr val="EDEACB"/>
                </a:solidFill>
                <a:latin typeface="Arial"/>
                <a:ea typeface="Arial"/>
                <a:cs typeface="Arial"/>
                <a:sym typeface="Arial"/>
              </a:rPr>
              <a:t>Willingness</a:t>
            </a:r>
            <a:r>
              <a:rPr lang="ro-RO" sz="4800" i="1" dirty="0">
                <a:solidFill>
                  <a:srgbClr val="EDEACB"/>
                </a:solidFill>
                <a:latin typeface="Arial"/>
                <a:ea typeface="Arial"/>
                <a:cs typeface="Arial"/>
                <a:sym typeface="Arial"/>
              </a:rPr>
              <a:t> </a:t>
            </a:r>
            <a:r>
              <a:rPr lang="ro-RO" sz="4800" i="1" dirty="0" err="1">
                <a:solidFill>
                  <a:srgbClr val="EDEACB"/>
                </a:solidFill>
                <a:latin typeface="Arial"/>
                <a:ea typeface="Arial"/>
                <a:cs typeface="Arial"/>
                <a:sym typeface="Arial"/>
              </a:rPr>
              <a:t>to</a:t>
            </a:r>
            <a:r>
              <a:rPr lang="ro-RO" sz="4800" i="1" dirty="0">
                <a:solidFill>
                  <a:srgbClr val="EDEACB"/>
                </a:solidFill>
                <a:latin typeface="Arial"/>
                <a:ea typeface="Arial"/>
                <a:cs typeface="Arial"/>
                <a:sym typeface="Arial"/>
              </a:rPr>
              <a:t> </a:t>
            </a:r>
            <a:r>
              <a:rPr lang="ro-RO" sz="4800" i="1" dirty="0" err="1">
                <a:solidFill>
                  <a:srgbClr val="EDEACB"/>
                </a:solidFill>
                <a:latin typeface="Arial"/>
                <a:ea typeface="Arial"/>
                <a:cs typeface="Arial"/>
                <a:sym typeface="Arial"/>
              </a:rPr>
              <a:t>Return</a:t>
            </a:r>
            <a:endParaRPr lang="en-US" sz="4800" i="1" dirty="0">
              <a:solidFill>
                <a:srgbClr val="EDEACB"/>
              </a:solidFill>
              <a:latin typeface="Arial"/>
              <a:ea typeface="Arial"/>
              <a:cs typeface="Arial"/>
              <a:sym typeface="Arial"/>
            </a:endParaRPr>
          </a:p>
        </p:txBody>
      </p:sp>
      <p:pic>
        <p:nvPicPr>
          <p:cNvPr id="23" name="Picture 22" descr="A screenshot of a medical form&#10;&#10;Description automatically generated">
            <a:extLst>
              <a:ext uri="{FF2B5EF4-FFF2-40B4-BE49-F238E27FC236}">
                <a16:creationId xmlns:a16="http://schemas.microsoft.com/office/drawing/2014/main" id="{B496705E-17E6-B05D-5530-68A821E55094}"/>
              </a:ext>
            </a:extLst>
          </p:cNvPr>
          <p:cNvPicPr>
            <a:picLocks noChangeAspect="1"/>
          </p:cNvPicPr>
          <p:nvPr/>
        </p:nvPicPr>
        <p:blipFill rotWithShape="1">
          <a:blip r:embed="rId3">
            <a:clrChange>
              <a:clrFrom>
                <a:srgbClr val="FFFFFF"/>
              </a:clrFrom>
              <a:clrTo>
                <a:srgbClr val="FFFFFF">
                  <a:alpha val="0"/>
                </a:srgbClr>
              </a:clrTo>
            </a:clrChange>
          </a:blip>
          <a:srcRect t="21131" b="18378"/>
          <a:stretch/>
        </p:blipFill>
        <p:spPr>
          <a:xfrm>
            <a:off x="59435" y="1189822"/>
            <a:ext cx="12073130" cy="4478356"/>
          </a:xfrm>
          <a:prstGeom prst="rect">
            <a:avLst/>
          </a:prstGeom>
        </p:spPr>
      </p:pic>
      <p:sp>
        <p:nvSpPr>
          <p:cNvPr id="7" name="Rectangle: Rounded Corners 6">
            <a:extLst>
              <a:ext uri="{FF2B5EF4-FFF2-40B4-BE49-F238E27FC236}">
                <a16:creationId xmlns:a16="http://schemas.microsoft.com/office/drawing/2014/main" id="{14C55D46-9272-BC03-E655-6C08F5A99FCD}"/>
              </a:ext>
            </a:extLst>
          </p:cNvPr>
          <p:cNvSpPr/>
          <p:nvPr/>
        </p:nvSpPr>
        <p:spPr>
          <a:xfrm>
            <a:off x="561859" y="5299119"/>
            <a:ext cx="4032176" cy="264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448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0"/>
          <p:cNvSpPr/>
          <p:nvPr/>
        </p:nvSpPr>
        <p:spPr>
          <a:xfrm>
            <a:off x="0" y="-17253"/>
            <a:ext cx="12192000" cy="1056640"/>
          </a:xfrm>
          <a:prstGeom prst="rect">
            <a:avLst/>
          </a:prstGeom>
          <a:solidFill>
            <a:srgbClr val="148E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8D41DFE8-8084-D3FE-68E6-08B66DE06E15}"/>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3" name="Google Shape;123;p5">
            <a:extLst>
              <a:ext uri="{FF2B5EF4-FFF2-40B4-BE49-F238E27FC236}">
                <a16:creationId xmlns:a16="http://schemas.microsoft.com/office/drawing/2014/main" id="{65AF2492-5CD0-6EE2-5A01-9123F063F304}"/>
              </a:ext>
            </a:extLst>
          </p:cNvPr>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o-RO" sz="4800" i="1" dirty="0" err="1">
                <a:solidFill>
                  <a:srgbClr val="EDEACB"/>
                </a:solidFill>
                <a:latin typeface="Arial"/>
                <a:ea typeface="Arial"/>
                <a:cs typeface="Arial"/>
                <a:sym typeface="Arial"/>
              </a:rPr>
              <a:t>Correlations</a:t>
            </a:r>
            <a:endParaRPr lang="en-US" sz="4800" i="1" dirty="0">
              <a:solidFill>
                <a:srgbClr val="EDEACB"/>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63ED99E2-249A-F8E1-FBBB-34EC2715FDC2}"/>
              </a:ext>
            </a:extLst>
          </p:cNvPr>
          <p:cNvGraphicFramePr>
            <a:graphicFrameLocks noGrp="1"/>
          </p:cNvGraphicFramePr>
          <p:nvPr>
            <p:extLst>
              <p:ext uri="{D42A27DB-BD31-4B8C-83A1-F6EECF244321}">
                <p14:modId xmlns:p14="http://schemas.microsoft.com/office/powerpoint/2010/main" val="646539440"/>
              </p:ext>
            </p:extLst>
          </p:nvPr>
        </p:nvGraphicFramePr>
        <p:xfrm>
          <a:off x="1222871" y="1485104"/>
          <a:ext cx="9584675" cy="2396607"/>
        </p:xfrm>
        <a:graphic>
          <a:graphicData uri="http://schemas.openxmlformats.org/drawingml/2006/table">
            <a:tbl>
              <a:tblPr>
                <a:tableStyleId>{46F890A9-2807-4EBB-B81D-B2AA78EC7F39}</a:tableStyleId>
              </a:tblPr>
              <a:tblGrid>
                <a:gridCol w="2146833">
                  <a:extLst>
                    <a:ext uri="{9D8B030D-6E8A-4147-A177-3AD203B41FA5}">
                      <a16:colId xmlns:a16="http://schemas.microsoft.com/office/drawing/2014/main" val="13363811"/>
                    </a:ext>
                  </a:extLst>
                </a:gridCol>
                <a:gridCol w="1335433">
                  <a:extLst>
                    <a:ext uri="{9D8B030D-6E8A-4147-A177-3AD203B41FA5}">
                      <a16:colId xmlns:a16="http://schemas.microsoft.com/office/drawing/2014/main" val="4005523058"/>
                    </a:ext>
                  </a:extLst>
                </a:gridCol>
                <a:gridCol w="2268539">
                  <a:extLst>
                    <a:ext uri="{9D8B030D-6E8A-4147-A177-3AD203B41FA5}">
                      <a16:colId xmlns:a16="http://schemas.microsoft.com/office/drawing/2014/main" val="3497768442"/>
                    </a:ext>
                  </a:extLst>
                </a:gridCol>
                <a:gridCol w="1916935">
                  <a:extLst>
                    <a:ext uri="{9D8B030D-6E8A-4147-A177-3AD203B41FA5}">
                      <a16:colId xmlns:a16="http://schemas.microsoft.com/office/drawing/2014/main" val="3558198450"/>
                    </a:ext>
                  </a:extLst>
                </a:gridCol>
                <a:gridCol w="1916935">
                  <a:extLst>
                    <a:ext uri="{9D8B030D-6E8A-4147-A177-3AD203B41FA5}">
                      <a16:colId xmlns:a16="http://schemas.microsoft.com/office/drawing/2014/main" val="3723628334"/>
                    </a:ext>
                  </a:extLst>
                </a:gridCol>
              </a:tblGrid>
              <a:tr h="798869">
                <a:tc>
                  <a:txBody>
                    <a:bodyPr/>
                    <a:lstStyle/>
                    <a:p>
                      <a:pPr algn="ctr"/>
                      <a:r>
                        <a:rPr lang="en-US" sz="1800" i="1">
                          <a:solidFill>
                            <a:srgbClr val="148EAE"/>
                          </a:solidFill>
                          <a:effectLst/>
                        </a:rPr>
                        <a:t> </a:t>
                      </a:r>
                    </a:p>
                  </a:txBody>
                  <a:tcPr anchor="ctr"/>
                </a:tc>
                <a:tc>
                  <a:txBody>
                    <a:bodyPr/>
                    <a:lstStyle/>
                    <a:p>
                      <a:pPr algn="ctr"/>
                      <a:r>
                        <a:rPr lang="en-US" sz="1800" i="1" dirty="0">
                          <a:solidFill>
                            <a:srgbClr val="148EAE"/>
                          </a:solidFill>
                          <a:effectLst/>
                        </a:rPr>
                        <a:t> </a:t>
                      </a:r>
                    </a:p>
                  </a:txBody>
                  <a:tcPr anchor="ctr"/>
                </a:tc>
                <a:tc>
                  <a:txBody>
                    <a:bodyPr/>
                    <a:lstStyle/>
                    <a:p>
                      <a:pPr algn="ctr"/>
                      <a:r>
                        <a:rPr lang="en-US" sz="1800" i="1" dirty="0">
                          <a:solidFill>
                            <a:srgbClr val="148EAE"/>
                          </a:solidFill>
                          <a:effectLst/>
                        </a:rPr>
                        <a:t> </a:t>
                      </a:r>
                    </a:p>
                  </a:txBody>
                  <a:tcPr anchor="ctr"/>
                </a:tc>
                <a:tc>
                  <a:txBody>
                    <a:bodyPr/>
                    <a:lstStyle/>
                    <a:p>
                      <a:pPr algn="ctr"/>
                      <a:r>
                        <a:rPr lang="en-US" sz="1800" i="1">
                          <a:solidFill>
                            <a:srgbClr val="148EAE"/>
                          </a:solidFill>
                          <a:effectLst/>
                        </a:rPr>
                        <a:t>Pearson's r</a:t>
                      </a:r>
                    </a:p>
                  </a:txBody>
                  <a:tcPr anchor="ctr"/>
                </a:tc>
                <a:tc>
                  <a:txBody>
                    <a:bodyPr/>
                    <a:lstStyle/>
                    <a:p>
                      <a:pPr algn="ctr"/>
                      <a:r>
                        <a:rPr lang="en-US" sz="1800" i="1" dirty="0">
                          <a:solidFill>
                            <a:srgbClr val="148EAE"/>
                          </a:solidFill>
                          <a:effectLst/>
                        </a:rPr>
                        <a:t>p</a:t>
                      </a:r>
                    </a:p>
                  </a:txBody>
                  <a:tcPr anchor="ctr"/>
                </a:tc>
                <a:extLst>
                  <a:ext uri="{0D108BD9-81ED-4DB2-BD59-A6C34878D82A}">
                    <a16:rowId xmlns:a16="http://schemas.microsoft.com/office/drawing/2014/main" val="3696251247"/>
                  </a:ext>
                </a:extLst>
              </a:tr>
              <a:tr h="798869">
                <a:tc>
                  <a:txBody>
                    <a:bodyPr/>
                    <a:lstStyle/>
                    <a:p>
                      <a:pPr algn="l"/>
                      <a:r>
                        <a:rPr lang="ro-RO" sz="1800" i="1" dirty="0" err="1">
                          <a:solidFill>
                            <a:srgbClr val="148EAE"/>
                          </a:solidFill>
                          <a:effectLst/>
                        </a:rPr>
                        <a:t>Average</a:t>
                      </a:r>
                      <a:r>
                        <a:rPr lang="ro-RO" sz="1800" i="1" dirty="0">
                          <a:solidFill>
                            <a:srgbClr val="148EAE"/>
                          </a:solidFill>
                          <a:effectLst/>
                        </a:rPr>
                        <a:t> </a:t>
                      </a:r>
                      <a:r>
                        <a:rPr lang="en-US" sz="1800" i="1" dirty="0">
                          <a:solidFill>
                            <a:srgbClr val="148EAE"/>
                          </a:solidFill>
                          <a:effectLst/>
                        </a:rPr>
                        <a:t>E</a:t>
                      </a:r>
                      <a:r>
                        <a:rPr lang="ro-RO" sz="1800" i="1" dirty="0">
                          <a:solidFill>
                            <a:srgbClr val="148EAE"/>
                          </a:solidFill>
                          <a:effectLst/>
                        </a:rPr>
                        <a:t>F</a:t>
                      </a:r>
                      <a:endParaRPr lang="en-US" sz="1800" i="1" dirty="0">
                        <a:solidFill>
                          <a:srgbClr val="148EAE"/>
                        </a:solidFill>
                        <a:effectLst/>
                      </a:endParaRPr>
                    </a:p>
                  </a:txBody>
                  <a:tcPr anchor="ctr"/>
                </a:tc>
                <a:tc>
                  <a:txBody>
                    <a:bodyPr/>
                    <a:lstStyle/>
                    <a:p>
                      <a:pPr algn="ctr"/>
                      <a:r>
                        <a:rPr lang="en-US" sz="1800" b="1" i="1" dirty="0">
                          <a:solidFill>
                            <a:srgbClr val="148EAE"/>
                          </a:solidFill>
                          <a:effectLst/>
                        </a:rPr>
                        <a:t>-</a:t>
                      </a:r>
                    </a:p>
                  </a:txBody>
                  <a:tcPr anchor="ctr"/>
                </a:tc>
                <a:tc>
                  <a:txBody>
                    <a:bodyPr/>
                    <a:lstStyle/>
                    <a:p>
                      <a:pPr algn="l"/>
                      <a:r>
                        <a:rPr lang="ro-RO" sz="1800" i="1" dirty="0" err="1">
                          <a:solidFill>
                            <a:srgbClr val="148EAE"/>
                          </a:solidFill>
                          <a:effectLst/>
                        </a:rPr>
                        <a:t>Overall</a:t>
                      </a:r>
                      <a:r>
                        <a:rPr lang="ro-RO" sz="1800" i="1" dirty="0">
                          <a:solidFill>
                            <a:srgbClr val="148EAE"/>
                          </a:solidFill>
                          <a:effectLst/>
                        </a:rPr>
                        <a:t> </a:t>
                      </a:r>
                      <a:r>
                        <a:rPr lang="ro-RO" sz="1800" i="1" dirty="0" err="1">
                          <a:solidFill>
                            <a:srgbClr val="148EAE"/>
                          </a:solidFill>
                          <a:effectLst/>
                        </a:rPr>
                        <a:t>satisfaction</a:t>
                      </a:r>
                      <a:endParaRPr lang="en-US" sz="1800" i="1" dirty="0">
                        <a:solidFill>
                          <a:srgbClr val="148EAE"/>
                        </a:solidFill>
                        <a:effectLst/>
                      </a:endParaRPr>
                    </a:p>
                  </a:txBody>
                  <a:tcPr anchor="ctr"/>
                </a:tc>
                <a:tc>
                  <a:txBody>
                    <a:bodyPr/>
                    <a:lstStyle/>
                    <a:p>
                      <a:pPr algn="ctr"/>
                      <a:r>
                        <a:rPr lang="en-US" sz="1800" i="1" dirty="0">
                          <a:solidFill>
                            <a:srgbClr val="148EAE"/>
                          </a:solidFill>
                          <a:effectLst/>
                        </a:rPr>
                        <a:t>0.425</a:t>
                      </a:r>
                    </a:p>
                  </a:txBody>
                  <a:tcPr anchor="ctr"/>
                </a:tc>
                <a:tc>
                  <a:txBody>
                    <a:bodyPr/>
                    <a:lstStyle/>
                    <a:p>
                      <a:pPr algn="r"/>
                      <a:r>
                        <a:rPr lang="en-US" sz="1800" i="1">
                          <a:solidFill>
                            <a:srgbClr val="148EAE"/>
                          </a:solidFill>
                          <a:effectLst/>
                        </a:rPr>
                        <a:t>0.039</a:t>
                      </a:r>
                    </a:p>
                  </a:txBody>
                  <a:tcPr anchor="ctr"/>
                </a:tc>
                <a:extLst>
                  <a:ext uri="{0D108BD9-81ED-4DB2-BD59-A6C34878D82A}">
                    <a16:rowId xmlns:a16="http://schemas.microsoft.com/office/drawing/2014/main" val="3446112188"/>
                  </a:ext>
                </a:extLst>
              </a:tr>
              <a:tr h="798869">
                <a:tc>
                  <a:txBody>
                    <a:bodyPr/>
                    <a:lstStyle/>
                    <a:p>
                      <a:pPr algn="l"/>
                      <a:r>
                        <a:rPr lang="ro-RO" sz="1800" b="1" i="1" dirty="0" err="1">
                          <a:solidFill>
                            <a:srgbClr val="0B4B5D"/>
                          </a:solidFill>
                          <a:effectLst/>
                        </a:rPr>
                        <a:t>Average</a:t>
                      </a:r>
                      <a:r>
                        <a:rPr lang="ro-RO" sz="1800" b="1" i="1" dirty="0">
                          <a:solidFill>
                            <a:srgbClr val="0B4B5D"/>
                          </a:solidFill>
                          <a:effectLst/>
                        </a:rPr>
                        <a:t> </a:t>
                      </a:r>
                      <a:r>
                        <a:rPr lang="en-US" sz="1800" b="1" i="1" dirty="0">
                          <a:solidFill>
                            <a:srgbClr val="0B4B5D"/>
                          </a:solidFill>
                          <a:effectLst/>
                        </a:rPr>
                        <a:t>E</a:t>
                      </a:r>
                      <a:r>
                        <a:rPr lang="ro-RO" sz="1800" b="1" i="1" dirty="0">
                          <a:solidFill>
                            <a:srgbClr val="0B4B5D"/>
                          </a:solidFill>
                          <a:effectLst/>
                        </a:rPr>
                        <a:t>F</a:t>
                      </a:r>
                      <a:endParaRPr lang="en-US" sz="1800" b="1" i="1" dirty="0">
                        <a:solidFill>
                          <a:srgbClr val="0B4B5D"/>
                        </a:solidFill>
                        <a:effectLst/>
                      </a:endParaRPr>
                    </a:p>
                  </a:txBody>
                  <a:tcPr anchor="ctr"/>
                </a:tc>
                <a:tc>
                  <a:txBody>
                    <a:bodyPr/>
                    <a:lstStyle/>
                    <a:p>
                      <a:pPr algn="ctr"/>
                      <a:r>
                        <a:rPr lang="en-US" sz="1800" b="1" i="1" dirty="0">
                          <a:solidFill>
                            <a:srgbClr val="0B4B5D"/>
                          </a:solidFill>
                          <a:effectLst/>
                        </a:rPr>
                        <a:t>-</a:t>
                      </a:r>
                    </a:p>
                  </a:txBody>
                  <a:tcPr anchor="ctr"/>
                </a:tc>
                <a:tc>
                  <a:txBody>
                    <a:bodyPr/>
                    <a:lstStyle/>
                    <a:p>
                      <a:pPr algn="l"/>
                      <a:r>
                        <a:rPr lang="ro-RO" sz="1800" b="1" i="1" dirty="0" err="1">
                          <a:solidFill>
                            <a:srgbClr val="0B4B5D"/>
                          </a:solidFill>
                          <a:effectLst/>
                        </a:rPr>
                        <a:t>Willingness</a:t>
                      </a:r>
                      <a:r>
                        <a:rPr lang="ro-RO" sz="1800" b="1" i="1" dirty="0">
                          <a:solidFill>
                            <a:srgbClr val="0B4B5D"/>
                          </a:solidFill>
                          <a:effectLst/>
                        </a:rPr>
                        <a:t> </a:t>
                      </a:r>
                      <a:r>
                        <a:rPr lang="ro-RO" sz="1800" b="1" i="1" dirty="0" err="1">
                          <a:solidFill>
                            <a:srgbClr val="0B4B5D"/>
                          </a:solidFill>
                          <a:effectLst/>
                        </a:rPr>
                        <a:t>to</a:t>
                      </a:r>
                      <a:r>
                        <a:rPr lang="ro-RO" sz="1800" b="1" i="1" dirty="0">
                          <a:solidFill>
                            <a:srgbClr val="0B4B5D"/>
                          </a:solidFill>
                          <a:effectLst/>
                        </a:rPr>
                        <a:t> </a:t>
                      </a:r>
                      <a:r>
                        <a:rPr lang="ro-RO" sz="1800" b="1" i="1" dirty="0" err="1">
                          <a:solidFill>
                            <a:srgbClr val="0B4B5D"/>
                          </a:solidFill>
                          <a:effectLst/>
                        </a:rPr>
                        <a:t>return</a:t>
                      </a:r>
                      <a:endParaRPr lang="en-US" sz="1800" b="1" i="1" dirty="0">
                        <a:solidFill>
                          <a:srgbClr val="0B4B5D"/>
                        </a:solidFill>
                        <a:effectLst/>
                      </a:endParaRPr>
                    </a:p>
                  </a:txBody>
                  <a:tcPr anchor="ctr"/>
                </a:tc>
                <a:tc>
                  <a:txBody>
                    <a:bodyPr/>
                    <a:lstStyle/>
                    <a:p>
                      <a:pPr algn="ctr"/>
                      <a:r>
                        <a:rPr lang="en-US" sz="1800" b="1" i="1" dirty="0">
                          <a:solidFill>
                            <a:srgbClr val="0B4B5D"/>
                          </a:solidFill>
                          <a:effectLst/>
                        </a:rPr>
                        <a:t>0.684</a:t>
                      </a:r>
                    </a:p>
                  </a:txBody>
                  <a:tcPr anchor="ctr"/>
                </a:tc>
                <a:tc>
                  <a:txBody>
                    <a:bodyPr/>
                    <a:lstStyle/>
                    <a:p>
                      <a:pPr algn="r"/>
                      <a:r>
                        <a:rPr lang="en-US" sz="1800" b="1" i="1" dirty="0">
                          <a:solidFill>
                            <a:srgbClr val="0B4B5D"/>
                          </a:solidFill>
                          <a:effectLst/>
                        </a:rPr>
                        <a:t>&lt; .001</a:t>
                      </a:r>
                    </a:p>
                  </a:txBody>
                  <a:tcPr anchor="ctr"/>
                </a:tc>
                <a:extLst>
                  <a:ext uri="{0D108BD9-81ED-4DB2-BD59-A6C34878D82A}">
                    <a16:rowId xmlns:a16="http://schemas.microsoft.com/office/drawing/2014/main" val="1981645359"/>
                  </a:ext>
                </a:extLst>
              </a:tr>
            </a:tbl>
          </a:graphicData>
        </a:graphic>
      </p:graphicFrame>
      <p:sp>
        <p:nvSpPr>
          <p:cNvPr id="5" name="Rectangle: Rounded Corners 4">
            <a:extLst>
              <a:ext uri="{FF2B5EF4-FFF2-40B4-BE49-F238E27FC236}">
                <a16:creationId xmlns:a16="http://schemas.microsoft.com/office/drawing/2014/main" id="{F5383D63-9230-DB18-2114-488CA87A6EEA}"/>
              </a:ext>
            </a:extLst>
          </p:cNvPr>
          <p:cNvSpPr/>
          <p:nvPr/>
        </p:nvSpPr>
        <p:spPr>
          <a:xfrm>
            <a:off x="1222870" y="3149629"/>
            <a:ext cx="9584675" cy="703459"/>
          </a:xfrm>
          <a:prstGeom prst="roundRect">
            <a:avLst/>
          </a:prstGeom>
          <a:solidFill>
            <a:schemeClr val="accent5">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D9B17F2-5B2D-BA43-BA65-F88CC26CBC4C}"/>
              </a:ext>
            </a:extLst>
          </p:cNvPr>
          <p:cNvGraphicFramePr>
            <a:graphicFrameLocks noGrp="1"/>
          </p:cNvGraphicFramePr>
          <p:nvPr>
            <p:extLst>
              <p:ext uri="{D42A27DB-BD31-4B8C-83A1-F6EECF244321}">
                <p14:modId xmlns:p14="http://schemas.microsoft.com/office/powerpoint/2010/main" val="282064039"/>
              </p:ext>
            </p:extLst>
          </p:nvPr>
        </p:nvGraphicFramePr>
        <p:xfrm>
          <a:off x="1222872" y="4040990"/>
          <a:ext cx="9584677" cy="2396607"/>
        </p:xfrm>
        <a:graphic>
          <a:graphicData uri="http://schemas.openxmlformats.org/drawingml/2006/table">
            <a:tbl>
              <a:tblPr>
                <a:tableStyleId>{46F890A9-2807-4EBB-B81D-B2AA78EC7F39}</a:tableStyleId>
              </a:tblPr>
              <a:tblGrid>
                <a:gridCol w="2146834">
                  <a:extLst>
                    <a:ext uri="{9D8B030D-6E8A-4147-A177-3AD203B41FA5}">
                      <a16:colId xmlns:a16="http://schemas.microsoft.com/office/drawing/2014/main" val="13363811"/>
                    </a:ext>
                  </a:extLst>
                </a:gridCol>
                <a:gridCol w="1335433">
                  <a:extLst>
                    <a:ext uri="{9D8B030D-6E8A-4147-A177-3AD203B41FA5}">
                      <a16:colId xmlns:a16="http://schemas.microsoft.com/office/drawing/2014/main" val="4005523058"/>
                    </a:ext>
                  </a:extLst>
                </a:gridCol>
                <a:gridCol w="2268540">
                  <a:extLst>
                    <a:ext uri="{9D8B030D-6E8A-4147-A177-3AD203B41FA5}">
                      <a16:colId xmlns:a16="http://schemas.microsoft.com/office/drawing/2014/main" val="3497768442"/>
                    </a:ext>
                  </a:extLst>
                </a:gridCol>
                <a:gridCol w="1916935">
                  <a:extLst>
                    <a:ext uri="{9D8B030D-6E8A-4147-A177-3AD203B41FA5}">
                      <a16:colId xmlns:a16="http://schemas.microsoft.com/office/drawing/2014/main" val="3558198450"/>
                    </a:ext>
                  </a:extLst>
                </a:gridCol>
                <a:gridCol w="1916935">
                  <a:extLst>
                    <a:ext uri="{9D8B030D-6E8A-4147-A177-3AD203B41FA5}">
                      <a16:colId xmlns:a16="http://schemas.microsoft.com/office/drawing/2014/main" val="3723628334"/>
                    </a:ext>
                  </a:extLst>
                </a:gridCol>
              </a:tblGrid>
              <a:tr h="798869">
                <a:tc>
                  <a:txBody>
                    <a:bodyPr/>
                    <a:lstStyle/>
                    <a:p>
                      <a:pPr algn="ctr"/>
                      <a:r>
                        <a:rPr lang="en-US" sz="1800" i="1">
                          <a:solidFill>
                            <a:srgbClr val="148EAE"/>
                          </a:solidFill>
                          <a:effectLst/>
                        </a:rPr>
                        <a:t> </a:t>
                      </a:r>
                    </a:p>
                  </a:txBody>
                  <a:tcPr anchor="ctr"/>
                </a:tc>
                <a:tc>
                  <a:txBody>
                    <a:bodyPr/>
                    <a:lstStyle/>
                    <a:p>
                      <a:pPr algn="ctr"/>
                      <a:r>
                        <a:rPr lang="en-US" sz="1800" i="1" dirty="0">
                          <a:solidFill>
                            <a:srgbClr val="148EAE"/>
                          </a:solidFill>
                          <a:effectLst/>
                        </a:rPr>
                        <a:t> </a:t>
                      </a:r>
                    </a:p>
                  </a:txBody>
                  <a:tcPr anchor="ctr"/>
                </a:tc>
                <a:tc>
                  <a:txBody>
                    <a:bodyPr/>
                    <a:lstStyle/>
                    <a:p>
                      <a:pPr algn="ctr"/>
                      <a:r>
                        <a:rPr lang="en-US" sz="1800" i="1" dirty="0">
                          <a:solidFill>
                            <a:srgbClr val="148EAE"/>
                          </a:solidFill>
                          <a:effectLst/>
                        </a:rPr>
                        <a:t> </a:t>
                      </a:r>
                    </a:p>
                  </a:txBody>
                  <a:tcPr anchor="ctr"/>
                </a:tc>
                <a:tc>
                  <a:txBody>
                    <a:bodyPr/>
                    <a:lstStyle/>
                    <a:p>
                      <a:pPr algn="ctr"/>
                      <a:r>
                        <a:rPr lang="en-US" sz="1800" i="1">
                          <a:solidFill>
                            <a:srgbClr val="148EAE"/>
                          </a:solidFill>
                          <a:effectLst/>
                        </a:rPr>
                        <a:t>Pearson's r</a:t>
                      </a:r>
                    </a:p>
                  </a:txBody>
                  <a:tcPr anchor="ctr"/>
                </a:tc>
                <a:tc>
                  <a:txBody>
                    <a:bodyPr/>
                    <a:lstStyle/>
                    <a:p>
                      <a:pPr algn="ctr"/>
                      <a:r>
                        <a:rPr lang="en-US" sz="1800" i="1" dirty="0">
                          <a:solidFill>
                            <a:srgbClr val="148EAE"/>
                          </a:solidFill>
                          <a:effectLst/>
                        </a:rPr>
                        <a:t>p</a:t>
                      </a:r>
                    </a:p>
                  </a:txBody>
                  <a:tcPr anchor="ctr"/>
                </a:tc>
                <a:extLst>
                  <a:ext uri="{0D108BD9-81ED-4DB2-BD59-A6C34878D82A}">
                    <a16:rowId xmlns:a16="http://schemas.microsoft.com/office/drawing/2014/main" val="3696251247"/>
                  </a:ext>
                </a:extLst>
              </a:tr>
              <a:tr h="798869">
                <a:tc>
                  <a:txBody>
                    <a:bodyPr/>
                    <a:lstStyle/>
                    <a:p>
                      <a:pPr algn="l"/>
                      <a:r>
                        <a:rPr lang="ro-RO" sz="1800" i="1" dirty="0" err="1">
                          <a:solidFill>
                            <a:srgbClr val="148EAE"/>
                          </a:solidFill>
                          <a:effectLst/>
                        </a:rPr>
                        <a:t>Average</a:t>
                      </a:r>
                      <a:r>
                        <a:rPr lang="ro-RO" sz="1800" i="1" dirty="0">
                          <a:solidFill>
                            <a:srgbClr val="148EAE"/>
                          </a:solidFill>
                          <a:effectLst/>
                        </a:rPr>
                        <a:t> IF</a:t>
                      </a:r>
                      <a:endParaRPr lang="en-US" sz="1800" i="1" dirty="0">
                        <a:solidFill>
                          <a:srgbClr val="148EAE"/>
                        </a:solidFill>
                        <a:effectLst/>
                      </a:endParaRPr>
                    </a:p>
                  </a:txBody>
                  <a:tcPr anchor="ctr"/>
                </a:tc>
                <a:tc>
                  <a:txBody>
                    <a:bodyPr/>
                    <a:lstStyle/>
                    <a:p>
                      <a:pPr algn="ctr"/>
                      <a:r>
                        <a:rPr lang="en-US" sz="1800" b="1" i="1" dirty="0">
                          <a:solidFill>
                            <a:srgbClr val="148EAE"/>
                          </a:solidFill>
                          <a:effectLst/>
                        </a:rPr>
                        <a:t>-</a:t>
                      </a:r>
                    </a:p>
                  </a:txBody>
                  <a:tcPr anchor="ctr"/>
                </a:tc>
                <a:tc>
                  <a:txBody>
                    <a:bodyPr/>
                    <a:lstStyle/>
                    <a:p>
                      <a:pPr algn="l"/>
                      <a:r>
                        <a:rPr lang="ro-RO" sz="1800" i="1" dirty="0" err="1">
                          <a:solidFill>
                            <a:srgbClr val="148EAE"/>
                          </a:solidFill>
                          <a:effectLst/>
                        </a:rPr>
                        <a:t>Overall</a:t>
                      </a:r>
                      <a:r>
                        <a:rPr lang="ro-RO" sz="1800" i="1" dirty="0">
                          <a:solidFill>
                            <a:srgbClr val="148EAE"/>
                          </a:solidFill>
                          <a:effectLst/>
                        </a:rPr>
                        <a:t> </a:t>
                      </a:r>
                      <a:r>
                        <a:rPr lang="ro-RO" sz="1800" i="1" dirty="0" err="1">
                          <a:solidFill>
                            <a:srgbClr val="148EAE"/>
                          </a:solidFill>
                          <a:effectLst/>
                        </a:rPr>
                        <a:t>satisfaction</a:t>
                      </a:r>
                      <a:endParaRPr lang="en-US" sz="1800" i="1" dirty="0">
                        <a:solidFill>
                          <a:srgbClr val="148EAE"/>
                        </a:solidFill>
                        <a:effectLst/>
                      </a:endParaRPr>
                    </a:p>
                  </a:txBody>
                  <a:tcPr anchor="ctr"/>
                </a:tc>
                <a:tc>
                  <a:txBody>
                    <a:bodyPr/>
                    <a:lstStyle/>
                    <a:p>
                      <a:pPr algn="ctr"/>
                      <a:r>
                        <a:rPr lang="en-US" sz="1800" i="1" dirty="0">
                          <a:solidFill>
                            <a:srgbClr val="148EAE"/>
                          </a:solidFill>
                          <a:effectLst/>
                        </a:rPr>
                        <a:t>0.4</a:t>
                      </a:r>
                      <a:r>
                        <a:rPr lang="ro-RO" sz="1800" i="1" dirty="0">
                          <a:solidFill>
                            <a:srgbClr val="148EAE"/>
                          </a:solidFill>
                          <a:effectLst/>
                        </a:rPr>
                        <a:t>15</a:t>
                      </a:r>
                      <a:endParaRPr lang="en-US" sz="1800" i="1" dirty="0">
                        <a:solidFill>
                          <a:srgbClr val="148EAE"/>
                        </a:solidFill>
                        <a:effectLst/>
                      </a:endParaRPr>
                    </a:p>
                  </a:txBody>
                  <a:tcPr anchor="ctr"/>
                </a:tc>
                <a:tc>
                  <a:txBody>
                    <a:bodyPr/>
                    <a:lstStyle/>
                    <a:p>
                      <a:pPr algn="r"/>
                      <a:r>
                        <a:rPr lang="en-US" sz="1800" i="1" dirty="0">
                          <a:solidFill>
                            <a:srgbClr val="148EAE"/>
                          </a:solidFill>
                          <a:effectLst/>
                        </a:rPr>
                        <a:t>0.0</a:t>
                      </a:r>
                      <a:r>
                        <a:rPr lang="ro-RO" sz="1800" i="1" dirty="0">
                          <a:solidFill>
                            <a:srgbClr val="148EAE"/>
                          </a:solidFill>
                          <a:effectLst/>
                        </a:rPr>
                        <a:t>44</a:t>
                      </a:r>
                      <a:endParaRPr lang="en-US" sz="1800" i="1" dirty="0">
                        <a:solidFill>
                          <a:srgbClr val="148EAE"/>
                        </a:solidFill>
                        <a:effectLst/>
                      </a:endParaRPr>
                    </a:p>
                  </a:txBody>
                  <a:tcPr anchor="ctr"/>
                </a:tc>
                <a:extLst>
                  <a:ext uri="{0D108BD9-81ED-4DB2-BD59-A6C34878D82A}">
                    <a16:rowId xmlns:a16="http://schemas.microsoft.com/office/drawing/2014/main" val="3446112188"/>
                  </a:ext>
                </a:extLst>
              </a:tr>
              <a:tr h="798869">
                <a:tc>
                  <a:txBody>
                    <a:bodyPr/>
                    <a:lstStyle/>
                    <a:p>
                      <a:pPr algn="l"/>
                      <a:r>
                        <a:rPr lang="ro-RO" sz="1800" b="1" i="1" dirty="0" err="1">
                          <a:solidFill>
                            <a:srgbClr val="0B4B5D"/>
                          </a:solidFill>
                          <a:effectLst/>
                        </a:rPr>
                        <a:t>Average</a:t>
                      </a:r>
                      <a:r>
                        <a:rPr lang="ro-RO" sz="1800" b="1" i="1" dirty="0">
                          <a:solidFill>
                            <a:srgbClr val="0B4B5D"/>
                          </a:solidFill>
                          <a:effectLst/>
                        </a:rPr>
                        <a:t> IF</a:t>
                      </a:r>
                      <a:endParaRPr lang="en-US" sz="1800" b="1" i="1" dirty="0">
                        <a:solidFill>
                          <a:srgbClr val="0B4B5D"/>
                        </a:solidFill>
                        <a:effectLst/>
                      </a:endParaRPr>
                    </a:p>
                  </a:txBody>
                  <a:tcPr anchor="ctr"/>
                </a:tc>
                <a:tc>
                  <a:txBody>
                    <a:bodyPr/>
                    <a:lstStyle/>
                    <a:p>
                      <a:pPr algn="ctr"/>
                      <a:r>
                        <a:rPr lang="en-US" sz="1800" b="1" i="1" dirty="0">
                          <a:solidFill>
                            <a:srgbClr val="0B4B5D"/>
                          </a:solidFill>
                          <a:effectLst/>
                        </a:rPr>
                        <a:t>-</a:t>
                      </a:r>
                    </a:p>
                  </a:txBody>
                  <a:tcPr anchor="ctr"/>
                </a:tc>
                <a:tc>
                  <a:txBody>
                    <a:bodyPr/>
                    <a:lstStyle/>
                    <a:p>
                      <a:pPr algn="l"/>
                      <a:r>
                        <a:rPr lang="ro-RO" sz="1800" b="1" i="1" dirty="0" err="1">
                          <a:solidFill>
                            <a:srgbClr val="0B4B5D"/>
                          </a:solidFill>
                          <a:effectLst/>
                        </a:rPr>
                        <a:t>Willingness</a:t>
                      </a:r>
                      <a:r>
                        <a:rPr lang="ro-RO" sz="1800" b="1" i="1" dirty="0">
                          <a:solidFill>
                            <a:srgbClr val="0B4B5D"/>
                          </a:solidFill>
                          <a:effectLst/>
                        </a:rPr>
                        <a:t> </a:t>
                      </a:r>
                      <a:r>
                        <a:rPr lang="ro-RO" sz="1800" b="1" i="1" dirty="0" err="1">
                          <a:solidFill>
                            <a:srgbClr val="0B4B5D"/>
                          </a:solidFill>
                          <a:effectLst/>
                        </a:rPr>
                        <a:t>to</a:t>
                      </a:r>
                      <a:r>
                        <a:rPr lang="ro-RO" sz="1800" b="1" i="1" dirty="0">
                          <a:solidFill>
                            <a:srgbClr val="0B4B5D"/>
                          </a:solidFill>
                          <a:effectLst/>
                        </a:rPr>
                        <a:t> </a:t>
                      </a:r>
                      <a:r>
                        <a:rPr lang="ro-RO" sz="1800" b="1" i="1" dirty="0" err="1">
                          <a:solidFill>
                            <a:srgbClr val="0B4B5D"/>
                          </a:solidFill>
                          <a:effectLst/>
                        </a:rPr>
                        <a:t>return</a:t>
                      </a:r>
                      <a:endParaRPr lang="en-US" sz="1800" b="1" i="1" dirty="0">
                        <a:solidFill>
                          <a:srgbClr val="0B4B5D"/>
                        </a:solidFill>
                        <a:effectLst/>
                      </a:endParaRPr>
                    </a:p>
                  </a:txBody>
                  <a:tcPr anchor="ctr"/>
                </a:tc>
                <a:tc>
                  <a:txBody>
                    <a:bodyPr/>
                    <a:lstStyle/>
                    <a:p>
                      <a:pPr algn="ctr"/>
                      <a:r>
                        <a:rPr lang="en-US" sz="1800" b="1" i="1" dirty="0">
                          <a:solidFill>
                            <a:srgbClr val="0B4B5D"/>
                          </a:solidFill>
                          <a:effectLst/>
                        </a:rPr>
                        <a:t>0.</a:t>
                      </a:r>
                      <a:r>
                        <a:rPr lang="ro-RO" sz="1800" b="1" i="1" dirty="0">
                          <a:solidFill>
                            <a:srgbClr val="0B4B5D"/>
                          </a:solidFill>
                          <a:effectLst/>
                        </a:rPr>
                        <a:t>491</a:t>
                      </a:r>
                      <a:endParaRPr lang="en-US" sz="1800" b="1" i="1" dirty="0">
                        <a:solidFill>
                          <a:srgbClr val="0B4B5D"/>
                        </a:solidFill>
                        <a:effectLst/>
                      </a:endParaRPr>
                    </a:p>
                  </a:txBody>
                  <a:tcPr anchor="ctr"/>
                </a:tc>
                <a:tc>
                  <a:txBody>
                    <a:bodyPr/>
                    <a:lstStyle/>
                    <a:p>
                      <a:pPr algn="r"/>
                      <a:r>
                        <a:rPr lang="ro-RO" sz="1800" b="1" i="1" dirty="0">
                          <a:solidFill>
                            <a:srgbClr val="0B4B5D"/>
                          </a:solidFill>
                          <a:effectLst/>
                        </a:rPr>
                        <a:t>0</a:t>
                      </a:r>
                      <a:r>
                        <a:rPr lang="en-US" sz="1800" b="1" i="1" dirty="0">
                          <a:solidFill>
                            <a:srgbClr val="0B4B5D"/>
                          </a:solidFill>
                          <a:effectLst/>
                        </a:rPr>
                        <a:t>.0</a:t>
                      </a:r>
                      <a:r>
                        <a:rPr lang="ro-RO" sz="1800" b="1" i="1" dirty="0">
                          <a:solidFill>
                            <a:srgbClr val="0B4B5D"/>
                          </a:solidFill>
                          <a:effectLst/>
                        </a:rPr>
                        <a:t>15</a:t>
                      </a:r>
                      <a:endParaRPr lang="en-US" sz="1800" b="1" i="1" dirty="0">
                        <a:solidFill>
                          <a:srgbClr val="0B4B5D"/>
                        </a:solidFill>
                        <a:effectLst/>
                      </a:endParaRPr>
                    </a:p>
                  </a:txBody>
                  <a:tcPr anchor="ctr"/>
                </a:tc>
                <a:extLst>
                  <a:ext uri="{0D108BD9-81ED-4DB2-BD59-A6C34878D82A}">
                    <a16:rowId xmlns:a16="http://schemas.microsoft.com/office/drawing/2014/main" val="1981645359"/>
                  </a:ext>
                </a:extLst>
              </a:tr>
            </a:tbl>
          </a:graphicData>
        </a:graphic>
      </p:graphicFrame>
    </p:spTree>
    <p:extLst>
      <p:ext uri="{BB962C8B-B14F-4D97-AF65-F5344CB8AC3E}">
        <p14:creationId xmlns:p14="http://schemas.microsoft.com/office/powerpoint/2010/main" val="1466071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p:nvPr/>
        </p:nvSpPr>
        <p:spPr>
          <a:xfrm>
            <a:off x="0" y="2301638"/>
            <a:ext cx="12192000"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chemeClr val="accent1"/>
                </a:solidFill>
              </a:rPr>
              <a:t>C</a:t>
            </a:r>
            <a:r>
              <a:rPr lang="en-US" sz="7200" b="1" dirty="0">
                <a:solidFill>
                  <a:schemeClr val="accent1"/>
                </a:solidFill>
                <a:latin typeface="Arial"/>
                <a:ea typeface="Arial"/>
                <a:cs typeface="Arial"/>
                <a:sym typeface="Arial"/>
              </a:rPr>
              <a:t>ommunication is not enough</a:t>
            </a:r>
            <a:endParaRPr dirty="0"/>
          </a:p>
          <a:p>
            <a:pPr marL="0" marR="0" lvl="0" indent="0" algn="ctr" rtl="0">
              <a:spcBef>
                <a:spcPts val="0"/>
              </a:spcBef>
              <a:spcAft>
                <a:spcPts val="0"/>
              </a:spcAft>
              <a:buNone/>
            </a:pPr>
            <a:r>
              <a:rPr lang="en-US" sz="4800" i="1" dirty="0" smtClean="0">
                <a:solidFill>
                  <a:schemeClr val="accent1"/>
                </a:solidFill>
              </a:rPr>
              <a:t>waiting room and registration</a:t>
            </a:r>
            <a:endParaRPr dirty="0"/>
          </a:p>
        </p:txBody>
      </p:sp>
      <p:sp>
        <p:nvSpPr>
          <p:cNvPr id="225" name="Google Shape;225;p19"/>
          <p:cNvSpPr/>
          <p:nvPr/>
        </p:nvSpPr>
        <p:spPr>
          <a:xfrm>
            <a:off x="0" y="0"/>
            <a:ext cx="12192000" cy="1056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B8028969-5EC0-37FD-C82A-470D04E6C993}"/>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2419728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p:nvPr/>
        </p:nvSpPr>
        <p:spPr>
          <a:xfrm>
            <a:off x="0" y="2767151"/>
            <a:ext cx="12192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chemeClr val="accent1"/>
                </a:solidFill>
              </a:rPr>
              <a:t>Overall</a:t>
            </a:r>
            <a:r>
              <a:rPr lang="ro-RO" sz="7200" b="1" dirty="0">
                <a:solidFill>
                  <a:schemeClr val="accent1"/>
                </a:solidFill>
              </a:rPr>
              <a:t> </a:t>
            </a:r>
            <a:r>
              <a:rPr lang="en-US" sz="7200" b="1" dirty="0">
                <a:solidFill>
                  <a:schemeClr val="accent1"/>
                </a:solidFill>
              </a:rPr>
              <a:t>satisfied</a:t>
            </a:r>
            <a:r>
              <a:rPr lang="ro-RO" sz="7200" b="1" dirty="0">
                <a:solidFill>
                  <a:schemeClr val="accent1"/>
                </a:solidFill>
              </a:rPr>
              <a:t> </a:t>
            </a:r>
            <a:endParaRPr dirty="0"/>
          </a:p>
          <a:p>
            <a:pPr marL="0" marR="0" lvl="0" indent="0" algn="ctr" rtl="0">
              <a:spcBef>
                <a:spcPts val="0"/>
              </a:spcBef>
              <a:spcAft>
                <a:spcPts val="0"/>
              </a:spcAft>
              <a:buNone/>
            </a:pPr>
            <a:r>
              <a:rPr lang="ro-RO" sz="4800" i="1" dirty="0">
                <a:solidFill>
                  <a:schemeClr val="accent1"/>
                </a:solidFill>
              </a:rPr>
              <a:t>Romanian </a:t>
            </a:r>
            <a:r>
              <a:rPr lang="ro-RO" sz="4800" i="1" dirty="0" err="1">
                <a:solidFill>
                  <a:schemeClr val="accent1"/>
                </a:solidFill>
              </a:rPr>
              <a:t>parents</a:t>
            </a:r>
            <a:endParaRPr dirty="0"/>
          </a:p>
        </p:txBody>
      </p:sp>
      <p:sp>
        <p:nvSpPr>
          <p:cNvPr id="225" name="Google Shape;225;p19"/>
          <p:cNvSpPr/>
          <p:nvPr/>
        </p:nvSpPr>
        <p:spPr>
          <a:xfrm>
            <a:off x="0" y="0"/>
            <a:ext cx="12192000" cy="1056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E15C128E-23EA-741B-B1F0-BFBB228AED34}"/>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4288784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p:nvPr/>
        </p:nvSpPr>
        <p:spPr>
          <a:xfrm>
            <a:off x="0" y="2767151"/>
            <a:ext cx="12192000"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1E4B8F"/>
                </a:solidFill>
                <a:latin typeface="Arial"/>
                <a:ea typeface="Arial"/>
                <a:cs typeface="Arial"/>
                <a:sym typeface="Arial"/>
              </a:rPr>
              <a:t>F</a:t>
            </a:r>
            <a:r>
              <a:rPr lang="en-US" sz="7200" b="1" dirty="0">
                <a:solidFill>
                  <a:srgbClr val="1E4B8F"/>
                </a:solidFill>
                <a:sym typeface="Arial"/>
              </a:rPr>
              <a:t>uture work</a:t>
            </a:r>
            <a:endParaRPr b="1" dirty="0"/>
          </a:p>
          <a:p>
            <a:pPr marL="0" marR="0" lvl="0" indent="0" algn="ctr" rtl="0">
              <a:spcBef>
                <a:spcPts val="0"/>
              </a:spcBef>
              <a:spcAft>
                <a:spcPts val="0"/>
              </a:spcAft>
              <a:buNone/>
            </a:pPr>
            <a:r>
              <a:rPr lang="en-US" sz="4800" i="1" dirty="0" err="1">
                <a:solidFill>
                  <a:srgbClr val="1E4B8F"/>
                </a:solidFill>
                <a:latin typeface="Arial"/>
                <a:ea typeface="Arial"/>
                <a:cs typeface="Arial"/>
                <a:sym typeface="Arial"/>
              </a:rPr>
              <a:t>MedRisk</a:t>
            </a:r>
            <a:r>
              <a:rPr lang="en-US" sz="4800" i="1" dirty="0">
                <a:solidFill>
                  <a:srgbClr val="1E4B8F"/>
                </a:solidFill>
                <a:latin typeface="Arial"/>
                <a:ea typeface="Arial"/>
                <a:cs typeface="Arial"/>
                <a:sym typeface="Arial"/>
              </a:rPr>
              <a:t> parent proxy</a:t>
            </a:r>
            <a:endParaRPr lang="ro-RO" sz="4800" i="1" dirty="0">
              <a:solidFill>
                <a:srgbClr val="1E4B8F"/>
              </a:solidFill>
              <a:latin typeface="Arial"/>
              <a:ea typeface="Arial"/>
              <a:cs typeface="Arial"/>
              <a:sym typeface="Arial"/>
            </a:endParaRPr>
          </a:p>
          <a:p>
            <a:pPr marL="0" marR="0" lvl="0" indent="0" algn="ctr" rtl="0">
              <a:spcBef>
                <a:spcPts val="0"/>
              </a:spcBef>
              <a:spcAft>
                <a:spcPts val="0"/>
              </a:spcAft>
              <a:buNone/>
            </a:pPr>
            <a:r>
              <a:rPr lang="ro-RO" sz="4800" i="1" dirty="0">
                <a:solidFill>
                  <a:srgbClr val="1E4B8F"/>
                </a:solidFill>
              </a:rPr>
              <a:t>more data</a:t>
            </a:r>
            <a:endParaRPr sz="6600" i="1" dirty="0">
              <a:solidFill>
                <a:srgbClr val="1E4B8F"/>
              </a:solidFill>
              <a:latin typeface="Arial"/>
              <a:ea typeface="Arial"/>
              <a:cs typeface="Arial"/>
              <a:sym typeface="Arial"/>
            </a:endParaRPr>
          </a:p>
        </p:txBody>
      </p:sp>
      <p:sp>
        <p:nvSpPr>
          <p:cNvPr id="183" name="Google Shape;183;p13"/>
          <p:cNvSpPr/>
          <p:nvPr/>
        </p:nvSpPr>
        <p:spPr>
          <a:xfrm>
            <a:off x="0" y="-17253"/>
            <a:ext cx="12192000" cy="1056640"/>
          </a:xfrm>
          <a:prstGeom prst="rect">
            <a:avLst/>
          </a:prstGeom>
          <a:solidFill>
            <a:srgbClr val="1E4B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DB43B843-F22F-E708-8AC4-D22611CCE7C4}"/>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pic>
        <p:nvPicPr>
          <p:cNvPr id="1026" name="Picture 2" descr="File:Facebook f logo (2021).svg - Wikipedi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0946" y="6405938"/>
            <a:ext cx="372226" cy="372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0" y="0"/>
            <a:ext cx="12192000" cy="6858000"/>
            <a:chOff x="0" y="0"/>
            <a:chExt cx="12192000" cy="6858000"/>
          </a:xfrm>
        </p:grpSpPr>
        <p:sp>
          <p:nvSpPr>
            <p:cNvPr id="90" name="Google Shape;90;p1"/>
            <p:cNvSpPr/>
            <p:nvPr/>
          </p:nvSpPr>
          <p:spPr>
            <a:xfrm>
              <a:off x="0" y="0"/>
              <a:ext cx="12192000" cy="6858000"/>
            </a:xfrm>
            <a:prstGeom prst="rect">
              <a:avLst/>
            </a:prstGeom>
            <a:solidFill>
              <a:schemeClr val="accent1"/>
            </a:solidFill>
            <a:ln w="12700" cap="flat" cmpd="sng">
              <a:solidFill>
                <a:srgbClr val="891B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descr="preencoded.png"/>
            <p:cNvSpPr/>
            <p:nvPr/>
          </p:nvSpPr>
          <p:spPr>
            <a:xfrm>
              <a:off x="0" y="0"/>
              <a:ext cx="5295900" cy="6857172"/>
            </a:xfrm>
            <a:custGeom>
              <a:avLst/>
              <a:gdLst/>
              <a:ahLst/>
              <a:cxnLst/>
              <a:rect l="l" t="t" r="r" b="b"/>
              <a:pathLst>
                <a:path w="5295900" h="6877050" extrusionOk="0">
                  <a:moveTo>
                    <a:pt x="0" y="0"/>
                  </a:moveTo>
                  <a:lnTo>
                    <a:pt x="5295900" y="0"/>
                  </a:lnTo>
                  <a:lnTo>
                    <a:pt x="5295900" y="6877050"/>
                  </a:lnTo>
                  <a:lnTo>
                    <a:pt x="0" y="68770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1600201" y="1153228"/>
              <a:ext cx="9191625" cy="5704772"/>
            </a:xfrm>
            <a:custGeom>
              <a:avLst/>
              <a:gdLst/>
              <a:ahLst/>
              <a:cxnLst/>
              <a:rect l="l" t="t" r="r" b="b"/>
              <a:pathLst>
                <a:path w="9191625" h="5704772" extrusionOk="0">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364859" y="15212"/>
              <a:ext cx="7997388" cy="5023692"/>
            </a:xfrm>
            <a:custGeom>
              <a:avLst/>
              <a:gdLst/>
              <a:ahLst/>
              <a:cxnLst/>
              <a:rect l="l" t="t" r="r" b="b"/>
              <a:pathLst>
                <a:path w="6803142" h="5396474" extrusionOk="0">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894350" y="183943"/>
              <a:ext cx="6803100" cy="925068"/>
            </a:xfrm>
            <a:prstGeom prst="rect">
              <a:avLst/>
            </a:prstGeom>
            <a:noFill/>
            <a:ln>
              <a:noFill/>
            </a:ln>
          </p:spPr>
          <p:txBody>
            <a:bodyPr spcFirstLastPara="1" wrap="square" lIns="91425" tIns="0" rIns="91425" bIns="45700" anchor="t" anchorCtr="0">
              <a:noAutofit/>
            </a:bodyPr>
            <a:lstStyle/>
            <a:p>
              <a:pPr marL="0" marR="0" lvl="0" indent="0" algn="ctr" rtl="0">
                <a:lnSpc>
                  <a:spcPct val="100000"/>
                </a:lnSpc>
                <a:spcBef>
                  <a:spcPts val="0"/>
                </a:spcBef>
                <a:spcAft>
                  <a:spcPts val="0"/>
                </a:spcAft>
                <a:buClr>
                  <a:srgbClr val="0A4251"/>
                </a:buClr>
                <a:buSzPts val="6000"/>
                <a:buFont typeface="Arial Black"/>
                <a:buNone/>
              </a:pPr>
              <a:r>
                <a:rPr lang="ro-RO" sz="6000" i="0" u="none" strike="noStrike" cap="none" dirty="0">
                  <a:solidFill>
                    <a:srgbClr val="0A4251"/>
                  </a:solidFill>
                  <a:latin typeface="Arial Black"/>
                  <a:ea typeface="Arial Black"/>
                  <a:cs typeface="Arial Black"/>
                  <a:sym typeface="Arial Black"/>
                </a:rPr>
                <a:t>P</a:t>
              </a:r>
              <a:r>
                <a:rPr lang="ro-RO" sz="6000" u="none" cap="none" dirty="0">
                  <a:solidFill>
                    <a:srgbClr val="0A4251"/>
                  </a:solidFill>
                  <a:latin typeface="Arial Black"/>
                  <a:ea typeface="Arial Black"/>
                  <a:cs typeface="Arial Black"/>
                  <a:sym typeface="Arial Black"/>
                </a:rPr>
                <a:t>A</a:t>
              </a:r>
              <a:r>
                <a:rPr lang="ro-RO" sz="6000" i="0" u="none" strike="noStrike" cap="none" dirty="0">
                  <a:solidFill>
                    <a:srgbClr val="0A4251"/>
                  </a:solidFill>
                  <a:latin typeface="Arial Black"/>
                  <a:ea typeface="Arial Black"/>
                  <a:cs typeface="Arial Black"/>
                  <a:sym typeface="Arial Black"/>
                </a:rPr>
                <a:t>RENT</a:t>
              </a:r>
              <a:endParaRPr sz="6000" i="0" u="none" strike="noStrike" cap="none" dirty="0">
                <a:solidFill>
                  <a:srgbClr val="0A4251"/>
                </a:solidFill>
                <a:latin typeface="Arial Black"/>
                <a:ea typeface="Arial Black"/>
                <a:cs typeface="Arial Black"/>
                <a:sym typeface="Arial Black"/>
              </a:endParaRPr>
            </a:p>
          </p:txBody>
        </p:sp>
        <p:sp>
          <p:nvSpPr>
            <p:cNvPr id="95" name="Google Shape;95;p1"/>
            <p:cNvSpPr txBox="1"/>
            <p:nvPr/>
          </p:nvSpPr>
          <p:spPr>
            <a:xfrm>
              <a:off x="1783927" y="1148827"/>
              <a:ext cx="7062618" cy="209348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6"/>
                </a:buClr>
                <a:buSzPts val="4400"/>
                <a:buFont typeface="Arial"/>
                <a:buNone/>
              </a:pPr>
              <a:r>
                <a:rPr lang="ro-RO" sz="2600" b="1" i="1" dirty="0">
                  <a:solidFill>
                    <a:srgbClr val="0E5E74"/>
                  </a:solidFill>
                </a:rPr>
                <a:t>P</a:t>
              </a:r>
              <a:r>
                <a:rPr lang="ro-RO" sz="2600" i="1" dirty="0">
                  <a:solidFill>
                    <a:srgbClr val="0E5E74"/>
                  </a:solidFill>
                </a:rPr>
                <a:t>arental </a:t>
              </a:r>
              <a:r>
                <a:rPr lang="ro-RO" sz="2600" b="1" i="1" dirty="0" err="1">
                  <a:solidFill>
                    <a:srgbClr val="0E5E74"/>
                  </a:solidFill>
                </a:rPr>
                <a:t>A</a:t>
              </a:r>
              <a:r>
                <a:rPr lang="ro-RO" sz="2600" i="1" dirty="0" err="1">
                  <a:solidFill>
                    <a:srgbClr val="0E5E74"/>
                  </a:solidFill>
                </a:rPr>
                <a:t>ttitudes</a:t>
              </a:r>
              <a:r>
                <a:rPr lang="ro-RO" sz="2600" i="1" dirty="0">
                  <a:solidFill>
                    <a:srgbClr val="0E5E74"/>
                  </a:solidFill>
                </a:rPr>
                <a:t> </a:t>
              </a:r>
              <a:r>
                <a:rPr lang="ro-RO" sz="2600" b="1" i="1" dirty="0" err="1">
                  <a:solidFill>
                    <a:srgbClr val="0E5E74"/>
                  </a:solidFill>
                </a:rPr>
                <a:t>R</a:t>
              </a:r>
              <a:r>
                <a:rPr lang="ro-RO" sz="2600" i="1" dirty="0" err="1">
                  <a:solidFill>
                    <a:srgbClr val="0E5E74"/>
                  </a:solidFill>
                </a:rPr>
                <a:t>egarding</a:t>
              </a:r>
              <a:r>
                <a:rPr lang="ro-RO" sz="2600" i="1" dirty="0">
                  <a:solidFill>
                    <a:srgbClr val="0E5E74"/>
                  </a:solidFill>
                </a:rPr>
                <a:t> </a:t>
              </a:r>
              <a:r>
                <a:rPr lang="ro-RO" sz="2600" b="1" i="1" dirty="0" err="1">
                  <a:solidFill>
                    <a:srgbClr val="0E5E74"/>
                  </a:solidFill>
                </a:rPr>
                <a:t>E</a:t>
              </a:r>
              <a:r>
                <a:rPr lang="ro-RO" sz="2600" i="1" dirty="0" err="1">
                  <a:solidFill>
                    <a:srgbClr val="0E5E74"/>
                  </a:solidFill>
                </a:rPr>
                <a:t>xercise</a:t>
              </a:r>
              <a:r>
                <a:rPr lang="ro-RO" sz="2600" i="1" dirty="0">
                  <a:solidFill>
                    <a:srgbClr val="0E5E74"/>
                  </a:solidFill>
                </a:rPr>
                <a:t> </a:t>
              </a:r>
              <a:r>
                <a:rPr lang="ro-RO" sz="2600" i="1" dirty="0" err="1">
                  <a:solidFill>
                    <a:srgbClr val="0E5E74"/>
                  </a:solidFill>
                </a:rPr>
                <a:t>and</a:t>
              </a:r>
              <a:r>
                <a:rPr lang="ro-RO" sz="2600" i="1" dirty="0">
                  <a:solidFill>
                    <a:srgbClr val="0E5E74"/>
                  </a:solidFill>
                </a:rPr>
                <a:t> </a:t>
              </a:r>
              <a:r>
                <a:rPr lang="ro-RO" sz="2600" b="1" i="1" dirty="0">
                  <a:solidFill>
                    <a:srgbClr val="0E5E74"/>
                  </a:solidFill>
                </a:rPr>
                <a:t>N</a:t>
              </a:r>
              <a:r>
                <a:rPr lang="ro-RO" sz="2600" i="1" dirty="0">
                  <a:solidFill>
                    <a:srgbClr val="0E5E74"/>
                  </a:solidFill>
                </a:rPr>
                <a:t>euromuscular </a:t>
              </a:r>
              <a:r>
                <a:rPr lang="ro-RO" sz="2600" b="1" i="1" dirty="0" err="1">
                  <a:solidFill>
                    <a:srgbClr val="0E5E74"/>
                  </a:solidFill>
                </a:rPr>
                <a:t>T</a:t>
              </a:r>
              <a:r>
                <a:rPr lang="ro-RO" sz="2600" i="1" dirty="0" err="1">
                  <a:solidFill>
                    <a:srgbClr val="0E5E74"/>
                  </a:solidFill>
                </a:rPr>
                <a:t>herapy</a:t>
              </a:r>
              <a:r>
                <a:rPr lang="en-US" sz="2600" i="1" dirty="0">
                  <a:solidFill>
                    <a:srgbClr val="0E5E74"/>
                  </a:solidFill>
                </a:rPr>
                <a:t> - </a:t>
              </a:r>
              <a:r>
                <a:rPr lang="ro-RO" sz="2600" i="1" dirty="0">
                  <a:solidFill>
                    <a:srgbClr val="0E5E74"/>
                  </a:solidFill>
                </a:rPr>
                <a:t>The </a:t>
              </a:r>
              <a:r>
                <a:rPr lang="ro-RO" sz="2600" i="1" dirty="0" err="1">
                  <a:solidFill>
                    <a:srgbClr val="0E5E74"/>
                  </a:solidFill>
                </a:rPr>
                <a:t>Adapted</a:t>
              </a:r>
              <a:r>
                <a:rPr lang="ro-RO" sz="2600" i="1" dirty="0">
                  <a:solidFill>
                    <a:srgbClr val="0E5E74"/>
                  </a:solidFill>
                </a:rPr>
                <a:t> </a:t>
              </a:r>
              <a:r>
                <a:rPr lang="ro-RO" sz="2600" i="1" dirty="0" err="1">
                  <a:solidFill>
                    <a:srgbClr val="0E5E74"/>
                  </a:solidFill>
                </a:rPr>
                <a:t>Version</a:t>
              </a:r>
              <a:r>
                <a:rPr lang="ro-RO" sz="2600" i="1" dirty="0">
                  <a:solidFill>
                    <a:srgbClr val="0E5E74"/>
                  </a:solidFill>
                </a:rPr>
                <a:t> of </a:t>
              </a:r>
              <a:r>
                <a:rPr lang="ro-RO" sz="2600" i="1" dirty="0" err="1">
                  <a:solidFill>
                    <a:srgbClr val="0E5E74"/>
                  </a:solidFill>
                </a:rPr>
                <a:t>the</a:t>
              </a:r>
              <a:r>
                <a:rPr lang="ro-RO" sz="2600" i="1" dirty="0">
                  <a:solidFill>
                    <a:srgbClr val="0E5E74"/>
                  </a:solidFill>
                </a:rPr>
                <a:t> </a:t>
              </a:r>
              <a:r>
                <a:rPr lang="ro-RO" sz="2600" i="1" dirty="0" err="1">
                  <a:solidFill>
                    <a:srgbClr val="0E5E74"/>
                  </a:solidFill>
                </a:rPr>
                <a:t>MedRisk</a:t>
              </a:r>
              <a:r>
                <a:rPr lang="ro-RO" sz="2600" b="1" i="1" dirty="0">
                  <a:solidFill>
                    <a:srgbClr val="0E5E74"/>
                  </a:solidFill>
                </a:rPr>
                <a:t> </a:t>
              </a:r>
              <a:r>
                <a:rPr lang="ro-RO" sz="2600" i="1" dirty="0">
                  <a:solidFill>
                    <a:srgbClr val="0E5E74"/>
                  </a:solidFill>
                </a:rPr>
                <a:t>Instrument</a:t>
              </a:r>
              <a:r>
                <a:rPr lang="ro-RO" sz="2600" b="1" i="1" dirty="0">
                  <a:solidFill>
                    <a:srgbClr val="0E5E74"/>
                  </a:solidFill>
                </a:rPr>
                <a:t> </a:t>
              </a:r>
              <a:r>
                <a:rPr lang="ro-RO" sz="2600" i="1" dirty="0">
                  <a:solidFill>
                    <a:srgbClr val="0E5E74"/>
                  </a:solidFill>
                </a:rPr>
                <a:t>for </a:t>
              </a:r>
              <a:r>
                <a:rPr lang="ro-RO" sz="2600" i="1" dirty="0" err="1">
                  <a:solidFill>
                    <a:srgbClr val="0E5E74"/>
                  </a:solidFill>
                </a:rPr>
                <a:t>Measuring</a:t>
              </a:r>
              <a:r>
                <a:rPr lang="ro-RO" sz="2600" i="1" dirty="0">
                  <a:solidFill>
                    <a:srgbClr val="0E5E74"/>
                  </a:solidFill>
                </a:rPr>
                <a:t> Parental </a:t>
              </a:r>
              <a:r>
                <a:rPr lang="ro-RO" sz="2600" i="1" dirty="0" err="1">
                  <a:solidFill>
                    <a:srgbClr val="0E5E74"/>
                  </a:solidFill>
                </a:rPr>
                <a:t>Satisfaction</a:t>
              </a:r>
              <a:r>
                <a:rPr lang="ro-RO" sz="2600" i="1" dirty="0">
                  <a:solidFill>
                    <a:srgbClr val="0E5E74"/>
                  </a:solidFill>
                </a:rPr>
                <a:t> </a:t>
              </a:r>
              <a:r>
                <a:rPr lang="ro-RO" sz="2600" i="1" dirty="0" err="1">
                  <a:solidFill>
                    <a:srgbClr val="0E5E74"/>
                  </a:solidFill>
                </a:rPr>
                <a:t>with</a:t>
              </a:r>
              <a:r>
                <a:rPr lang="ro-RO" sz="2600" i="1" dirty="0">
                  <a:solidFill>
                    <a:srgbClr val="0E5E74"/>
                  </a:solidFill>
                </a:rPr>
                <a:t> </a:t>
              </a:r>
              <a:r>
                <a:rPr lang="ro-RO" sz="2600" i="1" dirty="0" err="1">
                  <a:solidFill>
                    <a:srgbClr val="0E5E74"/>
                  </a:solidFill>
                </a:rPr>
                <a:t>Physical</a:t>
              </a:r>
              <a:r>
                <a:rPr lang="en-US" sz="2600" i="1" dirty="0">
                  <a:solidFill>
                    <a:srgbClr val="0E5E74"/>
                  </a:solidFill>
                </a:rPr>
                <a:t> </a:t>
              </a:r>
              <a:r>
                <a:rPr lang="ro-RO" sz="2600" i="1" dirty="0" err="1">
                  <a:solidFill>
                    <a:srgbClr val="0E5E74"/>
                  </a:solidFill>
                </a:rPr>
                <a:t>Therapy</a:t>
              </a:r>
              <a:r>
                <a:rPr lang="ro-RO" sz="2600" i="1" dirty="0">
                  <a:solidFill>
                    <a:srgbClr val="0E5E74"/>
                  </a:solidFill>
                </a:rPr>
                <a:t> Services</a:t>
              </a:r>
              <a:endParaRPr sz="2600" i="1" dirty="0">
                <a:solidFill>
                  <a:srgbClr val="0E5E74"/>
                </a:solidFill>
              </a:endParaRPr>
            </a:p>
          </p:txBody>
        </p:sp>
      </p:grpSp>
      <p:sp>
        <p:nvSpPr>
          <p:cNvPr id="96" name="Google Shape;96;p1"/>
          <p:cNvSpPr txBox="1"/>
          <p:nvPr/>
        </p:nvSpPr>
        <p:spPr>
          <a:xfrm>
            <a:off x="2607784" y="3352834"/>
            <a:ext cx="5376231" cy="130556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ro-RO" sz="2300" b="0" u="none" dirty="0">
                <a:solidFill>
                  <a:srgbClr val="6E8387"/>
                </a:solidFill>
                <a:latin typeface="Arial"/>
                <a:ea typeface="Arial"/>
                <a:cs typeface="Arial"/>
                <a:sym typeface="Arial"/>
              </a:rPr>
              <a:t>Cherecheș Ștefania, FEFS, KMS, anul II</a:t>
            </a:r>
            <a:endParaRPr sz="2300" b="0" u="none" dirty="0">
              <a:solidFill>
                <a:srgbClr val="6E8387"/>
              </a:solidFill>
              <a:latin typeface="Arial"/>
              <a:ea typeface="Arial"/>
              <a:cs typeface="Arial"/>
              <a:sym typeface="Arial"/>
            </a:endParaRPr>
          </a:p>
          <a:p>
            <a:pPr marL="0" marR="0" lvl="0" indent="0" algn="ctr" rtl="0">
              <a:lnSpc>
                <a:spcPct val="100000"/>
              </a:lnSpc>
              <a:spcBef>
                <a:spcPts val="360"/>
              </a:spcBef>
              <a:spcAft>
                <a:spcPts val="0"/>
              </a:spcAft>
              <a:buClr>
                <a:schemeClr val="lt1"/>
              </a:buClr>
              <a:buSzPts val="3200"/>
              <a:buFont typeface="Arial"/>
              <a:buNone/>
            </a:pPr>
            <a:r>
              <a:rPr lang="en-US" sz="2300" b="0" u="none" dirty="0" smtClean="0">
                <a:solidFill>
                  <a:srgbClr val="6E8387"/>
                </a:solidFill>
                <a:latin typeface="Arial"/>
                <a:ea typeface="Arial"/>
                <a:cs typeface="Arial"/>
                <a:sym typeface="Arial"/>
              </a:rPr>
              <a:t>C</a:t>
            </a:r>
            <a:r>
              <a:rPr lang="ro-RO" sz="2300" b="0" u="none" dirty="0" err="1" smtClean="0">
                <a:solidFill>
                  <a:srgbClr val="6E8387"/>
                </a:solidFill>
                <a:latin typeface="Arial"/>
                <a:ea typeface="Arial"/>
                <a:cs typeface="Arial"/>
                <a:sym typeface="Arial"/>
              </a:rPr>
              <a:t>oordonator</a:t>
            </a:r>
            <a:r>
              <a:rPr lang="ro-RO" sz="2300" b="0" u="none" dirty="0" smtClean="0">
                <a:solidFill>
                  <a:srgbClr val="6E8387"/>
                </a:solidFill>
                <a:latin typeface="Arial"/>
                <a:ea typeface="Arial"/>
                <a:cs typeface="Arial"/>
                <a:sym typeface="Arial"/>
              </a:rPr>
              <a:t> </a:t>
            </a:r>
            <a:r>
              <a:rPr lang="ro-RO" sz="2300" b="0" u="none" dirty="0">
                <a:solidFill>
                  <a:srgbClr val="6E8387"/>
                </a:solidFill>
                <a:latin typeface="Arial"/>
                <a:ea typeface="Arial"/>
                <a:cs typeface="Arial"/>
                <a:sym typeface="Arial"/>
              </a:rPr>
              <a:t>Lect. Dr. </a:t>
            </a:r>
            <a:r>
              <a:rPr lang="ro-RO" sz="2300" b="0" u="none" dirty="0" err="1">
                <a:solidFill>
                  <a:srgbClr val="6E8387"/>
                </a:solidFill>
                <a:latin typeface="Arial"/>
                <a:ea typeface="Arial"/>
                <a:cs typeface="Arial"/>
                <a:sym typeface="Arial"/>
              </a:rPr>
              <a:t>Bulduș</a:t>
            </a:r>
            <a:r>
              <a:rPr lang="ro-RO" sz="2300" b="0" u="none" dirty="0">
                <a:solidFill>
                  <a:srgbClr val="6E8387"/>
                </a:solidFill>
                <a:latin typeface="Arial"/>
                <a:ea typeface="Arial"/>
                <a:cs typeface="Arial"/>
                <a:sym typeface="Arial"/>
              </a:rPr>
              <a:t> Codruța Florina</a:t>
            </a:r>
            <a:endParaRPr sz="2300" b="0" u="none" dirty="0">
              <a:solidFill>
                <a:srgbClr val="6E8387"/>
              </a:solidFill>
              <a:latin typeface="Arial"/>
              <a:ea typeface="Arial"/>
              <a:cs typeface="Arial"/>
              <a:sym typeface="Arial"/>
            </a:endParaRPr>
          </a:p>
        </p:txBody>
      </p:sp>
      <p:pic>
        <p:nvPicPr>
          <p:cNvPr id="3" name="Picture 2" descr="A black background with white letters&#10;&#10;Description automatically generated">
            <a:extLst>
              <a:ext uri="{FF2B5EF4-FFF2-40B4-BE49-F238E27FC236}">
                <a16:creationId xmlns:a16="http://schemas.microsoft.com/office/drawing/2014/main" id="{488EE49A-9DC7-F785-CC22-21C66F07508A}"/>
              </a:ext>
            </a:extLst>
          </p:cNvPr>
          <p:cNvPicPr>
            <a:picLocks noChangeAspect="1"/>
          </p:cNvPicPr>
          <p:nvPr/>
        </p:nvPicPr>
        <p:blipFill>
          <a:blip r:embed="rId3"/>
          <a:stretch>
            <a:fillRect/>
          </a:stretch>
        </p:blipFill>
        <p:spPr>
          <a:xfrm>
            <a:off x="9670755" y="2017992"/>
            <a:ext cx="2145585" cy="766280"/>
          </a:xfrm>
          <a:prstGeom prst="rect">
            <a:avLst/>
          </a:prstGeom>
        </p:spPr>
      </p:pic>
      <p:sp>
        <p:nvSpPr>
          <p:cNvPr id="4" name="TextBox 3">
            <a:extLst>
              <a:ext uri="{FF2B5EF4-FFF2-40B4-BE49-F238E27FC236}">
                <a16:creationId xmlns:a16="http://schemas.microsoft.com/office/drawing/2014/main" id="{6EDBA4D9-3814-18CE-2024-DD9FEB1ACDCB}"/>
              </a:ext>
            </a:extLst>
          </p:cNvPr>
          <p:cNvSpPr txBox="1"/>
          <p:nvPr/>
        </p:nvSpPr>
        <p:spPr>
          <a:xfrm>
            <a:off x="10124502" y="2886419"/>
            <a:ext cx="1746923" cy="400110"/>
          </a:xfrm>
          <a:prstGeom prst="rect">
            <a:avLst/>
          </a:prstGeom>
          <a:noFill/>
        </p:spPr>
        <p:txBody>
          <a:bodyPr wrap="square" rtlCol="0">
            <a:spAutoFit/>
          </a:bodyPr>
          <a:lstStyle/>
          <a:p>
            <a:pPr algn="r"/>
            <a:r>
              <a:rPr lang="en-US" sz="2000" dirty="0">
                <a:latin typeface="Roboto Condensed Medium" panose="020F0502020204030204" pitchFamily="2" charset="0"/>
                <a:ea typeface="Roboto Condensed Medium" panose="020F0502020204030204" pitchFamily="2" charset="0"/>
                <a:cs typeface="Roboto Condensed Medium" panose="020F0502020204030204" pitchFamily="2" charset="0"/>
              </a:rPr>
              <a:t>21 </a:t>
            </a:r>
            <a:r>
              <a:rPr lang="en-US" sz="2000" dirty="0" err="1">
                <a:latin typeface="Roboto Condensed Medium" panose="020F0502020204030204" pitchFamily="2" charset="0"/>
                <a:ea typeface="Roboto Condensed Medium" panose="020F0502020204030204" pitchFamily="2" charset="0"/>
                <a:cs typeface="Roboto Condensed Medium" panose="020F0502020204030204" pitchFamily="2" charset="0"/>
              </a:rPr>
              <a:t>mai</a:t>
            </a:r>
            <a:r>
              <a:rPr lang="en-US" sz="2000" dirty="0">
                <a:latin typeface="Roboto Condensed Medium" panose="020F0502020204030204" pitchFamily="2" charset="0"/>
                <a:ea typeface="Roboto Condensed Medium" panose="020F0502020204030204" pitchFamily="2" charset="0"/>
                <a:cs typeface="Roboto Condensed Medium" panose="020F0502020204030204" pitchFamily="2" charset="0"/>
              </a:rPr>
              <a:t> 2024</a:t>
            </a:r>
          </a:p>
        </p:txBody>
      </p:sp>
      <p:sp>
        <p:nvSpPr>
          <p:cNvPr id="2" name="Google Shape;96;p1">
            <a:extLst>
              <a:ext uri="{FF2B5EF4-FFF2-40B4-BE49-F238E27FC236}">
                <a16:creationId xmlns:a16="http://schemas.microsoft.com/office/drawing/2014/main" id="{01DEBAA5-CEEB-302F-C4F7-2606455AEB2F}"/>
              </a:ext>
            </a:extLst>
          </p:cNvPr>
          <p:cNvSpPr txBox="1"/>
          <p:nvPr/>
        </p:nvSpPr>
        <p:spPr>
          <a:xfrm>
            <a:off x="1600201" y="5537228"/>
            <a:ext cx="9191625" cy="130556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4800" b="0" u="none" dirty="0">
                <a:solidFill>
                  <a:schemeClr val="lt1"/>
                </a:solidFill>
                <a:latin typeface="Arial"/>
                <a:ea typeface="Arial"/>
                <a:cs typeface="Arial"/>
                <a:sym typeface="Arial"/>
              </a:rPr>
              <a:t>cherechesstefania@gmail.com</a:t>
            </a:r>
            <a:endParaRPr sz="4800" b="0" u="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779582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p:nvPr/>
        </p:nvSpPr>
        <p:spPr>
          <a:xfrm>
            <a:off x="0" y="2767151"/>
            <a:ext cx="12192000"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chemeClr val="accent1"/>
                </a:solidFill>
              </a:rPr>
              <a:t>C</a:t>
            </a:r>
            <a:r>
              <a:rPr lang="en-US" sz="7200" b="1" dirty="0">
                <a:solidFill>
                  <a:schemeClr val="accent1"/>
                </a:solidFill>
                <a:latin typeface="Arial"/>
                <a:ea typeface="Arial"/>
                <a:cs typeface="Arial"/>
                <a:sym typeface="Arial"/>
              </a:rPr>
              <a:t>ommunication is enough…</a:t>
            </a:r>
            <a:endParaRPr dirty="0"/>
          </a:p>
          <a:p>
            <a:pPr marL="0" marR="0" lvl="0" indent="0" algn="ctr" rtl="0">
              <a:spcBef>
                <a:spcPts val="0"/>
              </a:spcBef>
              <a:spcAft>
                <a:spcPts val="0"/>
              </a:spcAft>
              <a:buNone/>
            </a:pPr>
            <a:r>
              <a:rPr lang="en-US" sz="4800" i="1" dirty="0">
                <a:solidFill>
                  <a:schemeClr val="accent1"/>
                </a:solidFill>
              </a:rPr>
              <a:t>o</a:t>
            </a:r>
            <a:r>
              <a:rPr lang="en-US" sz="4800" i="1" dirty="0">
                <a:solidFill>
                  <a:schemeClr val="accent1"/>
                </a:solidFill>
                <a:latin typeface="Arial"/>
                <a:ea typeface="Arial"/>
                <a:cs typeface="Arial"/>
                <a:sym typeface="Arial"/>
              </a:rPr>
              <a:t>r is it?</a:t>
            </a:r>
            <a:endParaRPr dirty="0"/>
          </a:p>
        </p:txBody>
      </p:sp>
      <p:sp>
        <p:nvSpPr>
          <p:cNvPr id="225" name="Google Shape;225;p19"/>
          <p:cNvSpPr/>
          <p:nvPr/>
        </p:nvSpPr>
        <p:spPr>
          <a:xfrm>
            <a:off x="0" y="0"/>
            <a:ext cx="12192000" cy="1056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9"/>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0" y="2767151"/>
            <a:ext cx="12192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chemeClr val="accent6"/>
                </a:solidFill>
              </a:rPr>
              <a:t>Background</a:t>
            </a:r>
            <a:endParaRPr dirty="0"/>
          </a:p>
          <a:p>
            <a:pPr marL="0" marR="0" lvl="0" indent="0" algn="ctr" rtl="0">
              <a:spcBef>
                <a:spcPts val="0"/>
              </a:spcBef>
              <a:spcAft>
                <a:spcPts val="0"/>
              </a:spcAft>
              <a:buNone/>
            </a:pPr>
            <a:r>
              <a:rPr lang="en-US" sz="4800" i="1" dirty="0">
                <a:solidFill>
                  <a:schemeClr val="accent6"/>
                </a:solidFill>
                <a:latin typeface="Arial"/>
                <a:ea typeface="Arial"/>
                <a:cs typeface="Arial"/>
                <a:sym typeface="Arial"/>
              </a:rPr>
              <a:t>PT, parents, parental satisfaction</a:t>
            </a:r>
            <a:endParaRPr sz="6600" i="1" dirty="0">
              <a:solidFill>
                <a:schemeClr val="accent6"/>
              </a:solidFill>
              <a:latin typeface="Arial"/>
              <a:ea typeface="Arial"/>
              <a:cs typeface="Arial"/>
              <a:sym typeface="Arial"/>
            </a:endParaRPr>
          </a:p>
        </p:txBody>
      </p:sp>
      <p:sp>
        <p:nvSpPr>
          <p:cNvPr id="110" name="Google Shape;110;p3"/>
          <p:cNvSpPr/>
          <p:nvPr/>
        </p:nvSpPr>
        <p:spPr>
          <a:xfrm>
            <a:off x="0" y="0"/>
            <a:ext cx="12192000" cy="10566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066EA523-5AEC-831C-3D67-08FFBAD8699D}"/>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523489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0" y="2767151"/>
            <a:ext cx="12192000"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smtClean="0">
                <a:solidFill>
                  <a:schemeClr val="accent6"/>
                </a:solidFill>
              </a:rPr>
              <a:t>Objective </a:t>
            </a:r>
            <a:endParaRPr dirty="0"/>
          </a:p>
          <a:p>
            <a:pPr marL="0" marR="0" lvl="0" indent="0" algn="ctr" rtl="0">
              <a:spcBef>
                <a:spcPts val="0"/>
              </a:spcBef>
              <a:spcAft>
                <a:spcPts val="0"/>
              </a:spcAft>
              <a:buNone/>
            </a:pPr>
            <a:r>
              <a:rPr lang="en-US" sz="4800" i="1" dirty="0" smtClean="0">
                <a:solidFill>
                  <a:schemeClr val="accent6"/>
                </a:solidFill>
              </a:rPr>
              <a:t>evaluate parental satisfaction of pediatric PT services  </a:t>
            </a:r>
            <a:endParaRPr sz="6600" i="1" dirty="0">
              <a:solidFill>
                <a:schemeClr val="accent6"/>
              </a:solidFill>
              <a:latin typeface="Arial"/>
              <a:ea typeface="Arial"/>
              <a:cs typeface="Arial"/>
              <a:sym typeface="Arial"/>
            </a:endParaRPr>
          </a:p>
        </p:txBody>
      </p:sp>
      <p:sp>
        <p:nvSpPr>
          <p:cNvPr id="110" name="Google Shape;110;p3"/>
          <p:cNvSpPr/>
          <p:nvPr/>
        </p:nvSpPr>
        <p:spPr>
          <a:xfrm>
            <a:off x="0" y="0"/>
            <a:ext cx="12192000" cy="10566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AF1F8C50-B0D4-F781-05EC-D61585F242FE}"/>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416901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0" y="1717288"/>
            <a:ext cx="12192000" cy="41549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smtClean="0">
                <a:solidFill>
                  <a:srgbClr val="02877F"/>
                </a:solidFill>
                <a:latin typeface="Arial"/>
                <a:ea typeface="Arial"/>
                <a:cs typeface="Arial"/>
                <a:sym typeface="Arial"/>
              </a:rPr>
              <a:t>Methods</a:t>
            </a:r>
            <a:endParaRPr lang="ro-RO" sz="4800" i="1" dirty="0">
              <a:solidFill>
                <a:srgbClr val="02877F"/>
              </a:solidFill>
              <a:latin typeface="Arial"/>
              <a:ea typeface="Arial"/>
              <a:cs typeface="Arial"/>
              <a:sym typeface="Arial"/>
            </a:endParaRPr>
          </a:p>
          <a:p>
            <a:pPr algn="ctr"/>
            <a:r>
              <a:rPr lang="en-US" sz="4800" i="1" dirty="0">
                <a:solidFill>
                  <a:srgbClr val="02877F"/>
                </a:solidFill>
                <a:latin typeface="Arial"/>
                <a:ea typeface="Arial"/>
                <a:cs typeface="Arial"/>
                <a:sym typeface="Arial"/>
              </a:rPr>
              <a:t>Cross-sectional transversal</a:t>
            </a:r>
          </a:p>
          <a:p>
            <a:pPr marL="0" marR="0" lvl="0" indent="0" algn="ctr" rtl="0">
              <a:spcBef>
                <a:spcPts val="0"/>
              </a:spcBef>
              <a:spcAft>
                <a:spcPts val="0"/>
              </a:spcAft>
              <a:buNone/>
            </a:pPr>
            <a:r>
              <a:rPr lang="en-US" sz="4800" i="1" dirty="0" err="1">
                <a:solidFill>
                  <a:srgbClr val="02877F"/>
                </a:solidFill>
                <a:latin typeface="Arial"/>
                <a:ea typeface="Arial"/>
                <a:cs typeface="Arial"/>
                <a:sym typeface="Arial"/>
              </a:rPr>
              <a:t>MedRisk</a:t>
            </a:r>
            <a:r>
              <a:rPr lang="ro-RO" sz="4800" i="1" dirty="0">
                <a:solidFill>
                  <a:srgbClr val="02877F"/>
                </a:solidFill>
                <a:latin typeface="Arial"/>
                <a:ea typeface="Arial"/>
                <a:cs typeface="Arial"/>
                <a:sym typeface="Arial"/>
              </a:rPr>
              <a:t> </a:t>
            </a:r>
            <a:r>
              <a:rPr lang="en-US" sz="4800" i="1" dirty="0">
                <a:solidFill>
                  <a:srgbClr val="02877F"/>
                </a:solidFill>
                <a:latin typeface="Arial"/>
                <a:ea typeface="Arial"/>
                <a:cs typeface="Arial"/>
                <a:sym typeface="Arial"/>
              </a:rPr>
              <a:t>Instrument</a:t>
            </a:r>
            <a:r>
              <a:rPr lang="ro-RO" sz="4800" i="1" dirty="0">
                <a:solidFill>
                  <a:srgbClr val="02877F"/>
                </a:solidFill>
              </a:rPr>
              <a:t> </a:t>
            </a:r>
            <a:r>
              <a:rPr lang="en-US" sz="4800" i="1" dirty="0">
                <a:solidFill>
                  <a:srgbClr val="02877F"/>
                </a:solidFill>
                <a:latin typeface="Arial"/>
                <a:ea typeface="Arial"/>
                <a:cs typeface="Arial"/>
                <a:sym typeface="Arial"/>
              </a:rPr>
              <a:t>for Measuring Patient Satisfaction</a:t>
            </a:r>
            <a:r>
              <a:rPr lang="ro-RO" sz="4800" i="1" dirty="0">
                <a:solidFill>
                  <a:srgbClr val="02877F"/>
                </a:solidFill>
                <a:latin typeface="Arial"/>
                <a:ea typeface="Arial"/>
                <a:cs typeface="Arial"/>
                <a:sym typeface="Arial"/>
              </a:rPr>
              <a:t> </a:t>
            </a:r>
            <a:r>
              <a:rPr lang="en-US" sz="4800" i="1" dirty="0">
                <a:solidFill>
                  <a:srgbClr val="02877F"/>
                </a:solidFill>
                <a:latin typeface="Arial"/>
                <a:ea typeface="Arial"/>
                <a:cs typeface="Arial"/>
                <a:sym typeface="Arial"/>
              </a:rPr>
              <a:t>With Physical Therapy Care (MRPS)</a:t>
            </a:r>
          </a:p>
        </p:txBody>
      </p:sp>
      <p:sp>
        <p:nvSpPr>
          <p:cNvPr id="124" name="Google Shape;124;p5"/>
          <p:cNvSpPr/>
          <p:nvPr/>
        </p:nvSpPr>
        <p:spPr>
          <a:xfrm>
            <a:off x="0" y="0"/>
            <a:ext cx="12192000" cy="1056640"/>
          </a:xfrm>
          <a:prstGeom prst="rect">
            <a:avLst/>
          </a:prstGeom>
          <a:solidFill>
            <a:srgbClr val="028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7A1A24B3-20F3-DFCD-3191-338EAF418528}"/>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4230905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5"/>
          <p:cNvSpPr/>
          <p:nvPr/>
        </p:nvSpPr>
        <p:spPr>
          <a:xfrm>
            <a:off x="0" y="0"/>
            <a:ext cx="12192000" cy="1056640"/>
          </a:xfrm>
          <a:prstGeom prst="rect">
            <a:avLst/>
          </a:prstGeom>
          <a:solidFill>
            <a:srgbClr val="028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7A1A24B3-20F3-DFCD-3191-338EAF418528}"/>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pic>
        <p:nvPicPr>
          <p:cNvPr id="4" name="Picture 3" descr="A patient survey form with black text&#10;&#10;Description automatically generated">
            <a:extLst>
              <a:ext uri="{FF2B5EF4-FFF2-40B4-BE49-F238E27FC236}">
                <a16:creationId xmlns:a16="http://schemas.microsoft.com/office/drawing/2014/main" id="{88DBBB03-980A-9635-569F-03FEA0C5C3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45" y="1117091"/>
            <a:ext cx="12121455" cy="5369135"/>
          </a:xfrm>
          <a:prstGeom prst="rect">
            <a:avLst/>
          </a:prstGeom>
        </p:spPr>
      </p:pic>
      <p:sp>
        <p:nvSpPr>
          <p:cNvPr id="6" name="Google Shape;123;p5"/>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i="1" dirty="0" err="1">
                <a:solidFill>
                  <a:srgbClr val="EDEACB"/>
                </a:solidFill>
                <a:latin typeface="Arial"/>
                <a:ea typeface="Arial"/>
                <a:cs typeface="Arial"/>
                <a:sym typeface="Arial"/>
              </a:rPr>
              <a:t>MedRisk</a:t>
            </a:r>
            <a:r>
              <a:rPr lang="ro-RO" sz="4800" i="1" dirty="0">
                <a:solidFill>
                  <a:srgbClr val="EDEACB"/>
                </a:solidFill>
                <a:latin typeface="Arial"/>
                <a:ea typeface="Arial"/>
                <a:cs typeface="Arial"/>
                <a:sym typeface="Arial"/>
              </a:rPr>
              <a:t> instrument</a:t>
            </a:r>
            <a:endParaRPr lang="en-US" sz="4800" i="1" dirty="0">
              <a:solidFill>
                <a:srgbClr val="EDEACB"/>
              </a:solidFill>
              <a:latin typeface="Arial"/>
              <a:ea typeface="Arial"/>
              <a:cs typeface="Arial"/>
              <a:sym typeface="Arial"/>
            </a:endParaRPr>
          </a:p>
        </p:txBody>
      </p:sp>
    </p:spTree>
    <p:extLst>
      <p:ext uri="{BB962C8B-B14F-4D97-AF65-F5344CB8AC3E}">
        <p14:creationId xmlns:p14="http://schemas.microsoft.com/office/powerpoint/2010/main" val="2135371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5"/>
          <p:cNvSpPr/>
          <p:nvPr/>
        </p:nvSpPr>
        <p:spPr>
          <a:xfrm>
            <a:off x="0" y="0"/>
            <a:ext cx="12192000" cy="1056640"/>
          </a:xfrm>
          <a:prstGeom prst="rect">
            <a:avLst/>
          </a:prstGeom>
          <a:solidFill>
            <a:srgbClr val="028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7A1A24B3-20F3-DFCD-3191-338EAF418528}"/>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6" name="Google Shape;123;p5"/>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i="1" dirty="0" err="1">
                <a:solidFill>
                  <a:srgbClr val="EDEACB"/>
                </a:solidFill>
                <a:latin typeface="Arial"/>
                <a:ea typeface="Arial"/>
                <a:cs typeface="Arial"/>
                <a:sym typeface="Arial"/>
              </a:rPr>
              <a:t>MedRisk</a:t>
            </a:r>
            <a:r>
              <a:rPr lang="ro-RO" sz="4800" i="1" dirty="0">
                <a:solidFill>
                  <a:srgbClr val="EDEACB"/>
                </a:solidFill>
                <a:latin typeface="Arial"/>
                <a:ea typeface="Arial"/>
                <a:cs typeface="Arial"/>
                <a:sym typeface="Arial"/>
              </a:rPr>
              <a:t> instrument</a:t>
            </a:r>
            <a:endParaRPr lang="en-US" sz="4800" i="1" dirty="0">
              <a:solidFill>
                <a:srgbClr val="EDEACB"/>
              </a:solidFill>
              <a:latin typeface="Arial"/>
              <a:ea typeface="Arial"/>
              <a:cs typeface="Arial"/>
              <a:sym typeface="Arial"/>
            </a:endParaRPr>
          </a:p>
        </p:txBody>
      </p:sp>
      <p:pic>
        <p:nvPicPr>
          <p:cNvPr id="7" name="Picture 6" descr="A screenshot of a medical form&#10;&#10;Description automatically generated">
            <a:extLst>
              <a:ext uri="{FF2B5EF4-FFF2-40B4-BE49-F238E27FC236}">
                <a16:creationId xmlns:a16="http://schemas.microsoft.com/office/drawing/2014/main" id="{B496705E-17E6-B05D-5530-68A821E55094}"/>
              </a:ext>
            </a:extLst>
          </p:cNvPr>
          <p:cNvPicPr>
            <a:picLocks noChangeAspect="1"/>
          </p:cNvPicPr>
          <p:nvPr/>
        </p:nvPicPr>
        <p:blipFill rotWithShape="1">
          <a:blip r:embed="rId3">
            <a:clrChange>
              <a:clrFrom>
                <a:srgbClr val="FFFFFF"/>
              </a:clrFrom>
              <a:clrTo>
                <a:srgbClr val="FFFFFF">
                  <a:alpha val="0"/>
                </a:srgbClr>
              </a:clrTo>
            </a:clrChange>
          </a:blip>
          <a:srcRect t="21131"/>
          <a:stretch/>
        </p:blipFill>
        <p:spPr>
          <a:xfrm>
            <a:off x="54606" y="1008044"/>
            <a:ext cx="12073130" cy="5838939"/>
          </a:xfrm>
          <a:prstGeom prst="rect">
            <a:avLst/>
          </a:prstGeom>
        </p:spPr>
      </p:pic>
    </p:spTree>
    <p:extLst>
      <p:ext uri="{BB962C8B-B14F-4D97-AF65-F5344CB8AC3E}">
        <p14:creationId xmlns:p14="http://schemas.microsoft.com/office/powerpoint/2010/main" val="50449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5"/>
          <p:cNvSpPr/>
          <p:nvPr/>
        </p:nvSpPr>
        <p:spPr>
          <a:xfrm>
            <a:off x="0" y="0"/>
            <a:ext cx="12192000" cy="1056640"/>
          </a:xfrm>
          <a:prstGeom prst="rect">
            <a:avLst/>
          </a:prstGeom>
          <a:solidFill>
            <a:srgbClr val="028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26;p19">
            <a:extLst>
              <a:ext uri="{FF2B5EF4-FFF2-40B4-BE49-F238E27FC236}">
                <a16:creationId xmlns:a16="http://schemas.microsoft.com/office/drawing/2014/main" id="{7A1A24B3-20F3-DFCD-3191-338EAF418528}"/>
              </a:ext>
            </a:extLst>
          </p:cNvPr>
          <p:cNvSpPr txBox="1"/>
          <p:nvPr/>
        </p:nvSpPr>
        <p:spPr>
          <a:xfrm>
            <a:off x="0" y="205154"/>
            <a:ext cx="120396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3600" i="1" dirty="0">
                <a:solidFill>
                  <a:srgbClr val="EDEACB"/>
                </a:solidFill>
                <a:latin typeface="Arial"/>
                <a:ea typeface="Arial"/>
                <a:cs typeface="Arial"/>
                <a:sym typeface="Arial"/>
              </a:rPr>
              <a:t>PARENT</a:t>
            </a:r>
            <a:endParaRPr sz="3600" i="1" dirty="0">
              <a:solidFill>
                <a:srgbClr val="EDEACB"/>
              </a:solidFill>
              <a:latin typeface="Arial"/>
              <a:ea typeface="Arial"/>
              <a:cs typeface="Arial"/>
              <a:sym typeface="Arial"/>
            </a:endParaRPr>
          </a:p>
        </p:txBody>
      </p:sp>
      <p:sp>
        <p:nvSpPr>
          <p:cNvPr id="6" name="Google Shape;123;p5"/>
          <p:cNvSpPr txBox="1"/>
          <p:nvPr/>
        </p:nvSpPr>
        <p:spPr>
          <a:xfrm>
            <a:off x="152400" y="143068"/>
            <a:ext cx="120396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i="1" dirty="0" err="1">
                <a:solidFill>
                  <a:srgbClr val="EDEACB"/>
                </a:solidFill>
                <a:latin typeface="Arial"/>
                <a:ea typeface="Arial"/>
                <a:cs typeface="Arial"/>
                <a:sym typeface="Arial"/>
              </a:rPr>
              <a:t>MedRisk</a:t>
            </a:r>
            <a:r>
              <a:rPr lang="ro-RO" sz="4800" i="1" dirty="0">
                <a:solidFill>
                  <a:srgbClr val="EDEACB"/>
                </a:solidFill>
                <a:latin typeface="Arial"/>
                <a:ea typeface="Arial"/>
                <a:cs typeface="Arial"/>
                <a:sym typeface="Arial"/>
              </a:rPr>
              <a:t> instrument</a:t>
            </a:r>
            <a:endParaRPr lang="en-US" sz="4800" i="1" dirty="0">
              <a:solidFill>
                <a:srgbClr val="EDEACB"/>
              </a:solidFill>
              <a:latin typeface="Arial"/>
              <a:ea typeface="Arial"/>
              <a:cs typeface="Arial"/>
              <a:sym typeface="Arial"/>
            </a:endParaRPr>
          </a:p>
        </p:txBody>
      </p:sp>
      <p:sp>
        <p:nvSpPr>
          <p:cNvPr id="5" name="Speech Bubble: Rectangle 4">
            <a:extLst>
              <a:ext uri="{FF2B5EF4-FFF2-40B4-BE49-F238E27FC236}">
                <a16:creationId xmlns:a16="http://schemas.microsoft.com/office/drawing/2014/main" id="{B2AB5637-2C3F-F881-B3B4-F1CF1F3F442E}"/>
              </a:ext>
            </a:extLst>
          </p:cNvPr>
          <p:cNvSpPr/>
          <p:nvPr/>
        </p:nvSpPr>
        <p:spPr>
          <a:xfrm>
            <a:off x="760164" y="1636004"/>
            <a:ext cx="10058400" cy="4142343"/>
          </a:xfrm>
          <a:prstGeom prst="wedgeRectCallout">
            <a:avLst>
              <a:gd name="adj1" fmla="val -47996"/>
              <a:gd name="adj2" fmla="val 70213"/>
            </a:avLst>
          </a:prstGeom>
          <a:solidFill>
            <a:srgbClr val="0287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hat&#10;&#10;Description automatically generated">
            <a:extLst>
              <a:ext uri="{FF2B5EF4-FFF2-40B4-BE49-F238E27FC236}">
                <a16:creationId xmlns:a16="http://schemas.microsoft.com/office/drawing/2014/main" id="{B67988F3-D358-7FAD-524D-32F0735684D8}"/>
              </a:ext>
            </a:extLst>
          </p:cNvPr>
          <p:cNvPicPr>
            <a:picLocks noChangeAspect="1"/>
          </p:cNvPicPr>
          <p:nvPr/>
        </p:nvPicPr>
        <p:blipFill>
          <a:blip r:embed="rId3"/>
          <a:stretch>
            <a:fillRect/>
          </a:stretch>
        </p:blipFill>
        <p:spPr>
          <a:xfrm>
            <a:off x="1144773" y="1978500"/>
            <a:ext cx="9289181" cy="3457349"/>
          </a:xfrm>
          <a:prstGeom prst="rect">
            <a:avLst/>
          </a:prstGeom>
        </p:spPr>
      </p:pic>
    </p:spTree>
    <p:extLst>
      <p:ext uri="{BB962C8B-B14F-4D97-AF65-F5344CB8AC3E}">
        <p14:creationId xmlns:p14="http://schemas.microsoft.com/office/powerpoint/2010/main" val="334603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000000"/>
      </a:dk1>
      <a:lt1>
        <a:srgbClr val="FAF9F0"/>
      </a:lt1>
      <a:dk2>
        <a:srgbClr val="44546A"/>
      </a:dk2>
      <a:lt2>
        <a:srgbClr val="FAF9F0"/>
      </a:lt2>
      <a:accent1>
        <a:srgbClr val="BD2640"/>
      </a:accent1>
      <a:accent2>
        <a:srgbClr val="0C1B33"/>
      </a:accent2>
      <a:accent3>
        <a:srgbClr val="0A4251"/>
      </a:accent3>
      <a:accent4>
        <a:srgbClr val="08686F"/>
      </a:accent4>
      <a:accent5>
        <a:srgbClr val="03B5AA"/>
      </a:accent5>
      <a:accent6>
        <a:srgbClr val="6E838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701</Words>
  <Application>Microsoft Office PowerPoint</Application>
  <PresentationFormat>Widescreen</PresentationFormat>
  <Paragraphs>162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Arial</vt:lpstr>
      <vt:lpstr>Arial Black</vt:lpstr>
      <vt:lpstr>Roboto Condensed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Stefania Chereches</dc:creator>
  <cp:lastModifiedBy>Razvan Chereches</cp:lastModifiedBy>
  <cp:revision>12</cp:revision>
  <dcterms:created xsi:type="dcterms:W3CDTF">2022-11-05T11:53:24Z</dcterms:created>
  <dcterms:modified xsi:type="dcterms:W3CDTF">2024-05-19T18:40:42Z</dcterms:modified>
</cp:coreProperties>
</file>