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60" r:id="rId5"/>
    <p:sldId id="259" r:id="rId6"/>
    <p:sldId id="263" r:id="rId7"/>
    <p:sldId id="261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31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 mediu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8" autoAdjust="0"/>
    <p:restoredTop sz="94660"/>
  </p:normalViewPr>
  <p:slideViewPr>
    <p:cSldViewPr snapToGrid="0">
      <p:cViewPr varScale="1">
        <p:scale>
          <a:sx n="70" d="100"/>
          <a:sy n="70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05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858FEB5-E8C6-3A80-493D-10CAD46A125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48C581-C775-98C2-8A72-CD05A2CA637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894724-09D4-4F07-9DDA-0BDFDA992456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BBA7D3-DC7D-9A8E-6060-596812F9E59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96B5FF-CA0B-B91F-D0C8-5360C7A04B5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C62FCD-D8A9-45DB-A117-7E517482F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0966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1E0B70-0B2D-4454-9C0D-63442C140F78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39ADCB-FF44-4D11-94CD-9544E5DFB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565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976A059-0727-59BF-99E8-577EE0A776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CB65C056-B1A7-7FF8-5965-B3650A744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B8737-127D-4908-932B-731DE6930369}" type="datetime1">
              <a:rPr lang="en-US" smtClean="0"/>
              <a:t>5/19/2024</a:t>
            </a:fld>
            <a:endParaRPr lang="en-US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43454174-9D12-C596-18E0-9C3B2A953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C4464E70-28DA-BB7E-E872-926FCA585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BE5057F-7482-41AE-BBDB-C83C2F3461D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107A79B4-F12F-0B57-BE23-C003FE3F0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5012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5A113-4075-8F72-7862-87499373A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B85D07-1D31-8F87-D767-AAC820751A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8B13C3-5CD5-C3AA-CDCE-CCECAFFED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0CA8-5CE1-4958-B669-D933AA49FA40}" type="datetime1">
              <a:rPr lang="en-US" smtClean="0"/>
              <a:t>5/19/2024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2768F2-FD99-3CF5-F7F2-46FDE2F9B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3EC49622-4FE3-B449-2292-88184B047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51706" y="6356350"/>
            <a:ext cx="1202094" cy="365125"/>
          </a:xfrm>
          <a:prstGeom prst="rect">
            <a:avLst/>
          </a:prstGeom>
          <a:solidFill>
            <a:srgbClr val="9F318D">
              <a:alpha val="50000"/>
            </a:srgbClr>
          </a:solidFill>
        </p:spPr>
        <p:txBody>
          <a:bodyPr/>
          <a:lstStyle>
            <a:lvl1pPr>
              <a:defRPr sz="1800" b="1"/>
            </a:lvl1pPr>
          </a:lstStyle>
          <a:p>
            <a:r>
              <a:rPr lang="en-US" sz="1400" b="0" dirty="0"/>
              <a:t>Page</a:t>
            </a:r>
            <a:r>
              <a:rPr lang="en-US" dirty="0"/>
              <a:t> </a:t>
            </a:r>
            <a:fld id="{BBE5057F-7482-41AE-BBDB-C83C2F3461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012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D4378C-BCD6-D0EC-73F4-F426025DBA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BA115D-71AF-967D-2312-B5BDEFE0E0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98CDB7-E1FC-7FF0-47F9-FF05A8DAC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163A-39AB-4876-8208-83F43F159039}" type="datetime1">
              <a:rPr lang="en-US" smtClean="0"/>
              <a:t>5/19/2024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72E43B-2C2F-5E9B-ACCD-6AEA1DA50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44211ED7-BD8A-629D-8203-8375D7B6B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51706" y="6356350"/>
            <a:ext cx="1202094" cy="365125"/>
          </a:xfrm>
          <a:prstGeom prst="rect">
            <a:avLst/>
          </a:prstGeom>
          <a:solidFill>
            <a:srgbClr val="9F318D">
              <a:alpha val="50000"/>
            </a:srgbClr>
          </a:solidFill>
        </p:spPr>
        <p:txBody>
          <a:bodyPr/>
          <a:lstStyle>
            <a:lvl1pPr>
              <a:defRPr sz="1800" b="1"/>
            </a:lvl1pPr>
          </a:lstStyle>
          <a:p>
            <a:r>
              <a:rPr lang="en-US" sz="1400" b="0" dirty="0"/>
              <a:t>Page</a:t>
            </a:r>
            <a:r>
              <a:rPr lang="en-US" dirty="0"/>
              <a:t> </a:t>
            </a:r>
            <a:fld id="{BBE5057F-7482-41AE-BBDB-C83C2F3461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874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FEDC8-C1D4-96B9-6790-5B9DC0A23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B7742-A5DF-8640-884B-5925C8857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F3D6A2-5C7B-D0C9-3B9D-D25E4A280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9DCC1-85F1-475E-9B24-A4E3F71BBD89}" type="datetime1">
              <a:rPr lang="en-US" smtClean="0"/>
              <a:t>5/19/2024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54B767-0001-682F-BB9E-30E86F99D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CD16685D-6EFA-6621-5A4B-4BD1CC76F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51706" y="6356350"/>
            <a:ext cx="1202094" cy="365125"/>
          </a:xfrm>
          <a:prstGeom prst="rect">
            <a:avLst/>
          </a:prstGeom>
          <a:solidFill>
            <a:srgbClr val="9F318D">
              <a:alpha val="50000"/>
            </a:srgbClr>
          </a:solidFill>
        </p:spPr>
        <p:txBody>
          <a:bodyPr/>
          <a:lstStyle>
            <a:lvl1pPr>
              <a:defRPr sz="1800" b="1"/>
            </a:lvl1pPr>
          </a:lstStyle>
          <a:p>
            <a:r>
              <a:rPr lang="en-US" sz="1400" b="0" dirty="0"/>
              <a:t>Page</a:t>
            </a:r>
            <a:r>
              <a:rPr lang="en-US" dirty="0"/>
              <a:t> </a:t>
            </a:r>
            <a:fld id="{BBE5057F-7482-41AE-BBDB-C83C2F3461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27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07548-9A0C-3301-B536-7456420E1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8811CA-5E37-D2CF-D424-D1AC6FBAB1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52E129-0D49-9C8B-5FA2-1686D5838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89982-FAA6-4525-A1E7-2F7673A24390}" type="datetime1">
              <a:rPr lang="en-US" smtClean="0"/>
              <a:t>5/19/2024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EC0534-7709-E1AB-3F86-5C5551444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73C340-5C0A-05DE-38D1-F5101A965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BE5057F-7482-41AE-BBDB-C83C2F346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417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612FB-8D31-A6BF-B26A-54F2E57F6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09BBD1-0C18-604B-75C7-619BE6A2D2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E8E06B-2B4A-F0CB-ECE2-D91FD1EA91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CB85DF-D2C7-EDF7-CAE1-90A424B74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CB7FA-7B94-4F91-BABC-9D716D9D537E}" type="datetime1">
              <a:rPr lang="en-US" smtClean="0"/>
              <a:t>5/19/2024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0B35ED-B1AD-C7A3-789D-D56E84CC3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F60C7F7F-C143-ADD7-651F-32FEE87D2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51706" y="6356350"/>
            <a:ext cx="1202094" cy="365125"/>
          </a:xfrm>
          <a:prstGeom prst="rect">
            <a:avLst/>
          </a:prstGeom>
          <a:solidFill>
            <a:srgbClr val="9F318D">
              <a:alpha val="50000"/>
            </a:srgbClr>
          </a:solidFill>
        </p:spPr>
        <p:txBody>
          <a:bodyPr/>
          <a:lstStyle>
            <a:lvl1pPr>
              <a:defRPr sz="1800" b="1"/>
            </a:lvl1pPr>
          </a:lstStyle>
          <a:p>
            <a:r>
              <a:rPr lang="en-US" sz="1400" b="0" dirty="0"/>
              <a:t>Page</a:t>
            </a:r>
            <a:r>
              <a:rPr lang="en-US" dirty="0"/>
              <a:t> </a:t>
            </a:r>
            <a:fld id="{BBE5057F-7482-41AE-BBDB-C83C2F3461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49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CFDBC-A612-A3C7-16CF-DB4228831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BA53AE-EB85-9424-6870-715378B9B3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8B861F-D83D-874A-8F0E-9BE8ADBCB8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3CD26E-130E-3EFD-1E58-D0A076C9EC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D80009-3EE4-D16F-CCB1-73CA63D328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E75DF4-258D-AB76-230B-8ABE0E21D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AAAC3-BDBB-47BF-BA5C-45EFB7F81241}" type="datetime1">
              <a:rPr lang="en-US" smtClean="0"/>
              <a:t>5/19/2024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D679FF-8C9F-A02B-BF83-EEDA27910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A698A86C-2570-E5A2-0B29-BBD245951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51706" y="6356350"/>
            <a:ext cx="1202094" cy="365125"/>
          </a:xfrm>
          <a:prstGeom prst="rect">
            <a:avLst/>
          </a:prstGeom>
          <a:solidFill>
            <a:srgbClr val="9F318D">
              <a:alpha val="50000"/>
            </a:srgbClr>
          </a:solidFill>
        </p:spPr>
        <p:txBody>
          <a:bodyPr/>
          <a:lstStyle>
            <a:lvl1pPr>
              <a:defRPr sz="1800" b="1"/>
            </a:lvl1pPr>
          </a:lstStyle>
          <a:p>
            <a:r>
              <a:rPr lang="en-US" sz="1400" b="0" dirty="0"/>
              <a:t>Page</a:t>
            </a:r>
            <a:r>
              <a:rPr lang="en-US" dirty="0"/>
              <a:t> </a:t>
            </a:r>
            <a:fld id="{BBE5057F-7482-41AE-BBDB-C83C2F3461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189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1054B-64E0-23D2-6B48-69B7EDFBB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E744E3-8DA2-E6D6-2A16-DE06AFA8A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E560-4FCD-4798-9AF2-642BCAC1830E}" type="datetime1">
              <a:rPr lang="en-US" smtClean="0"/>
              <a:t>5/19/2024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C89B19-AB7A-A19A-30D2-AEDBCAA04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06698D-5F79-0980-9B76-3D5865985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51706" y="6356350"/>
            <a:ext cx="1202094" cy="365125"/>
          </a:xfrm>
          <a:prstGeom prst="rect">
            <a:avLst/>
          </a:prstGeom>
          <a:solidFill>
            <a:srgbClr val="9F318D">
              <a:alpha val="50000"/>
            </a:srgbClr>
          </a:solidFill>
        </p:spPr>
        <p:txBody>
          <a:bodyPr/>
          <a:lstStyle>
            <a:lvl1pPr>
              <a:defRPr sz="1800" b="1"/>
            </a:lvl1pPr>
          </a:lstStyle>
          <a:p>
            <a:r>
              <a:rPr lang="en-US" sz="1400" b="0" dirty="0"/>
              <a:t>Page</a:t>
            </a:r>
            <a:r>
              <a:rPr lang="en-US" dirty="0"/>
              <a:t> </a:t>
            </a:r>
            <a:fld id="{BBE5057F-7482-41AE-BBDB-C83C2F3461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153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9050C9-6840-84E5-D463-1BB9420EE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C1CC0-1E6D-4B25-A2AE-33306CF856E6}" type="datetime1">
              <a:rPr lang="en-US" smtClean="0"/>
              <a:t>5/19/2024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BA4735-8AB6-87BE-D400-DE9A5D449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7E5D0F-ABFC-3AB6-B29E-7372DFF5EA3A}"/>
              </a:ext>
            </a:extLst>
          </p:cNvPr>
          <p:cNvSpPr txBox="1">
            <a:spLocks/>
          </p:cNvSpPr>
          <p:nvPr userDrawn="1"/>
        </p:nvSpPr>
        <p:spPr>
          <a:xfrm>
            <a:off x="10151706" y="6356350"/>
            <a:ext cx="1202094" cy="365125"/>
          </a:xfrm>
          <a:prstGeom prst="rect">
            <a:avLst/>
          </a:prstGeom>
          <a:solidFill>
            <a:srgbClr val="9F318D">
              <a:alpha val="50000"/>
            </a:srgbClr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8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0"/>
              <a:t>Page</a:t>
            </a:r>
            <a:r>
              <a:rPr lang="en-US"/>
              <a:t> </a:t>
            </a:r>
            <a:fld id="{BBE5057F-7482-41AE-BBDB-C83C2F3461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42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D85EC-E506-22F4-346F-7974EAC2F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EAA53F-C0C5-EA92-EF29-52B56CEE8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2D2632-BED3-5DD1-0D92-845D5CA5BE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33BAEC-429D-7A50-4D81-A1BF2ECC0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42552-A208-4103-BBAD-2B95A95E1FEC}" type="datetime1">
              <a:rPr lang="en-US" smtClean="0"/>
              <a:t>5/19/2024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16B86E-B8A1-4F80-E1FB-62FB54584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B84E180B-01F9-F756-B76F-DBCB1FEBB953}"/>
              </a:ext>
            </a:extLst>
          </p:cNvPr>
          <p:cNvSpPr txBox="1">
            <a:spLocks/>
          </p:cNvSpPr>
          <p:nvPr userDrawn="1"/>
        </p:nvSpPr>
        <p:spPr>
          <a:xfrm>
            <a:off x="10151706" y="6356350"/>
            <a:ext cx="1202094" cy="365125"/>
          </a:xfrm>
          <a:prstGeom prst="rect">
            <a:avLst/>
          </a:prstGeom>
          <a:solidFill>
            <a:srgbClr val="9F318D">
              <a:alpha val="50000"/>
            </a:srgbClr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8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0"/>
              <a:t>Page</a:t>
            </a:r>
            <a:r>
              <a:rPr lang="en-US"/>
              <a:t> </a:t>
            </a:r>
            <a:fld id="{BBE5057F-7482-41AE-BBDB-C83C2F3461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498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7A099-1061-09E4-DC3E-DEBACB3D5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A513E4-8368-44F8-EA23-5FE27B6FA6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ABFFC8-2261-76FE-8474-2FCFEDC97D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B83C56-760D-2584-1EE9-9E92C5F9D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E08EA-84C3-4938-9F36-6CC12B53B25F}" type="datetime1">
              <a:rPr lang="en-US" smtClean="0"/>
              <a:t>5/19/2024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E642CD-FFF3-B465-F5E9-7EA5EEE2C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C4EA6F1-DE73-3AD0-FFED-F8CA89127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51706" y="6356350"/>
            <a:ext cx="1202094" cy="365125"/>
          </a:xfrm>
          <a:prstGeom prst="rect">
            <a:avLst/>
          </a:prstGeom>
          <a:solidFill>
            <a:srgbClr val="9F318D">
              <a:alpha val="50000"/>
            </a:srgbClr>
          </a:solidFill>
        </p:spPr>
        <p:txBody>
          <a:bodyPr/>
          <a:lstStyle>
            <a:lvl1pPr>
              <a:defRPr sz="1800" b="1"/>
            </a:lvl1pPr>
          </a:lstStyle>
          <a:p>
            <a:r>
              <a:rPr lang="en-US" sz="1400" b="0" dirty="0"/>
              <a:t>Page</a:t>
            </a:r>
            <a:r>
              <a:rPr lang="en-US" dirty="0"/>
              <a:t> </a:t>
            </a:r>
            <a:fld id="{BBE5057F-7482-41AE-BBDB-C83C2F3461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379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76000" b="-7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AA504E-AD37-2053-5C5B-AE2A89118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8422"/>
            <a:ext cx="10515600" cy="8622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9BFCC0-702E-A0E6-7AC8-E887DEE53D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79B09F-5F50-DEE3-1E0B-39D8F06684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58DAF-AFE5-4394-A263-6FDE350004BD}" type="datetime1">
              <a:rPr lang="en-US" smtClean="0"/>
              <a:t>5/19/2024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288452-2736-5F09-F17B-38FEE2A213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8" name="Picture 7" descr="Shape&#10;&#10;Description automatically generated with medium confidence">
            <a:extLst>
              <a:ext uri="{FF2B5EF4-FFF2-40B4-BE49-F238E27FC236}">
                <a16:creationId xmlns:a16="http://schemas.microsoft.com/office/drawing/2014/main" id="{3F761627-0927-EAE4-3C8C-120709F05142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3846" y="365125"/>
            <a:ext cx="1139954" cy="463297"/>
          </a:xfrm>
          <a:prstGeom prst="rect">
            <a:avLst/>
          </a:prstGeom>
        </p:spPr>
      </p:pic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7653F00A-FF5A-1AFA-0B55-634828FAD7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1706" y="6356350"/>
            <a:ext cx="1202094" cy="365125"/>
          </a:xfrm>
          <a:prstGeom prst="rect">
            <a:avLst/>
          </a:prstGeom>
          <a:solidFill>
            <a:srgbClr val="9F318D">
              <a:alpha val="50000"/>
            </a:srgbClr>
          </a:solidFill>
        </p:spPr>
        <p:txBody>
          <a:bodyPr/>
          <a:lstStyle>
            <a:lvl1pPr>
              <a:defRPr sz="1800" b="1"/>
            </a:lvl1pPr>
          </a:lstStyle>
          <a:p>
            <a:r>
              <a:rPr lang="en-US" sz="1400" b="0" dirty="0"/>
              <a:t>Page</a:t>
            </a:r>
            <a:r>
              <a:rPr lang="en-US" dirty="0"/>
              <a:t> </a:t>
            </a:r>
            <a:fld id="{BBE5057F-7482-41AE-BBDB-C83C2F3461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29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o.wikipedia.org/wiki/Ochi" TargetMode="External"/><Relationship Id="rId2" Type="http://schemas.openxmlformats.org/officeDocument/2006/relationships/hyperlink" Target="https://ro.wikipedia.org/wiki/Cafea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smile-emoticons-emotion-expression-1031894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xonline.ro/" TargetMode="External"/><Relationship Id="rId2" Type="http://schemas.openxmlformats.org/officeDocument/2006/relationships/hyperlink" Target="http://www.libertatea.ro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26994-1CA3-A39D-4FDE-D835BC5851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pPr indent="457200" algn="ctr">
              <a:lnSpc>
                <a:spcPct val="125000"/>
              </a:lnSpc>
              <a:tabLst>
                <a:tab pos="2743200" algn="ctr"/>
                <a:tab pos="5486400" algn="r"/>
              </a:tabLst>
            </a:pPr>
            <a:r>
              <a:rPr lang="ro-RO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COMUNICAREA NONVERBALA – </a:t>
            </a:r>
            <a:r>
              <a:rPr lang="ro-RO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EMOTICONS</a:t>
            </a:r>
            <a:r>
              <a:rPr lang="ro-RO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SOCIAL MEDIA </a:t>
            </a:r>
            <a:br>
              <a:rPr lang="en-US" sz="1800" dirty="0">
                <a:effectLst/>
                <a:latin typeface="Georgia Pro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o-RO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DEGRADAREA LIMBII ROMÂNE ÎN CONTEXTUL REȚELELOR SOCIALE</a:t>
            </a:r>
            <a:endParaRPr lang="en-US" sz="1800" dirty="0">
              <a:effectLst/>
              <a:latin typeface="Georgia Pro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2F05B2-EF03-DBB5-4446-A81ABE5970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29803"/>
            <a:ext cx="9144000" cy="222799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Author:</a:t>
            </a:r>
            <a:r>
              <a:rPr lang="ro-RO" dirty="0"/>
              <a:t> Mariș Maria</a:t>
            </a:r>
          </a:p>
          <a:p>
            <a:r>
              <a:rPr lang="ro-RO" dirty="0"/>
              <a:t>Coordonator: </a:t>
            </a:r>
            <a:r>
              <a:rPr lang="ro-RO" sz="1800" dirty="0">
                <a:effectLst/>
                <a:latin typeface="Georgia Pro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lector universitar dr. </a:t>
            </a:r>
            <a:r>
              <a:rPr lang="ro-RO" sz="1800" dirty="0" err="1">
                <a:effectLst/>
                <a:latin typeface="Georgia Pro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Bancoș</a:t>
            </a:r>
            <a:r>
              <a:rPr lang="ro-RO" sz="1800" dirty="0">
                <a:effectLst/>
                <a:latin typeface="Georgia Pro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Raluca Iulia</a:t>
            </a:r>
            <a:endParaRPr lang="en-US" dirty="0"/>
          </a:p>
          <a:p>
            <a:pPr indent="457200" algn="l">
              <a:lnSpc>
                <a:spcPct val="125000"/>
              </a:lnSpc>
            </a:pPr>
            <a:r>
              <a:rPr lang="ro-RO" dirty="0"/>
              <a:t>             </a:t>
            </a:r>
            <a:r>
              <a:rPr lang="en-US" dirty="0"/>
              <a:t>Affiliation:</a:t>
            </a:r>
            <a:r>
              <a:rPr lang="ro-RO" dirty="0"/>
              <a:t> </a:t>
            </a:r>
            <a:r>
              <a:rPr lang="ro-RO" sz="1800" cap="all" dirty="0">
                <a:effectLst/>
                <a:latin typeface="Georgia Pro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Universitatea Tehnică din Cluj-Napoca</a:t>
            </a:r>
            <a:endParaRPr lang="en-US" sz="1800" dirty="0">
              <a:effectLst/>
              <a:latin typeface="Georgia Pro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l">
              <a:lnSpc>
                <a:spcPct val="125000"/>
              </a:lnSpc>
            </a:pPr>
            <a:r>
              <a:rPr lang="ro-RO" sz="1800" cap="all" dirty="0">
                <a:effectLst/>
                <a:latin typeface="Georgia Pro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CENTRU UNIVERSITAR NORD DIN BAIA MARE</a:t>
            </a:r>
            <a:endParaRPr lang="en-US" sz="1800" dirty="0">
              <a:effectLst/>
              <a:latin typeface="Georgia Pro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25000"/>
              </a:lnSpc>
            </a:pPr>
            <a:r>
              <a:rPr lang="ro-RO" sz="1800" dirty="0">
                <a:effectLst/>
                <a:latin typeface="Georgia Pro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Facultatea de </a:t>
            </a:r>
            <a:r>
              <a:rPr lang="ro-RO" sz="1800" dirty="0" err="1">
                <a:effectLst/>
                <a:latin typeface="Georgia Pro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LitereSpecializarea</a:t>
            </a:r>
            <a:r>
              <a:rPr lang="ro-RO" sz="1800" dirty="0">
                <a:effectLst/>
                <a:latin typeface="Georgia Pro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COMUNICARE ȘI RELAȚII PUBLICE</a:t>
            </a:r>
            <a:endParaRPr lang="en-US" sz="1800" dirty="0">
              <a:effectLst/>
              <a:latin typeface="Georgia Pro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116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3A089-89BD-3474-63FA-0AC6C91C8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o-RO" sz="4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Comunicarea nonverbală</a:t>
            </a:r>
            <a:br>
              <a:rPr lang="en-US" sz="4000" dirty="0">
                <a:effectLst/>
                <a:latin typeface="Georgia Pro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FEA67F-C5CB-8067-14B5-CEADF7368E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Alături de comunicarea verbală și scrisă oamenii folosesc, separat sau in același timp, comunicarea nonverbală (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paraverbală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en-US" sz="1800" dirty="0">
              <a:effectLst/>
              <a:latin typeface="Georgia Pro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Comunicarea nu presupune doar folosirea a limbajului sonor. Comunicăm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în momentele în care tăcem, râdem, mergem, ridicăm din umeri, când  tonul vocii sună trist sau entuziast.</a:t>
            </a:r>
          </a:p>
          <a:p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Comunicăm, nonverbal, cu ajutorul gesturilor, expresiile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feţei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altor mișcări ale corpului. Căile de comunicare nonverbală sunt reacțiile de care nu ne dăm seama că le avem, dar care sunt evidente pentru cei din jur;</a:t>
            </a:r>
          </a:p>
          <a:p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Comunicarea nonverbală are, datorită contribuției ei mari în cadrul comunicării realizate de către o persoana, un rol deosebit de important;</a:t>
            </a:r>
          </a:p>
          <a:p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Limbajul nonverbal poate sprijini, contrazice sau substitui comunicarea verbală;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Din momentul în care au apărut internetul și rețelele sociale comunicarea nonverbală s-a întregit prin apariția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emoticoanelor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care sunt de fapt niște pictograme care transmit emoții prin reprezentare grafică .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FCF717-4B06-2D6C-9A1D-65B9FF3D2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400" b="0"/>
              <a:t>Page</a:t>
            </a:r>
            <a:r>
              <a:rPr lang="en-US"/>
              <a:t> </a:t>
            </a:r>
            <a:fld id="{BBE5057F-7482-41AE-BBDB-C83C2F3461D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069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853AD99-FEA1-8B05-841E-BD5AD2500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i="1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Emoticoanele</a:t>
            </a:r>
            <a:r>
              <a:rPr lang="en-US" sz="4000" b="1" i="1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sau</a:t>
            </a:r>
            <a:r>
              <a:rPr lang="en-US" sz="4000" b="1" i="1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emotigramele</a:t>
            </a:r>
            <a:endParaRPr lang="en-US" sz="4000" i="1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374DF9-4FA5-4455-3BCE-2D5D9745424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o-RO" sz="20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Emoticoanele</a:t>
            </a:r>
            <a:r>
              <a:rPr lang="ro-RO" sz="2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au </a:t>
            </a:r>
            <a:r>
              <a:rPr lang="en-US" sz="20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devenit</a:t>
            </a:r>
            <a:r>
              <a:rPr lang="en-US" sz="2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un </a:t>
            </a:r>
            <a:r>
              <a:rPr lang="en-US" sz="20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simbol</a:t>
            </a:r>
            <a:r>
              <a:rPr lang="en-US" sz="2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al </a:t>
            </a:r>
            <a:r>
              <a:rPr lang="en-US" sz="20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culturii</a:t>
            </a:r>
            <a:r>
              <a:rPr lang="en-US" sz="2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 in </a:t>
            </a:r>
            <a:r>
              <a:rPr lang="en-US" sz="20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mediul</a:t>
            </a:r>
            <a:r>
              <a:rPr lang="en-US" sz="2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online </a:t>
            </a:r>
            <a:r>
              <a:rPr lang="en-US" sz="20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fiind</a:t>
            </a:r>
            <a:r>
              <a:rPr lang="en-US" sz="2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en-US" sz="2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o </a:t>
            </a:r>
            <a:r>
              <a:rPr lang="en-US" sz="20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reprezentare</a:t>
            </a:r>
            <a:r>
              <a:rPr lang="en-US" sz="2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grafică</a:t>
            </a:r>
            <a:r>
              <a:rPr lang="en-US" sz="2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stilizată</a:t>
            </a:r>
            <a:r>
              <a:rPr lang="en-US" sz="2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en-US" sz="20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unei</a:t>
            </a:r>
            <a:r>
              <a:rPr lang="en-US" sz="2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fețe</a:t>
            </a:r>
            <a:r>
              <a:rPr lang="en-US" sz="2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umane</a:t>
            </a:r>
            <a:r>
              <a:rPr lang="en-US" sz="2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deci</a:t>
            </a:r>
            <a:r>
              <a:rPr lang="en-US" sz="20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un chip care </a:t>
            </a:r>
            <a:r>
              <a:rPr lang="en-US" sz="20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exprimă</a:t>
            </a:r>
            <a:r>
              <a:rPr lang="en-US" sz="20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diverse </a:t>
            </a:r>
            <a:r>
              <a:rPr lang="en-US" sz="20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stări</a:t>
            </a:r>
            <a:r>
              <a:rPr lang="en-US" sz="20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emotionale</a:t>
            </a:r>
            <a:r>
              <a:rPr lang="en-US" sz="20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denumirea</a:t>
            </a:r>
            <a:r>
              <a:rPr lang="en-US" sz="2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lor </a:t>
            </a:r>
            <a:r>
              <a:rPr lang="en-US" sz="20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rezultând</a:t>
            </a:r>
            <a:r>
              <a:rPr lang="en-US" sz="2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din </a:t>
            </a:r>
            <a:r>
              <a:rPr lang="en-US" sz="20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compunerea</a:t>
            </a:r>
            <a:r>
              <a:rPr lang="en-US" sz="2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substantivelor</a:t>
            </a:r>
            <a:r>
              <a:rPr lang="en-US" sz="2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„</a:t>
            </a:r>
            <a:r>
              <a:rPr lang="en-US" sz="20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emoție</a:t>
            </a:r>
            <a:r>
              <a:rPr lang="en-US" sz="2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” </a:t>
            </a:r>
            <a:r>
              <a:rPr lang="en-US" sz="20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și</a:t>
            </a:r>
            <a:r>
              <a:rPr lang="en-US" sz="2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„</a:t>
            </a:r>
            <a:r>
              <a:rPr lang="en-US" sz="20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pictogramă</a:t>
            </a:r>
            <a:r>
              <a:rPr lang="en-US" sz="2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”</a:t>
            </a:r>
            <a:endParaRPr lang="ro-RO" sz="2000" dirty="0">
              <a:solidFill>
                <a:srgbClr val="000000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0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Emotigrama</a:t>
            </a:r>
            <a:r>
              <a:rPr lang="en-US" sz="2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 a </a:t>
            </a:r>
            <a:r>
              <a:rPr lang="en-US" sz="20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fost</a:t>
            </a:r>
            <a:r>
              <a:rPr lang="en-US" sz="2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creata</a:t>
            </a:r>
            <a:r>
              <a:rPr lang="en-US" sz="2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la </a:t>
            </a:r>
            <a:r>
              <a:rPr lang="en-US" sz="20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începuturile</a:t>
            </a:r>
            <a:r>
              <a:rPr lang="en-US" sz="2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anilor</a:t>
            </a:r>
            <a:r>
              <a:rPr lang="en-US" sz="2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1970 de </a:t>
            </a:r>
            <a:r>
              <a:rPr lang="en-US" sz="20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frații</a:t>
            </a:r>
            <a:r>
              <a:rPr lang="en-US" sz="2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Murray </a:t>
            </a:r>
            <a:r>
              <a:rPr lang="en-US" sz="20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și</a:t>
            </a:r>
            <a:r>
              <a:rPr lang="en-US" sz="2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Bernard Spain, care s-au unit </a:t>
            </a:r>
            <a:r>
              <a:rPr lang="en-US" sz="20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într</a:t>
            </a:r>
            <a:r>
              <a:rPr lang="en-US" sz="2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-o </a:t>
            </a:r>
            <a:r>
              <a:rPr lang="en-US" sz="20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campanie</a:t>
            </a:r>
            <a:r>
              <a:rPr lang="en-US" sz="2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pentru</a:t>
            </a:r>
            <a:r>
              <a:rPr lang="en-US" sz="2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en-US" sz="20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vinde</a:t>
            </a:r>
            <a:r>
              <a:rPr lang="en-US" sz="2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obiecte</a:t>
            </a:r>
            <a:r>
              <a:rPr lang="en-US" sz="2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noi</a:t>
            </a:r>
            <a:r>
              <a:rPr lang="en-US" sz="2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. Ei au </a:t>
            </a:r>
            <a:r>
              <a:rPr lang="en-US" sz="20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produs</a:t>
            </a:r>
            <a:r>
              <a:rPr lang="en-US" sz="2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nasturi</a:t>
            </a:r>
            <a:r>
              <a:rPr lang="en-US" sz="2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dar</a:t>
            </a:r>
            <a:r>
              <a:rPr lang="en-US" sz="2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și</a:t>
            </a:r>
            <a:r>
              <a:rPr lang="en-US" sz="2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cești</a:t>
            </a:r>
            <a:r>
              <a:rPr lang="en-US" sz="2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de </a:t>
            </a:r>
            <a:r>
              <a:rPr lang="en-US" sz="2000" u="sng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hlinkClick r:id="rId2" tooltip="Cafea"/>
              </a:rPr>
              <a:t>cafea</a:t>
            </a:r>
            <a:r>
              <a:rPr lang="en-US" sz="2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tricouri</a:t>
            </a:r>
            <a:r>
              <a:rPr lang="en-US" sz="2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și</a:t>
            </a:r>
            <a:r>
              <a:rPr lang="en-US" sz="2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multe</a:t>
            </a:r>
            <a:r>
              <a:rPr lang="en-US" sz="2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alte</a:t>
            </a:r>
            <a:r>
              <a:rPr lang="en-US" sz="2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obiecte</a:t>
            </a:r>
            <a:r>
              <a:rPr lang="en-US" sz="2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pe care </a:t>
            </a:r>
            <a:r>
              <a:rPr lang="en-US" sz="20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erau</a:t>
            </a:r>
            <a:r>
              <a:rPr lang="en-US" sz="2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imprimate</a:t>
            </a:r>
            <a:r>
              <a:rPr lang="en-US" sz="2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emotigrama</a:t>
            </a:r>
            <a:r>
              <a:rPr lang="en-US" sz="2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și</a:t>
            </a:r>
            <a:r>
              <a:rPr lang="en-US" sz="2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fraza</a:t>
            </a:r>
            <a:r>
              <a:rPr lang="en-US" sz="2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"</a:t>
            </a:r>
            <a:r>
              <a:rPr lang="en-US" sz="20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Vă</a:t>
            </a:r>
            <a:r>
              <a:rPr lang="en-US" sz="2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dorim</a:t>
            </a:r>
            <a:r>
              <a:rPr lang="en-US" sz="2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o zi </a:t>
            </a:r>
            <a:r>
              <a:rPr lang="en-US" sz="20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fericită</a:t>
            </a:r>
            <a:r>
              <a:rPr lang="en-US" sz="2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", </a:t>
            </a:r>
            <a:r>
              <a:rPr lang="en-US" sz="20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născocită</a:t>
            </a:r>
            <a:r>
              <a:rPr lang="en-US" sz="2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de Murray Spain</a:t>
            </a:r>
            <a:r>
              <a:rPr lang="ro-RO" sz="2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0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F21CC89-7157-44A9-917C-647FA1F731C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Cea</a:t>
            </a:r>
            <a:r>
              <a:rPr lang="en-US" sz="2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2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simplă</a:t>
            </a:r>
            <a:r>
              <a:rPr lang="en-US" sz="2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emotigramă</a:t>
            </a:r>
            <a:r>
              <a:rPr lang="en-US" sz="2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reprezinta</a:t>
            </a:r>
            <a:r>
              <a:rPr lang="en-US" sz="2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sz="20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cerc</a:t>
            </a:r>
            <a:r>
              <a:rPr lang="en-US" sz="2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galben</a:t>
            </a:r>
            <a:r>
              <a:rPr lang="en-US" sz="2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față</a:t>
            </a:r>
            <a:r>
              <a:rPr lang="en-US" sz="2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cu </a:t>
            </a:r>
            <a:r>
              <a:rPr lang="en-US" sz="20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două</a:t>
            </a:r>
            <a:r>
              <a:rPr lang="en-US" sz="2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puncte</a:t>
            </a:r>
            <a:r>
              <a:rPr lang="en-US" sz="2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negre</a:t>
            </a:r>
            <a:r>
              <a:rPr lang="en-US" sz="2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u="sng" dirty="0" err="1"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 tooltip="Ochi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ochii</a:t>
            </a:r>
            <a:r>
              <a:rPr lang="en-US" sz="2000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cu o </a:t>
            </a:r>
            <a:r>
              <a:rPr lang="en-US" sz="20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jumătate</a:t>
            </a:r>
            <a:r>
              <a:rPr lang="en-US" sz="2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cerc</a:t>
            </a:r>
            <a:r>
              <a:rPr lang="en-US" sz="2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partea</a:t>
            </a:r>
            <a:r>
              <a:rPr lang="en-US" sz="2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jos</a:t>
            </a:r>
            <a:r>
              <a:rPr lang="en-US" sz="2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gura</a:t>
            </a:r>
            <a:r>
              <a:rPr lang="en-US" sz="2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en-US" sz="20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Emoticoanele</a:t>
            </a:r>
            <a:r>
              <a:rPr lang="en-US" sz="2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pot face </a:t>
            </a:r>
            <a:r>
              <a:rPr lang="en-US" sz="20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diferența</a:t>
            </a:r>
            <a:r>
              <a:rPr lang="en-US" sz="20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dintre</a:t>
            </a:r>
            <a:r>
              <a:rPr lang="en-US" sz="20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20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insultă</a:t>
            </a:r>
            <a:r>
              <a:rPr lang="en-US" sz="20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0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20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glumă</a:t>
            </a:r>
            <a:r>
              <a:rPr lang="en-US" sz="20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spre</a:t>
            </a:r>
            <a:r>
              <a:rPr lang="en-US" sz="20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exemplu</a:t>
            </a:r>
            <a:r>
              <a:rPr lang="en-US" sz="20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"</a:t>
            </a:r>
            <a:r>
              <a:rPr lang="en-US" sz="2000" i="1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vorbesti</a:t>
            </a:r>
            <a:r>
              <a:rPr lang="en-US" sz="2000" i="1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cam </a:t>
            </a:r>
            <a:r>
              <a:rPr lang="en-US" sz="2000" i="1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</a:t>
            </a:r>
            <a:r>
              <a:rPr lang="en-US" sz="2000" i="1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nu </a:t>
            </a:r>
            <a:r>
              <a:rPr lang="en-US" sz="2000" i="1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crezi</a:t>
            </a:r>
            <a:r>
              <a:rPr lang="en-US" sz="2000" i="1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 :)</a:t>
            </a:r>
            <a:r>
              <a:rPr lang="en-US" sz="20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".</a:t>
            </a:r>
            <a:endParaRPr lang="en-US" sz="2000" dirty="0">
              <a:effectLst/>
              <a:latin typeface="Georgia Pro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spc="-15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Un emoticon </a:t>
            </a:r>
            <a:r>
              <a:rPr lang="en-US" sz="2000" spc="-15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folosit</a:t>
            </a:r>
            <a:r>
              <a:rPr lang="en-US" sz="2000" spc="-15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-15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corect</a:t>
            </a:r>
            <a:r>
              <a:rPr lang="en-US" sz="2000" spc="-15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-15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poate</a:t>
            </a:r>
            <a:r>
              <a:rPr lang="en-US" sz="2000" spc="-15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-15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transforma</a:t>
            </a:r>
            <a:r>
              <a:rPr lang="en-US" sz="2000" spc="-15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un </a:t>
            </a:r>
            <a:r>
              <a:rPr lang="en-US" sz="2000" spc="-15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mesaj</a:t>
            </a:r>
            <a:r>
              <a:rPr lang="en-US" sz="2000" spc="-15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-15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oarecare</a:t>
            </a:r>
            <a:r>
              <a:rPr lang="en-US" sz="2000" spc="-15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-15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într-unul</a:t>
            </a:r>
            <a:r>
              <a:rPr lang="en-US" sz="2000" spc="-15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cu o </a:t>
            </a:r>
            <a:r>
              <a:rPr lang="en-US" sz="2000" spc="-15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însemnătate</a:t>
            </a:r>
            <a:r>
              <a:rPr lang="en-US" sz="2000" spc="-15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-15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aparte</a:t>
            </a:r>
            <a:r>
              <a:rPr lang="en-US" sz="2000" spc="-15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. De-a </a:t>
            </a:r>
            <a:r>
              <a:rPr lang="en-US" sz="2000" spc="-15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lungul</a:t>
            </a:r>
            <a:r>
              <a:rPr lang="en-US" sz="2000" spc="-15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-15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timpului</a:t>
            </a:r>
            <a:r>
              <a:rPr lang="en-US" sz="2000" spc="-15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spc="-15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emoticoanele</a:t>
            </a:r>
            <a:r>
              <a:rPr lang="en-US" sz="2000" spc="-15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au </a:t>
            </a:r>
            <a:r>
              <a:rPr lang="en-US" sz="2000" spc="-15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devenit</a:t>
            </a:r>
            <a:r>
              <a:rPr lang="en-US" sz="2000" spc="-15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un </a:t>
            </a:r>
            <a:r>
              <a:rPr lang="en-US" sz="2000" spc="-15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limbaj</a:t>
            </a:r>
            <a:r>
              <a:rPr lang="en-US" sz="2000" spc="-15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-15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folosit</a:t>
            </a:r>
            <a:r>
              <a:rPr lang="en-US" sz="2000" spc="-15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tot </a:t>
            </a:r>
            <a:r>
              <a:rPr lang="en-US" sz="2000" spc="-15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mai</a:t>
            </a:r>
            <a:r>
              <a:rPr lang="en-US" sz="2000" spc="-15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des, </a:t>
            </a:r>
            <a:r>
              <a:rPr lang="en-US" sz="2000" spc="-15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aproape</a:t>
            </a:r>
            <a:r>
              <a:rPr lang="en-US" sz="2000" spc="-15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ca nu </a:t>
            </a:r>
            <a:r>
              <a:rPr lang="en-US" sz="2000" spc="-15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mai</a:t>
            </a:r>
            <a:r>
              <a:rPr lang="en-US" sz="2000" spc="-15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-15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exista</a:t>
            </a:r>
            <a:r>
              <a:rPr lang="en-US" sz="2000" spc="-15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-15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mesaje</a:t>
            </a:r>
            <a:r>
              <a:rPr lang="en-US" sz="2000" spc="-15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-15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trimise</a:t>
            </a:r>
            <a:r>
              <a:rPr lang="en-US" sz="2000" spc="-15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care </a:t>
            </a:r>
            <a:r>
              <a:rPr lang="en-US" sz="2000" spc="-15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sa</a:t>
            </a:r>
            <a:r>
              <a:rPr lang="en-US" sz="2000" spc="-15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nu fie </a:t>
            </a:r>
            <a:r>
              <a:rPr lang="en-US" sz="2000" spc="-15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însoțite</a:t>
            </a:r>
            <a:r>
              <a:rPr lang="en-US" sz="2000" spc="-15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de un emoticon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91327D-D14C-4AAD-D45A-46A6D42A8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400" b="0"/>
              <a:t>Page</a:t>
            </a:r>
            <a:r>
              <a:rPr lang="en-US"/>
              <a:t> </a:t>
            </a:r>
            <a:fld id="{BBE5057F-7482-41AE-BBDB-C83C2F3461D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51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E1ED4F1-F471-EA9E-FD62-BBE79018A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Emoticoane</a:t>
            </a:r>
            <a:r>
              <a:rPr lang="ro-RO" sz="4000" dirty="0"/>
              <a:t> </a:t>
            </a:r>
            <a:endParaRPr lang="en-US" sz="400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080E45D-9BAA-2D9C-530B-5B6819A765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3932237" cy="4298951"/>
          </a:xfrm>
        </p:spPr>
        <p:txBody>
          <a:bodyPr>
            <a:noAutofit/>
          </a:bodyPr>
          <a:lstStyle/>
          <a:p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mediul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on line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există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multitudine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emoticoane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care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transpun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aproape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absolut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orice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emoție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trăire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stare in care se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află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utilizatorul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platformei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socilizare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acestea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fiind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printre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singurele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elemente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nonverbale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pe care le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putem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regăsi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social media. Se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ajunge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destul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simplu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concluzia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că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empatia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lipsește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cu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desăvîrșire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aceasta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putînd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fii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prezentă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doar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cazul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interactțunii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fizice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dintre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oameni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precum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și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concluzia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ca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noile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generaii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care de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mici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au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inceput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utilizeze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comunicarea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on line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își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pierd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capacitatea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a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percepe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starea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spirit al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celuilalt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“</a:t>
            </a:r>
            <a:r>
              <a:rPr lang="en-US" sz="1400" dirty="0" err="1">
                <a:solidFill>
                  <a:srgbClr val="1D222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Când</a:t>
            </a:r>
            <a:r>
              <a:rPr lang="en-US" sz="1400" dirty="0">
                <a:solidFill>
                  <a:srgbClr val="1D222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ne </a:t>
            </a:r>
            <a:r>
              <a:rPr lang="en-US" sz="1400" dirty="0" err="1">
                <a:solidFill>
                  <a:srgbClr val="1D222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găsim</a:t>
            </a:r>
            <a:r>
              <a:rPr lang="en-US" sz="1400" dirty="0">
                <a:solidFill>
                  <a:srgbClr val="1D222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1D222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1400" dirty="0">
                <a:solidFill>
                  <a:srgbClr val="1D222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1D222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fața</a:t>
            </a:r>
            <a:r>
              <a:rPr lang="en-US" sz="1400" dirty="0">
                <a:solidFill>
                  <a:srgbClr val="1D222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1D222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unui</a:t>
            </a:r>
            <a:r>
              <a:rPr lang="en-US" sz="1400" dirty="0">
                <a:solidFill>
                  <a:srgbClr val="1D222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monitor nu </a:t>
            </a:r>
            <a:r>
              <a:rPr lang="en-US" sz="1400" dirty="0" err="1">
                <a:solidFill>
                  <a:srgbClr val="1D222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mai</a:t>
            </a:r>
            <a:r>
              <a:rPr lang="en-US" sz="1400" dirty="0">
                <a:solidFill>
                  <a:srgbClr val="1D222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1D222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folosim</a:t>
            </a:r>
            <a:r>
              <a:rPr lang="en-US" sz="1400" dirty="0">
                <a:solidFill>
                  <a:srgbClr val="1D222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1D222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componentele</a:t>
            </a:r>
            <a:r>
              <a:rPr lang="en-US" sz="1400" dirty="0">
                <a:solidFill>
                  <a:srgbClr val="1D222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1D222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nonverbale</a:t>
            </a:r>
            <a:r>
              <a:rPr lang="en-US" sz="1400" dirty="0">
                <a:solidFill>
                  <a:srgbClr val="1D222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ale </a:t>
            </a:r>
            <a:r>
              <a:rPr lang="en-US" sz="1400" dirty="0" err="1">
                <a:solidFill>
                  <a:srgbClr val="1D222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comunicării</a:t>
            </a:r>
            <a:r>
              <a:rPr lang="en-US" sz="1400" dirty="0">
                <a:solidFill>
                  <a:srgbClr val="1D222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nu ne </a:t>
            </a:r>
            <a:r>
              <a:rPr lang="en-US" sz="1400" dirty="0" err="1">
                <a:solidFill>
                  <a:srgbClr val="1D222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privim</a:t>
            </a:r>
            <a:r>
              <a:rPr lang="en-US" sz="1400" dirty="0">
                <a:solidFill>
                  <a:srgbClr val="1D222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1D222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interlocutorul</a:t>
            </a:r>
            <a:r>
              <a:rPr lang="en-US" sz="1400" dirty="0">
                <a:solidFill>
                  <a:srgbClr val="1D222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1D222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1400" dirty="0">
                <a:solidFill>
                  <a:srgbClr val="1D222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1D222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ochi</a:t>
            </a:r>
            <a:r>
              <a:rPr lang="en-US" sz="1400" dirty="0">
                <a:solidFill>
                  <a:srgbClr val="1D222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nu </a:t>
            </a:r>
            <a:r>
              <a:rPr lang="en-US" sz="1400" dirty="0" err="1">
                <a:solidFill>
                  <a:srgbClr val="1D222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mai</a:t>
            </a:r>
            <a:r>
              <a:rPr lang="en-US" sz="1400" dirty="0">
                <a:solidFill>
                  <a:srgbClr val="1D222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1D222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transmitem</a:t>
            </a:r>
            <a:r>
              <a:rPr lang="en-US" sz="1400" dirty="0">
                <a:solidFill>
                  <a:srgbClr val="1D222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1D222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emoțiile</a:t>
            </a:r>
            <a:r>
              <a:rPr lang="en-US" sz="1400" dirty="0">
                <a:solidFill>
                  <a:srgbClr val="1D222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1D222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prin</a:t>
            </a:r>
            <a:r>
              <a:rPr lang="en-US" sz="1400" dirty="0">
                <a:solidFill>
                  <a:srgbClr val="1D222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1D222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intermediul</a:t>
            </a:r>
            <a:r>
              <a:rPr lang="en-US" sz="1400" dirty="0">
                <a:solidFill>
                  <a:srgbClr val="1D222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1D222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mimicii</a:t>
            </a:r>
            <a:r>
              <a:rPr lang="en-US" sz="1400" dirty="0">
                <a:solidFill>
                  <a:srgbClr val="1D222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1400" dirty="0" err="1">
                <a:solidFill>
                  <a:srgbClr val="1D222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faciale</a:t>
            </a:r>
            <a:r>
              <a:rPr lang="en-US" sz="1400" dirty="0">
                <a:solidFill>
                  <a:srgbClr val="1D222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rgbClr val="1D222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iar</a:t>
            </a:r>
            <a:r>
              <a:rPr lang="en-US" sz="1400" dirty="0">
                <a:solidFill>
                  <a:srgbClr val="1D222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1D222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contactul</a:t>
            </a:r>
            <a:r>
              <a:rPr lang="en-US" sz="1400" dirty="0">
                <a:solidFill>
                  <a:srgbClr val="1D222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1D222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fizic</a:t>
            </a:r>
            <a:r>
              <a:rPr lang="en-US" sz="1400" dirty="0">
                <a:solidFill>
                  <a:srgbClr val="1D222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1D222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lipsește</a:t>
            </a:r>
            <a:r>
              <a:rPr lang="en-US" sz="1400" dirty="0">
                <a:solidFill>
                  <a:srgbClr val="1D222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cu </a:t>
            </a:r>
            <a:r>
              <a:rPr lang="en-US" sz="1400" dirty="0" err="1">
                <a:solidFill>
                  <a:srgbClr val="1D222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desăvârșire</a:t>
            </a:r>
            <a:r>
              <a:rPr lang="en-US" sz="1400" dirty="0">
                <a:solidFill>
                  <a:srgbClr val="1D222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Stim </a:t>
            </a:r>
            <a:r>
              <a:rPr lang="en-US" sz="1400" dirty="0" err="1">
                <a:solidFill>
                  <a:srgbClr val="1D222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că</a:t>
            </a:r>
            <a:r>
              <a:rPr lang="en-US" sz="1400" dirty="0">
                <a:solidFill>
                  <a:srgbClr val="1D222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1D222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prin</a:t>
            </a:r>
            <a:r>
              <a:rPr lang="en-US" sz="1400" dirty="0">
                <a:solidFill>
                  <a:srgbClr val="1D222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1D222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intermediul</a:t>
            </a:r>
            <a:r>
              <a:rPr lang="en-US" sz="1400" dirty="0">
                <a:solidFill>
                  <a:srgbClr val="1D222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1D222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gesturilor</a:t>
            </a:r>
            <a:r>
              <a:rPr lang="en-US" sz="1400" dirty="0">
                <a:solidFill>
                  <a:srgbClr val="1D222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1D222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putem</a:t>
            </a:r>
            <a:r>
              <a:rPr lang="en-US" sz="1400" dirty="0">
                <a:solidFill>
                  <a:srgbClr val="1D222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1D222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exprima</a:t>
            </a:r>
            <a:r>
              <a:rPr lang="en-US" sz="1400" dirty="0">
                <a:solidFill>
                  <a:srgbClr val="1D222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1D222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multe</a:t>
            </a:r>
            <a:r>
              <a:rPr lang="en-US" sz="1400" dirty="0">
                <a:solidFill>
                  <a:srgbClr val="1D222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1D222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emoții</a:t>
            </a:r>
            <a:r>
              <a:rPr lang="en-US" sz="1400" dirty="0">
                <a:solidFill>
                  <a:srgbClr val="1D222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rgbClr val="1D222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mai</a:t>
            </a:r>
            <a:r>
              <a:rPr lang="en-US" sz="1400" dirty="0">
                <a:solidFill>
                  <a:srgbClr val="1D222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ales </a:t>
            </a:r>
            <a:r>
              <a:rPr lang="en-US" sz="1400" dirty="0" err="1">
                <a:solidFill>
                  <a:srgbClr val="1D222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atunci</a:t>
            </a:r>
            <a:r>
              <a:rPr lang="en-US" sz="1400" dirty="0">
                <a:solidFill>
                  <a:srgbClr val="1D222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1D222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când</a:t>
            </a:r>
            <a:r>
              <a:rPr lang="en-US" sz="1400" dirty="0">
                <a:solidFill>
                  <a:srgbClr val="1D222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1D222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cuvintele</a:t>
            </a:r>
            <a:r>
              <a:rPr lang="en-US" sz="1400" dirty="0">
                <a:solidFill>
                  <a:srgbClr val="1D222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1D222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lipsesc</a:t>
            </a:r>
            <a:r>
              <a:rPr lang="en-US" sz="1400" dirty="0">
                <a:solidFill>
                  <a:srgbClr val="1D222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rgbClr val="1D222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iar</a:t>
            </a:r>
            <a:r>
              <a:rPr lang="en-US" sz="1400" dirty="0">
                <a:solidFill>
                  <a:srgbClr val="1D222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1D222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1400" dirty="0">
                <a:solidFill>
                  <a:srgbClr val="1D222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1D222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anumite</a:t>
            </a:r>
            <a:r>
              <a:rPr lang="en-US" sz="1400" dirty="0">
                <a:solidFill>
                  <a:srgbClr val="1D222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1D222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situații</a:t>
            </a:r>
            <a:r>
              <a:rPr lang="en-US" sz="1400" dirty="0">
                <a:solidFill>
                  <a:srgbClr val="1D222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1D222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tăcerea</a:t>
            </a:r>
            <a:r>
              <a:rPr lang="en-US" sz="1400" dirty="0">
                <a:solidFill>
                  <a:srgbClr val="1D222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1D222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poate</a:t>
            </a:r>
            <a:r>
              <a:rPr lang="en-US" sz="1400" dirty="0">
                <a:solidFill>
                  <a:srgbClr val="1D222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fi </a:t>
            </a:r>
            <a:r>
              <a:rPr lang="en-US" sz="1400" dirty="0" err="1">
                <a:solidFill>
                  <a:srgbClr val="1D222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mai</a:t>
            </a:r>
            <a:r>
              <a:rPr lang="en-US" sz="1400" dirty="0">
                <a:solidFill>
                  <a:srgbClr val="1D222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1D222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încărcată</a:t>
            </a:r>
            <a:r>
              <a:rPr lang="en-US" sz="1400" dirty="0">
                <a:solidFill>
                  <a:srgbClr val="1D222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400" dirty="0" err="1">
                <a:solidFill>
                  <a:srgbClr val="1D222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semnificații</a:t>
            </a:r>
            <a:r>
              <a:rPr lang="en-US" sz="1400" dirty="0">
                <a:solidFill>
                  <a:srgbClr val="1D222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1D222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decât</a:t>
            </a:r>
            <a:r>
              <a:rPr lang="en-US" sz="1400" dirty="0">
                <a:solidFill>
                  <a:srgbClr val="1D222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1D222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cuvintele</a:t>
            </a:r>
            <a:r>
              <a:rPr lang="en-US" sz="1400" dirty="0">
                <a:solidFill>
                  <a:srgbClr val="1D222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1D222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goale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606A02-9EEB-404B-CA6B-40A9355C3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400" b="0"/>
              <a:t>Page</a:t>
            </a:r>
            <a:r>
              <a:rPr lang="en-US"/>
              <a:t> </a:t>
            </a:r>
            <a:fld id="{BBE5057F-7482-41AE-BBDB-C83C2F3461DE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2" name="Picture 8">
            <a:extLst>
              <a:ext uri="{FF2B5EF4-FFF2-40B4-BE49-F238E27FC236}">
                <a16:creationId xmlns:a16="http://schemas.microsoft.com/office/drawing/2014/main" id="{5B5CBF6C-B697-4A54-1823-0F9A10EBEA10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0368" r="10368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89021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C073BB5-1E80-C3BC-10B8-50C20922E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4000" b="1" i="1" dirty="0"/>
              <a:t>Elementele </a:t>
            </a:r>
            <a:r>
              <a:rPr lang="ro-RO" sz="4000" b="1" i="1" dirty="0" err="1"/>
              <a:t>comunicarii</a:t>
            </a:r>
            <a:r>
              <a:rPr lang="ro-RO" sz="4000" b="1" i="1" dirty="0"/>
              <a:t> nonverbale transpuse in </a:t>
            </a:r>
            <a:r>
              <a:rPr lang="ro-RO" sz="4000" b="1" i="1" dirty="0" err="1"/>
              <a:t>emoticoane</a:t>
            </a:r>
            <a:endParaRPr lang="en-US" sz="4000" b="1" i="1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521D414-AABC-59BA-8480-B3255B2352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2" y="1531038"/>
            <a:ext cx="5157787" cy="823912"/>
          </a:xfrm>
        </p:spPr>
        <p:txBody>
          <a:bodyPr>
            <a:normAutofit/>
          </a:bodyPr>
          <a:lstStyle/>
          <a:p>
            <a:r>
              <a:rPr lang="ro-RO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Expresia feței</a:t>
            </a:r>
            <a:r>
              <a:rPr lang="ro-RO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40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C39F866-996F-B1D7-A03F-B158FE2BFD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8594" y="2505075"/>
            <a:ext cx="5157787" cy="4515988"/>
          </a:xfrm>
        </p:spPr>
        <p:txBody>
          <a:bodyPr>
            <a:normAutofit fontScale="92500" lnSpcReduction="20000"/>
          </a:bodyPr>
          <a:lstStyle/>
          <a:p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Comunicarea prin expresia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feţei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include </a:t>
            </a:r>
            <a:r>
              <a:rPr lang="ro-RO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mimica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o-RO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zâmbetul, privirea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tenul;</a:t>
            </a:r>
          </a:p>
          <a:p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Fara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sa ne dam seama, involuntar, zâmbim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egoe UI Emoji" panose="020B0502040204020203" pitchFamily="34" charset="0"/>
              </a:rPr>
              <a:t>😊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ne încruntăm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egoe UI Emoji" panose="020B0502040204020203" pitchFamily="34" charset="0"/>
              </a:rPr>
              <a:t>😒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ne rotim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egoe UI Emoji" panose="020B0502040204020203" pitchFamily="34" charset="0"/>
              </a:rPr>
              <a:t>🙄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ne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micşorăm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egoe UI Emoji" panose="020B0502040204020203" pitchFamily="34" charset="0"/>
              </a:rPr>
              <a:t>😶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sau ne dilatăm pupilele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egoe UI Emoji" panose="020B0502040204020203" pitchFamily="34" charset="0"/>
              </a:rPr>
              <a:t>😲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Fața este cea mai expresivă parte a corpului nostru și expresia acesteia reprezintă un mijloc de comunicare prețios;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o-RO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Mimica este cea care influențează comunicarea în fracțiuni de secundă, prin capacitatea sa de a simula sau masca anumite atitudini; </a:t>
            </a:r>
          </a:p>
          <a:p>
            <a:r>
              <a:rPr lang="ro-RO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Zâmbetul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este un gest foarte complex, care poate să exprime o mulțime de informații, de la plăcere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egoe UI Emoji" panose="020B0502040204020203" pitchFamily="34" charset="0"/>
              </a:rPr>
              <a:t>😀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bucurie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egoe UI Emoji" panose="020B0502040204020203" pitchFamily="34" charset="0"/>
              </a:rPr>
              <a:t>😃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satisfacție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egoe UI Emoji" panose="020B0502040204020203" pitchFamily="34" charset="0"/>
              </a:rPr>
              <a:t>😄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la iubire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egoe UI Emoji" panose="020B0502040204020203" pitchFamily="34" charset="0"/>
              </a:rPr>
              <a:t>🥰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cinism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egoe UI Emoji" panose="020B0502040204020203" pitchFamily="34" charset="0"/>
              </a:rPr>
              <a:t>😆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jenă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egoe UI Emoji" panose="020B0502040204020203" pitchFamily="34" charset="0"/>
              </a:rPr>
              <a:t>😊☺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Se spune că nimeni nu este atât de bogat încât să nu aibă nevoie de un zâmbet și nimeni nu este atât de nemernic încât să nu-l merite. Zâmbetul este un element de comunicare, un instrument, pentru că dezarmează, destinde atmosfera, declanșează sentimente de simpatie și convinge mai ușor. Un zâmbet cumpără totul și nu costă nimic. 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30A8284-DCBF-D242-B440-9366BFE308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5376" y="1503317"/>
            <a:ext cx="5183188" cy="823912"/>
          </a:xfrm>
        </p:spPr>
        <p:txBody>
          <a:bodyPr>
            <a:normAutofit/>
          </a:bodyPr>
          <a:lstStyle/>
          <a:p>
            <a:r>
              <a:rPr lang="ro-RO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Gesturile</a:t>
            </a:r>
            <a:endParaRPr lang="en-US" sz="4000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3F91858-38DF-F926-9599-FB021E12FD1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pPr indent="457200" algn="just">
              <a:lnSpc>
                <a:spcPct val="125000"/>
              </a:lnSpc>
              <a:tabLst>
                <a:tab pos="114300" algn="l"/>
                <a:tab pos="228600" algn="l"/>
              </a:tabLst>
            </a:pP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strângerea pumnilor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egoe UI Emoji" panose="020B0502040204020203" pitchFamily="34" charset="0"/>
              </a:rPr>
              <a:t>👊🤛🤜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arata ostilitate și mânie, solidaritate, stres; 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25000"/>
              </a:lnSpc>
              <a:tabLst>
                <a:tab pos="114300" algn="l"/>
                <a:tab pos="228600" algn="l"/>
              </a:tabLst>
            </a:pP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brațe deschise 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egoe UI Emoji" panose="020B0502040204020203" pitchFamily="34" charset="0"/>
              </a:rPr>
              <a:t>🤗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sinceritate, acceptare; 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25000"/>
              </a:lnSpc>
              <a:tabLst>
                <a:tab pos="114300" algn="l"/>
                <a:tab pos="228600" algn="l"/>
              </a:tabLst>
            </a:pP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mâna la gură 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egoe UI Emoji" panose="020B0502040204020203" pitchFamily="34" charset="0"/>
              </a:rPr>
              <a:t>🤭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surpriză, 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25000"/>
              </a:lnSpc>
              <a:tabLst>
                <a:tab pos="114300" algn="l"/>
                <a:tab pos="228600" algn="l"/>
              </a:tabLst>
            </a:pP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acoperirea gurii cu mâna 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egoe UI Emoji" panose="020B0502040204020203" pitchFamily="34" charset="0"/>
              </a:rPr>
              <a:t>🥱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stare de somnolenta; 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egoe UI Emoji" panose="020B0502040204020203" pitchFamily="34" charset="0"/>
              </a:rPr>
              <a:t>🤔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reflectarea asupra unui lucru,  ascunderea a ceva, nervozitate. Capul sprijinit în palmă semnifică plictiseală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egoe UI Emoji" panose="020B0502040204020203" pitchFamily="34" charset="0"/>
              </a:rPr>
              <a:t>🥱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dar  palma, degetele pe obraz, dimpotrivă, denotă interes extrem. Mâinile ținute la spate pot să exprime superioritate sau încercare de autocontrol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egoe UI Emoji" panose="020B0502040204020203" pitchFamily="34" charset="0"/>
              </a:rPr>
              <a:t>🙆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‍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egoe UI Emoji" panose="020B0502040204020203" pitchFamily="34" charset="0"/>
              </a:rPr>
              <a:t>♀️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F41C76-624D-0489-9425-CCC830788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400" b="0"/>
              <a:t>Page</a:t>
            </a:r>
            <a:r>
              <a:rPr lang="en-US"/>
              <a:t> </a:t>
            </a:r>
            <a:fld id="{BBE5057F-7482-41AE-BBDB-C83C2F3461D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033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BA062E27-6989-B5A0-0830-E906702ED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Degradarea limbii române</a:t>
            </a:r>
            <a:endParaRPr 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CE43B71B-F6D3-B5E2-EDF2-5D6E76B95F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Toți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utilizatorii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rețelelor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sociale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adoptă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un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scris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incorect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deformat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și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câteodată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neînțeles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Limba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română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este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pocită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prescurtările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cuvintelor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devin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normalitate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exemplu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folosirea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literei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“k”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loc de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grupul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litere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“ca”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“chi”,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litera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“q” in loc de 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grupul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“cu”,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litera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“j” in loc de “ș”  (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ejti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ești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multe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alte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erori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grosolane</a:t>
            </a:r>
            <a:r>
              <a:rPr lang="ro-RO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Aceste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modalități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scriere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duc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degradarea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limbii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române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la o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scădere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îngrijorătoare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nivelului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cultură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Spune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că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limba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este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instrumentul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gândirii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iar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care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vorbesc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și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scriu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incorect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este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clar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că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nu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gândesc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bine</a:t>
            </a:r>
            <a:r>
              <a:rPr lang="ro-RO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o-RO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Problema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majoră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este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însă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faptul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că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această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modalitate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scriere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devine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obișnuință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transformându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-se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reguli de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scriere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fiind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chiar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modă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special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printre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tineri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continuând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acest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timp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exprimare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și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scriere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și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după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delogarea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pe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rețelele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sociale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Gasim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peste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tot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social media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articole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postări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unde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creatorii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acestora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utilizează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emoticoane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mesajul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transmis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devenind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telegrafic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parcă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doresc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să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facă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economie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cuvinte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ducând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sărăcirea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limbajului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scris;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ubstituent număr diapozitiv 3">
            <a:extLst>
              <a:ext uri="{FF2B5EF4-FFF2-40B4-BE49-F238E27FC236}">
                <a16:creationId xmlns:a16="http://schemas.microsoft.com/office/drawing/2014/main" id="{38718E82-6EF3-81B2-F3C6-AD97B21E9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400" b="0"/>
              <a:t>Page</a:t>
            </a:r>
            <a:r>
              <a:rPr lang="en-US"/>
              <a:t> </a:t>
            </a:r>
            <a:fld id="{BBE5057F-7482-41AE-BBDB-C83C2F3461D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337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F504F-0731-C44A-1A5A-E36325781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Studiu de caz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7A67A9-E78E-A54A-0D10-A09B73134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5152"/>
            <a:ext cx="4784678" cy="4361811"/>
          </a:xfrm>
        </p:spPr>
        <p:txBody>
          <a:bodyPr/>
          <a:lstStyle/>
          <a:p>
            <a:r>
              <a:rPr lang="ro-RO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naliza</a:t>
            </a:r>
            <a:r>
              <a:rPr lang="ro-RO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postare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unei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instituții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publice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respectiv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Inspectoratul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Poliție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al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Județului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Maramureș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o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captură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ecran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pe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pagina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oficială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Facebook a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instutuției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unde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observăm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tendința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telegrafică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transmitere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mesajelor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special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partea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unde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s-a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inserat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linkul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acces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siteul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web, s-a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folosit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un emoticon “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informații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utile </a:t>
            </a:r>
            <a:r>
              <a:rPr lang="en-US" sz="2000" dirty="0">
                <a:effectLst/>
                <a:latin typeface="Segoe UI Emoj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  <a:sym typeface="Segoe UI Emoji" panose="020B0502040204020203" pitchFamily="34" charset="0"/>
              </a:rPr>
              <a:t>👉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 care de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fapt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înlocuiește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multe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cuvinte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cum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fi “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informații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utile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găsiti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aici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accesând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următorul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link”.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cazul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acesta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mi se pare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că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folosirea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emoticonului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sărăcit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exprimarea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și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propozitia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000" dirty="0">
              <a:effectLst/>
              <a:latin typeface="Georgia Pro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003DA3-758C-699E-8D1C-8EA216910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400" b="0"/>
              <a:t>Page</a:t>
            </a:r>
            <a:r>
              <a:rPr lang="en-US"/>
              <a:t> </a:t>
            </a:r>
            <a:fld id="{BBE5057F-7482-41AE-BBDB-C83C2F3461DE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Imagine 4" descr="O imagine care conține text, captură de ecran, persoană, om&#10;&#10;Descriere generată automat">
            <a:extLst>
              <a:ext uri="{FF2B5EF4-FFF2-40B4-BE49-F238E27FC236}">
                <a16:creationId xmlns:a16="http://schemas.microsoft.com/office/drawing/2014/main" id="{12623B3A-AC0C-88E0-E0BF-0E2B4513223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9937" y="964247"/>
            <a:ext cx="3720224" cy="5212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847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AC6F2020-B30F-F106-AEA3-D8BE04978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Concluzii 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29B12044-9064-16C6-2A68-BE4120F672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Din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păcate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noile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generații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nu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vor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reuși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să-și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însușească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limba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română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literară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nu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vor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putea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s-o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transmită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generațiilor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viitoare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întrucât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viitorul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tot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dependent de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rețele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sociale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internet,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iar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această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nouă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limbă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internauților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câștiga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lupta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limba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română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corectă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pură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pe care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generațiile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vechi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au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învățat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controleze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prețuiască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să-i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pună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valoare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muzicalitatea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expresivitatea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moștenită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la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daci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romani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effectLst/>
              <a:latin typeface="Georgia Pro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Intr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-un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secol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al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vitezei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al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unei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societăți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dominate de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tehnologie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trăim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speranța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că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ne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vom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opri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câteva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momente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ne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uităm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anume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trebuie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corectăm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viața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noastră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zi cu zi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putea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lăsa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urma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noastră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ceva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contribui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ceva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bunăstarea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țării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trăim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ne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gândim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că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suntem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datori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moral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față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România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ii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conservăm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îi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păstrăm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intacte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limba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obiceiurile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secole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de-a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rândul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strămoșii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noștri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-au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viața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le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apăra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nu ne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lăsăm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fascinați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lumea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virtuală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atrage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 un magnet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că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doar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iluzie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trebui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ne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sensibilizeze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imaginile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odinioară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cand,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copiii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erau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cocoșați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muncă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ne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rușineze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faptul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că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acum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copiii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sunt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cocoșati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cauza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poziției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 care o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adoptă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folosind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exces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calculatorul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laptopul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telefonul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mobil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800" dirty="0">
              <a:effectLst/>
              <a:latin typeface="Georgia Pro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ubstituent număr diapozitiv 3">
            <a:extLst>
              <a:ext uri="{FF2B5EF4-FFF2-40B4-BE49-F238E27FC236}">
                <a16:creationId xmlns:a16="http://schemas.microsoft.com/office/drawing/2014/main" id="{F66B2545-EDB8-708F-73DB-0D8765FCD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400" b="0"/>
              <a:t>Page</a:t>
            </a:r>
            <a:r>
              <a:rPr lang="en-US"/>
              <a:t> </a:t>
            </a:r>
            <a:fld id="{BBE5057F-7482-41AE-BBDB-C83C2F3461D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3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EEB22381-9831-2158-208A-FDF851BFE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Bibliografie </a:t>
            </a:r>
            <a:endParaRPr lang="en-US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19350779-B2D5-D9DD-92E3-94EB4916C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30725"/>
          </a:xfrm>
        </p:spPr>
        <p:txBody>
          <a:bodyPr>
            <a:normAutofit fontScale="92500" lnSpcReduction="10000"/>
          </a:bodyPr>
          <a:lstStyle/>
          <a:p>
            <a:r>
              <a:rPr lang="ro-RO" dirty="0" err="1">
                <a:hlinkClick r:id="rId2"/>
              </a:rPr>
              <a:t>www.libertatea.ro</a:t>
            </a:r>
            <a:r>
              <a:rPr lang="ro-RO" dirty="0"/>
              <a:t>;</a:t>
            </a:r>
          </a:p>
          <a:p>
            <a:r>
              <a:rPr lang="ro-RO" dirty="0" err="1">
                <a:hlinkClick r:id="rId3"/>
              </a:rPr>
              <a:t>www.dexonline.ro</a:t>
            </a:r>
            <a:r>
              <a:rPr lang="ro-RO" dirty="0"/>
              <a:t>;</a:t>
            </a:r>
          </a:p>
          <a:p>
            <a:r>
              <a:rPr lang="ro-RO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ANDREI SEBASTIAN </a:t>
            </a:r>
            <a:r>
              <a:rPr lang="ro-RO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STIPIUC</a:t>
            </a:r>
            <a:r>
              <a:rPr lang="ro-RO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CUM SCRIEM PE FACEBOOK. LIMBA TEXTELOR PRODUSE DE UTILIZATORII ROMÂNI AI </a:t>
            </a:r>
            <a:r>
              <a:rPr lang="ro-RO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RETELEI</a:t>
            </a:r>
            <a:r>
              <a:rPr lang="ro-RO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SOCIALE, 2016, </a:t>
            </a:r>
            <a:r>
              <a:rPr lang="ro-RO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IASI</a:t>
            </a:r>
            <a:r>
              <a:rPr lang="ro-RO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EDITURA </a:t>
            </a:r>
            <a:r>
              <a:rPr lang="ro-RO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UNIVERSITATII</a:t>
            </a:r>
            <a:r>
              <a:rPr lang="ro-RO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ALEXANDRU IOAN CUZA;</a:t>
            </a:r>
          </a:p>
          <a:p>
            <a:r>
              <a:rPr lang="ro-RO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IACOPO</a:t>
            </a:r>
            <a:r>
              <a:rPr lang="ro-RO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CASADEI</a:t>
            </a:r>
            <a:r>
              <a:rPr lang="ro-RO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ANDREA </a:t>
            </a:r>
            <a:r>
              <a:rPr lang="ro-RO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BILOTO</a:t>
            </a:r>
            <a:r>
              <a:rPr lang="ro-RO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A FI </a:t>
            </a:r>
            <a:r>
              <a:rPr lang="ro-RO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PARINTE</a:t>
            </a:r>
            <a:r>
              <a:rPr lang="ro-RO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ÎN VREMURILE FACEBOOK. GESTIONAREA </a:t>
            </a:r>
            <a:r>
              <a:rPr lang="ro-RO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OPORTUNITATILOR</a:t>
            </a:r>
            <a:r>
              <a:rPr lang="ro-RO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 RISCURILE NOILOR TEHNOLOGII, 2016, EDITURA </a:t>
            </a:r>
            <a:r>
              <a:rPr lang="ro-RO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LIZUKA</a:t>
            </a:r>
            <a:r>
              <a:rPr lang="ro-RO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EDUCATIV; </a:t>
            </a:r>
          </a:p>
          <a:p>
            <a:r>
              <a:rPr lang="ro-RO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SUSANNA</a:t>
            </a:r>
            <a:r>
              <a:rPr lang="ro-RO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ISERN</a:t>
            </a:r>
            <a:r>
              <a:rPr lang="ro-RO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DESTINAȚIE: COPII FERICIȚI, 2021, BUCUREȘTI, EDITURA CORINT</a:t>
            </a:r>
            <a:r>
              <a:rPr lang="ro-RO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dirty="0"/>
          </a:p>
        </p:txBody>
      </p:sp>
      <p:sp>
        <p:nvSpPr>
          <p:cNvPr id="4" name="Substituent număr diapozitiv 3">
            <a:extLst>
              <a:ext uri="{FF2B5EF4-FFF2-40B4-BE49-F238E27FC236}">
                <a16:creationId xmlns:a16="http://schemas.microsoft.com/office/drawing/2014/main" id="{D525783D-21D2-9F62-9A42-236346247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400" b="0"/>
              <a:t>Page</a:t>
            </a:r>
            <a:r>
              <a:rPr lang="en-US"/>
              <a:t> </a:t>
            </a:r>
            <a:fld id="{BBE5057F-7482-41AE-BBDB-C83C2F3461DE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618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1503</Words>
  <Application>Microsoft Office PowerPoint</Application>
  <PresentationFormat>Ecran lat</PresentationFormat>
  <Paragraphs>55</Paragraphs>
  <Slides>9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7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9</vt:i4>
      </vt:variant>
    </vt:vector>
  </HeadingPairs>
  <TitlesOfParts>
    <vt:vector size="17" baseType="lpstr">
      <vt:lpstr>Aptos</vt:lpstr>
      <vt:lpstr>Arial</vt:lpstr>
      <vt:lpstr>Calibri</vt:lpstr>
      <vt:lpstr>Calibri Light</vt:lpstr>
      <vt:lpstr>Georgia Pro</vt:lpstr>
      <vt:lpstr>Segoe UI Emoji</vt:lpstr>
      <vt:lpstr>Times New Roman</vt:lpstr>
      <vt:lpstr>Office Theme</vt:lpstr>
      <vt:lpstr>COMUNICAREA NONVERBALA – EMOTICONS IN SOCIAL MEDIA  DEGRADAREA LIMBII ROMÂNE ÎN CONTEXTUL REȚELELOR SOCIALE</vt:lpstr>
      <vt:lpstr>Comunicarea nonverbală </vt:lpstr>
      <vt:lpstr>Emoticoanele sau emotigramele</vt:lpstr>
      <vt:lpstr>Emoticoane </vt:lpstr>
      <vt:lpstr>Elementele comunicarii nonverbale transpuse in emoticoane</vt:lpstr>
      <vt:lpstr>Degradarea limbii române</vt:lpstr>
      <vt:lpstr>Studiu de caz</vt:lpstr>
      <vt:lpstr>Concluzii </vt:lpstr>
      <vt:lpstr>Bibliografie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Prezentare XGEN</dc:title>
  <dc:creator>Ionut Balanean</dc:creator>
  <cp:lastModifiedBy>Maria Maris</cp:lastModifiedBy>
  <cp:revision>10</cp:revision>
  <dcterms:created xsi:type="dcterms:W3CDTF">2022-11-16T09:30:41Z</dcterms:created>
  <dcterms:modified xsi:type="dcterms:W3CDTF">2024-05-19T18:57:17Z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b58b62f-6f94-46bd-8089-18e64b0a9abb_Enabled">
    <vt:lpwstr>true</vt:lpwstr>
  </property>
  <property fmtid="{D5CDD505-2E9C-101B-9397-08002B2CF9AE}" pid="3" name="MSIP_Label_5b58b62f-6f94-46bd-8089-18e64b0a9abb_SetDate">
    <vt:lpwstr>2023-10-27T07:10:01Z</vt:lpwstr>
  </property>
  <property fmtid="{D5CDD505-2E9C-101B-9397-08002B2CF9AE}" pid="4" name="MSIP_Label_5b58b62f-6f94-46bd-8089-18e64b0a9abb_Method">
    <vt:lpwstr>Standard</vt:lpwstr>
  </property>
  <property fmtid="{D5CDD505-2E9C-101B-9397-08002B2CF9AE}" pid="5" name="MSIP_Label_5b58b62f-6f94-46bd-8089-18e64b0a9abb_Name">
    <vt:lpwstr>defa4170-0d19-0005-0004-bc88714345d2</vt:lpwstr>
  </property>
  <property fmtid="{D5CDD505-2E9C-101B-9397-08002B2CF9AE}" pid="6" name="MSIP_Label_5b58b62f-6f94-46bd-8089-18e64b0a9abb_SiteId">
    <vt:lpwstr>a6eb79fa-c4a9-4cce-818d-b85274d15305</vt:lpwstr>
  </property>
  <property fmtid="{D5CDD505-2E9C-101B-9397-08002B2CF9AE}" pid="7" name="MSIP_Label_5b58b62f-6f94-46bd-8089-18e64b0a9abb_ActionId">
    <vt:lpwstr>2cd14b58-11e0-4307-8785-27378c20c99b</vt:lpwstr>
  </property>
  <property fmtid="{D5CDD505-2E9C-101B-9397-08002B2CF9AE}" pid="8" name="MSIP_Label_5b58b62f-6f94-46bd-8089-18e64b0a9abb_ContentBits">
    <vt:lpwstr>0</vt:lpwstr>
  </property>
</Properties>
</file>