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aela\Desktop\wetransfer_cm-materiale-licenta_2024-01-16_0826\CM%20materiale%20licenta\prelucrare%20rezultate%20Mihael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9893913924702"/>
          <c:y val="3.0609121518212427E-2"/>
          <c:w val="0.87527205166769884"/>
          <c:h val="0.89905111723293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'capacitatea de retinere a apei'!$C$3:$C$7</c:f>
              <c:strCache>
                <c:ptCount val="5"/>
                <c:pt idx="0">
                  <c:v>PVA-Chit-Ca</c:v>
                </c:pt>
                <c:pt idx="1">
                  <c:v>PVA-Chit-Mg</c:v>
                </c:pt>
                <c:pt idx="2">
                  <c:v>PVA-Chit-Zn</c:v>
                </c:pt>
                <c:pt idx="3">
                  <c:v>PVA-Chit-Ca-Mg-Zn</c:v>
                </c:pt>
                <c:pt idx="4">
                  <c:v>PVA-Chit</c:v>
                </c:pt>
              </c:strCache>
            </c:strRef>
          </c:cat>
          <c:val>
            <c:numRef>
              <c:f>'capacitatea de retinere a apei'!$F$3:$F$7</c:f>
              <c:numCache>
                <c:formatCode>0.0</c:formatCode>
                <c:ptCount val="5"/>
                <c:pt idx="0">
                  <c:v>262.86619160728424</c:v>
                </c:pt>
                <c:pt idx="1">
                  <c:v>731.42100617828771</c:v>
                </c:pt>
                <c:pt idx="2">
                  <c:v>1032.7464788732393</c:v>
                </c:pt>
                <c:pt idx="3">
                  <c:v>297.42857142857139</c:v>
                </c:pt>
                <c:pt idx="4">
                  <c:v>551.4717581543357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C-4C23-B47E-7CD4B20BF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5267264"/>
        <c:axId val="1443070992"/>
      </c:barChart>
      <c:catAx>
        <c:axId val="13552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o-RO"/>
          </a:p>
        </c:txPr>
        <c:crossAx val="1443070992"/>
        <c:crosses val="autoZero"/>
        <c:auto val="1"/>
        <c:lblAlgn val="ctr"/>
        <c:lblOffset val="100"/>
        <c:noMultiLvlLbl val="0"/>
      </c:catAx>
      <c:valAx>
        <c:axId val="144307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CRA(%)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35526726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1028732971877E-2"/>
          <c:y val="5.1676639950983538E-2"/>
          <c:w val="0.89010778725881023"/>
          <c:h val="0.883595128909807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433751743375174E-3"/>
                  <c:y val="-9.89423404981235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4E-4512-AF0B-1012290114EA}"/>
                </c:ext>
              </c:extLst>
            </c:dLbl>
            <c:dLbl>
              <c:idx val="1"/>
              <c:layout>
                <c:manualLayout>
                  <c:x val="0"/>
                  <c:y val="-9.2118730808597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4E-4512-AF0B-1012290114EA}"/>
                </c:ext>
              </c:extLst>
            </c:dLbl>
            <c:dLbl>
              <c:idx val="2"/>
              <c:layout>
                <c:manualLayout>
                  <c:x val="0"/>
                  <c:y val="-8.529512111907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4E-4512-AF0B-1012290114EA}"/>
                </c:ext>
              </c:extLst>
            </c:dLbl>
            <c:dLbl>
              <c:idx val="3"/>
              <c:layout>
                <c:manualLayout>
                  <c:x val="1.4600943475741771E-2"/>
                  <c:y val="-8.782163098054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o-R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104257941720644E-2"/>
                      <c:h val="4.26612053540813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4E-4512-AF0B-1012290114EA}"/>
                </c:ext>
              </c:extLst>
            </c:dLbl>
            <c:dLbl>
              <c:idx val="4"/>
              <c:layout>
                <c:manualLayout>
                  <c:x val="0"/>
                  <c:y val="-9.5530535653360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4E-4512-AF0B-101229011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porozitatea!$B$3:$B$7</c:f>
              <c:strCache>
                <c:ptCount val="5"/>
                <c:pt idx="0">
                  <c:v>PVA-Chit-Ca</c:v>
                </c:pt>
                <c:pt idx="1">
                  <c:v>PVA-Chit-Mg</c:v>
                </c:pt>
                <c:pt idx="2">
                  <c:v>PVA-Chit-Zn</c:v>
                </c:pt>
                <c:pt idx="3">
                  <c:v>PVA-Chit-Ca-Mg-Zn</c:v>
                </c:pt>
                <c:pt idx="4">
                  <c:v>PVA-Chit</c:v>
                </c:pt>
              </c:strCache>
            </c:strRef>
          </c:cat>
          <c:val>
            <c:numRef>
              <c:f>porozitatea!$F$3:$F$7</c:f>
              <c:numCache>
                <c:formatCode>0.00</c:formatCode>
                <c:ptCount val="5"/>
                <c:pt idx="0">
                  <c:v>3.8461538461537672</c:v>
                </c:pt>
                <c:pt idx="1">
                  <c:v>3.8461538461537672</c:v>
                </c:pt>
                <c:pt idx="2">
                  <c:v>3.8461538461537672</c:v>
                </c:pt>
                <c:pt idx="3">
                  <c:v>3.2258064516128386</c:v>
                </c:pt>
                <c:pt idx="4">
                  <c:v>4.7619047619046606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4E-4512-AF0B-1012290114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65440"/>
        <c:axId val="30332752"/>
      </c:barChart>
      <c:catAx>
        <c:axId val="313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30332752"/>
        <c:crosses val="autoZero"/>
        <c:auto val="1"/>
        <c:lblAlgn val="ctr"/>
        <c:lblOffset val="100"/>
        <c:noMultiLvlLbl val="0"/>
      </c:catAx>
      <c:valAx>
        <c:axId val="30332752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Porozitatea (%)</a:t>
                </a:r>
              </a:p>
            </c:rich>
          </c:tx>
          <c:layout>
            <c:manualLayout>
              <c:xMode val="edge"/>
              <c:yMode val="edge"/>
              <c:x val="2.0605486543400428E-3"/>
              <c:y val="0.400036551383816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313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pepsina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7.5812060116689242E-2"/>
          <c:y val="0.19172644667623145"/>
          <c:w val="0.92064936946575948"/>
          <c:h val="0.60266195204795958"/>
        </c:manualLayout>
      </c:layout>
      <c:lineChart>
        <c:grouping val="standard"/>
        <c:varyColors val="0"/>
        <c:ser>
          <c:idx val="0"/>
          <c:order val="0"/>
          <c:tx>
            <c:strRef>
              <c:f>biodegradabilitatea!$N$4</c:f>
              <c:strCache>
                <c:ptCount val="1"/>
                <c:pt idx="0">
                  <c:v>PVA-Chit-Ca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biodegradabilitatea!$O$5:$O$8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3.9876781476530163</c:v>
                  </c:pt>
                  <c:pt idx="2">
                    <c:v>2.282885643657993</c:v>
                  </c:pt>
                  <c:pt idx="3">
                    <c:v>3.9435726912511608</c:v>
                  </c:pt>
                </c:numCache>
              </c:numRef>
            </c:plus>
            <c:minus>
              <c:numRef>
                <c:f>biodegradabilitatea!$O$5:$O$8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3.9876781476530163</c:v>
                  </c:pt>
                  <c:pt idx="2">
                    <c:v>2.282885643657993</c:v>
                  </c:pt>
                  <c:pt idx="3">
                    <c:v>3.9435726912511608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biodegradabilitatea!$M$5:$M$8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biodegradabilitatea!$N$5:$N$8</c:f>
              <c:numCache>
                <c:formatCode>General</c:formatCode>
                <c:ptCount val="4"/>
                <c:pt idx="0">
                  <c:v>0</c:v>
                </c:pt>
                <c:pt idx="1">
                  <c:v>46.167065273979169</c:v>
                </c:pt>
                <c:pt idx="2">
                  <c:v>46.386014577638946</c:v>
                </c:pt>
                <c:pt idx="3">
                  <c:v>47.981704737730929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45-4E71-BD42-A337BA7BFE48}"/>
            </c:ext>
          </c:extLst>
        </c:ser>
        <c:ser>
          <c:idx val="1"/>
          <c:order val="1"/>
          <c:tx>
            <c:strRef>
              <c:f>biodegradabilitatea!$P$4</c:f>
              <c:strCache>
                <c:ptCount val="1"/>
                <c:pt idx="0">
                  <c:v>PVA-Chit-Mg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biodegradabilitatea!$Q$5:$Q$8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1.0671587481488434</c:v>
                  </c:pt>
                  <c:pt idx="2">
                    <c:v>1.5170671131737437</c:v>
                  </c:pt>
                  <c:pt idx="3">
                    <c:v>1.094296073771553</c:v>
                  </c:pt>
                </c:numCache>
              </c:numRef>
            </c:plus>
            <c:minus>
              <c:numRef>
                <c:f>biodegradabilitatea!$Q$5:$Q$8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1.0671587481488434</c:v>
                  </c:pt>
                  <c:pt idx="2">
                    <c:v>1.5170671131737437</c:v>
                  </c:pt>
                  <c:pt idx="3">
                    <c:v>1.094296073771553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biodegradabilitatea!$M$5:$M$8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biodegradabilitatea!$P$5:$P$8</c:f>
              <c:numCache>
                <c:formatCode>General</c:formatCode>
                <c:ptCount val="4"/>
                <c:pt idx="0">
                  <c:v>0</c:v>
                </c:pt>
                <c:pt idx="1">
                  <c:v>56.00939569514523</c:v>
                </c:pt>
                <c:pt idx="2">
                  <c:v>53.383478627340452</c:v>
                </c:pt>
                <c:pt idx="3">
                  <c:v>54.232584782067924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45-4E71-BD42-A337BA7BFE48}"/>
            </c:ext>
          </c:extLst>
        </c:ser>
        <c:ser>
          <c:idx val="2"/>
          <c:order val="2"/>
          <c:tx>
            <c:strRef>
              <c:f>biodegradabilitatea!$R$4</c:f>
              <c:strCache>
                <c:ptCount val="1"/>
                <c:pt idx="0">
                  <c:v>PVA-Chit-Zn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biodegradabilitatea!$S$5:$S$8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1.6342789655262226</c:v>
                  </c:pt>
                  <c:pt idx="2">
                    <c:v>2.353844268576236</c:v>
                  </c:pt>
                  <c:pt idx="3">
                    <c:v>2.3024988321245141</c:v>
                  </c:pt>
                </c:numCache>
              </c:numRef>
            </c:plus>
            <c:minus>
              <c:numRef>
                <c:f>biodegradabilitatea!$S$5:$S$8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1.6342789655262226</c:v>
                  </c:pt>
                  <c:pt idx="2">
                    <c:v>2.353844268576236</c:v>
                  </c:pt>
                  <c:pt idx="3">
                    <c:v>2.3024988321245141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biodegradabilitatea!$M$5:$M$8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biodegradabilitatea!$R$5:$R$8</c:f>
              <c:numCache>
                <c:formatCode>General</c:formatCode>
                <c:ptCount val="4"/>
                <c:pt idx="0">
                  <c:v>0</c:v>
                </c:pt>
                <c:pt idx="1">
                  <c:v>55.053737892656379</c:v>
                </c:pt>
                <c:pt idx="2">
                  <c:v>56.88858867164037</c:v>
                </c:pt>
                <c:pt idx="3">
                  <c:v>56.809593179098989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45-4E71-BD42-A337BA7BFE48}"/>
            </c:ext>
          </c:extLst>
        </c:ser>
        <c:ser>
          <c:idx val="3"/>
          <c:order val="3"/>
          <c:tx>
            <c:strRef>
              <c:f>biodegradabilitatea!$T$4</c:f>
              <c:strCache>
                <c:ptCount val="1"/>
                <c:pt idx="0">
                  <c:v>PVA-Chit-Ca-Mg-Zn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biodegradabilitatea!$U$5:$U$8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1.8414232431975976</c:v>
                  </c:pt>
                  <c:pt idx="2">
                    <c:v>1.6156864353623224</c:v>
                  </c:pt>
                  <c:pt idx="3">
                    <c:v>1.5021905886071778</c:v>
                  </c:pt>
                </c:numCache>
              </c:numRef>
            </c:plus>
            <c:minus>
              <c:numRef>
                <c:f>biodegradabilitatea!$U$5:$U$8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1.8414232431975976</c:v>
                  </c:pt>
                  <c:pt idx="2">
                    <c:v>1.6156864353623224</c:v>
                  </c:pt>
                  <c:pt idx="3">
                    <c:v>1.5021905886071778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biodegradabilitatea!$M$5:$M$8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biodegradabilitatea!$T$5:$T$8</c:f>
              <c:numCache>
                <c:formatCode>General</c:formatCode>
                <c:ptCount val="4"/>
                <c:pt idx="0">
                  <c:v>0</c:v>
                </c:pt>
                <c:pt idx="1">
                  <c:v>49.543513183918577</c:v>
                </c:pt>
                <c:pt idx="2">
                  <c:v>50.213945026551322</c:v>
                </c:pt>
                <c:pt idx="3">
                  <c:v>50.548222556118311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45-4E71-BD42-A337BA7BFE48}"/>
            </c:ext>
          </c:extLst>
        </c:ser>
        <c:ser>
          <c:idx val="4"/>
          <c:order val="4"/>
          <c:tx>
            <c:strRef>
              <c:f>biodegradabilitatea!$V$4</c:f>
              <c:strCache>
                <c:ptCount val="1"/>
                <c:pt idx="0">
                  <c:v>PVA-Chit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biodegradabilitatea!$W$5:$W$8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1.2272338724294456</c:v>
                  </c:pt>
                  <c:pt idx="2">
                    <c:v>2.391607146097134</c:v>
                  </c:pt>
                  <c:pt idx="3">
                    <c:v>0.24133621000788572</c:v>
                  </c:pt>
                </c:numCache>
              </c:numRef>
            </c:plus>
            <c:minus>
              <c:numRef>
                <c:f>biodegradabilitatea!$W$5:$W$8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1.2272338724294456</c:v>
                  </c:pt>
                  <c:pt idx="2">
                    <c:v>2.391607146097134</c:v>
                  </c:pt>
                  <c:pt idx="3">
                    <c:v>0.24133621000788572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biodegradabilitatea!$M$5:$M$8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biodegradabilitatea!$V$5:$V$8</c:f>
              <c:numCache>
                <c:formatCode>General</c:formatCode>
                <c:ptCount val="4"/>
                <c:pt idx="0">
                  <c:v>0</c:v>
                </c:pt>
                <c:pt idx="1">
                  <c:v>52.545949298830571</c:v>
                </c:pt>
                <c:pt idx="2">
                  <c:v>51.211526771298303</c:v>
                </c:pt>
                <c:pt idx="3">
                  <c:v>52.628483918589467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45-4E71-BD42-A337BA7BF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352910928"/>
        <c:axId val="107149104"/>
      </c:lineChart>
      <c:dateAx>
        <c:axId val="13529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07149104"/>
        <c:crosses val="autoZero"/>
        <c:auto val="0"/>
        <c:lblOffset val="100"/>
        <c:baseTimeUnit val="days"/>
      </c:dateAx>
      <c:valAx>
        <c:axId val="1071491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Biodegradabilitate (%)</a:t>
                </a:r>
              </a:p>
            </c:rich>
          </c:tx>
          <c:layout>
            <c:manualLayout>
              <c:xMode val="edge"/>
              <c:yMode val="edge"/>
              <c:x val="9.9857342672930206E-3"/>
              <c:y val="0.29510199316907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3529109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6740373896216"/>
          <c:y val="0.8980371848137817"/>
          <c:w val="0.8373946545272446"/>
          <c:h val="0.10196281518621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pancreatina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biodegradabilitatea!$N$28</c:f>
              <c:strCache>
                <c:ptCount val="1"/>
                <c:pt idx="0">
                  <c:v>PVA-Chit-Ca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062B-471B-A778-DB0E1650C726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biodegradabilitatea!$O$29:$O$32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2.1114082655130755</c:v>
                  </c:pt>
                  <c:pt idx="2">
                    <c:v>2.8671508742368248</c:v>
                  </c:pt>
                  <c:pt idx="3">
                    <c:v>5.849420340095544</c:v>
                  </c:pt>
                </c:numCache>
              </c:numRef>
            </c:plus>
            <c:minus>
              <c:numRef>
                <c:f>biodegradabilitatea!$O$29:$O$32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2.1114082655130755</c:v>
                  </c:pt>
                  <c:pt idx="2">
                    <c:v>2.8671508742368248</c:v>
                  </c:pt>
                  <c:pt idx="3">
                    <c:v>5.849420340095544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biodegradabilitatea!$M$29:$M$32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biodegradabilitatea!$N$29:$N$32</c:f>
              <c:numCache>
                <c:formatCode>General</c:formatCode>
                <c:ptCount val="4"/>
                <c:pt idx="0">
                  <c:v>0</c:v>
                </c:pt>
                <c:pt idx="1">
                  <c:v>45.660591486456269</c:v>
                </c:pt>
                <c:pt idx="2">
                  <c:v>46.188131601433554</c:v>
                </c:pt>
                <c:pt idx="3">
                  <c:v>45.197170166897671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B-471B-A778-DB0E1650C726}"/>
            </c:ext>
          </c:extLst>
        </c:ser>
        <c:ser>
          <c:idx val="1"/>
          <c:order val="1"/>
          <c:tx>
            <c:strRef>
              <c:f>biodegradabilitatea!$P$28</c:f>
              <c:strCache>
                <c:ptCount val="1"/>
                <c:pt idx="0">
                  <c:v>PVA-Chit-Mg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biodegradabilitatea!$Q$29:$Q$32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3.1326027462392942</c:v>
                  </c:pt>
                  <c:pt idx="2">
                    <c:v>2.6509815306894731</c:v>
                  </c:pt>
                  <c:pt idx="3">
                    <c:v>2.5664320193716308</c:v>
                  </c:pt>
                </c:numCache>
              </c:numRef>
            </c:plus>
            <c:minus>
              <c:numRef>
                <c:f>biodegradabilitatea!$Q$29:$Q$32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3.1326027462392942</c:v>
                  </c:pt>
                  <c:pt idx="2">
                    <c:v>2.6509815306894731</c:v>
                  </c:pt>
                  <c:pt idx="3">
                    <c:v>2.5664320193716308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biodegradabilitatea!$M$29:$M$32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biodegradabilitatea!$P$29:$P$32</c:f>
              <c:numCache>
                <c:formatCode>General</c:formatCode>
                <c:ptCount val="4"/>
                <c:pt idx="0">
                  <c:v>0</c:v>
                </c:pt>
                <c:pt idx="1">
                  <c:v>49.312553217153543</c:v>
                </c:pt>
                <c:pt idx="2">
                  <c:v>51.067437681014702</c:v>
                </c:pt>
                <c:pt idx="3">
                  <c:v>51.06473940787393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B-471B-A778-DB0E1650C726}"/>
            </c:ext>
          </c:extLst>
        </c:ser>
        <c:ser>
          <c:idx val="2"/>
          <c:order val="2"/>
          <c:tx>
            <c:strRef>
              <c:f>biodegradabilitatea!$R$28</c:f>
              <c:strCache>
                <c:ptCount val="1"/>
                <c:pt idx="0">
                  <c:v>PVA-Chit-Zn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biodegradabilitatea!$S$29:$S$32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4.9789580345584303</c:v>
                  </c:pt>
                  <c:pt idx="2">
                    <c:v>5.9866752919877291</c:v>
                  </c:pt>
                  <c:pt idx="3">
                    <c:v>4.4667762683707242</c:v>
                  </c:pt>
                </c:numCache>
              </c:numRef>
            </c:plus>
            <c:minus>
              <c:numRef>
                <c:f>biodegradabilitatea!$S$29:$S$32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4.9789580345584303</c:v>
                  </c:pt>
                  <c:pt idx="2">
                    <c:v>5.9866752919877291</c:v>
                  </c:pt>
                  <c:pt idx="3">
                    <c:v>4.4667762683707242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biodegradabilitatea!$M$29:$M$32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biodegradabilitatea!$R$29:$R$32</c:f>
              <c:numCache>
                <c:formatCode>General</c:formatCode>
                <c:ptCount val="4"/>
                <c:pt idx="0">
                  <c:v>0</c:v>
                </c:pt>
                <c:pt idx="1">
                  <c:v>45.224801571549939</c:v>
                </c:pt>
                <c:pt idx="2">
                  <c:v>44.97883723889916</c:v>
                </c:pt>
                <c:pt idx="3">
                  <c:v>46.95678991344721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2B-471B-A778-DB0E1650C726}"/>
            </c:ext>
          </c:extLst>
        </c:ser>
        <c:ser>
          <c:idx val="3"/>
          <c:order val="3"/>
          <c:tx>
            <c:strRef>
              <c:f>biodegradabilitatea!$T$28</c:f>
              <c:strCache>
                <c:ptCount val="1"/>
                <c:pt idx="0">
                  <c:v>PVA-Chit-Ca-Mg-Zn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biodegradabilitatea!$U$29:$U$32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0.97044232249490259</c:v>
                  </c:pt>
                  <c:pt idx="2">
                    <c:v>1.8137294984029684</c:v>
                  </c:pt>
                  <c:pt idx="3">
                    <c:v>0.76314832996205173</c:v>
                  </c:pt>
                </c:numCache>
              </c:numRef>
            </c:plus>
            <c:minus>
              <c:numRef>
                <c:f>biodegradabilitatea!$U$29:$U$32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0.97044232249490259</c:v>
                  </c:pt>
                  <c:pt idx="2">
                    <c:v>1.8137294984029684</c:v>
                  </c:pt>
                  <c:pt idx="3">
                    <c:v>0.76314832996205173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biodegradabilitatea!$M$29:$M$32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biodegradabilitatea!$T$29:$T$32</c:f>
              <c:numCache>
                <c:formatCode>General</c:formatCode>
                <c:ptCount val="4"/>
                <c:pt idx="0">
                  <c:v>0</c:v>
                </c:pt>
                <c:pt idx="1">
                  <c:v>52.885789919312039</c:v>
                </c:pt>
                <c:pt idx="2">
                  <c:v>53.074706585142792</c:v>
                </c:pt>
                <c:pt idx="3">
                  <c:v>55.63018516845208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2B-471B-A778-DB0E1650C726}"/>
            </c:ext>
          </c:extLst>
        </c:ser>
        <c:ser>
          <c:idx val="4"/>
          <c:order val="4"/>
          <c:tx>
            <c:strRef>
              <c:f>biodegradabilitatea!$V$28</c:f>
              <c:strCache>
                <c:ptCount val="1"/>
                <c:pt idx="0">
                  <c:v>PVA-Chit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biodegradabilitatea!$W$29:$W$32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6.2749382835634728</c:v>
                  </c:pt>
                  <c:pt idx="2">
                    <c:v>4.3281516192719112</c:v>
                  </c:pt>
                  <c:pt idx="3">
                    <c:v>8.5594419624129383</c:v>
                  </c:pt>
                </c:numCache>
              </c:numRef>
            </c:plus>
            <c:minus>
              <c:numRef>
                <c:f>biodegradabilitatea!$W$29:$W$32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6.2749382835634728</c:v>
                  </c:pt>
                  <c:pt idx="2">
                    <c:v>4.3281516192719112</c:v>
                  </c:pt>
                  <c:pt idx="3">
                    <c:v>8.5594419624129383</c:v>
                  </c:pt>
                </c:numCache>
              </c:numRef>
            </c:minus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biodegradabilitatea!$M$29:$M$32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cat>
          <c:val>
            <c:numRef>
              <c:f>biodegradabilitatea!$V$29:$V$32</c:f>
              <c:numCache>
                <c:formatCode>General</c:formatCode>
                <c:ptCount val="4"/>
                <c:pt idx="0">
                  <c:v>0</c:v>
                </c:pt>
                <c:pt idx="1">
                  <c:v>49.93028037637805</c:v>
                </c:pt>
                <c:pt idx="2">
                  <c:v>50.328973822115721</c:v>
                </c:pt>
                <c:pt idx="3">
                  <c:v>52.427017355875243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2B-471B-A778-DB0E1650C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3948688"/>
        <c:axId val="118936800"/>
      </c:lineChart>
      <c:catAx>
        <c:axId val="11394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perioada (zile)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18936800"/>
        <c:crosses val="autoZero"/>
        <c:auto val="1"/>
        <c:lblAlgn val="ctr"/>
        <c:lblOffset val="100"/>
        <c:noMultiLvlLbl val="0"/>
      </c:catAx>
      <c:valAx>
        <c:axId val="1189368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Biodegradabilitate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139486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'absorbtia de glucoza'!$L$3</c:f>
                <c:numCache>
                  <c:formatCode>General</c:formatCode>
                  <c:ptCount val="1"/>
                  <c:pt idx="0">
                    <c:v>179.51192210065255</c:v>
                  </c:pt>
                </c:numCache>
              </c:numRef>
            </c:plus>
            <c:minus>
              <c:numRef>
                <c:f>'absorbtia de glucoza'!$L$3</c:f>
                <c:numCache>
                  <c:formatCode>General</c:formatCode>
                  <c:ptCount val="1"/>
                  <c:pt idx="0">
                    <c:v>179.51192210065255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('absorbtia de glucoza'!$K$2,'absorbtia de glucoza'!$M$2,'absorbtia de glucoza'!$O$2,'absorbtia de glucoza'!$Q$2,'absorbtia de glucoza'!$S$2)</c:f>
              <c:strCache>
                <c:ptCount val="5"/>
                <c:pt idx="0">
                  <c:v>PVA-Chit-Ca</c:v>
                </c:pt>
                <c:pt idx="1">
                  <c:v>PVA-Chit-Mg</c:v>
                </c:pt>
                <c:pt idx="2">
                  <c:v>PVA-Chit-Zn</c:v>
                </c:pt>
                <c:pt idx="3">
                  <c:v>PVA-Chit-Ca-Mg-Zn</c:v>
                </c:pt>
                <c:pt idx="4">
                  <c:v>PVA-Chit</c:v>
                </c:pt>
              </c:strCache>
            </c:strRef>
          </c:cat>
          <c:val>
            <c:numRef>
              <c:f>('absorbtia de glucoza'!$K$3,'absorbtia de glucoza'!$M$3,'absorbtia de glucoza'!$O$3,'absorbtia de glucoza'!$Q$3,'absorbtia de glucoza'!$S$3)</c:f>
              <c:numCache>
                <c:formatCode>General</c:formatCode>
                <c:ptCount val="5"/>
                <c:pt idx="0">
                  <c:v>1226.9340974212034</c:v>
                </c:pt>
                <c:pt idx="1">
                  <c:v>1443.1441899265387</c:v>
                </c:pt>
                <c:pt idx="2">
                  <c:v>1257.3568479993462</c:v>
                </c:pt>
                <c:pt idx="3">
                  <c:v>2193.8518997342526</c:v>
                </c:pt>
                <c:pt idx="4">
                  <c:v>1498.7012987012986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9-42BF-BAA1-A1FF49E9F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66304"/>
        <c:axId val="37460080"/>
      </c:barChart>
      <c:catAx>
        <c:axId val="288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37460080"/>
        <c:crosses val="autoZero"/>
        <c:auto val="1"/>
        <c:lblAlgn val="ctr"/>
        <c:lblOffset val="100"/>
        <c:noMultiLvlLbl val="0"/>
      </c:catAx>
      <c:valAx>
        <c:axId val="3746008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glucoza absorbita (mg/g)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2886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3686117501427"/>
          <c:y val="3.7914686798089771E-2"/>
          <c:w val="0.86236038515292135"/>
          <c:h val="0.72119379425867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'absorbtia albuminei'!$B$3:$B$7</c:f>
              <c:strCache>
                <c:ptCount val="5"/>
                <c:pt idx="0">
                  <c:v>PVA-Chit-Ca</c:v>
                </c:pt>
                <c:pt idx="1">
                  <c:v>PVA-Chit-Mg</c:v>
                </c:pt>
                <c:pt idx="2">
                  <c:v>PVA-Chit-Zn</c:v>
                </c:pt>
                <c:pt idx="3">
                  <c:v>PVA-Chit-Ca-Mg-Zn</c:v>
                </c:pt>
                <c:pt idx="4">
                  <c:v>PVA-Chit</c:v>
                </c:pt>
              </c:strCache>
            </c:strRef>
          </c:cat>
          <c:val>
            <c:numRef>
              <c:f>'absorbtia albuminei'!$I$3:$I$7</c:f>
              <c:numCache>
                <c:formatCode>General</c:formatCode>
                <c:ptCount val="5"/>
                <c:pt idx="0">
                  <c:v>19.230769230769369</c:v>
                </c:pt>
                <c:pt idx="1">
                  <c:v>0.19646365422406908</c:v>
                </c:pt>
                <c:pt idx="2">
                  <c:v>30.211480362537763</c:v>
                </c:pt>
                <c:pt idx="3">
                  <c:v>0.41407867494815775</c:v>
                </c:pt>
                <c:pt idx="4">
                  <c:v>62.370062370062371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9-4174-B125-9640841F0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4124736"/>
        <c:axId val="1439595776"/>
      </c:barChart>
      <c:catAx>
        <c:axId val="15741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439595776"/>
        <c:crosses val="autoZero"/>
        <c:auto val="1"/>
        <c:lblAlgn val="ctr"/>
        <c:lblOffset val="100"/>
        <c:noMultiLvlLbl val="0"/>
      </c:catAx>
      <c:valAx>
        <c:axId val="143959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albumina absorbita (mg/g)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o-R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157412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5/18/2024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Matrici de fosfat modificate cu alcool polivinilic, chitosan și diferiți ioni metalici cu aplicații în domeniul medical </a:t>
            </a:r>
            <a:br>
              <a:rPr lang="ro-RO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Au</a:t>
            </a:r>
            <a:r>
              <a:rPr lang="ro-RO" dirty="0" smtClean="0">
                <a:latin typeface="+mj-lt"/>
              </a:rPr>
              <a:t>thor/s</a:t>
            </a:r>
            <a:r>
              <a:rPr lang="en-US" dirty="0" smtClean="0">
                <a:latin typeface="+mj-lt"/>
              </a:rPr>
              <a:t>:</a:t>
            </a:r>
            <a:r>
              <a:rPr lang="ro-RO" dirty="0" smtClean="0">
                <a:latin typeface="+mj-lt"/>
              </a:rPr>
              <a:t> Danciu Mihaela</a:t>
            </a:r>
            <a:endParaRPr lang="en-US" dirty="0">
              <a:latin typeface="+mj-lt"/>
            </a:endParaRPr>
          </a:p>
          <a:p>
            <a:r>
              <a:rPr lang="ro-RO" dirty="0" smtClean="0">
                <a:latin typeface="+mj-lt"/>
              </a:rPr>
              <a:t>Affiliation</a:t>
            </a:r>
            <a:r>
              <a:rPr lang="en-US" dirty="0" smtClean="0">
                <a:latin typeface="+mj-lt"/>
              </a:rPr>
              <a:t>:</a:t>
            </a:r>
            <a:r>
              <a:rPr lang="ro-RO" dirty="0" smtClean="0">
                <a:latin typeface="+mj-lt"/>
              </a:rPr>
              <a:t> Universitatea tehnică din Cluj Napoca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200" dirty="0"/>
              <a:t>Structura determinată prin spectroscopie în infraroșu (FTIR)</a:t>
            </a:r>
            <a:br>
              <a:rPr lang="ro-RO" sz="3200" dirty="0"/>
            </a:br>
            <a:endParaRPr lang="ro-R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1533402"/>
            <a:ext cx="10410092" cy="482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6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 smtClean="0"/>
              <a:t>Bibliografie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o-RO" sz="2000" dirty="0">
                <a:latin typeface="+mj-lt"/>
                <a:cs typeface="Arial" panose="020B0604020202020204" pitchFamily="34" charset="0"/>
              </a:rPr>
              <a:t>[1] A. Ressler, R. Ohlsbom, A. Zuzic, A. Gebraad, EJ Frankberg, T.-K. Pakarinen, H. Ivankovic, S. Miettinen, M. Ivankovic,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Eur. Polim. J.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 2023 ,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194 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, 112129.</a:t>
            </a:r>
          </a:p>
          <a:p>
            <a:pPr algn="just">
              <a:defRPr/>
            </a:pPr>
            <a:r>
              <a:rPr lang="ro-RO" sz="2000" dirty="0">
                <a:latin typeface="+mj-lt"/>
                <a:cs typeface="Arial" panose="020B0604020202020204" pitchFamily="34" charset="0"/>
              </a:rPr>
              <a:t>[2] JA Lett, S. Sagadevan, I. Fatimah, ME Hoque, Y. Lokanathan, E. Leonard, SF Alshahateet, R. Schirhagal, W. Chun Oh,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Eur. Polim. J.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 2021 ,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148 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, 110360.</a:t>
            </a:r>
          </a:p>
          <a:p>
            <a:pPr algn="just">
              <a:defRPr/>
            </a:pPr>
            <a:r>
              <a:rPr lang="ro-RO" sz="2000" dirty="0">
                <a:latin typeface="+mj-lt"/>
                <a:cs typeface="Arial" panose="020B0604020202020204" pitchFamily="34" charset="0"/>
              </a:rPr>
              <a:t>[3] GA Rico-Llanos, S. Borrego-Gonz ´ alez, M. Moncayo-Donoso, J. Becerra, R. Visser,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Polym.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 2021 , </a:t>
            </a:r>
            <a:r>
              <a:rPr lang="ro-RO" sz="2000" i="1" dirty="0">
                <a:latin typeface="+mj-lt"/>
                <a:cs typeface="Arial" panose="020B0604020202020204" pitchFamily="34" charset="0"/>
              </a:rPr>
              <a:t>13 </a:t>
            </a:r>
            <a:r>
              <a:rPr lang="ro-RO" sz="2000" dirty="0">
                <a:latin typeface="+mj-lt"/>
                <a:cs typeface="Arial" panose="020B0604020202020204" pitchFamily="34" charset="0"/>
              </a:rPr>
              <a:t>, 599.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Cuprins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o-RO" sz="2400" dirty="0" smtClean="0"/>
              <a:t> </a:t>
            </a:r>
            <a:r>
              <a:rPr lang="ro-RO" sz="2400" dirty="0" smtClean="0">
                <a:latin typeface="+mj-lt"/>
              </a:rPr>
              <a:t>Introducere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Obținerea matricelor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400" dirty="0" smtClean="0">
                <a:latin typeface="+mj-lt"/>
              </a:rPr>
              <a:t> Analiza probelor -Capacitatea de reținere a apei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-Porozitatea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-Biodegradabilitatea în mediul enzimatic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-Absorbția de glucoză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-Absorbția albuminei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-Fixarea hematiilor</a:t>
            </a:r>
          </a:p>
          <a:p>
            <a:pPr marL="0" indent="0" algn="just">
              <a:buNone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                                  -Structura determinată prin spectroscopie în infraroșu (FTIR)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o-RO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Bibliografie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Introducere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sz="2200" dirty="0" smtClean="0">
                <a:latin typeface="+mj-lt"/>
              </a:rPr>
              <a:t>Studiul </a:t>
            </a:r>
            <a:r>
              <a:rPr lang="ro-RO" sz="2200" dirty="0">
                <a:latin typeface="+mj-lt"/>
              </a:rPr>
              <a:t>a avut ca scop dezvoltarea unor filme de chitosan- alcool polivinilic modificate cu azotat de calciu, zinc și magneziu și evaluarea caracteristicilor acestora, respectiv morfologia prin microscopie optică, structura prin spectroscopie FTIR, capacitatea de reținere a apei, a glucozei și albuminei, porozitatea, biodegradabilitatea indusă în vitro de enzime, precum și capacitatea de reținere a celulelor roșii din sânge.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sz="2200" dirty="0" smtClean="0">
                <a:latin typeface="+mj-lt"/>
              </a:rPr>
              <a:t>Obiectivele </a:t>
            </a:r>
            <a:r>
              <a:rPr lang="ro-RO" sz="2200" dirty="0">
                <a:latin typeface="+mj-lt"/>
              </a:rPr>
              <a:t>studiului sunt: dezvoltarea matricilor; caracterizarea lor din punct de vedere morfologic, structural, al determinării capacității de reținere a apei, porozității, biodegradabilității și absorbției de materie organică</a:t>
            </a:r>
            <a:r>
              <a:rPr lang="en-US" sz="2200" dirty="0">
                <a:latin typeface="+mj-lt"/>
              </a:rPr>
              <a:t>; </a:t>
            </a:r>
            <a:r>
              <a:rPr lang="ro-RO" sz="2200" dirty="0">
                <a:latin typeface="+mj-lt"/>
              </a:rPr>
              <a:t>evaluarea potențialului acestuia de a fi utilizate în domeniul medical.</a:t>
            </a:r>
            <a:endParaRPr lang="en-US" sz="22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4" y="300884"/>
            <a:ext cx="10515600" cy="862266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Obținerea matricelor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57742"/>
              </p:ext>
            </p:extLst>
          </p:nvPr>
        </p:nvGraphicFramePr>
        <p:xfrm>
          <a:off x="627184" y="1473932"/>
          <a:ext cx="4577862" cy="4460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8931">
                  <a:extLst>
                    <a:ext uri="{9D8B030D-6E8A-4147-A177-3AD203B41FA5}">
                      <a16:colId xmlns:a16="http://schemas.microsoft.com/office/drawing/2014/main" val="1899807452"/>
                    </a:ext>
                  </a:extLst>
                </a:gridCol>
                <a:gridCol w="2288931">
                  <a:extLst>
                    <a:ext uri="{9D8B030D-6E8A-4147-A177-3AD203B41FA5}">
                      <a16:colId xmlns:a16="http://schemas.microsoft.com/office/drawing/2014/main" val="3943859457"/>
                    </a:ext>
                  </a:extLst>
                </a:gridCol>
              </a:tblGrid>
              <a:tr h="486753">
                <a:tc>
                  <a:txBody>
                    <a:bodyPr/>
                    <a:lstStyle/>
                    <a:p>
                      <a:r>
                        <a:rPr lang="ro-RO" dirty="0" smtClean="0"/>
                        <a:t>Cod probă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Imagine probă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221180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r>
                        <a:rPr lang="ro-RO" dirty="0" smtClean="0"/>
                        <a:t>PVA-CHIT-Ca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36724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r>
                        <a:rPr lang="ro-RO" dirty="0" smtClean="0"/>
                        <a:t>PVA-CHIT-Zn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59293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r>
                        <a:rPr lang="ro-RO" dirty="0" smtClean="0"/>
                        <a:t>PVA-CHIT-Mg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03650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r>
                        <a:rPr lang="ro-RO" dirty="0" smtClean="0"/>
                        <a:t>PVA-CHIT-Ca-Zn-Mg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631074"/>
                  </a:ext>
                </a:extLst>
              </a:tr>
              <a:tr h="794768">
                <a:tc>
                  <a:txBody>
                    <a:bodyPr/>
                    <a:lstStyle/>
                    <a:p>
                      <a:r>
                        <a:rPr lang="ro-RO" dirty="0" smtClean="0"/>
                        <a:t>PVA-CHIT-Referință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414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2071071"/>
            <a:ext cx="1406769" cy="67373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5" y="2846119"/>
            <a:ext cx="1407600" cy="673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54" y="3666198"/>
            <a:ext cx="1407600" cy="673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54" y="4440711"/>
            <a:ext cx="1407600" cy="673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54" y="5261325"/>
            <a:ext cx="1407600" cy="67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362" y="1021313"/>
            <a:ext cx="48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Tabel1. Imaginea probelor obținute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6013938" y="1934513"/>
            <a:ext cx="5600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o-RO" sz="1500" dirty="0" smtClean="0">
                <a:latin typeface="+mj-lt"/>
              </a:rPr>
              <a:t>PVA-CHIT-Ca- se amestecă 10 ml sol KH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PO</a:t>
            </a:r>
            <a:r>
              <a:rPr lang="ro-RO" sz="1300" dirty="0" smtClean="0">
                <a:latin typeface="+mj-lt"/>
              </a:rPr>
              <a:t>4</a:t>
            </a:r>
            <a:r>
              <a:rPr lang="ro-RO" sz="1500" dirty="0" smtClean="0">
                <a:latin typeface="+mj-lt"/>
              </a:rPr>
              <a:t> cu 10 sol Ca(NO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 și se adaugă 0.5 g PVA, se agită la 500 rpm și se încălzește la 120 grade C. După dizolvarea PVA se adaugă în picături soluția de chitosan preparată astfel: 0.5 g chitosan dizolvat în 1 ml acid acetic glacial și 25ml apă distilată + 10 picături glicerină.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sz="1500" dirty="0" smtClean="0">
                <a:latin typeface="+mj-lt"/>
              </a:rPr>
              <a:t>PVA-CHIT-Zn- se procedează similar cu 1. dar se înlocuiește Ca(NO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cu Zn(NO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sz="1500" dirty="0" smtClean="0">
                <a:latin typeface="+mj-lt"/>
              </a:rPr>
              <a:t>PVA-CHIT-Mg- se procedează similar cu 1. dar se înlocuiește Ca(NO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 cu Mg(NO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sz="1500" dirty="0" smtClean="0">
                <a:latin typeface="+mj-lt"/>
              </a:rPr>
              <a:t>PVA-CHIT-Ca-Zn-Mg- se consideră de trei ori valoririle de la 1. și se adaugă 10 ml sol Ca(NO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, 10 ml sol Zn(NO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 și 10 ml sol Mg(NO</a:t>
            </a:r>
            <a:r>
              <a:rPr lang="ro-RO" sz="1300" dirty="0" smtClean="0">
                <a:latin typeface="+mj-lt"/>
              </a:rPr>
              <a:t>3</a:t>
            </a:r>
            <a:r>
              <a:rPr lang="ro-RO" sz="1500" dirty="0" smtClean="0">
                <a:latin typeface="+mj-lt"/>
              </a:rPr>
              <a:t>)</a:t>
            </a:r>
            <a:r>
              <a:rPr lang="ro-RO" sz="1300" dirty="0" smtClean="0">
                <a:latin typeface="+mj-lt"/>
              </a:rPr>
              <a:t>2</a:t>
            </a:r>
            <a:r>
              <a:rPr lang="ro-RO" sz="1500" dirty="0" smtClean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o-RO" sz="1500" dirty="0" smtClean="0">
                <a:latin typeface="+mj-lt"/>
              </a:rPr>
              <a:t>PVA-CHIT-Referință-  se procedează similar cu 1. dar nu se adaugă azotat.</a:t>
            </a:r>
          </a:p>
          <a:p>
            <a:pPr algn="just"/>
            <a:r>
              <a:rPr lang="ro-RO" sz="1500" dirty="0" smtClean="0">
                <a:latin typeface="+mj-lt"/>
              </a:rPr>
              <a:t>Amestecurile obținute au fost supuse ultrasonării, 10 minute în baie de ultrasunete, după care au fost puse în cutii Petri și lăsate la uscat.</a:t>
            </a:r>
          </a:p>
          <a:p>
            <a:pPr marL="342900" indent="-342900" algn="just">
              <a:buFont typeface="+mj-lt"/>
              <a:buAutoNum type="arabicPeriod"/>
            </a:pPr>
            <a:endParaRPr lang="ro-R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8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Capacitatea de reținere a apei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1700"/>
            <a:ext cx="3932237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 smtClean="0"/>
              <a:t>	</a:t>
            </a:r>
            <a:r>
              <a:rPr lang="ro-RO" sz="2000" dirty="0" smtClean="0">
                <a:latin typeface="+mj-lt"/>
              </a:rPr>
              <a:t>Rezultatele </a:t>
            </a:r>
            <a:r>
              <a:rPr lang="ro-RO" sz="2000" dirty="0">
                <a:latin typeface="+mj-lt"/>
              </a:rPr>
              <a:t>au arătat că pelicula care conține Zn </a:t>
            </a:r>
            <a:r>
              <a:rPr lang="ro-RO" sz="2000" baseline="30000" dirty="0">
                <a:latin typeface="+mj-lt"/>
              </a:rPr>
              <a:t>2+ </a:t>
            </a:r>
            <a:r>
              <a:rPr lang="ro-RO" sz="2000" dirty="0">
                <a:latin typeface="+mj-lt"/>
              </a:rPr>
              <a:t>are cea mai mare capacitate de reținere a apei (cu 50% mai mare decât cea a PVA-Chit).</a:t>
            </a:r>
          </a:p>
          <a:p>
            <a:pPr algn="just"/>
            <a:r>
              <a:rPr lang="ro-RO" sz="2000" dirty="0">
                <a:latin typeface="+mj-lt"/>
              </a:rPr>
              <a:t>	Pelicula care conține Ca are cea mai mică capacitate de reținere a apei. </a:t>
            </a:r>
          </a:p>
          <a:p>
            <a:pPr algn="just"/>
            <a:r>
              <a:rPr lang="ro-RO" sz="2000" dirty="0">
                <a:latin typeface="+mj-lt"/>
              </a:rPr>
              <a:t>	Din punct de vedere statistic este semnificativă diferența dintre toate probele cu excepția perechii PVA-CHIT-Ca și PVA-CHIT-Ca-Mg-Zn.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2740B597-AAC6-E78D-A767-A766C2DD45B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62649814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76"/>
            <a:ext cx="10515600" cy="862266"/>
          </a:xfrm>
        </p:spPr>
        <p:txBody>
          <a:bodyPr>
            <a:normAutofit/>
          </a:bodyPr>
          <a:lstStyle/>
          <a:p>
            <a:r>
              <a:rPr lang="ro-RO" sz="3200" dirty="0" smtClean="0"/>
              <a:t>Porozitatea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8"/>
            <a:ext cx="41499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dirty="0" smtClean="0"/>
              <a:t>	</a:t>
            </a:r>
            <a:r>
              <a:rPr lang="ro-RO" sz="2000" dirty="0" smtClean="0">
                <a:latin typeface="+mj-lt"/>
              </a:rPr>
              <a:t>Prezența </a:t>
            </a:r>
            <a:r>
              <a:rPr lang="ro-RO" sz="2000" dirty="0">
                <a:latin typeface="+mj-lt"/>
              </a:rPr>
              <a:t>ionilor metalici reduce porozitatea materialului (cu ~ 19% decât cea a PVA-Chit ) și nu influențează semnificativ gradul de degradare enzimatică.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+mj-lt"/>
              </a:rPr>
              <a:t>	PVA-Chit </a:t>
            </a:r>
            <a:r>
              <a:rPr lang="ro-RO" sz="2000" dirty="0">
                <a:latin typeface="+mj-lt"/>
              </a:rPr>
              <a:t>ar putea influența semnificativ gradul de degradare enzimatică, deoarece are valoarea cea mai mare.</a:t>
            </a:r>
          </a:p>
          <a:p>
            <a:pPr marL="0" indent="0" algn="just">
              <a:buNone/>
            </a:pPr>
            <a:r>
              <a:rPr lang="ro-RO" sz="2000" dirty="0" smtClean="0">
                <a:latin typeface="+mj-lt"/>
              </a:rPr>
              <a:t>	Între </a:t>
            </a:r>
            <a:r>
              <a:rPr lang="ro-RO" sz="2000" dirty="0">
                <a:latin typeface="+mj-lt"/>
              </a:rPr>
              <a:t>PVA-CHIT-Ca, PVA-CHIT-Mg și PVA-CHIT-Zn nu există diferență semnificativă statistic.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8EFF359-30B5-B57D-EB7D-393CFF10D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073262"/>
              </p:ext>
            </p:extLst>
          </p:nvPr>
        </p:nvGraphicFramePr>
        <p:xfrm>
          <a:off x="5460023" y="1503484"/>
          <a:ext cx="6163407" cy="43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/>
              <a:t>Biodegradabilitatea în mediul enzimatic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8C468D5-9DF3-0B63-5E3E-1E6F308C0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002597"/>
              </p:ext>
            </p:extLst>
          </p:nvPr>
        </p:nvGraphicFramePr>
        <p:xfrm>
          <a:off x="3766332" y="1259555"/>
          <a:ext cx="7947660" cy="254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D496AFB-51E4-9A7B-3F2A-5E7499E5B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386"/>
              </p:ext>
            </p:extLst>
          </p:nvPr>
        </p:nvGraphicFramePr>
        <p:xfrm>
          <a:off x="486508" y="3922745"/>
          <a:ext cx="8850923" cy="253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2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8" y="727565"/>
            <a:ext cx="5157787" cy="823912"/>
          </a:xfrm>
        </p:spPr>
        <p:txBody>
          <a:bodyPr/>
          <a:lstStyle/>
          <a:p>
            <a:pPr algn="ctr"/>
            <a:r>
              <a:rPr lang="ro-RO" b="0" dirty="0">
                <a:latin typeface="+mj-lt"/>
              </a:rPr>
              <a:t>Absorbția de glucoză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551477"/>
            <a:ext cx="5183188" cy="823912"/>
          </a:xfrm>
        </p:spPr>
        <p:txBody>
          <a:bodyPr/>
          <a:lstStyle/>
          <a:p>
            <a:pPr algn="ctr"/>
            <a:r>
              <a:rPr lang="ro-RO" b="0" dirty="0" smtClean="0">
                <a:latin typeface="+mj-lt"/>
              </a:rPr>
              <a:t>Absorbția albuminei</a:t>
            </a:r>
            <a:endParaRPr lang="ro-RO" b="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C62B5B-756A-E123-85C3-DB053EC3F4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141973"/>
              </p:ext>
            </p:extLst>
          </p:nvPr>
        </p:nvGraphicFramePr>
        <p:xfrm>
          <a:off x="323851" y="1628409"/>
          <a:ext cx="5157787" cy="366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E85ACB6-4308-BDA0-DE77-784B7A9A4A3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76059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2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900" dirty="0" smtClean="0"/>
              <a:t>Fixarea hematiilor</a:t>
            </a:r>
            <a:endParaRPr lang="ro-RO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dirty="0">
                <a:latin typeface="+mj-lt"/>
              </a:rPr>
              <a:t>Tabel 2. Imagine macroscopică a filmelor înainte și după imersarea în sânge de porc cu recoltat în flacon cu acid citric, timp de 24 h la 37 </a:t>
            </a:r>
            <a:r>
              <a:rPr lang="ro-RO" sz="2000" baseline="30000" dirty="0">
                <a:latin typeface="+mj-lt"/>
              </a:rPr>
              <a:t>0 </a:t>
            </a:r>
            <a:r>
              <a:rPr lang="ro-RO" sz="2000" dirty="0">
                <a:latin typeface="+mj-lt"/>
              </a:rPr>
              <a:t>C (PVA – alcool polivinilic)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26485"/>
              </p:ext>
            </p:extLst>
          </p:nvPr>
        </p:nvGraphicFramePr>
        <p:xfrm>
          <a:off x="2023704" y="2974817"/>
          <a:ext cx="8128002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3080721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008663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526318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120799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996964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7294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o-RO" dirty="0" smtClean="0"/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-CHIT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-Ca</a:t>
                      </a:r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PVA-CHIT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-Zn</a:t>
                      </a:r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PVA-CHIT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-Mg</a:t>
                      </a:r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PVA-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CHIT-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PVA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-CHIT</a:t>
                      </a:r>
                      <a:endParaRPr lang="ro-R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5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Înainte</a:t>
                      </a:r>
                      <a:r>
                        <a:rPr lang="ro-RO" baseline="0" dirty="0" smtClean="0"/>
                        <a:t> de</a:t>
                      </a:r>
                      <a:endParaRPr lang="ro-RO" dirty="0" smtClean="0"/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 smtClean="0"/>
                    </a:p>
                    <a:p>
                      <a:endParaRPr lang="ro-RO" dirty="0" smtClean="0"/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0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După</a:t>
                      </a:r>
                    </a:p>
                    <a:p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 smtClean="0"/>
                    </a:p>
                    <a:p>
                      <a:endParaRPr lang="ro-RO" dirty="0" smtClean="0"/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74123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36222" y="4057174"/>
            <a:ext cx="957384" cy="578485"/>
          </a:xfrm>
          <a:prstGeom prst="rect">
            <a:avLst/>
          </a:prstGeom>
          <a:effectLst/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52648" y="4046616"/>
            <a:ext cx="957600" cy="5796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343399" y="4057809"/>
            <a:ext cx="957600" cy="5796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709230" y="4057174"/>
            <a:ext cx="957600" cy="5796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9075061" y="4047674"/>
            <a:ext cx="957600" cy="579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536006" y="4971454"/>
            <a:ext cx="957600" cy="5796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5012102" y="4976935"/>
            <a:ext cx="957600" cy="5796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9"/>
          <a:stretch>
            <a:fillRect/>
          </a:stretch>
        </p:blipFill>
        <p:spPr>
          <a:xfrm>
            <a:off x="6343399" y="4971454"/>
            <a:ext cx="957600" cy="579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0"/>
          <a:stretch>
            <a:fillRect/>
          </a:stretch>
        </p:blipFill>
        <p:spPr>
          <a:xfrm>
            <a:off x="7709230" y="4971454"/>
            <a:ext cx="957600" cy="5796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1"/>
          <a:stretch>
            <a:fillRect/>
          </a:stretch>
        </p:blipFill>
        <p:spPr>
          <a:xfrm>
            <a:off x="9075061" y="4971454"/>
            <a:ext cx="9576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521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Matrici de fosfat modificate cu alcool polivinilic, chitosan și diferiți ioni metalici cu aplicații în domeniul medical  </vt:lpstr>
      <vt:lpstr>Cuprins</vt:lpstr>
      <vt:lpstr>Introducere</vt:lpstr>
      <vt:lpstr>Obținerea matricelor</vt:lpstr>
      <vt:lpstr>Capacitatea de reținere a apei</vt:lpstr>
      <vt:lpstr>Porozitatea</vt:lpstr>
      <vt:lpstr>Biodegradabilitatea în mediul enzimatic </vt:lpstr>
      <vt:lpstr>PowerPoint Presentation</vt:lpstr>
      <vt:lpstr>Fixarea hematiilor</vt:lpstr>
      <vt:lpstr>Structura determinată prin spectroscopie în infraroșu (FTIR) 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Mihaela</cp:lastModifiedBy>
  <cp:revision>25</cp:revision>
  <dcterms:created xsi:type="dcterms:W3CDTF">2022-11-16T09:30:41Z</dcterms:created>
  <dcterms:modified xsi:type="dcterms:W3CDTF">2024-05-18T09:30:53Z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