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CFCFC"/>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94" autoAdjust="0"/>
  </p:normalViewPr>
  <p:slideViewPr>
    <p:cSldViewPr snapToGrid="0">
      <p:cViewPr varScale="1">
        <p:scale>
          <a:sx n="85" d="100"/>
          <a:sy n="85" d="100"/>
        </p:scale>
        <p:origin x="547" y="53"/>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5/16/2024</a:t>
            </a:fld>
            <a:endParaRPr lang="en-US"/>
          </a:p>
        </p:txBody>
      </p:sp>
      <p:sp>
        <p:nvSpPr>
          <p:cNvPr id="4" name="Footer Placeholder 3">
            <a:extLst>
              <a:ext uri="{FF2B5EF4-FFF2-40B4-BE49-F238E27FC236}">
                <a16:creationId xmlns=""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5/16/2024</a:t>
            </a:fld>
            <a:endParaRPr lang="en-US"/>
          </a:p>
        </p:txBody>
      </p:sp>
      <p:sp>
        <p:nvSpPr>
          <p:cNvPr id="11" name="Footer Placeholder 10">
            <a:extLst>
              <a:ext uri="{FF2B5EF4-FFF2-40B4-BE49-F238E27FC236}">
                <a16:creationId xmlns=""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5/16/2024</a:t>
            </a:fld>
            <a:endParaRPr lang="en-US"/>
          </a:p>
        </p:txBody>
      </p:sp>
      <p:sp>
        <p:nvSpPr>
          <p:cNvPr id="5" name="Footer Placeholder 4">
            <a:extLst>
              <a:ext uri="{FF2B5EF4-FFF2-40B4-BE49-F238E27FC236}">
                <a16:creationId xmlns=""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5/16/2024</a:t>
            </a:fld>
            <a:endParaRPr lang="en-US"/>
          </a:p>
        </p:txBody>
      </p:sp>
      <p:sp>
        <p:nvSpPr>
          <p:cNvPr id="5" name="Footer Placeholder 4">
            <a:extLst>
              <a:ext uri="{FF2B5EF4-FFF2-40B4-BE49-F238E27FC236}">
                <a16:creationId xmlns=""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5/16/2024</a:t>
            </a:fld>
            <a:endParaRPr lang="en-US"/>
          </a:p>
        </p:txBody>
      </p:sp>
      <p:sp>
        <p:nvSpPr>
          <p:cNvPr id="5" name="Footer Placeholder 4">
            <a:extLst>
              <a:ext uri="{FF2B5EF4-FFF2-40B4-BE49-F238E27FC236}">
                <a16:creationId xmlns=""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5/16/2024</a:t>
            </a:fld>
            <a:endParaRPr lang="en-US"/>
          </a:p>
        </p:txBody>
      </p:sp>
      <p:sp>
        <p:nvSpPr>
          <p:cNvPr id="5" name="Footer Placeholder 4">
            <a:extLst>
              <a:ext uri="{FF2B5EF4-FFF2-40B4-BE49-F238E27FC236}">
                <a16:creationId xmlns=""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5/16/2024</a:t>
            </a:fld>
            <a:endParaRPr lang="en-US"/>
          </a:p>
        </p:txBody>
      </p:sp>
      <p:sp>
        <p:nvSpPr>
          <p:cNvPr id="6" name="Footer Placeholder 5">
            <a:extLst>
              <a:ext uri="{FF2B5EF4-FFF2-40B4-BE49-F238E27FC236}">
                <a16:creationId xmlns=""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5/16/2024</a:t>
            </a:fld>
            <a:endParaRPr lang="en-US"/>
          </a:p>
        </p:txBody>
      </p:sp>
      <p:sp>
        <p:nvSpPr>
          <p:cNvPr id="8" name="Footer Placeholder 7">
            <a:extLst>
              <a:ext uri="{FF2B5EF4-FFF2-40B4-BE49-F238E27FC236}">
                <a16:creationId xmlns=""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5/16/2024</a:t>
            </a:fld>
            <a:endParaRPr lang="en-US"/>
          </a:p>
        </p:txBody>
      </p:sp>
      <p:sp>
        <p:nvSpPr>
          <p:cNvPr id="4" name="Footer Placeholder 3">
            <a:extLst>
              <a:ext uri="{FF2B5EF4-FFF2-40B4-BE49-F238E27FC236}">
                <a16:creationId xmlns=""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5/16/2024</a:t>
            </a:fld>
            <a:endParaRPr lang="en-US"/>
          </a:p>
        </p:txBody>
      </p:sp>
      <p:sp>
        <p:nvSpPr>
          <p:cNvPr id="3" name="Footer Placeholder 2">
            <a:extLst>
              <a:ext uri="{FF2B5EF4-FFF2-40B4-BE49-F238E27FC236}">
                <a16:creationId xmlns=""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5/16/2024</a:t>
            </a:fld>
            <a:endParaRPr lang="en-US"/>
          </a:p>
        </p:txBody>
      </p:sp>
      <p:sp>
        <p:nvSpPr>
          <p:cNvPr id="6" name="Footer Placeholder 5">
            <a:extLst>
              <a:ext uri="{FF2B5EF4-FFF2-40B4-BE49-F238E27FC236}">
                <a16:creationId xmlns=""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5/16/2024</a:t>
            </a:fld>
            <a:endParaRPr lang="en-US"/>
          </a:p>
        </p:txBody>
      </p:sp>
      <p:sp>
        <p:nvSpPr>
          <p:cNvPr id="6" name="Footer Placeholder 5">
            <a:extLst>
              <a:ext uri="{FF2B5EF4-FFF2-40B4-BE49-F238E27FC236}">
                <a16:creationId xmlns=""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5/16/2024</a:t>
            </a:fld>
            <a:endParaRPr lang="en-US"/>
          </a:p>
        </p:txBody>
      </p:sp>
      <p:sp>
        <p:nvSpPr>
          <p:cNvPr id="5" name="Footer Placeholder 4">
            <a:extLst>
              <a:ext uri="{FF2B5EF4-FFF2-40B4-BE49-F238E27FC236}">
                <a16:creationId xmlns=""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 xmlns:a16="http://schemas.microsoft.com/office/drawing/2014/main" id="{3F761627-0927-EAE4-3C8C-120709F0514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71095" y="1570007"/>
            <a:ext cx="5520905" cy="5149968"/>
          </a:xfrm>
          <a:prstGeom prst="rect">
            <a:avLst/>
          </a:prstGeom>
        </p:spPr>
      </p:pic>
      <p:sp>
        <p:nvSpPr>
          <p:cNvPr id="2" name="Title 1">
            <a:extLst>
              <a:ext uri="{FF2B5EF4-FFF2-40B4-BE49-F238E27FC236}">
                <a16:creationId xmlns="" xmlns:a16="http://schemas.microsoft.com/office/drawing/2014/main" id="{08226994-1CA3-A39D-4FDE-D835BC5851F4}"/>
              </a:ext>
            </a:extLst>
          </p:cNvPr>
          <p:cNvSpPr>
            <a:spLocks noGrp="1"/>
          </p:cNvSpPr>
          <p:nvPr>
            <p:ph type="ctrTitle"/>
          </p:nvPr>
        </p:nvSpPr>
        <p:spPr>
          <a:xfrm>
            <a:off x="557842" y="370936"/>
            <a:ext cx="8048445" cy="2743200"/>
          </a:xfrm>
        </p:spPr>
        <p:txBody>
          <a:bodyPr>
            <a:normAutofit/>
          </a:bodyPr>
          <a:lstStyle/>
          <a:p>
            <a:pPr algn="ctr"/>
            <a:r>
              <a:rPr lang="ro-RO" b="1" dirty="0" smtClean="0">
                <a:solidFill>
                  <a:srgbClr val="000000"/>
                </a:solidFill>
                <a:latin typeface="Times New Roman" panose="02020603050405020304" pitchFamily="18" charset="0"/>
              </a:rPr>
              <a:t>Studiul influenței thiocianatului de guanidină asupra conservării parametrilor urinari</a:t>
            </a:r>
            <a:r>
              <a:rPr lang="en-US" dirty="0" smtClean="0">
                <a:solidFill>
                  <a:srgbClr val="000000"/>
                </a:solidFill>
                <a:latin typeface="Times New Roman" panose="02020603050405020304" pitchFamily="18" charset="0"/>
              </a:rPr>
              <a:t>​</a:t>
            </a:r>
            <a:endParaRPr lang="en-US" dirty="0"/>
          </a:p>
        </p:txBody>
      </p:sp>
      <p:sp>
        <p:nvSpPr>
          <p:cNvPr id="3" name="Subtitle 2">
            <a:extLst>
              <a:ext uri="{FF2B5EF4-FFF2-40B4-BE49-F238E27FC236}">
                <a16:creationId xmlns="" xmlns:a16="http://schemas.microsoft.com/office/drawing/2014/main" id="{B12F05B2-EF03-DBB5-4446-A81ABE5970EE}"/>
              </a:ext>
            </a:extLst>
          </p:cNvPr>
          <p:cNvSpPr>
            <a:spLocks noGrp="1"/>
          </p:cNvSpPr>
          <p:nvPr>
            <p:ph type="subTitle" idx="1"/>
          </p:nvPr>
        </p:nvSpPr>
        <p:spPr>
          <a:xfrm>
            <a:off x="557842" y="4896000"/>
            <a:ext cx="9144000" cy="1655762"/>
          </a:xfrm>
        </p:spPr>
        <p:txBody>
          <a:bodyPr/>
          <a:lstStyle/>
          <a:p>
            <a:pPr algn="l" fontAlgn="base"/>
            <a:r>
              <a:rPr lang="ro-RO" dirty="0" smtClean="0">
                <a:solidFill>
                  <a:srgbClr val="000000"/>
                </a:solidFill>
                <a:latin typeface="Times New Roman" panose="02020603050405020304" pitchFamily="18" charset="0"/>
                <a:cs typeface="Times New Roman" panose="02020603050405020304" pitchFamily="18" charset="0"/>
              </a:rPr>
              <a:t>Studentă: Bizău Gabriela Alexandra​</a:t>
            </a:r>
          </a:p>
          <a:p>
            <a:pPr algn="l" fontAlgn="base"/>
            <a:r>
              <a:rPr lang="ro-RO" dirty="0" smtClean="0">
                <a:solidFill>
                  <a:srgbClr val="000000"/>
                </a:solidFill>
                <a:latin typeface="Times New Roman" panose="02020603050405020304" pitchFamily="18" charset="0"/>
                <a:cs typeface="Times New Roman" panose="02020603050405020304" pitchFamily="18" charset="0"/>
              </a:rPr>
              <a:t>Chimie medicală III​</a:t>
            </a:r>
          </a:p>
          <a:p>
            <a:pPr algn="l" fontAlgn="base"/>
            <a:r>
              <a:rPr lang="ro-RO" dirty="0" smtClean="0">
                <a:solidFill>
                  <a:srgbClr val="000000"/>
                </a:solidFill>
                <a:latin typeface="Times New Roman" panose="02020603050405020304" pitchFamily="18" charset="0"/>
                <a:cs typeface="Times New Roman" panose="02020603050405020304" pitchFamily="18" charset="0"/>
              </a:rPr>
              <a:t>Coordonator: Prof. Dr. Ing. Cozmuța Anca Mihaly</a:t>
            </a:r>
          </a:p>
        </p:txBody>
      </p:sp>
    </p:spTree>
    <p:extLst>
      <p:ext uri="{BB962C8B-B14F-4D97-AF65-F5344CB8AC3E}">
        <p14:creationId xmlns:p14="http://schemas.microsoft.com/office/powerpoint/2010/main" val="321111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b="0" smtClean="0"/>
              <a:t>Page</a:t>
            </a:r>
            <a:r>
              <a:rPr lang="en-US" smtClean="0"/>
              <a:t> </a:t>
            </a:r>
            <a:fld id="{BBE5057F-7482-41AE-BBDB-C83C2F3461DE}"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681487" y="738261"/>
            <a:ext cx="10382392" cy="5127702"/>
          </a:xfrm>
          <a:prstGeom prst="rect">
            <a:avLst/>
          </a:prstGeom>
        </p:spPr>
      </p:pic>
      <p:sp>
        <p:nvSpPr>
          <p:cNvPr id="2" name="Rectangle 1"/>
          <p:cNvSpPr/>
          <p:nvPr/>
        </p:nvSpPr>
        <p:spPr>
          <a:xfrm>
            <a:off x="968135" y="5755185"/>
            <a:ext cx="9081638" cy="966290"/>
          </a:xfrm>
          <a:prstGeom prst="rect">
            <a:avLst/>
          </a:prstGeom>
        </p:spPr>
        <p:txBody>
          <a:bodyPr wrap="square">
            <a:spAutoFit/>
          </a:bodyPr>
          <a:lstStyle/>
          <a:p>
            <a:pPr indent="431800" algn="just">
              <a:lnSpc>
                <a:spcPct val="150000"/>
              </a:lnSpc>
              <a:spcAft>
                <a:spcPts val="0"/>
              </a:spcAft>
            </a:pPr>
            <a:r>
              <a:rPr lang="it-IT"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a:t>
            </a:r>
            <a:r>
              <a:rPr lang="ro-RO"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it-IT"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Gradul de scadere a concentrației de glucoză la depozitare în funcție de concentrația inițială a glucozei, prezența/absența conservantului și temperatură.</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24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4850" y="981642"/>
            <a:ext cx="11529384" cy="5078313"/>
          </a:xfrm>
          <a:prstGeom prst="rect">
            <a:avLst/>
          </a:prstGeom>
          <a:solidFill>
            <a:srgbClr val="F8F8F8"/>
          </a:solidFill>
        </p:spPr>
        <p:txBody>
          <a:bodyPr wrap="square">
            <a:spAutoFit/>
          </a:bodyPr>
          <a:lstStyle/>
          <a:p>
            <a:pPr marL="285750" indent="-285750" algn="just">
              <a:lnSpc>
                <a:spcPct val="150000"/>
              </a:lnSpc>
              <a:buFont typeface="Courier New" panose="02070309020205020404" pitchFamily="49" charset="0"/>
              <a:buChar char="o"/>
            </a:pPr>
            <a:r>
              <a:rPr lang="ro-RO" sz="2400" dirty="0">
                <a:solidFill>
                  <a:srgbClr val="0D0D0D"/>
                </a:solidFill>
                <a:latin typeface="Times New Roman" panose="02020603050405020304" pitchFamily="18" charset="0"/>
                <a:cs typeface="Times New Roman" panose="02020603050405020304" pitchFamily="18" charset="0"/>
              </a:rPr>
              <a:t>Nivelurile</a:t>
            </a:r>
            <a:r>
              <a:rPr lang="en-US" sz="2400" dirty="0">
                <a:solidFill>
                  <a:srgbClr val="0D0D0D"/>
                </a:solidFill>
                <a:latin typeface="Times New Roman" panose="02020603050405020304" pitchFamily="18" charset="0"/>
                <a:cs typeface="Times New Roman" panose="02020603050405020304" pitchFamily="18" charset="0"/>
              </a:rPr>
              <a:t> </a:t>
            </a:r>
            <a:r>
              <a:rPr lang="ro-RO" sz="2400" dirty="0">
                <a:solidFill>
                  <a:srgbClr val="0D0D0D"/>
                </a:solidFill>
                <a:latin typeface="Times New Roman" panose="02020603050405020304" pitchFamily="18" charset="0"/>
                <a:cs typeface="Times New Roman" panose="02020603050405020304" pitchFamily="18" charset="0"/>
              </a:rPr>
              <a:t>proteinelor urinare scad în timpul depozitării</a:t>
            </a:r>
          </a:p>
          <a:p>
            <a:pPr marL="285750" indent="-285750" algn="just">
              <a:lnSpc>
                <a:spcPct val="150000"/>
              </a:lnSpc>
              <a:buFont typeface="Courier New" panose="02070309020205020404" pitchFamily="49" charset="0"/>
              <a:buChar char="o"/>
            </a:pPr>
            <a:r>
              <a:rPr lang="ro-RO" sz="2400" dirty="0">
                <a:solidFill>
                  <a:srgbClr val="0D0D0D"/>
                </a:solidFill>
                <a:latin typeface="Times New Roman" panose="02020603050405020304" pitchFamily="18" charset="0"/>
                <a:cs typeface="Times New Roman" panose="02020603050405020304" pitchFamily="18" charset="0"/>
              </a:rPr>
              <a:t>Creșterea pH-ului urinei prin conservant încetinește degradarea </a:t>
            </a:r>
            <a:r>
              <a:rPr lang="ro-RO" sz="2400" dirty="0" smtClean="0">
                <a:solidFill>
                  <a:srgbClr val="0D0D0D"/>
                </a:solidFill>
                <a:latin typeface="Times New Roman" panose="02020603050405020304" pitchFamily="18" charset="0"/>
                <a:cs typeface="Times New Roman" panose="02020603050405020304" pitchFamily="18" charset="0"/>
              </a:rPr>
              <a:t>proteinelor</a:t>
            </a:r>
            <a:endParaRPr lang="en-US" sz="2400" dirty="0" smtClean="0">
              <a:solidFill>
                <a:srgbClr val="0D0D0D"/>
              </a:solidFill>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ro-RO" sz="2400" dirty="0">
                <a:solidFill>
                  <a:srgbClr val="0D0D0D"/>
                </a:solidFill>
                <a:latin typeface="Times New Roman" panose="02020603050405020304" pitchFamily="18" charset="0"/>
                <a:cs typeface="Times New Roman" panose="02020603050405020304" pitchFamily="18" charset="0"/>
              </a:rPr>
              <a:t>Inhibitorii de protează, cum ar fi uropepsina, reduc concentrația proteinelor în urină prin blocarea enzimelor proteolitice, care sunt eficiente în medii acide (pH 2), conform studiului lui Giesen și Liescke (2016</a:t>
            </a:r>
            <a:r>
              <a:rPr lang="ro-RO" sz="2400" dirty="0" smtClean="0">
                <a:solidFill>
                  <a:srgbClr val="0D0D0D"/>
                </a:solidFill>
                <a:latin typeface="Times New Roman" panose="02020603050405020304" pitchFamily="18" charset="0"/>
                <a:cs typeface="Times New Roman" panose="02020603050405020304" pitchFamily="18" charset="0"/>
              </a:rPr>
              <a:t>).</a:t>
            </a:r>
            <a:r>
              <a:rPr lang="en-US" sz="2400" dirty="0" smtClean="0">
                <a:solidFill>
                  <a:srgbClr val="0D0D0D"/>
                </a:solidFill>
                <a:latin typeface="Times New Roman" panose="02020603050405020304" pitchFamily="18" charset="0"/>
                <a:cs typeface="Times New Roman" panose="02020603050405020304" pitchFamily="18" charset="0"/>
              </a:rPr>
              <a:t> [5]</a:t>
            </a:r>
            <a:endParaRPr lang="ro-RO" sz="2400" dirty="0" smtClean="0">
              <a:solidFill>
                <a:srgbClr val="0D0D0D"/>
              </a:solidFill>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ro-RO" sz="2400" dirty="0">
                <a:latin typeface="Times New Roman" panose="02020603050405020304" pitchFamily="18" charset="0"/>
                <a:cs typeface="Times New Roman" panose="02020603050405020304" pitchFamily="18" charset="0"/>
              </a:rPr>
              <a:t>Conservantul utilizat în probele de urină </a:t>
            </a:r>
            <a:r>
              <a:rPr lang="ro-RO" sz="2400" dirty="0" smtClean="0">
                <a:latin typeface="Times New Roman" panose="02020603050405020304" pitchFamily="18" charset="0"/>
                <a:cs typeface="Times New Roman" panose="02020603050405020304" pitchFamily="18" charset="0"/>
              </a:rPr>
              <a:t>reduce scăderea </a:t>
            </a:r>
            <a:r>
              <a:rPr lang="ro-RO" sz="2400" dirty="0">
                <a:latin typeface="Times New Roman" panose="02020603050405020304" pitchFamily="18" charset="0"/>
                <a:cs typeface="Times New Roman" panose="02020603050405020304" pitchFamily="18" charset="0"/>
              </a:rPr>
              <a:t>creatininei</a:t>
            </a:r>
          </a:p>
          <a:p>
            <a:pPr marL="285750" indent="-285750" algn="just">
              <a:lnSpc>
                <a:spcPct val="150000"/>
              </a:lnSpc>
              <a:buFont typeface="Courier New" panose="02070309020205020404" pitchFamily="49" charset="0"/>
              <a:buChar char="o"/>
            </a:pPr>
            <a:r>
              <a:rPr lang="ro-RO" sz="2400" dirty="0">
                <a:latin typeface="Times New Roman" panose="02020603050405020304" pitchFamily="18" charset="0"/>
                <a:cs typeface="Times New Roman" panose="02020603050405020304" pitchFamily="18" charset="0"/>
              </a:rPr>
              <a:t>Scade concentrația de creatinină</a:t>
            </a:r>
            <a:endParaRPr lang="en-US" sz="24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ro-RO" sz="2400" dirty="0">
                <a:latin typeface="Times New Roman" panose="02020603050405020304" pitchFamily="18" charset="0"/>
                <a:cs typeface="Times New Roman" panose="02020603050405020304" pitchFamily="18" charset="0"/>
              </a:rPr>
              <a:t>Conservantul utilizat în probele de urină poate interfera cu analiza glucozei, generând rezultate fals-negative.</a:t>
            </a:r>
          </a:p>
        </p:txBody>
      </p:sp>
      <p:sp>
        <p:nvSpPr>
          <p:cNvPr id="4" name="Title 3"/>
          <p:cNvSpPr>
            <a:spLocks noGrp="1"/>
          </p:cNvSpPr>
          <p:nvPr>
            <p:ph type="title" idx="4294967295"/>
          </p:nvPr>
        </p:nvSpPr>
        <p:spPr>
          <a:xfrm>
            <a:off x="4218710" y="119376"/>
            <a:ext cx="3458556" cy="862266"/>
          </a:xfrm>
        </p:spPr>
        <p:txBody>
          <a:bodyPr>
            <a:noAutofit/>
          </a:bodyPr>
          <a:lstStyle/>
          <a:p>
            <a:r>
              <a:rPr lang="en-US" b="1" dirty="0" smtClean="0">
                <a:latin typeface="Times New Roman" panose="02020603050405020304" pitchFamily="18" charset="0"/>
                <a:cs typeface="Times New Roman" panose="02020603050405020304" pitchFamily="18" charset="0"/>
              </a:rPr>
              <a:t>CONCLUZII</a:t>
            </a:r>
            <a:endParaRPr lang="en-US" dirty="0"/>
          </a:p>
        </p:txBody>
      </p:sp>
    </p:spTree>
    <p:extLst>
      <p:ext uri="{BB962C8B-B14F-4D97-AF65-F5344CB8AC3E}">
        <p14:creationId xmlns:p14="http://schemas.microsoft.com/office/powerpoint/2010/main" val="192969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392" y="2383503"/>
            <a:ext cx="9454385" cy="3323987"/>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[1] Prospect </a:t>
            </a:r>
            <a:r>
              <a:rPr lang="en-US" sz="2000" dirty="0">
                <a:latin typeface="Times New Roman" panose="02020603050405020304" pitchFamily="18" charset="0"/>
                <a:cs typeface="Times New Roman" panose="02020603050405020304" pitchFamily="18" charset="0"/>
              </a:rPr>
              <a:t>Biosystems – </a:t>
            </a:r>
            <a:r>
              <a:rPr lang="ro-RO" sz="2000" dirty="0" smtClean="0">
                <a:latin typeface="Times New Roman" panose="02020603050405020304" pitchFamily="18" charset="0"/>
                <a:cs typeface="Times New Roman" panose="02020603050405020304" pitchFamily="18" charset="0"/>
              </a:rPr>
              <a:t>Creatinină</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Prospect Biosystems </a:t>
            </a:r>
            <a:r>
              <a:rPr lang="ro-RO" sz="2000" dirty="0" smtClean="0">
                <a:latin typeface="Times New Roman" panose="02020603050405020304" pitchFamily="18" charset="0"/>
                <a:cs typeface="Times New Roman" panose="02020603050405020304" pitchFamily="18" charset="0"/>
              </a:rPr>
              <a:t>– Proteine urinare</a:t>
            </a:r>
          </a:p>
          <a:p>
            <a:pPr lvl="0">
              <a:lnSpc>
                <a:spcPct val="150000"/>
              </a:lnSpc>
            </a:pPr>
            <a:r>
              <a:rPr lang="en-US" sz="2000" dirty="0" smtClean="0">
                <a:latin typeface="Times New Roman" panose="02020603050405020304" pitchFamily="18" charset="0"/>
                <a:cs typeface="Times New Roman" panose="02020603050405020304" pitchFamily="18" charset="0"/>
              </a:rPr>
              <a:t>[3] </a:t>
            </a:r>
            <a:r>
              <a:rPr lang="en-US" sz="2000" dirty="0">
                <a:solidFill>
                  <a:prstClr val="black"/>
                </a:solidFill>
                <a:latin typeface="Times New Roman" panose="02020603050405020304" pitchFamily="18" charset="0"/>
                <a:cs typeface="Times New Roman" panose="02020603050405020304" pitchFamily="18" charset="0"/>
              </a:rPr>
              <a:t>Prospect Biosystems –</a:t>
            </a:r>
            <a:r>
              <a:rPr lang="ro-RO" sz="2000" dirty="0">
                <a:solidFill>
                  <a:prstClr val="black"/>
                </a:solidFill>
                <a:latin typeface="Times New Roman" panose="02020603050405020304" pitchFamily="18" charset="0"/>
                <a:cs typeface="Times New Roman" panose="02020603050405020304" pitchFamily="18" charset="0"/>
              </a:rPr>
              <a:t> </a:t>
            </a:r>
            <a:r>
              <a:rPr lang="ro-RO" sz="2000" dirty="0" smtClean="0">
                <a:solidFill>
                  <a:prstClr val="black"/>
                </a:solidFill>
                <a:latin typeface="Times New Roman" panose="02020603050405020304" pitchFamily="18" charset="0"/>
                <a:cs typeface="Times New Roman" panose="02020603050405020304" pitchFamily="18" charset="0"/>
              </a:rPr>
              <a:t>Glucoza</a:t>
            </a:r>
            <a:endParaRPr lang="en-US" sz="2000" dirty="0" smtClean="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prstClr val="black"/>
                </a:solidFill>
                <a:latin typeface="Times New Roman" panose="02020603050405020304" pitchFamily="18" charset="0"/>
                <a:cs typeface="Times New Roman" panose="02020603050405020304" pitchFamily="18" charset="0"/>
              </a:rPr>
              <a:t>[4] </a:t>
            </a:r>
            <a:r>
              <a:rPr lang="ro-RO" sz="2000" dirty="0">
                <a:latin typeface="Times New Roman" panose="02020603050405020304" pitchFamily="18" charset="0"/>
                <a:cs typeface="Times New Roman" panose="02020603050405020304" pitchFamily="18" charset="0"/>
              </a:rPr>
              <a:t>Spierto F.V., Hannon W.H., Gunter E.W., Smith S.J. (1997). Stability of urine creatinine. Clinical Chimica Acta, 264(2), 227-32. doi: 10.1016/s0009-8981(97)00080-6.</a:t>
            </a:r>
            <a:endParaRPr lang="en-US" sz="2000" dirty="0">
              <a:latin typeface="Times New Roman" panose="02020603050405020304" pitchFamily="18" charset="0"/>
              <a:cs typeface="Times New Roman" panose="02020603050405020304" pitchFamily="18" charset="0"/>
            </a:endParaRPr>
          </a:p>
          <a:p>
            <a:pPr lvl="0">
              <a:lnSpc>
                <a:spcPct val="150000"/>
              </a:lnSpc>
            </a:pPr>
            <a:r>
              <a:rPr lang="en-US" sz="2000" dirty="0" smtClean="0">
                <a:solidFill>
                  <a:prstClr val="black"/>
                </a:solidFill>
                <a:latin typeface="Times New Roman" panose="02020603050405020304" pitchFamily="18" charset="0"/>
                <a:cs typeface="Times New Roman" panose="02020603050405020304" pitchFamily="18" charset="0"/>
              </a:rPr>
              <a:t>[5</a:t>
            </a:r>
            <a:r>
              <a:rPr lang="en-US" sz="2000" dirty="0">
                <a:solidFill>
                  <a:prstClr val="black"/>
                </a:solidFill>
                <a:latin typeface="Times New Roman" panose="02020603050405020304" pitchFamily="18" charset="0"/>
                <a:cs typeface="Times New Roman" panose="02020603050405020304" pitchFamily="18" charset="0"/>
              </a:rPr>
              <a:t>] </a:t>
            </a:r>
            <a:r>
              <a:rPr lang="ro-RO" sz="2000" dirty="0" smtClean="0">
                <a:solidFill>
                  <a:prstClr val="black"/>
                </a:solidFill>
                <a:latin typeface="Times New Roman" panose="02020603050405020304" pitchFamily="18" charset="0"/>
                <a:cs typeface="Times New Roman" panose="02020603050405020304" pitchFamily="18" charset="0"/>
              </a:rPr>
              <a:t>Giesen C, Lieske </a:t>
            </a:r>
            <a:r>
              <a:rPr lang="en-US" sz="2000" dirty="0" smtClean="0">
                <a:solidFill>
                  <a:prstClr val="black"/>
                </a:solidFill>
                <a:latin typeface="Times New Roman" panose="02020603050405020304" pitchFamily="18" charset="0"/>
                <a:cs typeface="Times New Roman" panose="02020603050405020304" pitchFamily="18" charset="0"/>
              </a:rPr>
              <a:t>J.C</a:t>
            </a:r>
            <a:r>
              <a:rPr lang="en-US" sz="2000" dirty="0">
                <a:solidFill>
                  <a:prstClr val="black"/>
                </a:solidFill>
                <a:latin typeface="Times New Roman" panose="02020603050405020304" pitchFamily="18" charset="0"/>
                <a:cs typeface="Times New Roman" panose="02020603050405020304" pitchFamily="18" charset="0"/>
              </a:rPr>
              <a:t>. The influence of processing and storage conditions on renal protein biomarkers. CJASN </a:t>
            </a:r>
            <a:r>
              <a:rPr lang="ro-RO" sz="2000" dirty="0" smtClean="0">
                <a:solidFill>
                  <a:prstClr val="black"/>
                </a:solidFill>
                <a:latin typeface="Times New Roman" panose="02020603050405020304" pitchFamily="18" charset="0"/>
                <a:cs typeface="Times New Roman" panose="02020603050405020304" pitchFamily="18" charset="0"/>
              </a:rPr>
              <a:t>ePress</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2016, </a:t>
            </a:r>
            <a:r>
              <a:rPr lang="en-US" sz="2000" dirty="0" err="1">
                <a:solidFill>
                  <a:prstClr val="black"/>
                </a:solidFill>
                <a:latin typeface="Times New Roman" panose="02020603050405020304" pitchFamily="18" charset="0"/>
                <a:cs typeface="Times New Roman" panose="02020603050405020304" pitchFamily="18" charset="0"/>
              </a:rPr>
              <a:t>doi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10.2215/CJN.08800816</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3457903" y="475131"/>
            <a:ext cx="4376843" cy="862266"/>
          </a:xfrm>
        </p:spPr>
        <p:txBody>
          <a:bodyPr/>
          <a:lstStyle/>
          <a:p>
            <a:r>
              <a:rPr lang="ro-RO" dirty="0" smtClean="0">
                <a:latin typeface="Times New Roman" panose="02020603050405020304" pitchFamily="18" charset="0"/>
                <a:cs typeface="Times New Roman" panose="02020603050405020304" pitchFamily="18" charset="0"/>
              </a:rPr>
              <a:t>BIBLIOGRAFIE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133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3A089-89BD-3474-63FA-0AC6C91C8865}"/>
              </a:ext>
            </a:extLst>
          </p:cNvPr>
          <p:cNvSpPr>
            <a:spLocks noGrp="1"/>
          </p:cNvSpPr>
          <p:nvPr>
            <p:ph type="title"/>
          </p:nvPr>
        </p:nvSpPr>
        <p:spPr>
          <a:xfrm>
            <a:off x="3986122" y="457486"/>
            <a:ext cx="3207589" cy="862266"/>
          </a:xfrm>
        </p:spPr>
        <p:txBody>
          <a:bodyPr/>
          <a:lstStyle/>
          <a:p>
            <a:r>
              <a:rPr lang="en-US" b="1" dirty="0"/>
              <a:t>CUPRINS</a:t>
            </a:r>
            <a:endParaRPr lang="en-US" dirty="0"/>
          </a:p>
        </p:txBody>
      </p:sp>
      <p:sp>
        <p:nvSpPr>
          <p:cNvPr id="4" name="Slide Number Placeholder 3">
            <a:extLst>
              <a:ext uri="{FF2B5EF4-FFF2-40B4-BE49-F238E27FC236}">
                <a16:creationId xmlns=""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sp>
        <p:nvSpPr>
          <p:cNvPr id="6" name="Rectangle 5"/>
          <p:cNvSpPr/>
          <p:nvPr/>
        </p:nvSpPr>
        <p:spPr>
          <a:xfrm>
            <a:off x="1160929" y="2384664"/>
            <a:ext cx="10192871" cy="2246769"/>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INTRODUCERE</a:t>
            </a:r>
            <a:r>
              <a:rPr lang="ro-RO"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ECHIPAMENTE ȘI </a:t>
            </a:r>
            <a:r>
              <a:rPr lang="en-US" sz="2800" dirty="0" smtClean="0">
                <a:solidFill>
                  <a:srgbClr val="000000"/>
                </a:solidFill>
                <a:latin typeface="Times New Roman" panose="02020603050405020304" pitchFamily="18" charset="0"/>
                <a:cs typeface="Times New Roman" panose="02020603050405020304" pitchFamily="18" charset="0"/>
              </a:rPr>
              <a:t>METODE</a:t>
            </a:r>
            <a:r>
              <a:rPr lang="ro-RO" sz="2800" dirty="0" smtClean="0">
                <a:solidFill>
                  <a:srgbClr val="000000"/>
                </a:solidFill>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p>
            <a:r>
              <a:rPr lang="ro-RO" sz="2800" dirty="0">
                <a:solidFill>
                  <a:srgbClr val="000000"/>
                </a:solidFill>
                <a:latin typeface="Times New Roman" panose="02020603050405020304" pitchFamily="18" charset="0"/>
                <a:cs typeface="Times New Roman" panose="02020603050405020304" pitchFamily="18" charset="0"/>
              </a:rPr>
              <a:t>REZULTATE EXPERIMENTALE ȘI </a:t>
            </a:r>
            <a:r>
              <a:rPr lang="ro-RO" sz="2800" dirty="0" smtClean="0">
                <a:solidFill>
                  <a:srgbClr val="000000"/>
                </a:solidFill>
                <a:latin typeface="Times New Roman" panose="02020603050405020304" pitchFamily="18" charset="0"/>
                <a:cs typeface="Times New Roman" panose="02020603050405020304" pitchFamily="18" charset="0"/>
              </a:rPr>
              <a:t>DISCUȚII...................6</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CONCLUZII</a:t>
            </a:r>
            <a:r>
              <a:rPr lang="ro-RO" sz="2800" dirty="0" smtClean="0">
                <a:latin typeface="Times New Roman" panose="02020603050405020304" pitchFamily="18" charset="0"/>
                <a:cs typeface="Times New Roman" panose="02020603050405020304" pitchFamily="18" charset="0"/>
              </a:rPr>
              <a:t>............................................................................11</a:t>
            </a:r>
            <a:endParaRPr lang="en-US" sz="2800" dirty="0">
              <a:latin typeface="Times New Roman" panose="02020603050405020304" pitchFamily="18" charset="0"/>
              <a:cs typeface="Times New Roman" panose="02020603050405020304" pitchFamily="18" charset="0"/>
            </a:endParaRPr>
          </a:p>
          <a:p>
            <a:r>
              <a:rPr lang="ro-RO" sz="2800" dirty="0" smtClean="0">
                <a:latin typeface="Times New Roman" panose="02020603050405020304" pitchFamily="18" charset="0"/>
                <a:cs typeface="Times New Roman" panose="02020603050405020304" pitchFamily="18" charset="0"/>
              </a:rPr>
              <a:t>BIBLIOGRAFIE......................................................................12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06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853AD99-FEA1-8B05-841E-BD5AD2500660}"/>
              </a:ext>
            </a:extLst>
          </p:cNvPr>
          <p:cNvSpPr>
            <a:spLocks noGrp="1"/>
          </p:cNvSpPr>
          <p:nvPr>
            <p:ph type="title"/>
          </p:nvPr>
        </p:nvSpPr>
        <p:spPr>
          <a:xfrm>
            <a:off x="4478547" y="448860"/>
            <a:ext cx="4121989" cy="862266"/>
          </a:xfrm>
        </p:spPr>
        <p:txBody>
          <a:bodyPr/>
          <a:lstStyle/>
          <a:p>
            <a:r>
              <a:rPr lang="en-US" b="1" dirty="0"/>
              <a:t>INTRODUCERE</a:t>
            </a:r>
            <a:endParaRPr lang="en-US" dirty="0"/>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0332" y="1689145"/>
            <a:ext cx="5460519" cy="4624298"/>
          </a:xfrm>
          <a:prstGeom prst="ellipse">
            <a:avLst/>
          </a:prstGeom>
          <a:ln>
            <a:noFill/>
          </a:ln>
          <a:effectLst>
            <a:softEdge rad="112500"/>
          </a:effectLst>
        </p:spPr>
      </p:pic>
      <p:sp>
        <p:nvSpPr>
          <p:cNvPr id="7" name="Content Placeholder 6">
            <a:extLst>
              <a:ext uri="{FF2B5EF4-FFF2-40B4-BE49-F238E27FC236}">
                <a16:creationId xmlns="" xmlns:a16="http://schemas.microsoft.com/office/drawing/2014/main" id="{6F21CC89-7157-44A9-917C-647FA1F731C7}"/>
              </a:ext>
            </a:extLst>
          </p:cNvPr>
          <p:cNvSpPr>
            <a:spLocks noGrp="1"/>
          </p:cNvSpPr>
          <p:nvPr>
            <p:ph sz="half" idx="2"/>
          </p:nvPr>
        </p:nvSpPr>
        <p:spPr>
          <a:xfrm>
            <a:off x="6103188" y="2879094"/>
            <a:ext cx="5181600" cy="2098347"/>
          </a:xfr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just"/>
            <a:r>
              <a:rPr lang="ro-RO" sz="2400" dirty="0">
                <a:latin typeface="Times New Roman" panose="02020603050405020304" pitchFamily="18" charset="0"/>
                <a:cs typeface="Times New Roman" panose="02020603050405020304" pitchFamily="18" charset="0"/>
              </a:rPr>
              <a:t>Scopul acestei lucrări este de a evalua efectul conservării cu thiocianat de guanidină asupra parametrilor urinari, prin compararea probelor de urină păstrate cu și fără agent de conservare la diferite temperaturi de depozitare.​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Tree>
    <p:extLst>
      <p:ext uri="{BB962C8B-B14F-4D97-AF65-F5344CB8AC3E}">
        <p14:creationId xmlns:p14="http://schemas.microsoft.com/office/powerpoint/2010/main" val="12415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C073BB5-1E80-C3BC-10B8-50C20922EF1D}"/>
              </a:ext>
            </a:extLst>
          </p:cNvPr>
          <p:cNvSpPr>
            <a:spLocks noGrp="1"/>
          </p:cNvSpPr>
          <p:nvPr>
            <p:ph type="title"/>
          </p:nvPr>
        </p:nvSpPr>
        <p:spPr>
          <a:xfrm>
            <a:off x="-438509" y="112142"/>
            <a:ext cx="10515600" cy="914401"/>
          </a:xfrm>
        </p:spPr>
        <p:txBody>
          <a:bodyPr/>
          <a:lstStyle/>
          <a:p>
            <a:pPr algn="ctr"/>
            <a:r>
              <a:rPr lang="en-US" b="1" dirty="0">
                <a:solidFill>
                  <a:srgbClr val="000000"/>
                </a:solidFill>
                <a:latin typeface="Times New Roman" panose="02020603050405020304" pitchFamily="18" charset="0"/>
              </a:rPr>
              <a:t>ECHIPAMENTE ȘI METODE</a:t>
            </a:r>
            <a:endParaRPr lang="en-US" dirty="0"/>
          </a:p>
        </p:txBody>
      </p:sp>
      <p:sp>
        <p:nvSpPr>
          <p:cNvPr id="4" name="Slide Number Placeholder 3">
            <a:extLst>
              <a:ext uri="{FF2B5EF4-FFF2-40B4-BE49-F238E27FC236}">
                <a16:creationId xmlns=""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sp>
        <p:nvSpPr>
          <p:cNvPr id="3" name="TextBox 2"/>
          <p:cNvSpPr txBox="1"/>
          <p:nvPr/>
        </p:nvSpPr>
        <p:spPr>
          <a:xfrm>
            <a:off x="3597214" y="1362173"/>
            <a:ext cx="8238227" cy="1938992"/>
          </a:xfrm>
          <a:prstGeom prst="rect">
            <a:avLst/>
          </a:prstGeom>
          <a:solidFill>
            <a:srgbClr val="FCFCFC"/>
          </a:solidFill>
        </p:spPr>
        <p:txBody>
          <a:bodyPr wrap="square" rtlCol="0">
            <a:spAutoFit/>
          </a:bodyPr>
          <a:lstStyle/>
          <a:p>
            <a:pPr marL="342900" indent="-342900" algn="just">
              <a:buFont typeface="Wingdings" panose="05000000000000000000" pitchFamily="2" charset="2"/>
              <a:buChar char="Ø"/>
            </a:pPr>
            <a:r>
              <a:rPr lang="ro-RO" sz="2400" dirty="0" smtClean="0">
                <a:latin typeface="Times New Roman" panose="02020603050405020304" pitchFamily="18" charset="0"/>
                <a:cs typeface="Times New Roman" panose="02020603050405020304" pitchFamily="18" charset="0"/>
              </a:rPr>
              <a:t>Probele de urină au fost colectate conform normelor de igienă și procedurilor standard, cu instrucțiuni clare pentru recoltarea probei de mijloc, minimizând contaminarea</a:t>
            </a:r>
            <a:r>
              <a:rPr lang="en-US"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 După recoltare, eprubetele au fost sigilate și etichetate pentru a indica prezența sau absența conservantului.​</a:t>
            </a:r>
            <a:endParaRPr lang="en-US" dirty="0"/>
          </a:p>
        </p:txBody>
      </p:sp>
      <p:sp>
        <p:nvSpPr>
          <p:cNvPr id="11" name="TextBox 10"/>
          <p:cNvSpPr txBox="1"/>
          <p:nvPr/>
        </p:nvSpPr>
        <p:spPr>
          <a:xfrm>
            <a:off x="4071668" y="3489929"/>
            <a:ext cx="7763774" cy="2677656"/>
          </a:xfrm>
          <a:prstGeom prst="rect">
            <a:avLst/>
          </a:prstGeom>
          <a:solidFill>
            <a:srgbClr val="F8F8F8"/>
          </a:solidFill>
        </p:spPr>
        <p:txBody>
          <a:bodyPr wrap="square" rtlCol="0">
            <a:spAutoFit/>
          </a:bodyPr>
          <a:lstStyle/>
          <a:p>
            <a:pPr algn="just"/>
            <a:r>
              <a:rPr lang="en-US" sz="2400" dirty="0" smtClean="0">
                <a:solidFill>
                  <a:srgbClr val="000000"/>
                </a:solidFill>
                <a:latin typeface="Times New Roman" panose="02020603050405020304" pitchFamily="18" charset="0"/>
              </a:rPr>
              <a:t>     </a:t>
            </a:r>
            <a:r>
              <a:rPr lang="ro-RO" sz="2400" dirty="0" smtClean="0">
                <a:solidFill>
                  <a:srgbClr val="000000"/>
                </a:solidFill>
                <a:latin typeface="Times New Roman" panose="02020603050405020304" pitchFamily="18" charset="0"/>
              </a:rPr>
              <a:t>Pentru monitorizarea</a:t>
            </a:r>
            <a:r>
              <a:rPr lang="en-US" sz="2400" dirty="0" smtClean="0">
                <a:solidFill>
                  <a:srgbClr val="000000"/>
                </a:solidFill>
                <a:latin typeface="Times New Roman" panose="02020603050405020304" pitchFamily="18" charset="0"/>
              </a:rPr>
              <a:t> </a:t>
            </a:r>
            <a:r>
              <a:rPr lang="ro-RO" sz="2400" dirty="0" smtClean="0">
                <a:solidFill>
                  <a:srgbClr val="000000"/>
                </a:solidFill>
                <a:latin typeface="Times New Roman" panose="02020603050405020304" pitchFamily="18" charset="0"/>
              </a:rPr>
              <a:t>parametrilor </a:t>
            </a:r>
            <a:r>
              <a:rPr lang="ro-RO" sz="2400" dirty="0">
                <a:solidFill>
                  <a:srgbClr val="000000"/>
                </a:solidFill>
                <a:latin typeface="Times New Roman" panose="02020603050405020304" pitchFamily="18" charset="0"/>
              </a:rPr>
              <a:t>urinari, inclusiv urobilinogenul, glucoza, bilirubina, corpii cetonici, densitatea, hematiile, pH-ul, proteinele, nitriții și leucocitele, s-au folosit strip-uri urinare Cybow. </a:t>
            </a:r>
            <a:r>
              <a:rPr lang="ro-RO" sz="2400" dirty="0" smtClean="0">
                <a:solidFill>
                  <a:srgbClr val="000000"/>
                </a:solidFill>
                <a:latin typeface="Times New Roman" panose="02020603050405020304" pitchFamily="18" charset="0"/>
              </a:rPr>
              <a:t>Aceste</a:t>
            </a:r>
            <a:r>
              <a:rPr lang="ro-RO" sz="2400" dirty="0">
                <a:solidFill>
                  <a:srgbClr val="000000"/>
                </a:solidFill>
                <a:latin typeface="Times New Roman" panose="02020603050405020304" pitchFamily="18" charset="0"/>
              </a:rPr>
              <a:t> strip-uri au fost introduse în probe de urină stocate la temperaturi de 4°C și 25°C, iar valorile obținute au fost comparate cu scala de culori.​</a:t>
            </a:r>
            <a:endParaRPr lang="en-US" sz="2400" dirty="0"/>
          </a:p>
        </p:txBody>
      </p:sp>
      <p:pic>
        <p:nvPicPr>
          <p:cNvPr id="13" name="Picture 12"/>
          <p:cNvPicPr>
            <a:picLocks noChangeAspect="1"/>
          </p:cNvPicPr>
          <p:nvPr/>
        </p:nvPicPr>
        <p:blipFill>
          <a:blip r:embed="rId2"/>
          <a:stretch>
            <a:fillRect/>
          </a:stretch>
        </p:blipFill>
        <p:spPr>
          <a:xfrm>
            <a:off x="379563" y="1575741"/>
            <a:ext cx="3046112" cy="44282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703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sp>
        <p:nvSpPr>
          <p:cNvPr id="3" name="Rectangle 2"/>
          <p:cNvSpPr/>
          <p:nvPr/>
        </p:nvSpPr>
        <p:spPr>
          <a:xfrm>
            <a:off x="4710023" y="815976"/>
            <a:ext cx="7395713" cy="1200329"/>
          </a:xfrm>
          <a:prstGeom prst="rect">
            <a:avLst/>
          </a:prstGeom>
          <a:solidFill>
            <a:srgbClr val="F8F8F8"/>
          </a:solidFill>
        </p:spPr>
        <p:txBody>
          <a:bodyPr wrap="square">
            <a:spAutoFit/>
          </a:bodyPr>
          <a:lstStyle/>
          <a:p>
            <a:pPr marL="342900" indent="-342900" algn="just" fontAlgn="base">
              <a:buFont typeface="Wingdings" panose="05000000000000000000" pitchFamily="2" charset="2"/>
              <a:buChar char="v"/>
            </a:pPr>
            <a:r>
              <a:rPr lang="ro-RO" sz="2400" dirty="0">
                <a:solidFill>
                  <a:srgbClr val="0D0D0D"/>
                </a:solidFill>
                <a:latin typeface="Times New Roman" panose="02020603050405020304" pitchFamily="18" charset="0"/>
              </a:rPr>
              <a:t>Eficiența și automatizarea în analiza </a:t>
            </a:r>
            <a:r>
              <a:rPr lang="ro-RO" sz="2400" dirty="0" smtClean="0">
                <a:solidFill>
                  <a:srgbClr val="0D0D0D"/>
                </a:solidFill>
                <a:latin typeface="Times New Roman" panose="02020603050405020304" pitchFamily="18" charset="0"/>
              </a:rPr>
              <a:t>proteinelor, creatininei </a:t>
            </a:r>
            <a:r>
              <a:rPr lang="ro-RO" sz="2400" dirty="0">
                <a:solidFill>
                  <a:srgbClr val="0D0D0D"/>
                </a:solidFill>
                <a:latin typeface="Times New Roman" panose="02020603050405020304" pitchFamily="18" charset="0"/>
              </a:rPr>
              <a:t>și a glucozei urinare sunt asigurate de echipamentul BIOSISTEMS BTS-350.</a:t>
            </a:r>
            <a:r>
              <a:rPr lang="en-US" sz="2400" dirty="0">
                <a:solidFill>
                  <a:srgbClr val="000000"/>
                </a:solidFill>
                <a:latin typeface="Times New Roman" panose="02020603050405020304" pitchFamily="18" charset="0"/>
              </a:rPr>
              <a:t>​</a:t>
            </a:r>
            <a:endParaRPr lang="en-US" b="0" i="0" dirty="0">
              <a:solidFill>
                <a:srgbClr val="000000"/>
              </a:solidFill>
              <a:effectLst/>
              <a:latin typeface="Arial" panose="020B0604020202020204" pitchFamily="34" charset="0"/>
            </a:endParaRPr>
          </a:p>
        </p:txBody>
      </p:sp>
      <p:sp>
        <p:nvSpPr>
          <p:cNvPr id="11" name="Rectangle 10"/>
          <p:cNvSpPr/>
          <p:nvPr/>
        </p:nvSpPr>
        <p:spPr>
          <a:xfrm>
            <a:off x="4611538" y="1915281"/>
            <a:ext cx="7423030" cy="1862048"/>
          </a:xfrm>
          <a:prstGeom prst="rect">
            <a:avLst/>
          </a:prstGeom>
        </p:spPr>
        <p:txBody>
          <a:bodyPr wrap="square">
            <a:spAutoFit/>
          </a:bodyPr>
          <a:lstStyle/>
          <a:p>
            <a:pPr marL="342900" indent="-342900" algn="just">
              <a:buFont typeface="Wingdings" panose="05000000000000000000" pitchFamily="2" charset="2"/>
              <a:buChar char="Ø"/>
            </a:pPr>
            <a:r>
              <a:rPr lang="ro-RO" sz="2300" dirty="0" smtClean="0">
                <a:solidFill>
                  <a:srgbClr val="0D0D0D"/>
                </a:solidFill>
                <a:latin typeface="Times New Roman" panose="02020603050405020304" pitchFamily="18" charset="0"/>
              </a:rPr>
              <a:t>Analiza creatininei a fost efectuată utilizând metoda Jaffé,unde creatinina reacționează cu acidul picric într-un mediu alcalin, rezultând un complex colorat galben-roșu, a cărui intensitate este evaluată spectrofotometric.</a:t>
            </a:r>
            <a:r>
              <a:rPr lang="en-US" sz="2300" dirty="0" smtClean="0">
                <a:solidFill>
                  <a:srgbClr val="0D0D0D"/>
                </a:solidFill>
                <a:latin typeface="Times New Roman" panose="02020603050405020304" pitchFamily="18" charset="0"/>
              </a:rPr>
              <a:t> [1]</a:t>
            </a:r>
            <a:endParaRPr lang="ro-RO" sz="2300" dirty="0"/>
          </a:p>
        </p:txBody>
      </p:sp>
      <p:pic>
        <p:nvPicPr>
          <p:cNvPr id="12" name="Picture 11"/>
          <p:cNvPicPr>
            <a:picLocks noChangeAspect="1"/>
          </p:cNvPicPr>
          <p:nvPr/>
        </p:nvPicPr>
        <p:blipFill>
          <a:blip r:embed="rId2"/>
          <a:stretch>
            <a:fillRect/>
          </a:stretch>
        </p:blipFill>
        <p:spPr>
          <a:xfrm>
            <a:off x="101048" y="356306"/>
            <a:ext cx="4608975" cy="4523624"/>
          </a:xfrm>
          <a:prstGeom prst="rect">
            <a:avLst/>
          </a:prstGeom>
        </p:spPr>
      </p:pic>
      <p:sp>
        <p:nvSpPr>
          <p:cNvPr id="14" name="Rectangle 13"/>
          <p:cNvSpPr/>
          <p:nvPr/>
        </p:nvSpPr>
        <p:spPr>
          <a:xfrm>
            <a:off x="4523117" y="3676304"/>
            <a:ext cx="7599872" cy="1508105"/>
          </a:xfrm>
          <a:prstGeom prst="rect">
            <a:avLst/>
          </a:prstGeom>
        </p:spPr>
        <p:txBody>
          <a:bodyPr wrap="square">
            <a:spAutoFit/>
          </a:bodyPr>
          <a:lstStyle/>
          <a:p>
            <a:pPr marL="342900" indent="-342900" algn="just">
              <a:buFont typeface="Wingdings" panose="05000000000000000000" pitchFamily="2" charset="2"/>
              <a:buChar char="Ø"/>
            </a:pPr>
            <a:r>
              <a:rPr lang="ro-RO" sz="2300" dirty="0" smtClean="0">
                <a:solidFill>
                  <a:srgbClr val="0D0D0D"/>
                </a:solidFill>
                <a:latin typeface="Times New Roman" panose="02020603050405020304" pitchFamily="18" charset="0"/>
                <a:cs typeface="Times New Roman" panose="02020603050405020304" pitchFamily="18" charset="0"/>
              </a:rPr>
              <a:t>Analiza proteinelor urinare s-a bazat pe reacția într-un mediu acid între proteinele din urină și pirogalol, generând un complex colorat violet. Intensitatea acestui complex este direct proporțională cu concentrația proteinelor.</a:t>
            </a:r>
            <a:r>
              <a:rPr lang="en-US" sz="2300" dirty="0" smtClean="0">
                <a:solidFill>
                  <a:srgbClr val="0D0D0D"/>
                </a:solidFill>
                <a:latin typeface="Times New Roman" panose="02020603050405020304" pitchFamily="18" charset="0"/>
                <a:cs typeface="Times New Roman" panose="02020603050405020304" pitchFamily="18" charset="0"/>
              </a:rPr>
              <a:t> [2]</a:t>
            </a:r>
            <a:endParaRPr lang="ro-RO" sz="2300" dirty="0">
              <a:latin typeface="Times New Roman" panose="02020603050405020304" pitchFamily="18" charset="0"/>
              <a:cs typeface="Times New Roman" panose="02020603050405020304" pitchFamily="18" charset="0"/>
            </a:endParaRPr>
          </a:p>
        </p:txBody>
      </p:sp>
      <p:sp>
        <p:nvSpPr>
          <p:cNvPr id="15" name="Rectangle 14"/>
          <p:cNvSpPr/>
          <p:nvPr/>
        </p:nvSpPr>
        <p:spPr>
          <a:xfrm>
            <a:off x="0" y="5173335"/>
            <a:ext cx="12122989" cy="1508105"/>
          </a:xfrm>
          <a:prstGeom prst="rect">
            <a:avLst/>
          </a:prstGeom>
        </p:spPr>
        <p:txBody>
          <a:bodyPr wrap="square">
            <a:spAutoFit/>
          </a:bodyPr>
          <a:lstStyle/>
          <a:p>
            <a:pPr marL="342900" indent="-342900" algn="just">
              <a:buFont typeface="Wingdings" panose="05000000000000000000" pitchFamily="2" charset="2"/>
              <a:buChar char="Ø"/>
            </a:pPr>
            <a:r>
              <a:rPr lang="ro-RO" sz="2300" dirty="0" smtClean="0">
                <a:latin typeface="Times New Roman" panose="02020603050405020304" pitchFamily="18" charset="0"/>
                <a:cs typeface="Times New Roman" panose="02020603050405020304" pitchFamily="18" charset="0"/>
              </a:rPr>
              <a:t>Analiza glucozei se bazează pe reacția glucozei din probă cu enzimele glucozoxidază și peroxidază. Aceasta generează un complex colorat, iar intensitatea acestuia este direct proporțională cu concentrația de glucoză. Complexul este apoi măsurat spectrofotometric pentru determinarea concentrației de glucoză în probă.</a:t>
            </a:r>
            <a:r>
              <a:rPr lang="en-US" sz="2300" dirty="0" smtClean="0">
                <a:latin typeface="Times New Roman" panose="02020603050405020304" pitchFamily="18" charset="0"/>
                <a:cs typeface="Times New Roman" panose="02020603050405020304" pitchFamily="18" charset="0"/>
              </a:rPr>
              <a:t> [3]</a:t>
            </a:r>
            <a:endParaRPr lang="ro-RO"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02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7585" y="1380226"/>
            <a:ext cx="10757140" cy="4908431"/>
          </a:xfrm>
          <a:prstGeom prst="rect">
            <a:avLst/>
          </a:prstGeom>
          <a:solidFill>
            <a:srgbClr val="FCF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z="1400" b="0" smtClean="0"/>
              <a:t>Page</a:t>
            </a:r>
            <a:r>
              <a:rPr lang="en-US" smtClean="0"/>
              <a:t> </a:t>
            </a:r>
            <a:fld id="{BBE5057F-7482-41AE-BBDB-C83C2F3461DE}" type="slidenum">
              <a:rPr lang="en-US" smtClean="0"/>
              <a:pPr/>
              <a:t>6</a:t>
            </a:fld>
            <a:endParaRPr lang="en-US" dirty="0"/>
          </a:p>
        </p:txBody>
      </p:sp>
      <p:sp>
        <p:nvSpPr>
          <p:cNvPr id="7" name="Rectangle 1"/>
          <p:cNvSpPr>
            <a:spLocks noChangeArrowheads="1"/>
          </p:cNvSpPr>
          <p:nvPr/>
        </p:nvSpPr>
        <p:spPr bwMode="auto">
          <a:xfrm>
            <a:off x="184886" y="1014306"/>
            <a:ext cx="97770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31800"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1pPr>
            <a:lvl2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2pPr>
            <a:lvl3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3pPr>
            <a:lvl4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4pPr>
            <a:lvl5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5pPr>
            <a:lvl6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6pPr>
            <a:lvl7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7pPr>
            <a:lvl8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8pPr>
            <a:lvl9pPr eaLnBrk="0" fontAlgn="base" hangingPunct="0">
              <a:spcBef>
                <a:spcPct val="0"/>
              </a:spcBef>
              <a:spcAft>
                <a:spcPct val="0"/>
              </a:spcAft>
              <a:tabLst>
                <a:tab pos="425450" algn="ctr"/>
                <a:tab pos="822325" algn="l"/>
              </a:tabLst>
              <a:defRPr>
                <a:solidFill>
                  <a:schemeClr val="tx1"/>
                </a:solidFill>
                <a:latin typeface="Arial" panose="020B0604020202020204" pitchFamily="34" charset="0"/>
              </a:defRPr>
            </a:lvl9pPr>
          </a:lstStyle>
          <a:p>
            <a:pPr algn="just"/>
            <a:r>
              <a:rPr kumimoji="0" lang="ro-RO"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Tabelul 1. Rezultatele indicate de stripurile urinare pentru probele păstrate la 25</a:t>
            </a:r>
            <a:r>
              <a:rPr kumimoji="0" lang="ro-RO" altLang="en-US" sz="2000" b="1"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ro-RO"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517585" y="1410234"/>
            <a:ext cx="10757140" cy="4882606"/>
          </a:xfrm>
          <a:prstGeom prst="rect">
            <a:avLst/>
          </a:prstGeom>
        </p:spPr>
      </p:pic>
      <p:sp>
        <p:nvSpPr>
          <p:cNvPr id="3" name="Title 2"/>
          <p:cNvSpPr>
            <a:spLocks noGrp="1"/>
          </p:cNvSpPr>
          <p:nvPr>
            <p:ph type="title"/>
          </p:nvPr>
        </p:nvSpPr>
        <p:spPr>
          <a:xfrm>
            <a:off x="985519" y="-20320"/>
            <a:ext cx="9252885" cy="1197266"/>
          </a:xfrm>
        </p:spPr>
        <p:txBody>
          <a:bodyPr>
            <a:normAutofit/>
          </a:bodyPr>
          <a:lstStyle/>
          <a:p>
            <a:pPr algn="ctr"/>
            <a:r>
              <a:rPr lang="ro-RO" sz="3200" b="1" dirty="0" smtClean="0">
                <a:solidFill>
                  <a:srgbClr val="000000"/>
                </a:solidFill>
                <a:latin typeface="Times New Roman" panose="02020603050405020304" pitchFamily="18" charset="0"/>
                <a:cs typeface="Times New Roman" panose="02020603050405020304" pitchFamily="18" charset="0"/>
              </a:rPr>
              <a:t>REZULTATE EXPERIMENTALE ȘI DISCUȚII</a:t>
            </a:r>
            <a:endParaRPr lang="en-US" sz="3200" dirty="0"/>
          </a:p>
        </p:txBody>
      </p:sp>
    </p:spTree>
    <p:extLst>
      <p:ext uri="{BB962C8B-B14F-4D97-AF65-F5344CB8AC3E}">
        <p14:creationId xmlns:p14="http://schemas.microsoft.com/office/powerpoint/2010/main" val="3303375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706" y="1754976"/>
            <a:ext cx="10432128" cy="4016100"/>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078689531"/>
              </p:ext>
            </p:extLst>
          </p:nvPr>
        </p:nvGraphicFramePr>
        <p:xfrm>
          <a:off x="747706" y="1791511"/>
          <a:ext cx="10432128" cy="4016100"/>
        </p:xfrm>
        <a:graphic>
          <a:graphicData uri="http://schemas.openxmlformats.org/drawingml/2006/table">
            <a:tbl>
              <a:tblPr firstRow="1" firstCol="1" lastRow="1" lastCol="1" bandRow="1" bandCol="1"/>
              <a:tblGrid>
                <a:gridCol w="2000598"/>
                <a:gridCol w="1399666"/>
                <a:gridCol w="1231979"/>
                <a:gridCol w="1231979"/>
                <a:gridCol w="1231979"/>
                <a:gridCol w="1167643"/>
                <a:gridCol w="1167643"/>
                <a:gridCol w="1000641"/>
              </a:tblGrid>
              <a:tr h="334675">
                <a:tc rowSpan="3">
                  <a:txBody>
                    <a:bodyPr/>
                    <a:lstStyle/>
                    <a:p>
                      <a:pPr>
                        <a:spcAft>
                          <a:spcPts val="0"/>
                        </a:spcAft>
                      </a:pPr>
                      <a:r>
                        <a:rPr lang="it-IT" sz="1400" b="1" dirty="0">
                          <a:effectLst/>
                          <a:latin typeface="Cambria" panose="02040503050406030204" pitchFamily="18" charset="0"/>
                          <a:ea typeface="Times New Roman" panose="02020603050405020304" pitchFamily="18" charset="0"/>
                        </a:rPr>
                        <a:t>Parametrul analizat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spcAft>
                          <a:spcPts val="0"/>
                        </a:spcAft>
                      </a:pPr>
                      <a:r>
                        <a:rPr lang="it-IT" sz="1400" b="1">
                          <a:effectLst/>
                          <a:latin typeface="Cambria" panose="02040503050406030204" pitchFamily="18" charset="0"/>
                          <a:ea typeface="Times New Roman" panose="02020603050405020304" pitchFamily="18" charset="0"/>
                        </a:rPr>
                        <a:t>Durata de depozitare</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675">
                <a:tc vMerge="1">
                  <a:txBody>
                    <a:bodyPr/>
                    <a:lstStyle/>
                    <a:p>
                      <a:endParaRPr lang="en-US"/>
                    </a:p>
                  </a:txBody>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0</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400" b="1">
                          <a:effectLst/>
                          <a:latin typeface="Cambria" panose="02040503050406030204" pitchFamily="18" charset="0"/>
                          <a:ea typeface="Times New Roman" panose="02020603050405020304" pitchFamily="18" charset="0"/>
                        </a:rPr>
                        <a:t>2h</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it-IT" sz="1400" b="1">
                          <a:effectLst/>
                          <a:latin typeface="Cambria" panose="02040503050406030204" pitchFamily="18" charset="0"/>
                          <a:ea typeface="Times New Roman" panose="02020603050405020304" pitchFamily="18" charset="0"/>
                        </a:rPr>
                        <a:t>24h</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it-IT" sz="1400" b="1">
                          <a:effectLst/>
                          <a:latin typeface="Cambria" panose="02040503050406030204" pitchFamily="18" charset="0"/>
                          <a:ea typeface="Times New Roman" panose="02020603050405020304" pitchFamily="18" charset="0"/>
                        </a:rPr>
                        <a:t>72h</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675">
                <a:tc vMerge="1">
                  <a:txBody>
                    <a:bodyPr/>
                    <a:lstStyle/>
                    <a:p>
                      <a:endParaRPr lang="en-US"/>
                    </a:p>
                  </a:txBody>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C4</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FC4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C4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FC4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C4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FC4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Leucocite</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125++</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70+ - 125++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125++</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70+ - 125++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125++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70+ - 125++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&gt; 125++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Nitriți</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Urobilinogen</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pH</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5,42</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6,75</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5,4</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6,8</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5,52</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 </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 </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Eritrocite</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Densitate, g/cm</a:t>
                      </a:r>
                      <a:r>
                        <a:rPr lang="it-IT" sz="1400" b="1" baseline="30000">
                          <a:effectLst/>
                          <a:latin typeface="Cambria" panose="02040503050406030204" pitchFamily="18" charset="0"/>
                          <a:ea typeface="Times New Roman" panose="02020603050405020304" pitchFamily="18" charset="0"/>
                        </a:rPr>
                        <a:t>3</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1,015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1,00</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1</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1</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1,05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Corpi cetonici</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15 – 40</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mbria" panose="02040503050406030204" pitchFamily="18" charset="0"/>
                          <a:ea typeface="Times New Roman" panose="02020603050405020304" pitchFamily="18" charset="0"/>
                        </a:rPr>
                        <a:t>&lt;5</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&lt;5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&lt;5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&lt;5</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Bilirubină</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75">
                <a:tc>
                  <a:txBody>
                    <a:bodyPr/>
                    <a:lstStyle/>
                    <a:p>
                      <a:pPr>
                        <a:spcAft>
                          <a:spcPts val="0"/>
                        </a:spcAft>
                      </a:pPr>
                      <a:r>
                        <a:rPr lang="it-IT" sz="1400" b="1">
                          <a:effectLst/>
                          <a:latin typeface="Cambria" panose="02040503050406030204" pitchFamily="18" charset="0"/>
                          <a:ea typeface="Times New Roman" panose="02020603050405020304" pitchFamily="18" charset="0"/>
                        </a:rPr>
                        <a:t>Glucoză</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effectLst/>
                          <a:latin typeface="Cambria" panose="02040503050406030204" pitchFamily="18" charset="0"/>
                          <a:ea typeface="Times New Roman" panose="02020603050405020304" pitchFamily="18" charset="0"/>
                        </a:rPr>
                        <a:t>-</a:t>
                      </a:r>
                      <a:endParaRPr lang="en-US"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effectLst/>
                          <a:latin typeface="Cambria" panose="020405030504060302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672860" y="1058744"/>
            <a:ext cx="125866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Tabelul 2. Rezultatele indicate de stripurile urinare pentru probele păstrate la 4</a:t>
            </a:r>
            <a:r>
              <a:rPr kumimoji="0" lang="it-IT" altLang="en-US" sz="2000" b="1"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it-IT"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14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b="0" smtClean="0"/>
              <a:t>Page</a:t>
            </a:r>
            <a:r>
              <a:rPr lang="en-US" smtClean="0"/>
              <a:t> </a:t>
            </a:r>
            <a:fld id="{BBE5057F-7482-41AE-BBDB-C83C2F3461DE}"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38803" y="151415"/>
            <a:ext cx="8595622" cy="5458810"/>
          </a:xfrm>
          <a:prstGeom prst="rect">
            <a:avLst/>
          </a:prstGeom>
        </p:spPr>
      </p:pic>
      <p:sp>
        <p:nvSpPr>
          <p:cNvPr id="3" name="Rectangle 2"/>
          <p:cNvSpPr/>
          <p:nvPr/>
        </p:nvSpPr>
        <p:spPr>
          <a:xfrm>
            <a:off x="8886825" y="1419136"/>
            <a:ext cx="3034882" cy="2862322"/>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Pierderile crescute de creatinină în probele noastre față de studiul lui Spierto et al. (1997) ar putea fi rezultatul unei încărcături bacteriene mai ridicate datorită nivelului mai mare al leucocitelor inițial.</a:t>
            </a:r>
            <a:r>
              <a:rPr lang="en-US" sz="2000" dirty="0" smtClean="0">
                <a:latin typeface="Times New Roman" panose="02020603050405020304" pitchFamily="18" charset="0"/>
                <a:cs typeface="Times New Roman" panose="02020603050405020304" pitchFamily="18" charset="0"/>
              </a:rPr>
              <a:t> [4]</a:t>
            </a:r>
            <a:endParaRPr lang="ro-RO"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284671" y="5713742"/>
            <a:ext cx="9092241" cy="400110"/>
          </a:xfrm>
          <a:prstGeom prst="rect">
            <a:avLst/>
          </a:prstGeom>
        </p:spPr>
        <p:txBody>
          <a:bodyPr wrap="square">
            <a:spAutoFit/>
          </a:bodyPr>
          <a:lstStyle/>
          <a:p>
            <a:pPr algn="just"/>
            <a:r>
              <a:rPr lang="it-IT" sz="2000" b="1" i="1" dirty="0">
                <a:latin typeface="Times New Roman" panose="02020603050405020304" pitchFamily="18" charset="0"/>
                <a:cs typeface="Times New Roman" panose="02020603050405020304" pitchFamily="18" charset="0"/>
              </a:rPr>
              <a:t>Figura </a:t>
            </a:r>
            <a:r>
              <a:rPr lang="it-IT" sz="2000" b="1" i="1" dirty="0" smtClean="0">
                <a:latin typeface="Times New Roman" panose="02020603050405020304" pitchFamily="18" charset="0"/>
                <a:cs typeface="Times New Roman" panose="02020603050405020304" pitchFamily="18" charset="0"/>
              </a:rPr>
              <a:t>1</a:t>
            </a:r>
            <a:r>
              <a:rPr lang="it-IT" sz="2000" b="1" i="1" dirty="0">
                <a:latin typeface="Times New Roman" panose="02020603050405020304" pitchFamily="18" charset="0"/>
                <a:cs typeface="Times New Roman" panose="02020603050405020304" pitchFamily="18" charset="0"/>
              </a:rPr>
              <a:t>.</a:t>
            </a:r>
            <a:r>
              <a:rPr lang="it-IT" sz="2000" i="1" dirty="0">
                <a:latin typeface="Times New Roman" panose="02020603050405020304" pitchFamily="18" charset="0"/>
                <a:cs typeface="Times New Roman" panose="02020603050405020304" pitchFamily="18" charset="0"/>
              </a:rPr>
              <a:t> Scăderi ale valorilor creatininei urinare pe durata depozitării probelor </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79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b="0" smtClean="0"/>
              <a:t>Page</a:t>
            </a:r>
            <a:r>
              <a:rPr lang="en-US" smtClean="0"/>
              <a:t> </a:t>
            </a:r>
            <a:fld id="{BBE5057F-7482-41AE-BBDB-C83C2F3461DE}"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655608" y="871268"/>
            <a:ext cx="10541479" cy="4911606"/>
          </a:xfrm>
          <a:prstGeom prst="rect">
            <a:avLst/>
          </a:prstGeom>
        </p:spPr>
      </p:pic>
      <p:sp>
        <p:nvSpPr>
          <p:cNvPr id="9" name="Rectangle 8"/>
          <p:cNvSpPr/>
          <p:nvPr/>
        </p:nvSpPr>
        <p:spPr>
          <a:xfrm>
            <a:off x="1490246" y="5795095"/>
            <a:ext cx="8601075" cy="400110"/>
          </a:xfrm>
          <a:prstGeom prst="rect">
            <a:avLst/>
          </a:prstGeom>
        </p:spPr>
        <p:txBody>
          <a:bodyPr wrap="square">
            <a:spAutoFit/>
          </a:bodyPr>
          <a:lstStyle/>
          <a:p>
            <a:r>
              <a:rPr lang="ro-RO" sz="2000" b="1" i="1" dirty="0" smtClean="0">
                <a:latin typeface="Times New Roman" panose="02020603050405020304" pitchFamily="18" charset="0"/>
                <a:cs typeface="Times New Roman" panose="02020603050405020304" pitchFamily="18" charset="0"/>
              </a:rPr>
              <a:t>Figura 2. </a:t>
            </a:r>
            <a:r>
              <a:rPr lang="ro-RO" sz="2000" i="1" dirty="0" smtClean="0">
                <a:latin typeface="Times New Roman" panose="02020603050405020304" pitchFamily="18" charset="0"/>
                <a:cs typeface="Times New Roman" panose="02020603050405020304" pitchFamily="18" charset="0"/>
              </a:rPr>
              <a:t>Scăderi ale valorilor proteinelor urinare pe durata depozitării probelor</a:t>
            </a:r>
            <a:endParaRPr lang="ro-RO"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219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TotalTime>
  <Words>592</Words>
  <Application>Microsoft Office PowerPoint</Application>
  <PresentationFormat>Widescreen</PresentationFormat>
  <Paragraphs>132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Cambria</vt:lpstr>
      <vt:lpstr>Courier New</vt:lpstr>
      <vt:lpstr>Times New Roman</vt:lpstr>
      <vt:lpstr>Wingdings</vt:lpstr>
      <vt:lpstr>Office Theme</vt:lpstr>
      <vt:lpstr>Studiul influenței thiocianatului de guanidină asupra conservării parametrilor urinari​</vt:lpstr>
      <vt:lpstr>CUPRINS</vt:lpstr>
      <vt:lpstr>INTRODUCERE</vt:lpstr>
      <vt:lpstr>ECHIPAMENTE ȘI METODE</vt:lpstr>
      <vt:lpstr>PowerPoint Presentation</vt:lpstr>
      <vt:lpstr>REZULTATE EXPERIMENTALE ȘI DISCUȚII</vt:lpstr>
      <vt:lpstr>PowerPoint Presentation</vt:lpstr>
      <vt:lpstr>PowerPoint Presentation</vt:lpstr>
      <vt:lpstr>PowerPoint Presentation</vt:lpstr>
      <vt:lpstr>PowerPoint Presentation</vt:lpstr>
      <vt:lpstr>CONCLUZII</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Microsoft account</cp:lastModifiedBy>
  <cp:revision>35</cp:revision>
  <dcterms:created xsi:type="dcterms:W3CDTF">2022-11-16T09:30:41Z</dcterms:created>
  <dcterms:modified xsi:type="dcterms:W3CDTF">2024-05-16T18:36:06Z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