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Layouts/slideLayout5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5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12192000" cy="68580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1F3968B-E755-483E-8210-580925F2C3DC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4F698BD-E4C1-458D-8A64-9BE5A6AFB9C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F976D3A-67FE-43C5-921A-9C3A4A9A906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95FBE6A-FF91-41A1-99C3-6B333BEF4B1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D4C6E22-3C6F-482B-BAD9-710187EC09D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665E538-7CAE-4E48-A88B-0F359DBB125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F6FDF62-4308-4709-A4BE-2BC2AB54A43B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F3E2AAD-7E74-4D43-8654-37F98D8AB1A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2589FC4-D439-48A1-9707-335E2A5D054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838080" y="828360"/>
            <a:ext cx="10515240" cy="399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FCAF13D-C8F8-41FB-8E24-70FA11E4309C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B94CC69-6D63-4457-A086-7172C689F73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7A4A3B9-6E18-4F16-8757-4347C55F9FE7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ED92AD2-F69E-4AC3-B7B9-7D1ACDE7CD3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58C728D-1DB0-4C18-9BE1-3B0FF13FA16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0168E13-7FD3-4A8F-BAAC-C281BEB99EFD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6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2CBF020-FF5C-4B6A-A077-F0D0A3EE993A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1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2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3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078CC26-17EB-43E6-8A8D-BF5807FA1A5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22CE554-4051-4D67-9D06-7D7ACE21828B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D7A0938-F6C9-4C78-A266-5E11E5AA241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E6000851-A0F7-4452-8EFE-984E2D15B37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8E046E1-4AE7-4C86-B95C-EE76D91B040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95A52929-E62D-4CD8-B2FE-63591AD163A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BA51D9C-A03C-4DF9-8BEA-71A9D89E19A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subTitle"/>
          </p:nvPr>
        </p:nvSpPr>
        <p:spPr>
          <a:xfrm>
            <a:off x="838080" y="828360"/>
            <a:ext cx="10515240" cy="399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FA75141D-691B-4B8D-853E-B7D965C8DC2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4CB28E0F-6AD2-464A-861C-DD708530F57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B49CE82B-2C6C-4ED3-B2F8-F39409C66F1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C9D796A3-7E3B-42D0-8C1C-BF3DB03A1F2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4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D78FF507-88E7-4C90-92A8-E96859EEC36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1434BC71-8976-4DD9-BBB7-0D09FC5F2BE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4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5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6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23986443-61B4-4888-BF43-C47376EBC079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7E09FC4E-CD07-468D-90C6-DC161D9F1B14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2CC9314-D0F0-4E94-8736-A38B22CA4126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93578ADD-2FD8-4369-A1C3-672BB8155DE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E660B54-85AE-4987-B816-252C01EC8F9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CFED438-0AA9-49D6-9CD1-F0D29BA87D3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22DF7EE-656D-41FD-AF21-3C23F11A895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subTitle"/>
          </p:nvPr>
        </p:nvSpPr>
        <p:spPr>
          <a:xfrm>
            <a:off x="838080" y="828360"/>
            <a:ext cx="10515240" cy="399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ACE68F40-1638-43B4-9B60-CDB119FD385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E610F4F-4025-45BD-974D-3B8C64846E8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4A5336A-A22C-448D-BAE9-F49FB4966B90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1839C72-D5D7-4C75-8933-35D0AE2B06F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CF5F79FB-9CFE-4600-8686-86002E9F2454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9BD93A9-D349-4913-B073-099F4EC4DE73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3D3341FF-C8A9-4FAA-AC2D-430FB4F25774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B54B1D50-6077-485B-A867-1BE9AA644C8E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B489AEA-30F4-4E0B-8490-54C00458B14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0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C45FFD38-B2F0-480B-995F-EA68F36B1A5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141EEA3-D8D5-462B-9355-2C48DF322ABA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AA14B0F6-3A19-4628-8EBD-B534C3A202EE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158C148-6083-4A8E-92ED-380238F3053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subTitle"/>
          </p:nvPr>
        </p:nvSpPr>
        <p:spPr>
          <a:xfrm>
            <a:off x="838080" y="828360"/>
            <a:ext cx="10515240" cy="399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24B95ED6-71B3-46FE-BACE-FE07D11E82B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1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23BF6DB6-B5B1-41E4-A030-FF8B1E49169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5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741999A5-9110-4205-AB08-12277D6F446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6AD9E033-FF11-4DA4-AAC0-F0496890C0B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B23DB86-0E9A-44E9-85D2-5FAE78DA8BDA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E4B55EB3-07A5-46C0-B215-AB903422F28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838080" y="828360"/>
            <a:ext cx="10515240" cy="3996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10E3212-EC03-45F5-82DF-CF70D4BC1CF8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0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1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2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3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4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DDD229A2-DAB8-48E2-807E-2171F32A00CF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AD95AE2-81CC-4C03-AE54-56C2EAEA356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AFDF18D-3F2C-4BCC-9DC5-CE930651C9D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034EABE-10CC-4696-BF8D-D9869B6EB2D3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6.xml"/><Relationship Id="rId8" Type="http://schemas.openxmlformats.org/officeDocument/2006/relationships/slideLayout" Target="../slideLayouts/slideLayout17.xml"/><Relationship Id="rId9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4.xml"/><Relationship Id="rId14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49.xml"/><Relationship Id="rId5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2.xml"/><Relationship Id="rId8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56.xml"/><Relationship Id="rId12" Type="http://schemas.openxmlformats.org/officeDocument/2006/relationships/slideLayout" Target="../slideLayouts/slideLayout57.xml"/><Relationship Id="rId13" Type="http://schemas.openxmlformats.org/officeDocument/2006/relationships/slideLayout" Target="../slideLayouts/slideLayout58.xml"/><Relationship Id="rId14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 t="-76000" b="-7600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7" descr="Shape&#10;&#10;Description automatically generated with medium confidence"/>
          <p:cNvPicPr/>
          <p:nvPr/>
        </p:nvPicPr>
        <p:blipFill>
          <a:blip r:embed="rId3"/>
          <a:stretch/>
        </p:blipFill>
        <p:spPr>
          <a:xfrm>
            <a:off x="10213920" y="365040"/>
            <a:ext cx="1139760" cy="462960"/>
          </a:xfrm>
          <a:prstGeom prst="rect">
            <a:avLst/>
          </a:prstGeom>
          <a:ln w="0"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solidFill>
            <a:srgbClr val="9f318d">
              <a:alpha val="50000"/>
            </a:srgbClr>
          </a:solidFill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b="1" lang="en-US" sz="1800" spc="-1" strike="noStrike">
                <a:solidFill>
                  <a:schemeClr val="dk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fld id="{419E69EB-DC39-4DAF-943A-692EBBC38D73}" type="slidenum">
              <a:rPr b="1" lang="en-US" sz="1800" spc="-1" strike="noStrike">
                <a:solidFill>
                  <a:schemeClr val="dk1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Second Outline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 t="-76000" b="-7600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7" descr="Shape&#10;&#10;Description automatically generated with medium confidence"/>
          <p:cNvPicPr/>
          <p:nvPr/>
        </p:nvPicPr>
        <p:blipFill>
          <a:blip r:embed="rId3"/>
          <a:stretch/>
        </p:blipFill>
        <p:spPr>
          <a:xfrm>
            <a:off x="10213920" y="365040"/>
            <a:ext cx="1139760" cy="462960"/>
          </a:xfrm>
          <a:prstGeom prst="rect">
            <a:avLst/>
          </a:prstGeom>
          <a:ln w="0">
            <a:noFill/>
          </a:ln>
        </p:spPr>
      </p:pic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sldNum" idx="6"/>
          </p:nvPr>
        </p:nvSpPr>
        <p:spPr>
          <a:xfrm>
            <a:off x="10151640" y="6356520"/>
            <a:ext cx="1201680" cy="364680"/>
          </a:xfrm>
          <a:prstGeom prst="rect">
            <a:avLst/>
          </a:prstGeom>
          <a:solidFill>
            <a:srgbClr val="9f318d">
              <a:alpha val="50000"/>
            </a:srgbClr>
          </a:solidFill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400" spc="-1" strike="noStrike">
                <a:solidFill>
                  <a:schemeClr val="dk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Page</a:t>
            </a:r>
            <a:r>
              <a:rPr b="1" lang="en-US" sz="1800" spc="-1" strike="noStrike">
                <a:solidFill>
                  <a:schemeClr val="dk1"/>
                </a:solidFill>
                <a:latin typeface="Calibri"/>
              </a:rPr>
              <a:t> </a:t>
            </a:r>
            <a:fld id="{F3BF7840-DF4E-434E-AD4F-EA735D1C0DF3}" type="slidenum">
              <a:rPr b="1" lang="en-US" sz="1800" spc="-1" strike="noStrike">
                <a:solidFill>
                  <a:schemeClr val="dk1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 t="-76000" b="-7600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Picture 7" descr="Shape&#10;&#10;Description automatically generated with medium confidence"/>
          <p:cNvPicPr/>
          <p:nvPr/>
        </p:nvPicPr>
        <p:blipFill>
          <a:blip r:embed="rId3"/>
          <a:stretch/>
        </p:blipFill>
        <p:spPr>
          <a:xfrm>
            <a:off x="10213920" y="365040"/>
            <a:ext cx="1139760" cy="462960"/>
          </a:xfrm>
          <a:prstGeom prst="rect">
            <a:avLst/>
          </a:prstGeom>
          <a:ln w="0">
            <a:noFill/>
          </a:ln>
        </p:spPr>
      </p:pic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5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0" name="PlaceHolder 6"/>
          <p:cNvSpPr>
            <a:spLocks noGrp="1"/>
          </p:cNvSpPr>
          <p:nvPr>
            <p:ph type="sldNum" idx="9"/>
          </p:nvPr>
        </p:nvSpPr>
        <p:spPr>
          <a:xfrm>
            <a:off x="10151640" y="6356520"/>
            <a:ext cx="1201680" cy="364680"/>
          </a:xfrm>
          <a:prstGeom prst="rect">
            <a:avLst/>
          </a:prstGeom>
          <a:solidFill>
            <a:srgbClr val="9f318d">
              <a:alpha val="50000"/>
            </a:srgbClr>
          </a:solidFill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400" spc="-1" strike="noStrike">
                <a:solidFill>
                  <a:schemeClr val="dk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Page</a:t>
            </a:r>
            <a:r>
              <a:rPr b="1" lang="en-US" sz="1800" spc="-1" strike="noStrike">
                <a:solidFill>
                  <a:schemeClr val="dk1"/>
                </a:solidFill>
                <a:latin typeface="Calibri"/>
              </a:rPr>
              <a:t> </a:t>
            </a:r>
            <a:fld id="{EB9597BA-89F5-4FFA-B8A3-2FA56BF10F10}" type="slidenum">
              <a:rPr b="1" lang="en-US" sz="1800" spc="-1" strike="noStrike">
                <a:solidFill>
                  <a:schemeClr val="dk1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 t="-76000" b="-7600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7" descr="Shape&#10;&#10;Description automatically generated with medium confidence"/>
          <p:cNvPicPr/>
          <p:nvPr/>
        </p:nvPicPr>
        <p:blipFill>
          <a:blip r:embed="rId3"/>
          <a:stretch/>
        </p:blipFill>
        <p:spPr>
          <a:xfrm>
            <a:off x="10213920" y="365040"/>
            <a:ext cx="1139760" cy="462960"/>
          </a:xfrm>
          <a:prstGeom prst="rect">
            <a:avLst/>
          </a:prstGeom>
          <a:ln w="0">
            <a:noFill/>
          </a:ln>
        </p:spPr>
      </p:pic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en-US" sz="24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chemeClr val="dk1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33" name="PlaceHolder 6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4" name="PlaceHolder 7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5" name="PlaceHolder 8"/>
          <p:cNvSpPr>
            <a:spLocks noGrp="1"/>
          </p:cNvSpPr>
          <p:nvPr>
            <p:ph type="sldNum" idx="12"/>
          </p:nvPr>
        </p:nvSpPr>
        <p:spPr>
          <a:xfrm>
            <a:off x="10151640" y="6356520"/>
            <a:ext cx="1201680" cy="364680"/>
          </a:xfrm>
          <a:prstGeom prst="rect">
            <a:avLst/>
          </a:prstGeom>
          <a:solidFill>
            <a:srgbClr val="9f318d">
              <a:alpha val="50000"/>
            </a:srgbClr>
          </a:solidFill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400" spc="-1" strike="noStrike">
                <a:solidFill>
                  <a:schemeClr val="dk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Page</a:t>
            </a:r>
            <a:r>
              <a:rPr b="1" lang="en-US" sz="1800" spc="-1" strike="noStrike">
                <a:solidFill>
                  <a:schemeClr val="dk1"/>
                </a:solidFill>
                <a:latin typeface="Calibri"/>
              </a:rPr>
              <a:t> </a:t>
            </a:r>
            <a:fld id="{20FCC898-10A5-401C-AE87-DBA49476C263}" type="slidenum">
              <a:rPr b="1" lang="en-US" sz="1800" spc="-1" strike="noStrike">
                <a:solidFill>
                  <a:schemeClr val="dk1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 t="-76000" b="-76000"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2" name="Picture 7" descr="Shape&#10;&#10;Description automatically generated with medium confidence"/>
          <p:cNvPicPr/>
          <p:nvPr/>
        </p:nvPicPr>
        <p:blipFill>
          <a:blip r:embed="rId3"/>
          <a:stretch/>
        </p:blipFill>
        <p:spPr>
          <a:xfrm>
            <a:off x="10213920" y="365040"/>
            <a:ext cx="1139760" cy="462960"/>
          </a:xfrm>
          <a:prstGeom prst="rect">
            <a:avLst/>
          </a:prstGeom>
          <a:ln w="0">
            <a:noFill/>
          </a:ln>
        </p:spPr>
      </p:pic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en-US" sz="3200" spc="-1" strike="noStrike">
                <a:solidFill>
                  <a:schemeClr val="dk1"/>
                </a:solidFill>
                <a:latin typeface="Calibri Light"/>
              </a:rPr>
              <a:t>Click to edit Master title style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Click to edit the outline text format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Second Outline Level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Third Outline Level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Fourth Outline Level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Fifth Outline Level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Sixth Outline Level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</a:rPr>
              <a:t>Seventh Outline Level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5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1600" spc="-1" strike="noStrike">
                <a:solidFill>
                  <a:schemeClr val="dk1"/>
                </a:solidFill>
                <a:latin typeface="Calibri"/>
              </a:rPr>
              <a:t>Click to edit Master text styles</a:t>
            </a:r>
            <a:endParaRPr b="0" lang="en-US" sz="1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6" name="PlaceHolder 4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7" name="PlaceHolder 5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78" name="PlaceHolder 6"/>
          <p:cNvSpPr>
            <a:spLocks noGrp="1"/>
          </p:cNvSpPr>
          <p:nvPr>
            <p:ph type="sldNum" idx="15"/>
          </p:nvPr>
        </p:nvSpPr>
        <p:spPr>
          <a:xfrm>
            <a:off x="10151640" y="6356520"/>
            <a:ext cx="1201680" cy="364680"/>
          </a:xfrm>
          <a:prstGeom prst="rect">
            <a:avLst/>
          </a:prstGeom>
          <a:solidFill>
            <a:srgbClr val="9f318d">
              <a:alpha val="50000"/>
            </a:srgbClr>
          </a:solidFill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400" spc="-1" strike="noStrike">
                <a:solidFill>
                  <a:schemeClr val="dk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Page</a:t>
            </a:r>
            <a:r>
              <a:rPr b="1" lang="en-US" sz="1800" spc="-1" strike="noStrike">
                <a:solidFill>
                  <a:schemeClr val="dk1"/>
                </a:solidFill>
                <a:latin typeface="Calibri"/>
              </a:rPr>
              <a:t> </a:t>
            </a:r>
            <a:fld id="{2B5BDF16-DE0C-4EA2-ABB1-7DC7370A95F8}" type="slidenum">
              <a:rPr b="1" lang="en-US" sz="1800" spc="-1" strike="noStrike">
                <a:solidFill>
                  <a:schemeClr val="dk1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9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  <a:ea typeface="Calibri"/>
              </a:rPr>
              <a:t>GymEnhancerQR: Transformarea echipamentelor fitness in solutii inteligente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6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Author: Trif Flaviu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  </a:t>
            </a:r>
            <a:r>
              <a:rPr b="0" lang="en-US" sz="2400" spc="-1" strike="noStrike">
                <a:solidFill>
                  <a:schemeClr val="dk1"/>
                </a:solidFill>
                <a:latin typeface="Calibri"/>
              </a:rPr>
              <a:t>Affiliation: </a:t>
            </a:r>
            <a:r>
              <a:rPr b="0" lang="ro-RO" sz="1800" spc="-1" strike="noStrike" cap="all">
                <a:solidFill>
                  <a:schemeClr val="dk1"/>
                </a:solidFill>
                <a:latin typeface="Calibri"/>
                <a:ea typeface="Calibri"/>
              </a:rPr>
              <a:t>UNIVERSITATEA TEHNICĂ DIN CLUJ-NAPOCA</a:t>
            </a:r>
            <a:r>
              <a:rPr b="0" lang="ro-RO" sz="1800" spc="-1" strike="noStrike">
                <a:solidFill>
                  <a:schemeClr val="dk1"/>
                </a:solidFill>
                <a:latin typeface="Calibri"/>
                <a:ea typeface="Calibri"/>
              </a:rPr>
              <a:t> 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o-RO" sz="1800" spc="-1" strike="noStrike">
                <a:solidFill>
                  <a:schemeClr val="dk1"/>
                </a:solidFill>
                <a:latin typeface="Calibri"/>
                <a:ea typeface="Calibri"/>
              </a:rPr>
              <a:t> </a:t>
            </a:r>
            <a:r>
              <a:rPr b="0" lang="ro-RO" sz="1800" spc="-1" strike="noStrike">
                <a:solidFill>
                  <a:schemeClr val="dk1"/>
                </a:solidFill>
                <a:latin typeface="Calibri"/>
                <a:ea typeface="Calibri"/>
              </a:rPr>
              <a:t>Facultatea de  Stiinte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ro-RO" sz="1800" spc="-1" strike="noStrike">
                <a:solidFill>
                  <a:schemeClr val="dk1"/>
                </a:solidFill>
                <a:latin typeface="Calibri"/>
                <a:ea typeface="Calibri"/>
              </a:rPr>
              <a:t>Specializarea: Informatica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  <a:ea typeface="Calibri"/>
              </a:rPr>
              <a:t>Agenda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  <a:ea typeface="Calibri"/>
              </a:rPr>
              <a:t>Introducere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  <a:ea typeface="Calibri"/>
              </a:rPr>
              <a:t>Prezentarea soluției GymEnhancerQR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  <a:ea typeface="Calibri"/>
              </a:rPr>
              <a:t>Beneficiile aplicației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  <a:ea typeface="Calibri"/>
              </a:rPr>
              <a:t>Detalii tehnice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  <a:ea typeface="Calibri"/>
              </a:rPr>
              <a:t>Demonstrație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  <a:ea typeface="Calibri"/>
              </a:rPr>
              <a:t>Concluzie și întrebări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9" name="PlaceHolder 3"/>
          <p:cNvSpPr>
            <a:spLocks noGrp="1"/>
          </p:cNvSpPr>
          <p:nvPr>
            <p:ph type="sldNum" idx="16"/>
          </p:nvPr>
        </p:nvSpPr>
        <p:spPr>
          <a:xfrm>
            <a:off x="10151640" y="6356520"/>
            <a:ext cx="1201680" cy="364680"/>
          </a:xfrm>
          <a:prstGeom prst="rect">
            <a:avLst/>
          </a:prstGeom>
          <a:solidFill>
            <a:srgbClr val="9f318d">
              <a:alpha val="50000"/>
            </a:srgbClr>
          </a:solidFill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400" spc="-1" strike="noStrike">
                <a:solidFill>
                  <a:schemeClr val="dk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Page</a:t>
            </a:r>
            <a:r>
              <a:rPr b="1" lang="en-US" sz="1800" spc="-1" strike="noStrike">
                <a:solidFill>
                  <a:schemeClr val="dk1"/>
                </a:solidFill>
                <a:latin typeface="Calibri"/>
              </a:rPr>
              <a:t> </a:t>
            </a:r>
            <a:fld id="{5E7621D4-1EFC-4399-947E-977198F12EF4}" type="slidenum">
              <a:rPr b="1" lang="en-US" sz="1800" spc="-1" strike="noStrike">
                <a:solidFill>
                  <a:schemeClr val="dk1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  <a:ea typeface="Calibri"/>
              </a:rPr>
              <a:t>Introducere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1" name="PlaceHolder 2"/>
          <p:cNvSpPr>
            <a:spLocks noGrp="1"/>
          </p:cNvSpPr>
          <p:nvPr>
            <p:ph/>
          </p:nvPr>
        </p:nvSpPr>
        <p:spPr>
          <a:xfrm>
            <a:off x="828000" y="1825560"/>
            <a:ext cx="1090116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  <a:ea typeface="Calibri"/>
              </a:rPr>
              <a:t>GymEnhancerQR transformă echipamentele de fitness non-smart în soluții inteligente.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  <a:ea typeface="Calibri"/>
              </a:rPr>
              <a:t>Aceasta tehnologie folosește senzori avansați pentru monitorizarea performanței atletice.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3200" spc="-1" strike="noStrike">
                <a:solidFill>
                  <a:schemeClr val="dk1"/>
                </a:solidFill>
                <a:latin typeface="Calibri"/>
                <a:ea typeface="Calibri"/>
              </a:rPr>
              <a:t>Utilizatorii pot urmări repetițiile, durata fiecărei repetiții și pot primi sugestii personalizate de exerciții prin scanarea codurilor QR asociate fiecărui echipament.</a:t>
            </a:r>
            <a:endParaRPr b="0" lang="en-US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2" name="PlaceHolder 3"/>
          <p:cNvSpPr>
            <a:spLocks noGrp="1"/>
          </p:cNvSpPr>
          <p:nvPr>
            <p:ph type="sldNum" idx="17"/>
          </p:nvPr>
        </p:nvSpPr>
        <p:spPr>
          <a:xfrm>
            <a:off x="10151640" y="6356520"/>
            <a:ext cx="1201680" cy="364680"/>
          </a:xfrm>
          <a:prstGeom prst="rect">
            <a:avLst/>
          </a:prstGeom>
          <a:solidFill>
            <a:srgbClr val="9f318d">
              <a:alpha val="50000"/>
            </a:srgbClr>
          </a:solidFill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400" spc="-1" strike="noStrike">
                <a:solidFill>
                  <a:schemeClr val="dk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Page</a:t>
            </a:r>
            <a:r>
              <a:rPr b="1" lang="en-US" sz="1800" spc="-1" strike="noStrike">
                <a:solidFill>
                  <a:schemeClr val="dk1"/>
                </a:solidFill>
                <a:latin typeface="Calibri"/>
              </a:rPr>
              <a:t> </a:t>
            </a:r>
            <a:fld id="{76FAA254-6BD1-4626-A963-B5040543CBFE}" type="slidenum">
              <a:rPr b="1" lang="en-US" sz="1800" spc="-1" strike="noStrike">
                <a:solidFill>
                  <a:schemeClr val="dk1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  <a:ea typeface="Calibri"/>
              </a:rPr>
              <a:t>Prezentarea soluției GymEnhancerQR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/>
          </p:nvPr>
        </p:nvSpPr>
        <p:spPr>
          <a:xfrm>
            <a:off x="839880" y="1682280"/>
            <a:ext cx="10928160" cy="45072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marL="228600" indent="-22860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Funcționalități cheie: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Monitorizarea Performanței: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Senzori avansați monitorizează repetițiile și durata fiecărei repetiții.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Coduri QR: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Fiecare echipament are un cod QR care poate fi scanat pentru a oferi acces rapid la date de performanță și sugestii de exerciții.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Interfață Prietenoasă: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 </a:t>
            </a: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Interfața, construită pe React, îmbunătățește interacțiunea utilizatorului cu echipamentele.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Recomandări Personalizate: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 </a:t>
            </a: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Sugestii de exerciții personalizate sunt oferite pe baza datelor colectate.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5" name="PlaceHolder 3"/>
          <p:cNvSpPr>
            <a:spLocks noGrp="1"/>
          </p:cNvSpPr>
          <p:nvPr>
            <p:ph type="sldNum" idx="18"/>
          </p:nvPr>
        </p:nvSpPr>
        <p:spPr>
          <a:xfrm>
            <a:off x="10151640" y="6356520"/>
            <a:ext cx="1201680" cy="364680"/>
          </a:xfrm>
          <a:prstGeom prst="rect">
            <a:avLst/>
          </a:prstGeom>
          <a:solidFill>
            <a:srgbClr val="9f318d">
              <a:alpha val="50000"/>
            </a:srgbClr>
          </a:solidFill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400" spc="-1" strike="noStrike">
                <a:solidFill>
                  <a:schemeClr val="dk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Page</a:t>
            </a:r>
            <a:r>
              <a:rPr b="1" lang="en-US" sz="1800" spc="-1" strike="noStrike">
                <a:solidFill>
                  <a:schemeClr val="dk1"/>
                </a:solidFill>
                <a:latin typeface="Calibri"/>
              </a:rPr>
              <a:t> </a:t>
            </a:r>
            <a:fld id="{539CEDC4-D07D-4EFA-859A-AB571BDF3AA0}" type="slidenum">
              <a:rPr b="1" lang="en-US" sz="1800" spc="-1" strike="noStrike">
                <a:solidFill>
                  <a:schemeClr val="dk1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10129320" cy="16099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  <a:ea typeface="Calibri"/>
              </a:rPr>
              <a:t>Beneficiile aplicației GymEnhancerQR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7" name="PlaceHolder 2"/>
          <p:cNvSpPr>
            <a:spLocks noGrp="1"/>
          </p:cNvSpPr>
          <p:nvPr>
            <p:ph/>
          </p:nvPr>
        </p:nvSpPr>
        <p:spPr>
          <a:xfrm>
            <a:off x="839880" y="2077560"/>
            <a:ext cx="10129320" cy="3801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 defTabSz="914400">
              <a:lnSpc>
                <a:spcPct val="90000"/>
              </a:lnSpc>
              <a:spcBef>
                <a:spcPts val="400"/>
              </a:spcBef>
              <a:buNone/>
              <a:tabLst>
                <a:tab algn="l" pos="0"/>
              </a:tabLst>
            </a:pPr>
            <a:r>
              <a:rPr b="0" lang="en-US" sz="1300" spc="-1" strike="noStrike">
                <a:solidFill>
                  <a:schemeClr val="dk1"/>
                </a:solidFill>
                <a:latin typeface="Calibri"/>
                <a:ea typeface="Calibri"/>
              </a:rPr>
              <a:t> </a:t>
            </a: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Avantaje pentru utilizatori și administratori: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Pentru Utilizatori: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1" marL="800280" indent="-34308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Courier New"/>
              <a:buChar char="o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Monitorizare în Timp Real: Acces instant la date despre performanță.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1" marL="800280" indent="-34308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Courier New"/>
              <a:buChar char="o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Exerciții Personalizate: Recomandări adaptate nevoilor individuale.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1" marL="800280" indent="-34308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Courier New"/>
              <a:buChar char="o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Interacțiune Ușoară: Interfața React simplifică utilizarea.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marL="343080" indent="-34308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Pentru Administratori: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1" marL="800280" indent="-34308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Courier New"/>
              <a:buChar char="o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 </a:t>
            </a: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Gestionare Eficientă: Optimizarea managementului echipamentelor de fitness.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1" marL="800280" indent="-34308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Courier New"/>
              <a:buChar char="o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Securitate Avansată: Protejarea datelor personale și financiare cu tehnologii avansate.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lvl="1" marL="800280" indent="-343080" defTabSz="914400">
              <a:lnSpc>
                <a:spcPct val="90000"/>
              </a:lnSpc>
              <a:spcBef>
                <a:spcPts val="400"/>
              </a:spcBef>
              <a:buClr>
                <a:srgbClr val="000000"/>
              </a:buClr>
              <a:buFont typeface="Courier New"/>
              <a:buChar char="o"/>
              <a:tabLst>
                <a:tab algn="l" pos="0"/>
              </a:tabLst>
            </a:pPr>
            <a:r>
              <a:rPr b="0" lang="en-US" sz="2000" spc="-1" strike="noStrike">
                <a:solidFill>
                  <a:schemeClr val="dk1"/>
                </a:solidFill>
                <a:latin typeface="Calibri"/>
                <a:ea typeface="Calibri"/>
              </a:rPr>
              <a:t>Procesare Eficientă: Backend robust dezvoltat cu Python și Django pentru o procesare rapidă și sigură a datelor.</a:t>
            </a:r>
            <a:endParaRPr b="0" lang="en-US" sz="20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16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28" name="PlaceHolder 3"/>
          <p:cNvSpPr>
            <a:spLocks noGrp="1"/>
          </p:cNvSpPr>
          <p:nvPr>
            <p:ph type="sldNum" idx="19"/>
          </p:nvPr>
        </p:nvSpPr>
        <p:spPr>
          <a:xfrm>
            <a:off x="10151640" y="6356520"/>
            <a:ext cx="1201680" cy="364680"/>
          </a:xfrm>
          <a:prstGeom prst="rect">
            <a:avLst/>
          </a:prstGeom>
          <a:solidFill>
            <a:srgbClr val="9f318d">
              <a:alpha val="50000"/>
            </a:srgbClr>
          </a:solidFill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400" spc="-1" strike="noStrike">
                <a:solidFill>
                  <a:schemeClr val="dk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Page</a:t>
            </a:r>
            <a:r>
              <a:rPr b="1" lang="en-US" sz="1800" spc="-1" strike="noStrike">
                <a:solidFill>
                  <a:schemeClr val="dk1"/>
                </a:solidFill>
                <a:latin typeface="Calibri"/>
              </a:rPr>
              <a:t> </a:t>
            </a:r>
            <a:fld id="{25AA8B02-82F8-4D04-901F-78952F184BC9}" type="slidenum">
              <a:rPr b="1" lang="en-US" sz="1800" spc="-1" strike="noStrike">
                <a:solidFill>
                  <a:schemeClr val="dk1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n-US" sz="3500" spc="-1" strike="noStrike">
                <a:solidFill>
                  <a:schemeClr val="dk1"/>
                </a:solidFill>
                <a:latin typeface="Calibri"/>
                <a:ea typeface="Calibri"/>
              </a:rPr>
              <a:t>Detalii tehnice</a:t>
            </a:r>
            <a:endParaRPr b="0" lang="en-US" sz="35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buNone/>
            </a:pP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  <a:ea typeface="Calibri"/>
              </a:rPr>
              <a:t>Frontend: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  <a:ea typeface="Calibri"/>
              </a:rPr>
              <a:t>Dezvoltat cu React pentru o interfață de utilizator reactivă și dinamică.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  <a:ea typeface="Calibri"/>
              </a:rPr>
              <a:t>Backend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  <a:ea typeface="Calibri"/>
              </a:rPr>
              <a:t>Folosește Python și Django pentru procesare rapidă și securitate a datelor.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  <a:ea typeface="Calibri"/>
              </a:rPr>
              <a:t>Senzori: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  <a:ea typeface="Calibri"/>
              </a:rPr>
              <a:t>Senzori de performanță avansați pentru monitorizarea precisă a exercițiilor.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  <a:ea typeface="Calibri"/>
              </a:rPr>
              <a:t>Coduri QR: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79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2400" spc="-1" strike="noStrike">
                <a:solidFill>
                  <a:schemeClr val="dk1"/>
                </a:solidFill>
                <a:latin typeface="Calibri"/>
                <a:ea typeface="Calibri"/>
              </a:rPr>
              <a:t>Implementare și scanare de coduri QR pentru acces rapid la date și sugestii.</a:t>
            </a: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1" name="PlaceHolder 3"/>
          <p:cNvSpPr>
            <a:spLocks noGrp="1"/>
          </p:cNvSpPr>
          <p:nvPr>
            <p:ph type="sldNum" idx="20"/>
          </p:nvPr>
        </p:nvSpPr>
        <p:spPr>
          <a:xfrm>
            <a:off x="10151640" y="6356520"/>
            <a:ext cx="1201680" cy="364680"/>
          </a:xfrm>
          <a:prstGeom prst="rect">
            <a:avLst/>
          </a:prstGeom>
          <a:solidFill>
            <a:srgbClr val="9f318d">
              <a:alpha val="50000"/>
            </a:srgbClr>
          </a:solidFill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400" spc="-1" strike="noStrike">
                <a:solidFill>
                  <a:schemeClr val="dk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Page</a:t>
            </a:r>
            <a:r>
              <a:rPr b="1" lang="en-US" sz="1800" spc="-1" strike="noStrike">
                <a:solidFill>
                  <a:schemeClr val="dk1"/>
                </a:solidFill>
                <a:latin typeface="Calibri"/>
              </a:rPr>
              <a:t> </a:t>
            </a:r>
            <a:fld id="{B7224842-DC42-4E44-903C-F267E8A06189}" type="slidenum">
              <a:rPr b="1" lang="en-US" sz="1800" spc="-1" strike="noStrike">
                <a:solidFill>
                  <a:schemeClr val="dk1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n-US" sz="4000" spc="-1" strike="noStrike">
                <a:solidFill>
                  <a:schemeClr val="dk1"/>
                </a:solidFill>
                <a:latin typeface="Calibri"/>
                <a:ea typeface="Calibri"/>
              </a:rPr>
              <a:t>Demonstrație</a:t>
            </a:r>
            <a:endParaRPr b="0" lang="en-US" sz="40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buNone/>
            </a:pPr>
            <a:endParaRPr b="0" lang="en-US" sz="40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Scanarea Codului QR: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Utilizatorul scanează codul QR de pe echipament.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Interfața de Utilizator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Interfața React afișează datele de performanță în timp real.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Sugestii Personalizate: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Sistemul oferă recomandări de exerciții personalizate.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Monitorizare: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Monitorizarea continuă a repetițiilor și a duratei exercițiilor.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4" name="PlaceHolder 3"/>
          <p:cNvSpPr>
            <a:spLocks noGrp="1"/>
          </p:cNvSpPr>
          <p:nvPr>
            <p:ph type="sldNum" idx="21"/>
          </p:nvPr>
        </p:nvSpPr>
        <p:spPr>
          <a:xfrm>
            <a:off x="10151640" y="6356520"/>
            <a:ext cx="1201680" cy="364680"/>
          </a:xfrm>
          <a:prstGeom prst="rect">
            <a:avLst/>
          </a:prstGeom>
          <a:solidFill>
            <a:srgbClr val="9f318d">
              <a:alpha val="50000"/>
            </a:srgbClr>
          </a:solidFill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400" spc="-1" strike="noStrike">
                <a:solidFill>
                  <a:schemeClr val="dk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Page</a:t>
            </a:r>
            <a:r>
              <a:rPr b="1" lang="en-US" sz="1800" spc="-1" strike="noStrike">
                <a:solidFill>
                  <a:schemeClr val="dk1"/>
                </a:solidFill>
                <a:latin typeface="Calibri"/>
              </a:rPr>
              <a:t> </a:t>
            </a:r>
            <a:fld id="{6862134C-4F12-4AC6-BEEE-546E1D5470AD}" type="slidenum">
              <a:rPr b="1" lang="en-US" sz="1800" spc="-1" strike="noStrike">
                <a:solidFill>
                  <a:schemeClr val="dk1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PlaceHolder 1"/>
          <p:cNvSpPr>
            <a:spLocks noGrp="1"/>
          </p:cNvSpPr>
          <p:nvPr>
            <p:ph type="title"/>
          </p:nvPr>
        </p:nvSpPr>
        <p:spPr>
          <a:xfrm>
            <a:off x="838080" y="82836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"/>
                <a:ea typeface="Calibri"/>
              </a:rPr>
              <a:t>Concluzie și Întrebări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buNone/>
            </a:pP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Concluzie: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GymEnhancerQR reprezintă o soluție inovatoare pentru transformarea echipamentelor de fitness non-smart în soluții inteligente.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Această tehnologie oferă utilizatorilor monitorizare în timp real, exerciții personalizate și o interfață prietenoasă.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Courier New"/>
              <a:buChar char="o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Administrarea echipamentelor și protejarea datelor sunt asigurate prin tehnologii avansate de securitate și un backend robust.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marL="228600" indent="-228600" defTabSz="914400">
              <a:lnSpc>
                <a:spcPct val="90000"/>
              </a:lnSpc>
              <a:spcBef>
                <a:spcPts val="56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  </a:t>
            </a:r>
            <a:r>
              <a:rPr b="0" lang="en-US" sz="2800" spc="-1" strike="noStrike">
                <a:solidFill>
                  <a:schemeClr val="dk1"/>
                </a:solidFill>
                <a:latin typeface="Calibri"/>
                <a:ea typeface="Calibri"/>
              </a:rPr>
              <a:t>Suntem deschiși la orice întrebări sau clarificări din partea voastră.</a:t>
            </a: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</a:pPr>
            <a:endParaRPr b="0" lang="en-US" sz="2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7" name="PlaceHolder 3"/>
          <p:cNvSpPr>
            <a:spLocks noGrp="1"/>
          </p:cNvSpPr>
          <p:nvPr>
            <p:ph type="sldNum" idx="22"/>
          </p:nvPr>
        </p:nvSpPr>
        <p:spPr>
          <a:xfrm>
            <a:off x="10151640" y="6356520"/>
            <a:ext cx="1201680" cy="364680"/>
          </a:xfrm>
          <a:prstGeom prst="rect">
            <a:avLst/>
          </a:prstGeom>
          <a:solidFill>
            <a:srgbClr val="9f318d">
              <a:alpha val="50000"/>
            </a:srgbClr>
          </a:solidFill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400" spc="-1" strike="noStrike">
                <a:solidFill>
                  <a:schemeClr val="dk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Page</a:t>
            </a:r>
            <a:r>
              <a:rPr b="1" lang="en-US" sz="1800" spc="-1" strike="noStrike">
                <a:solidFill>
                  <a:schemeClr val="dk1"/>
                </a:solidFill>
                <a:latin typeface="Calibri"/>
              </a:rPr>
              <a:t> </a:t>
            </a:r>
            <a:fld id="{418D2429-92B1-457E-8648-96F8CB56524A}" type="slidenum">
              <a:rPr b="1" lang="en-US" sz="1800" spc="-1" strike="noStrike">
                <a:solidFill>
                  <a:schemeClr val="dk1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title"/>
          </p:nvPr>
        </p:nvSpPr>
        <p:spPr>
          <a:xfrm>
            <a:off x="919440" y="2850120"/>
            <a:ext cx="10515240" cy="861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chemeClr val="dk1"/>
                </a:solidFill>
                <a:latin typeface="Calibri Light"/>
                <a:ea typeface="Calibri Light"/>
              </a:rPr>
              <a:t>Va multumesc!</a:t>
            </a:r>
            <a:endParaRPr b="0" lang="en-US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9" name="PlaceHolder 2"/>
          <p:cNvSpPr>
            <a:spLocks noGrp="1"/>
          </p:cNvSpPr>
          <p:nvPr>
            <p:ph type="sldNum" idx="23"/>
          </p:nvPr>
        </p:nvSpPr>
        <p:spPr>
          <a:xfrm>
            <a:off x="10151640" y="6356520"/>
            <a:ext cx="1201680" cy="364680"/>
          </a:xfrm>
          <a:prstGeom prst="rect">
            <a:avLst/>
          </a:prstGeom>
          <a:solidFill>
            <a:srgbClr val="9f318d">
              <a:alpha val="50000"/>
            </a:srgbClr>
          </a:solidFill>
          <a:ln w="0">
            <a:noFill/>
          </a:ln>
        </p:spPr>
        <p:txBody>
          <a:bodyPr lIns="90000" rIns="90000" tIns="45000" bIns="45000" anchor="t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en-US" sz="1400" spc="-1" strike="noStrike">
                <a:solidFill>
                  <a:schemeClr val="dk1"/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en-US" sz="1400" spc="-1" strike="noStrike">
                <a:solidFill>
                  <a:schemeClr val="dk1"/>
                </a:solidFill>
                <a:latin typeface="Calibri"/>
              </a:rPr>
              <a:t>Page</a:t>
            </a:r>
            <a:r>
              <a:rPr b="1" lang="en-US" sz="1800" spc="-1" strike="noStrike">
                <a:solidFill>
                  <a:schemeClr val="dk1"/>
                </a:solidFill>
                <a:latin typeface="Calibri"/>
              </a:rPr>
              <a:t> </a:t>
            </a:r>
            <a:fld id="{2D6F7626-F421-4937-94CA-23970FCAF496}" type="slidenum">
              <a:rPr b="1" lang="en-US" sz="1800" spc="-1" strike="noStrike">
                <a:solidFill>
                  <a:schemeClr val="dk1"/>
                </a:solidFill>
                <a:latin typeface="Calibri"/>
              </a:rPr>
              <a:t>&lt;number&gt;</a:t>
            </a:fld>
            <a:endParaRPr b="0" lang="en-US" sz="18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 pitchFamily="0" charset="1"/>
        <a:ea typeface=""/>
        <a:cs typeface=""/>
      </a:majorFont>
      <a:minorFont>
        <a:latin typeface="Calibri" panose="020F0502020204030204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 l="0" t="0" r="0" b="0"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 l="0" t="0" r="0" b="0"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</TotalTime>
  <Application>EasyOffice/7.6.2.1.0$Windows_X86_64 LibreOffice_project/0bc4d647150f05f02b71ccb5539a4012b57f1faf</Application>
  <AppVersion>15.0000</AppVersion>
  <Words>18</Words>
  <Paragraphs>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2022-11-16T09:30:41Z</dcterms:created>
  <dc:creator>Ionut Balanean</dc:creator>
  <dc:description/>
  <dc:language>en-US</dc:language>
  <cp:lastModifiedBy/>
  <dcterms:modified xsi:type="dcterms:W3CDTF">2024-05-20T10:54:40Z</dcterms:modified>
  <cp:revision>79</cp:revision>
  <dc:subject/>
  <dc:title>Prezentare XGEN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b58b62f-6f94-46bd-8089-18e64b0a9abb_ActionId">
    <vt:lpwstr>2cd14b58-11e0-4307-8785-27378c20c99b</vt:lpwstr>
  </property>
  <property fmtid="{D5CDD505-2E9C-101B-9397-08002B2CF9AE}" pid="3" name="MSIP_Label_5b58b62f-6f94-46bd-8089-18e64b0a9abb_ContentBits">
    <vt:lpwstr>0</vt:lpwstr>
  </property>
  <property fmtid="{D5CDD505-2E9C-101B-9397-08002B2CF9AE}" pid="4" name="MSIP_Label_5b58b62f-6f94-46bd-8089-18e64b0a9abb_Enabled">
    <vt:lpwstr>true</vt:lpwstr>
  </property>
  <property fmtid="{D5CDD505-2E9C-101B-9397-08002B2CF9AE}" pid="5" name="MSIP_Label_5b58b62f-6f94-46bd-8089-18e64b0a9abb_Method">
    <vt:lpwstr>Standard</vt:lpwstr>
  </property>
  <property fmtid="{D5CDD505-2E9C-101B-9397-08002B2CF9AE}" pid="6" name="MSIP_Label_5b58b62f-6f94-46bd-8089-18e64b0a9abb_Name">
    <vt:lpwstr>defa4170-0d19-0005-0004-bc88714345d2</vt:lpwstr>
  </property>
  <property fmtid="{D5CDD505-2E9C-101B-9397-08002B2CF9AE}" pid="7" name="MSIP_Label_5b58b62f-6f94-46bd-8089-18e64b0a9abb_SetDate">
    <vt:lpwstr>2023-10-27T07:10:01Z</vt:lpwstr>
  </property>
  <property fmtid="{D5CDD505-2E9C-101B-9397-08002B2CF9AE}" pid="8" name="MSIP_Label_5b58b62f-6f94-46bd-8089-18e64b0a9abb_SiteId">
    <vt:lpwstr>a6eb79fa-c4a9-4cce-818d-b85274d15305</vt:lpwstr>
  </property>
  <property fmtid="{D5CDD505-2E9C-101B-9397-08002B2CF9AE}" pid="9" name="PresentationFormat">
    <vt:lpwstr>Widescreen</vt:lpwstr>
  </property>
  <property fmtid="{D5CDD505-2E9C-101B-9397-08002B2CF9AE}" pid="10" name="Slides">
    <vt:i4>9</vt:i4>
  </property>
</Properties>
</file>