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6" r:id="rId3"/>
    <p:sldId id="277" r:id="rId4"/>
    <p:sldId id="279" r:id="rId5"/>
    <p:sldId id="280" r:id="rId6"/>
    <p:sldId id="278" r:id="rId7"/>
    <p:sldId id="281" r:id="rId8"/>
    <p:sldId id="282" r:id="rId9"/>
    <p:sldId id="283" r:id="rId10"/>
    <p:sldId id="268" r:id="rId11"/>
    <p:sldId id="287" r:id="rId12"/>
    <p:sldId id="291" r:id="rId13"/>
    <p:sldId id="288" r:id="rId14"/>
    <p:sldId id="289" r:id="rId15"/>
    <p:sldId id="290" r:id="rId16"/>
    <p:sldId id="285" r:id="rId17"/>
    <p:sldId id="293" r:id="rId18"/>
    <p:sldId id="28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C38B551-F700-47D6-93CF-896410F9E5A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38B551-F700-47D6-93CF-896410F9E5A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8" name="Slide Number Placeholder 7"/>
          <p:cNvSpPr>
            <a:spLocks noGrp="1"/>
          </p:cNvSpPr>
          <p:nvPr>
            <p:ph type="sldNum" sz="quarter" idx="11"/>
          </p:nvPr>
        </p:nvSpPr>
        <p:spPr/>
        <p:txBody>
          <a:bodyPr/>
          <a:lstStyle/>
          <a:p>
            <a:fld id="{2C38B551-F700-47D6-93CF-896410F9E5A4}"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962F42-4345-472F-B462-72CC81373561}"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2C38B551-F700-47D6-93CF-896410F9E5A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5962F42-4345-472F-B462-72CC81373561}"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38B551-F700-47D6-93CF-896410F9E5A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5962F42-4345-472F-B462-72CC81373561}" type="datetimeFigureOut">
              <a:rPr lang="en-US" smtClean="0"/>
              <a:t>5/20/2024</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C38B551-F700-47D6-93CF-896410F9E5A4}"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370" indent="-384175" algn="l" rtl="0" eaLnBrk="1" latinLnBrk="0" hangingPunct="1">
        <a:spcBef>
          <a:spcPct val="20000"/>
        </a:spcBef>
        <a:buClr>
          <a:schemeClr val="accent1"/>
        </a:buClr>
        <a:buSzPct val="80000"/>
        <a:buFont typeface="Wingdings 2" panose="05020102010507070707"/>
        <a:buChar char=""/>
        <a:defRPr kumimoji="0" sz="3000" kern="1200">
          <a:solidFill>
            <a:schemeClr val="tx1"/>
          </a:solidFill>
          <a:latin typeface="+mn-lt"/>
          <a:ea typeface="+mn-ea"/>
          <a:cs typeface="+mn-cs"/>
        </a:defRPr>
      </a:lvl1pPr>
      <a:lvl2pPr marL="722630" indent="-274320" algn="l" rtl="0" eaLnBrk="1" latinLnBrk="0" hangingPunct="1">
        <a:spcBef>
          <a:spcPct val="20000"/>
        </a:spcBef>
        <a:buClr>
          <a:schemeClr val="accent1"/>
        </a:buClr>
        <a:buSzPct val="90000"/>
        <a:buFont typeface="Wingdings 2" panose="05020102010507070707"/>
        <a:buChar char=""/>
        <a:defRPr kumimoji="0" sz="2600" kern="1200">
          <a:solidFill>
            <a:schemeClr val="tx1"/>
          </a:solidFill>
          <a:latin typeface="+mn-lt"/>
          <a:ea typeface="+mn-ea"/>
          <a:cs typeface="+mn-cs"/>
        </a:defRPr>
      </a:lvl2pPr>
      <a:lvl3pPr marL="1005840" indent="-255905" algn="l" rtl="0" eaLnBrk="1" latinLnBrk="0" hangingPunct="1">
        <a:spcBef>
          <a:spcPct val="20000"/>
        </a:spcBef>
        <a:buClr>
          <a:schemeClr val="accent2"/>
        </a:buClr>
        <a:buSzPct val="85000"/>
        <a:buFont typeface="Arial" panose="020B0604020202020204"/>
        <a:buChar char="○"/>
        <a:defRPr kumimoji="0" sz="2400" kern="1200">
          <a:solidFill>
            <a:schemeClr val="tx1"/>
          </a:solidFill>
          <a:latin typeface="+mn-lt"/>
          <a:ea typeface="+mn-ea"/>
          <a:cs typeface="+mn-cs"/>
        </a:defRPr>
      </a:lvl3pPr>
      <a:lvl4pPr marL="1280160" indent="-237490" algn="l" rtl="0" eaLnBrk="1" latinLnBrk="0" hangingPunct="1">
        <a:spcBef>
          <a:spcPct val="20000"/>
        </a:spcBef>
        <a:buClr>
          <a:schemeClr val="accent3"/>
        </a:buClr>
        <a:buSzPct val="90000"/>
        <a:buFont typeface="Wingdings 2" panose="05020102010507070707"/>
        <a:buChar char=""/>
        <a:defRPr kumimoji="0" sz="2000" kern="1200">
          <a:solidFill>
            <a:schemeClr val="tx1"/>
          </a:solidFill>
          <a:latin typeface="+mn-lt"/>
          <a:ea typeface="+mn-ea"/>
          <a:cs typeface="+mn-cs"/>
        </a:defRPr>
      </a:lvl4pPr>
      <a:lvl5pPr marL="1490345" indent="-182880" algn="l" rtl="0" eaLnBrk="1" latinLnBrk="0" hangingPunct="1">
        <a:spcBef>
          <a:spcPct val="20000"/>
        </a:spcBef>
        <a:buClr>
          <a:schemeClr val="accent4"/>
        </a:buClr>
        <a:buSzPct val="100000"/>
        <a:buFont typeface="Arial" panose="020B0604020202020204"/>
        <a:buChar char="-"/>
        <a:defRPr kumimoji="0" sz="2000" kern="1200">
          <a:solidFill>
            <a:schemeClr val="tx1"/>
          </a:solidFill>
          <a:latin typeface="+mn-lt"/>
          <a:ea typeface="+mn-ea"/>
          <a:cs typeface="+mn-cs"/>
        </a:defRPr>
      </a:lvl5pPr>
      <a:lvl6pPr marL="1700530" indent="-182880" algn="l" rtl="0" eaLnBrk="1" latinLnBrk="0" hangingPunct="1">
        <a:spcBef>
          <a:spcPct val="20000"/>
        </a:spcBef>
        <a:buClr>
          <a:schemeClr val="accent5"/>
        </a:buClr>
        <a:buFont typeface="Arial" panose="020B0604020202020204"/>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panose="020B0604020202020204"/>
        <a:buChar char="•"/>
        <a:defRPr kumimoji="0" sz="1800" kern="1200" baseline="0">
          <a:solidFill>
            <a:schemeClr val="tx1"/>
          </a:solidFill>
          <a:latin typeface="+mn-lt"/>
          <a:ea typeface="+mn-ea"/>
          <a:cs typeface="+mn-cs"/>
        </a:defRPr>
      </a:lvl7pPr>
      <a:lvl8pPr marL="213995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16" y="1484784"/>
            <a:ext cx="9252520" cy="2643776"/>
          </a:xfrm>
        </p:spPr>
        <p:txBody>
          <a:bodyPr>
            <a:normAutofit fontScale="90000"/>
          </a:bodyPr>
          <a:lstStyle/>
          <a:p>
            <a:pPr algn="ctr"/>
            <a:r>
              <a:rPr lang="ro-RO" b="1" dirty="0"/>
              <a:t>Modele de abilități</a:t>
            </a:r>
            <a:br>
              <a:rPr lang="ro-RO" b="1" dirty="0"/>
            </a:br>
            <a:r>
              <a:rPr lang="ro-RO" b="1" dirty="0"/>
              <a:t>parentale exercitate în medii instituționalizate și neinstituționalizate</a:t>
            </a:r>
            <a:br>
              <a:rPr lang="en-US" dirty="0"/>
            </a:br>
            <a:endParaRPr lang="en-US" dirty="0"/>
          </a:p>
        </p:txBody>
      </p:sp>
      <p:sp>
        <p:nvSpPr>
          <p:cNvPr id="3" name="Subtitle 2"/>
          <p:cNvSpPr>
            <a:spLocks noGrp="1"/>
          </p:cNvSpPr>
          <p:nvPr>
            <p:ph type="subTitle" idx="1"/>
          </p:nvPr>
        </p:nvSpPr>
        <p:spPr>
          <a:xfrm>
            <a:off x="285720" y="3929066"/>
            <a:ext cx="8643998" cy="1709734"/>
          </a:xfrm>
        </p:spPr>
        <p:txBody>
          <a:bodyPr>
            <a:normAutofit/>
          </a:bodyPr>
          <a:lstStyle/>
          <a:p>
            <a:r>
              <a:rPr lang="ro-RO" sz="2800" b="1" dirty="0">
                <a:solidFill>
                  <a:schemeClr val="tx1"/>
                </a:solidFill>
              </a:rPr>
              <a:t>Prof. COORDONATOR			STUDENT</a:t>
            </a:r>
            <a:endParaRPr lang="en-US" sz="2800" b="1" dirty="0">
              <a:solidFill>
                <a:schemeClr val="tx1"/>
              </a:solidFill>
            </a:endParaRPr>
          </a:p>
          <a:p>
            <a:r>
              <a:rPr lang="ro-RO" sz="2800" dirty="0">
                <a:solidFill>
                  <a:schemeClr val="tx1"/>
                </a:solidFill>
              </a:rPr>
              <a:t>Claudia MARIAN				Timea LELECZI</a:t>
            </a:r>
            <a:endParaRPr lang="en-US" sz="2800" dirty="0"/>
          </a:p>
        </p:txBody>
      </p:sp>
      <p:pic>
        <p:nvPicPr>
          <p:cNvPr id="13314" name="Picture 2" descr="Alienarea parentala - Expertiză Psihologică Judiciară • Psiholog expert •  Psiholog clinician specialist • Psihoterapeut"/>
          <p:cNvPicPr>
            <a:picLocks noChangeAspect="1" noChangeArrowheads="1"/>
          </p:cNvPicPr>
          <p:nvPr/>
        </p:nvPicPr>
        <p:blipFill>
          <a:blip r:embed="rId2" cstate="print"/>
          <a:srcRect/>
          <a:stretch>
            <a:fillRect/>
          </a:stretch>
        </p:blipFill>
        <p:spPr bwMode="auto">
          <a:xfrm>
            <a:off x="7500958" y="214290"/>
            <a:ext cx="1461194" cy="92867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Rezultate obținute</a:t>
            </a:r>
            <a:endParaRPr lang="en-US" b="1" dirty="0"/>
          </a:p>
        </p:txBody>
      </p:sp>
      <p:sp>
        <p:nvSpPr>
          <p:cNvPr id="3" name="Content Placeholder 2"/>
          <p:cNvSpPr>
            <a:spLocks noGrp="1"/>
          </p:cNvSpPr>
          <p:nvPr>
            <p:ph idx="1"/>
          </p:nvPr>
        </p:nvSpPr>
        <p:spPr/>
        <p:txBody>
          <a:bodyPr/>
          <a:lstStyle/>
          <a:p>
            <a:pPr algn="just"/>
            <a:r>
              <a:rPr lang="ro-RO" dirty="0"/>
              <a:t>În cadrul cercetării noastre, am observat anumite diferențe între părinții instituționalizați și cei neinstituționalizați în ceea ce privește abilitățile parentale evaluate. Deși diferențele nu sunt foarte mari, ele oferă perspective valoroase asupra influenței instituționalizării asupra abilităților parentale.</a:t>
            </a:r>
            <a:endParaRPr lang="en-US" dirty="0"/>
          </a:p>
        </p:txBody>
      </p:sp>
      <p:pic>
        <p:nvPicPr>
          <p:cNvPr id="4098" name="Picture 2" descr="GCET 2021 Results Declared - Electronics &amp; Communications Engineering"/>
          <p:cNvPicPr>
            <a:picLocks noChangeAspect="1" noChangeArrowheads="1"/>
          </p:cNvPicPr>
          <p:nvPr/>
        </p:nvPicPr>
        <p:blipFill>
          <a:blip r:embed="rId2" cstate="print"/>
          <a:srcRect/>
          <a:stretch>
            <a:fillRect/>
          </a:stretch>
        </p:blipFill>
        <p:spPr bwMode="auto">
          <a:xfrm>
            <a:off x="6572262" y="4926338"/>
            <a:ext cx="2571738" cy="193166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err="1"/>
              <a:t>Rezultatele</a:t>
            </a:r>
            <a:r>
              <a:rPr lang="en-US" dirty="0"/>
              <a:t> </a:t>
            </a:r>
            <a:r>
              <a:rPr lang="en-US" dirty="0" err="1"/>
              <a:t>obiectivului</a:t>
            </a:r>
            <a:r>
              <a:rPr lang="en-US" dirty="0"/>
              <a:t> 1</a:t>
            </a:r>
            <a:endParaRPr lang="ro-RO" dirty="0"/>
          </a:p>
        </p:txBody>
      </p:sp>
      <p:pic>
        <p:nvPicPr>
          <p:cNvPr id="4" name="Picture 4"/>
          <p:cNvPicPr>
            <a:picLocks noGrp="1" noChangeAspect="1"/>
          </p:cNvPicPr>
          <p:nvPr>
            <p:ph idx="1"/>
          </p:nvPr>
        </p:nvPicPr>
        <p:blipFill>
          <a:blip r:embed="rId2" cstate="print"/>
          <a:stretch>
            <a:fillRect/>
          </a:stretch>
        </p:blipFill>
        <p:spPr>
          <a:xfrm>
            <a:off x="0" y="1417638"/>
            <a:ext cx="9144000" cy="54403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err="1"/>
              <a:t>Rezultatele</a:t>
            </a:r>
            <a:r>
              <a:rPr lang="en-US" dirty="0"/>
              <a:t> </a:t>
            </a:r>
            <a:r>
              <a:rPr lang="en-US" dirty="0" err="1"/>
              <a:t>obiectivului</a:t>
            </a:r>
            <a:r>
              <a:rPr lang="en-US" dirty="0"/>
              <a:t> 2</a:t>
            </a:r>
            <a:endParaRPr lang="ro-RO" dirty="0"/>
          </a:p>
        </p:txBody>
      </p:sp>
      <p:pic>
        <p:nvPicPr>
          <p:cNvPr id="4" name="Picture 6"/>
          <p:cNvPicPr>
            <a:picLocks noGrp="1" noChangeAspect="1"/>
          </p:cNvPicPr>
          <p:nvPr>
            <p:ph idx="1"/>
          </p:nvPr>
        </p:nvPicPr>
        <p:blipFill>
          <a:blip r:embed="rId2" cstate="print"/>
          <a:stretch>
            <a:fillRect/>
          </a:stretch>
        </p:blipFill>
        <p:spPr>
          <a:xfrm>
            <a:off x="0" y="1417638"/>
            <a:ext cx="9144000" cy="532373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err="1"/>
              <a:t>Rezultatele</a:t>
            </a:r>
            <a:r>
              <a:rPr lang="en-US" dirty="0"/>
              <a:t> </a:t>
            </a:r>
            <a:r>
              <a:rPr lang="en-US" dirty="0" err="1"/>
              <a:t>obiectivului</a:t>
            </a:r>
            <a:r>
              <a:rPr lang="en-US" dirty="0"/>
              <a:t> 3</a:t>
            </a:r>
            <a:endParaRPr lang="ro-RO" dirty="0"/>
          </a:p>
        </p:txBody>
      </p:sp>
      <p:pic>
        <p:nvPicPr>
          <p:cNvPr id="4" name="Picture 8"/>
          <p:cNvPicPr>
            <a:picLocks noGrp="1" noChangeAspect="1"/>
          </p:cNvPicPr>
          <p:nvPr>
            <p:ph idx="1"/>
          </p:nvPr>
        </p:nvPicPr>
        <p:blipFill>
          <a:blip r:embed="rId2" cstate="print"/>
          <a:stretch>
            <a:fillRect/>
          </a:stretch>
        </p:blipFill>
        <p:spPr>
          <a:xfrm>
            <a:off x="20955" y="1772920"/>
            <a:ext cx="9111615" cy="506539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err="1"/>
              <a:t>Rezultatele</a:t>
            </a:r>
            <a:r>
              <a:rPr lang="en-US" dirty="0"/>
              <a:t> </a:t>
            </a:r>
            <a:r>
              <a:rPr lang="en-US" dirty="0" err="1"/>
              <a:t>obiectivului</a:t>
            </a:r>
            <a:r>
              <a:rPr lang="en-US" dirty="0"/>
              <a:t> 4</a:t>
            </a:r>
            <a:endParaRPr lang="ro-RO" dirty="0"/>
          </a:p>
        </p:txBody>
      </p:sp>
      <p:pic>
        <p:nvPicPr>
          <p:cNvPr id="4" name="Picture 10"/>
          <p:cNvPicPr>
            <a:picLocks noGrp="1" noChangeAspect="1"/>
          </p:cNvPicPr>
          <p:nvPr>
            <p:ph idx="1"/>
          </p:nvPr>
        </p:nvPicPr>
        <p:blipFill>
          <a:blip r:embed="rId2" cstate="print"/>
          <a:stretch>
            <a:fillRect/>
          </a:stretch>
        </p:blipFill>
        <p:spPr>
          <a:xfrm>
            <a:off x="0" y="1628800"/>
            <a:ext cx="9144000" cy="52292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err="1"/>
              <a:t>Rezultatele</a:t>
            </a:r>
            <a:r>
              <a:rPr lang="en-US" dirty="0"/>
              <a:t> </a:t>
            </a:r>
            <a:r>
              <a:rPr lang="en-US" dirty="0" err="1"/>
              <a:t>obiectivului</a:t>
            </a:r>
            <a:r>
              <a:rPr lang="en-US" dirty="0"/>
              <a:t> 5</a:t>
            </a:r>
            <a:endParaRPr lang="ro-RO" dirty="0"/>
          </a:p>
        </p:txBody>
      </p:sp>
      <p:pic>
        <p:nvPicPr>
          <p:cNvPr id="4" name="Picture 12"/>
          <p:cNvPicPr>
            <a:picLocks noGrp="1" noChangeAspect="1"/>
          </p:cNvPicPr>
          <p:nvPr>
            <p:ph idx="1"/>
          </p:nvPr>
        </p:nvPicPr>
        <p:blipFill>
          <a:blip r:embed="rId2" cstate="print"/>
          <a:stretch>
            <a:fillRect/>
          </a:stretch>
        </p:blipFill>
        <p:spPr>
          <a:xfrm>
            <a:off x="0" y="1628775"/>
            <a:ext cx="9126855" cy="51879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Concluzii</a:t>
            </a:r>
            <a:endParaRPr lang="en-US" b="1" dirty="0"/>
          </a:p>
        </p:txBody>
      </p:sp>
      <p:sp>
        <p:nvSpPr>
          <p:cNvPr id="3" name="Content Placeholder 2"/>
          <p:cNvSpPr>
            <a:spLocks noGrp="1"/>
          </p:cNvSpPr>
          <p:nvPr>
            <p:ph idx="1"/>
          </p:nvPr>
        </p:nvSpPr>
        <p:spPr/>
        <p:txBody>
          <a:bodyPr>
            <a:normAutofit fontScale="92500"/>
          </a:bodyPr>
          <a:lstStyle/>
          <a:p>
            <a:pPr algn="just"/>
            <a:r>
              <a:rPr lang="en-US" b="0" i="0" dirty="0">
                <a:solidFill>
                  <a:srgbClr val="E4E6EB"/>
                </a:solidFill>
                <a:effectLst/>
                <a:latin typeface="Segoe UI Historic" panose="020B0502040204020203" pitchFamily="34" charset="0"/>
              </a:rPr>
              <a:t>Studiul nostru a evidențiat diferențe notabile între părinții instituționalizați și cei neinstituționalizați în ceea ce privește abilitățile parentale. Deși aceste diferențe nu sunt foarte mari, ele subliniază tendința părinților neinstituționalizați de a manifesta competențe parentale mai bine dezvoltate în diverse domenii, precum rezolvarea problemelor, munca în echipă, comunicarea și menținerea ierarhiilor familiale.</a:t>
            </a:r>
            <a:endParaRPr lang="en-US" dirty="0"/>
          </a:p>
        </p:txBody>
      </p:sp>
      <p:pic>
        <p:nvPicPr>
          <p:cNvPr id="2050" name="Picture 2" descr="CONCLUZII LA UN AN: Lucrul de acasă, cu bune și mai puțin bune"/>
          <p:cNvPicPr>
            <a:picLocks noChangeAspect="1" noChangeArrowheads="1"/>
          </p:cNvPicPr>
          <p:nvPr/>
        </p:nvPicPr>
        <p:blipFill>
          <a:blip r:embed="rId2" cstate="print"/>
          <a:srcRect/>
          <a:stretch>
            <a:fillRect/>
          </a:stretch>
        </p:blipFill>
        <p:spPr bwMode="auto">
          <a:xfrm>
            <a:off x="6843738" y="5564103"/>
            <a:ext cx="2300262" cy="129389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ine 3">
            <a:extLst>
              <a:ext uri="{FF2B5EF4-FFF2-40B4-BE49-F238E27FC236}">
                <a16:creationId xmlns:a16="http://schemas.microsoft.com/office/drawing/2014/main" id="{B943E566-0CE9-AA8D-03F2-ADB3085B12ED}"/>
              </a:ext>
            </a:extLst>
          </p:cNvPr>
          <p:cNvPicPr>
            <a:picLocks noChangeAspect="1"/>
          </p:cNvPicPr>
          <p:nvPr/>
        </p:nvPicPr>
        <p:blipFill>
          <a:blip r:embed="rId2"/>
          <a:stretch>
            <a:fillRect/>
          </a:stretch>
        </p:blipFill>
        <p:spPr>
          <a:xfrm>
            <a:off x="863588" y="980728"/>
            <a:ext cx="7416824" cy="5230371"/>
          </a:xfrm>
          <a:prstGeom prst="rect">
            <a:avLst/>
          </a:prstGeom>
        </p:spPr>
      </p:pic>
    </p:spTree>
    <p:extLst>
      <p:ext uri="{BB962C8B-B14F-4D97-AF65-F5344CB8AC3E}">
        <p14:creationId xmlns:p14="http://schemas.microsoft.com/office/powerpoint/2010/main" val="940192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Bibliografie</a:t>
            </a:r>
            <a:endParaRPr lang="en-US" b="1" dirty="0"/>
          </a:p>
        </p:txBody>
      </p:sp>
      <p:sp>
        <p:nvSpPr>
          <p:cNvPr id="3" name="Content Placeholder 2"/>
          <p:cNvSpPr>
            <a:spLocks noGrp="1"/>
          </p:cNvSpPr>
          <p:nvPr>
            <p:ph idx="1"/>
          </p:nvPr>
        </p:nvSpPr>
        <p:spPr/>
        <p:txBody>
          <a:bodyPr/>
          <a:lstStyle/>
          <a:p>
            <a:pPr algn="just"/>
            <a:r>
              <a:rPr lang="en-US" dirty="0"/>
              <a:t>Boddy, J. &amp; Ghate, D. (2009). International perspectives on parenting support. Non-English language sources. Thomas Coram Research Unit. University of London, UK</a:t>
            </a:r>
            <a:r>
              <a:rPr lang="ro-RO" dirty="0"/>
              <a:t>;</a:t>
            </a:r>
          </a:p>
          <a:p>
            <a:pPr algn="just"/>
            <a:r>
              <a:rPr lang="es-ES" dirty="0"/>
              <a:t>Educación Familiar y Parentalidad Positiva (2009). Informe de la Federación de Asociaciones para la</a:t>
            </a:r>
            <a:r>
              <a:rPr lang="ro-RO" dirty="0"/>
              <a:t> </a:t>
            </a:r>
            <a:r>
              <a:rPr lang="es-ES" dirty="0"/>
              <a:t>Prevención del Maltrato Infantil.</a:t>
            </a:r>
          </a:p>
        </p:txBody>
      </p:sp>
      <p:pic>
        <p:nvPicPr>
          <p:cNvPr id="1026" name="Picture 2" descr="Bibliografie - Vulcanii"/>
          <p:cNvPicPr>
            <a:picLocks noChangeAspect="1" noChangeArrowheads="1"/>
          </p:cNvPicPr>
          <p:nvPr/>
        </p:nvPicPr>
        <p:blipFill>
          <a:blip r:embed="rId2" cstate="print"/>
          <a:srcRect/>
          <a:stretch>
            <a:fillRect/>
          </a:stretch>
        </p:blipFill>
        <p:spPr bwMode="auto">
          <a:xfrm>
            <a:off x="3500430" y="571480"/>
            <a:ext cx="500051" cy="5000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Explicația termenului „Instituționalizat”</a:t>
            </a:r>
            <a:endParaRPr lang="en-US" dirty="0"/>
          </a:p>
        </p:txBody>
      </p:sp>
      <p:sp>
        <p:nvSpPr>
          <p:cNvPr id="3" name="Content Placeholder 2"/>
          <p:cNvSpPr>
            <a:spLocks noGrp="1"/>
          </p:cNvSpPr>
          <p:nvPr>
            <p:ph idx="1"/>
          </p:nvPr>
        </p:nvSpPr>
        <p:spPr/>
        <p:txBody>
          <a:bodyPr/>
          <a:lstStyle/>
          <a:p>
            <a:pPr algn="just"/>
            <a:r>
              <a:rPr lang="ro-RO" dirty="0"/>
              <a:t>Ce este instituționalizarea?</a:t>
            </a:r>
          </a:p>
          <a:p>
            <a:pPr algn="just"/>
            <a:r>
              <a:rPr lang="vi-VN" dirty="0"/>
              <a:t>Instituționalizarea reprezintă procesul prin care indivizii sunt plasați în instituții sau structuri organizate, cum ar fi orfelinate, aziluri,</a:t>
            </a:r>
            <a:r>
              <a:rPr lang="ro-RO" dirty="0"/>
              <a:t> </a:t>
            </a:r>
            <a:r>
              <a:rPr lang="vi-VN" dirty="0"/>
              <a:t>centre de îngrijire sau închisori. </a:t>
            </a:r>
            <a:endParaRPr lang="ro-RO" dirty="0"/>
          </a:p>
          <a:p>
            <a:pPr algn="just"/>
            <a:r>
              <a:rPr lang="vi-VN" dirty="0"/>
              <a:t>Aceste medii pot fi formale sau informale și au reguli, proceduri și structuri specifice</a:t>
            </a:r>
            <a:r>
              <a:rPr lang="ro-RO" dirty="0"/>
              <a:t>.</a:t>
            </a:r>
            <a:endParaRPr lang="en-US" dirty="0"/>
          </a:p>
          <a:p>
            <a:endParaRPr lang="en-US" dirty="0"/>
          </a:p>
        </p:txBody>
      </p:sp>
      <p:pic>
        <p:nvPicPr>
          <p:cNvPr id="12290" name="Picture 2" descr="SONDAJ Ce își doresc brașovenii? - Stiri Brasov - News Brasov"/>
          <p:cNvPicPr>
            <a:picLocks noChangeAspect="1" noChangeArrowheads="1"/>
          </p:cNvPicPr>
          <p:nvPr/>
        </p:nvPicPr>
        <p:blipFill>
          <a:blip r:embed="rId2" cstate="print"/>
          <a:srcRect/>
          <a:stretch>
            <a:fillRect/>
          </a:stretch>
        </p:blipFill>
        <p:spPr bwMode="auto">
          <a:xfrm>
            <a:off x="5715008" y="1629340"/>
            <a:ext cx="642942" cy="519549"/>
          </a:xfrm>
          <a:prstGeom prst="rect">
            <a:avLst/>
          </a:prstGeom>
          <a:noFill/>
        </p:spPr>
      </p:pic>
      <p:pic>
        <p:nvPicPr>
          <p:cNvPr id="12292" name="Picture 4" descr="De ce ţi-e frică de psiholog? - PSIHOLOG DANIEL MOIS"/>
          <p:cNvPicPr>
            <a:picLocks noChangeAspect="1" noChangeArrowheads="1"/>
          </p:cNvPicPr>
          <p:nvPr/>
        </p:nvPicPr>
        <p:blipFill>
          <a:blip r:embed="rId3" cstate="print"/>
          <a:srcRect/>
          <a:stretch>
            <a:fillRect/>
          </a:stretch>
        </p:blipFill>
        <p:spPr bwMode="auto">
          <a:xfrm>
            <a:off x="6013427" y="5643578"/>
            <a:ext cx="3130573" cy="121442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Impactul instituționalizării asupra </a:t>
            </a:r>
            <a:r>
              <a:rPr lang="en-US" b="1" dirty="0" err="1"/>
              <a:t>copilului</a:t>
            </a:r>
            <a:endParaRPr lang="en-US" dirty="0"/>
          </a:p>
        </p:txBody>
      </p:sp>
      <p:sp>
        <p:nvSpPr>
          <p:cNvPr id="3" name="Content Placeholder 2"/>
          <p:cNvSpPr>
            <a:spLocks noGrp="1"/>
          </p:cNvSpPr>
          <p:nvPr>
            <p:ph idx="1"/>
          </p:nvPr>
        </p:nvSpPr>
        <p:spPr/>
        <p:txBody>
          <a:bodyPr>
            <a:normAutofit/>
          </a:bodyPr>
          <a:lstStyle/>
          <a:p>
            <a:pPr algn="just"/>
            <a:r>
              <a:rPr lang="ro-RO" dirty="0">
                <a:solidFill>
                  <a:srgbClr val="E4E6EB"/>
                </a:solidFill>
                <a:latin typeface="Segoe UI Historic" panose="020B0502040204020203" pitchFamily="34" charset="0"/>
              </a:rPr>
              <a:t>Câteva arii afectate sunt:</a:t>
            </a:r>
            <a:endParaRPr lang="ro-RO" dirty="0"/>
          </a:p>
          <a:p>
            <a:pPr lvl="1" algn="just"/>
            <a:r>
              <a:rPr lang="vi-VN" b="1" dirty="0"/>
              <a:t>Stres și anxietate</a:t>
            </a:r>
            <a:r>
              <a:rPr lang="ro-RO" b="1" dirty="0"/>
              <a:t>;</a:t>
            </a:r>
          </a:p>
          <a:p>
            <a:pPr lvl="1" algn="just"/>
            <a:r>
              <a:rPr lang="vi-VN" b="1" dirty="0"/>
              <a:t>Lipsa suportului social</a:t>
            </a:r>
            <a:r>
              <a:rPr lang="ro-RO" b="1" dirty="0"/>
              <a:t>;</a:t>
            </a:r>
            <a:endParaRPr lang="vi-VN" dirty="0"/>
          </a:p>
          <a:p>
            <a:pPr lvl="1" algn="just"/>
            <a:r>
              <a:rPr lang="vi-VN" b="1" dirty="0"/>
              <a:t>Impactul asupra relației părinte-copil</a:t>
            </a:r>
            <a:r>
              <a:rPr lang="ro-RO" b="1" dirty="0"/>
              <a:t>.</a:t>
            </a:r>
            <a:endParaRPr lang="en-US" b="1" dirty="0"/>
          </a:p>
          <a:p>
            <a:pPr lvl="1" algn="just"/>
            <a:r>
              <a:rPr lang="vi-VN" b="1" dirty="0"/>
              <a:t>Competențe parentale reduse</a:t>
            </a:r>
            <a:r>
              <a:rPr lang="en-US" b="1" dirty="0"/>
              <a:t> </a:t>
            </a:r>
            <a:r>
              <a:rPr lang="en-US" b="1" dirty="0" err="1"/>
              <a:t>atunci</a:t>
            </a:r>
            <a:r>
              <a:rPr lang="en-US" b="1" dirty="0"/>
              <a:t> cand </a:t>
            </a:r>
            <a:r>
              <a:rPr lang="en-US" b="1" dirty="0" err="1"/>
              <a:t>copilul</a:t>
            </a:r>
            <a:r>
              <a:rPr lang="en-US" b="1" dirty="0"/>
              <a:t> </a:t>
            </a:r>
            <a:r>
              <a:rPr lang="en-US" b="1" dirty="0" err="1"/>
              <a:t>va</a:t>
            </a:r>
            <a:r>
              <a:rPr lang="en-US" b="1" dirty="0"/>
              <a:t> </a:t>
            </a:r>
            <a:r>
              <a:rPr lang="en-US" b="1" dirty="0" err="1"/>
              <a:t>creste</a:t>
            </a:r>
            <a:r>
              <a:rPr lang="en-US" b="1" dirty="0"/>
              <a:t> </a:t>
            </a:r>
            <a:r>
              <a:rPr lang="en-US" b="1" dirty="0" err="1"/>
              <a:t>si</a:t>
            </a:r>
            <a:r>
              <a:rPr lang="en-US" b="1" dirty="0"/>
              <a:t> </a:t>
            </a:r>
            <a:r>
              <a:rPr lang="en-US" b="1" dirty="0" err="1"/>
              <a:t>va</a:t>
            </a:r>
            <a:r>
              <a:rPr lang="en-US" b="1" dirty="0"/>
              <a:t> </a:t>
            </a:r>
            <a:r>
              <a:rPr lang="en-US" b="1" dirty="0" err="1"/>
              <a:t>trebui</a:t>
            </a:r>
            <a:r>
              <a:rPr lang="en-US" b="1" dirty="0"/>
              <a:t> </a:t>
            </a:r>
            <a:r>
              <a:rPr lang="en-US" b="1" dirty="0" err="1"/>
              <a:t>sa-si</a:t>
            </a:r>
            <a:r>
              <a:rPr lang="en-US" b="1" dirty="0"/>
              <a:t> </a:t>
            </a:r>
            <a:r>
              <a:rPr lang="en-US" b="1" dirty="0" err="1"/>
              <a:t>asume</a:t>
            </a:r>
            <a:r>
              <a:rPr lang="en-US" b="1" dirty="0"/>
              <a:t> propria </a:t>
            </a:r>
            <a:r>
              <a:rPr lang="en-US" b="1" dirty="0" err="1"/>
              <a:t>familie</a:t>
            </a:r>
            <a:endParaRPr lang="ro-RO" b="1" dirty="0"/>
          </a:p>
          <a:p>
            <a:pPr lvl="1" algn="just"/>
            <a:endParaRPr lang="vi-VN" dirty="0"/>
          </a:p>
        </p:txBody>
      </p:sp>
      <p:pic>
        <p:nvPicPr>
          <p:cNvPr id="11266" name="Picture 2" descr="Alienarea parentală | EXPERT PSY"/>
          <p:cNvPicPr>
            <a:picLocks noChangeAspect="1" noChangeArrowheads="1"/>
          </p:cNvPicPr>
          <p:nvPr/>
        </p:nvPicPr>
        <p:blipFill>
          <a:blip r:embed="rId2" cstate="print"/>
          <a:srcRect/>
          <a:stretch>
            <a:fillRect/>
          </a:stretch>
        </p:blipFill>
        <p:spPr bwMode="auto">
          <a:xfrm>
            <a:off x="6515961" y="4797426"/>
            <a:ext cx="2494689" cy="164164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Impactul instituționalizării asupra abilităților parentale</a:t>
            </a:r>
            <a:endParaRPr lang="en-US" dirty="0"/>
          </a:p>
        </p:txBody>
      </p:sp>
      <p:sp>
        <p:nvSpPr>
          <p:cNvPr id="3" name="Content Placeholder 2"/>
          <p:cNvSpPr>
            <a:spLocks noGrp="1"/>
          </p:cNvSpPr>
          <p:nvPr>
            <p:ph idx="1"/>
          </p:nvPr>
        </p:nvSpPr>
        <p:spPr/>
        <p:txBody>
          <a:bodyPr/>
          <a:lstStyle/>
          <a:p>
            <a:pPr algn="just"/>
            <a:r>
              <a:rPr lang="ro-RO" dirty="0"/>
              <a:t>Abilitățile parentale joacă un rol crucial în dezvoltarea și bunăstarea copiilor, influențându-și sănătatea emoțională, cognitivă și socială. În timp ce un mediu familial stabil și suportiv poate oferi copiilor condiții optime pentru creșterea și dezvoltarea lor, instituționalizarea poate reprezenta un factor de stres și vulnerabilitate.</a:t>
            </a:r>
            <a:endParaRPr lang="en-US" dirty="0"/>
          </a:p>
          <a:p>
            <a:endParaRPr lang="en-US" dirty="0"/>
          </a:p>
        </p:txBody>
      </p:sp>
      <p:sp>
        <p:nvSpPr>
          <p:cNvPr id="10246" name="AutoShape 6" descr="Alienarea parentală. Consecințele alienării parentale asupra copilului |  Clinica Aproap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10250" name="AutoShape 10" descr="Alienarea parentală. Consecințele alienării parentale asupra copilului |  Clinica Aproap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pic>
        <p:nvPicPr>
          <p:cNvPr id="10256" name="Picture 16" descr="Alienarea parentală. Consecințele alienării parentale asupra copilului |  Clinica Aproape"/>
          <p:cNvPicPr>
            <a:picLocks noChangeAspect="1" noChangeArrowheads="1"/>
          </p:cNvPicPr>
          <p:nvPr/>
        </p:nvPicPr>
        <p:blipFill>
          <a:blip r:embed="rId2" cstate="print"/>
          <a:srcRect/>
          <a:stretch>
            <a:fillRect/>
          </a:stretch>
        </p:blipFill>
        <p:spPr bwMode="auto">
          <a:xfrm>
            <a:off x="5915025" y="5438774"/>
            <a:ext cx="3228975" cy="14192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Impactul instituționalizării asupra abilităților parentale</a:t>
            </a:r>
            <a:endParaRPr lang="en-US" dirty="0"/>
          </a:p>
        </p:txBody>
      </p:sp>
      <p:sp>
        <p:nvSpPr>
          <p:cNvPr id="3" name="Content Placeholder 2"/>
          <p:cNvSpPr>
            <a:spLocks noGrp="1"/>
          </p:cNvSpPr>
          <p:nvPr>
            <p:ph idx="1"/>
          </p:nvPr>
        </p:nvSpPr>
        <p:spPr/>
        <p:txBody>
          <a:bodyPr>
            <a:normAutofit fontScale="77500" lnSpcReduction="20000"/>
          </a:bodyPr>
          <a:lstStyle/>
          <a:p>
            <a:pPr algn="just"/>
            <a:r>
              <a:rPr lang="ro-RO" dirty="0"/>
              <a:t>Abilitățile parentale includ o gamă largă de aptitudini și comportamente care vizează îngrijirea și creșterea copiilor într-un mod sănătos și echilibrat. Acestea includ </a:t>
            </a:r>
            <a:r>
              <a:rPr lang="ro-RO" b="1" dirty="0"/>
              <a:t>abilități de comunicare eficientă, disciplină pozitivă, gestionarea emoțiilor, sprijinul emoțional și dezvoltarea relațiilor de atașament.</a:t>
            </a:r>
          </a:p>
          <a:p>
            <a:pPr algn="just"/>
            <a:endParaRPr lang="en-US" dirty="0"/>
          </a:p>
          <a:p>
            <a:pPr algn="just"/>
            <a:r>
              <a:rPr lang="ro-RO" dirty="0"/>
              <a:t>Experiența instituționalizării poate avea un impact semnificativ asupra abilităților de comunicare ale părinților și, implicit, asupra relației lor cu copiii. În acest studiu, vom explora în profunzime relația dintre instituționalizare și abilitățile de comunicare ale părinților, analizând cum experiența instituțională poate influența modul în care aceștia interacționează și comunică cu copiii lor.</a:t>
            </a:r>
            <a:endParaRPr lang="en-US" dirty="0"/>
          </a:p>
        </p:txBody>
      </p:sp>
      <p:pic>
        <p:nvPicPr>
          <p:cNvPr id="9218" name="Picture 2" descr="Abilitățile parentale - Psihologul familiei tale, programari online sau la  cabinet (Bucuresti)"/>
          <p:cNvPicPr>
            <a:picLocks noChangeAspect="1" noChangeArrowheads="1"/>
          </p:cNvPicPr>
          <p:nvPr/>
        </p:nvPicPr>
        <p:blipFill>
          <a:blip r:embed="rId2" cstate="print"/>
          <a:srcRect/>
          <a:stretch>
            <a:fillRect/>
          </a:stretch>
        </p:blipFill>
        <p:spPr bwMode="auto">
          <a:xfrm>
            <a:off x="6410328" y="5800470"/>
            <a:ext cx="2733672" cy="105753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Obiectivele studiului</a:t>
            </a:r>
            <a:endParaRPr lang="en-US" dirty="0"/>
          </a:p>
        </p:txBody>
      </p:sp>
      <p:sp>
        <p:nvSpPr>
          <p:cNvPr id="3" name="Content Placeholder 2"/>
          <p:cNvSpPr>
            <a:spLocks noGrp="1"/>
          </p:cNvSpPr>
          <p:nvPr>
            <p:ph idx="1"/>
          </p:nvPr>
        </p:nvSpPr>
        <p:spPr/>
        <p:txBody>
          <a:bodyPr>
            <a:normAutofit fontScale="77500" lnSpcReduction="10000"/>
          </a:bodyPr>
          <a:lstStyle/>
          <a:p>
            <a:pPr algn="just"/>
            <a:r>
              <a:rPr lang="ro-RO" sz="3000" dirty="0">
                <a:sym typeface="+mn-ea"/>
              </a:rPr>
              <a:t>Evaluarea diferitelor </a:t>
            </a:r>
            <a:r>
              <a:rPr lang="ro-RO" sz="3000" dirty="0" err="1">
                <a:sym typeface="+mn-ea"/>
              </a:rPr>
              <a:t>subdimensiuni</a:t>
            </a:r>
            <a:r>
              <a:rPr lang="ro-RO" sz="3000" dirty="0">
                <a:sym typeface="+mn-ea"/>
              </a:rPr>
              <a:t> ale funcționării familiei în cadrul familiilor obișnuite și a celor care oferă instituționalizarea.</a:t>
            </a:r>
          </a:p>
          <a:p>
            <a:pPr marL="36830" indent="0" algn="just">
              <a:buNone/>
            </a:pPr>
            <a:endParaRPr lang="ro-RO" sz="3000" dirty="0"/>
          </a:p>
          <a:p>
            <a:pPr marL="36830" indent="0" algn="just">
              <a:buNone/>
            </a:pPr>
            <a:r>
              <a:rPr lang="ro-RO" sz="3000" dirty="0" err="1">
                <a:sym typeface="+mn-ea"/>
              </a:rPr>
              <a:t>Subdimensiunile</a:t>
            </a:r>
            <a:r>
              <a:rPr lang="ro-RO" sz="3000" dirty="0">
                <a:sym typeface="+mn-ea"/>
              </a:rPr>
              <a:t> analizate sunt:</a:t>
            </a:r>
          </a:p>
          <a:p>
            <a:pPr lvl="1" algn="just"/>
            <a:r>
              <a:rPr lang="ro-RO" sz="3000" b="1" dirty="0">
                <a:sym typeface="+mn-ea"/>
              </a:rPr>
              <a:t>1. Rezolvarea problemelor și responsabilitatea</a:t>
            </a:r>
          </a:p>
          <a:p>
            <a:pPr lvl="1" algn="just"/>
            <a:r>
              <a:rPr lang="ro-RO" sz="3000" b="1" dirty="0">
                <a:sym typeface="+mn-ea"/>
              </a:rPr>
              <a:t>2. Munca în echipă parentală și expresiile de afecțiune</a:t>
            </a:r>
          </a:p>
          <a:p>
            <a:pPr lvl="1" algn="just"/>
            <a:r>
              <a:rPr lang="ro-RO" sz="3000" b="1" dirty="0">
                <a:sym typeface="+mn-ea"/>
              </a:rPr>
              <a:t>3. Regulile și rutinele de negociere și calitatea relațiilor sexuale</a:t>
            </a:r>
          </a:p>
          <a:p>
            <a:pPr lvl="1" algn="just"/>
            <a:r>
              <a:rPr lang="ro-RO" sz="3000" b="1" dirty="0">
                <a:sym typeface="+mn-ea"/>
              </a:rPr>
              <a:t>4. Comunicare, empatie, valori și principi</a:t>
            </a:r>
          </a:p>
          <a:p>
            <a:pPr lvl="1" algn="just"/>
            <a:r>
              <a:rPr lang="ro-RO" sz="3000" b="1" dirty="0">
                <a:sym typeface="+mn-ea"/>
              </a:rPr>
              <a:t>5. Menținerea ierarhiilor</a:t>
            </a:r>
            <a:endParaRPr lang="en-US" dirty="0"/>
          </a:p>
        </p:txBody>
      </p:sp>
      <p:pic>
        <p:nvPicPr>
          <p:cNvPr id="8196" name="Picture 4" descr="Cum să Lucrezi pentru Atingerea Obiectivelor și Visurilor Tale – Romanian  Life Is Great"/>
          <p:cNvPicPr>
            <a:picLocks noChangeAspect="1" noChangeArrowheads="1"/>
          </p:cNvPicPr>
          <p:nvPr/>
        </p:nvPicPr>
        <p:blipFill>
          <a:blip r:embed="rId2" cstate="print"/>
          <a:srcRect/>
          <a:stretch>
            <a:fillRect/>
          </a:stretch>
        </p:blipFill>
        <p:spPr bwMode="auto">
          <a:xfrm>
            <a:off x="7215207" y="5572141"/>
            <a:ext cx="1928794" cy="12858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Obiectivele studiului</a:t>
            </a:r>
            <a:endParaRPr lang="en-US" dirty="0"/>
          </a:p>
        </p:txBody>
      </p:sp>
      <p:sp>
        <p:nvSpPr>
          <p:cNvPr id="3" name="Content Placeholder 2"/>
          <p:cNvSpPr>
            <a:spLocks noGrp="1"/>
          </p:cNvSpPr>
          <p:nvPr>
            <p:ph idx="1"/>
          </p:nvPr>
        </p:nvSpPr>
        <p:spPr/>
        <p:txBody>
          <a:bodyPr>
            <a:normAutofit fontScale="77500" lnSpcReduction="10000"/>
          </a:bodyPr>
          <a:lstStyle/>
          <a:p>
            <a:r>
              <a:rPr lang="ro-RO" sz="3000" dirty="0">
                <a:sym typeface="+mn-ea"/>
              </a:rPr>
              <a:t>Cercetarea mea în cadrul acestei lucrări s-a realizat cu ajutorul unui chestionar construit de </a:t>
            </a:r>
            <a:r>
              <a:rPr lang="ro-RO" sz="3000" dirty="0" err="1">
                <a:sym typeface="+mn-ea"/>
              </a:rPr>
              <a:t>Melgarejo</a:t>
            </a:r>
            <a:r>
              <a:rPr lang="ro-RO" sz="3000" dirty="0">
                <a:sym typeface="+mn-ea"/>
              </a:rPr>
              <a:t> care a creat cei 60 de itemi care măsoară următoarele dimensiuni: </a:t>
            </a:r>
          </a:p>
          <a:p>
            <a:pPr lvl="1" algn="just"/>
            <a:r>
              <a:rPr lang="ro-RO" sz="3000" b="1" dirty="0">
                <a:sym typeface="+mn-ea"/>
              </a:rPr>
              <a:t>1. Rezolvarea problemelor și responsabilitatea – 18 itemi;</a:t>
            </a:r>
          </a:p>
          <a:p>
            <a:pPr lvl="1" algn="just"/>
            <a:r>
              <a:rPr lang="ro-RO" sz="3000" b="1" dirty="0">
                <a:sym typeface="+mn-ea"/>
              </a:rPr>
              <a:t>2. Munca în echipă parentală și expresiile de afecțiune – 11 itemi;</a:t>
            </a:r>
          </a:p>
          <a:p>
            <a:pPr lvl="1" algn="just"/>
            <a:r>
              <a:rPr lang="ro-RO" sz="3000" b="1" dirty="0">
                <a:sym typeface="+mn-ea"/>
              </a:rPr>
              <a:t>3. Regulile și rutinele de negociere și calitatea relațiilor sexuale – 12 itemi; </a:t>
            </a:r>
          </a:p>
          <a:p>
            <a:pPr lvl="1" algn="just"/>
            <a:r>
              <a:rPr lang="ro-RO" sz="3000" b="1" dirty="0">
                <a:sym typeface="+mn-ea"/>
              </a:rPr>
              <a:t>4. Comunicare, empatie, valori și principi – 8 itemi;</a:t>
            </a:r>
          </a:p>
          <a:p>
            <a:pPr lvl="1" algn="just"/>
            <a:r>
              <a:rPr lang="ro-RO" sz="3000" b="1" dirty="0">
                <a:sym typeface="+mn-ea"/>
              </a:rPr>
              <a:t>5. Menținerea ierarhiilor – 7 itemi.</a:t>
            </a:r>
            <a:endParaRPr lang="en-US" sz="3000" dirty="0"/>
          </a:p>
          <a:p>
            <a:endParaRPr lang="en-US" dirty="0"/>
          </a:p>
        </p:txBody>
      </p:sp>
      <p:pic>
        <p:nvPicPr>
          <p:cNvPr id="7170" name="Picture 2" descr="Harta si tabloul familiei. „O familie sunt mai multi oameni care locuiesc  in aceeasi casa si care se iubesc.” - SuntParinte.ro"/>
          <p:cNvPicPr>
            <a:picLocks noChangeAspect="1" noChangeArrowheads="1"/>
          </p:cNvPicPr>
          <p:nvPr/>
        </p:nvPicPr>
        <p:blipFill>
          <a:blip r:embed="rId2" cstate="print"/>
          <a:srcRect/>
          <a:stretch>
            <a:fillRect/>
          </a:stretch>
        </p:blipFill>
        <p:spPr bwMode="auto">
          <a:xfrm>
            <a:off x="7202883" y="5500702"/>
            <a:ext cx="1941117" cy="135729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Metodologia cercetării </a:t>
            </a:r>
            <a:endParaRPr lang="en-US" dirty="0"/>
          </a:p>
        </p:txBody>
      </p:sp>
      <p:sp>
        <p:nvSpPr>
          <p:cNvPr id="3" name="Content Placeholder 2"/>
          <p:cNvSpPr>
            <a:spLocks noGrp="1"/>
          </p:cNvSpPr>
          <p:nvPr>
            <p:ph idx="1"/>
          </p:nvPr>
        </p:nvSpPr>
        <p:spPr/>
        <p:txBody>
          <a:bodyPr/>
          <a:lstStyle/>
          <a:p>
            <a:pPr algn="just"/>
            <a:r>
              <a:rPr lang="ro-RO" dirty="0"/>
              <a:t>În cadrul acestei cercetări, am utilizat un chestionar format din 60 de întrebări, conceput pentru a evalua cinci abilități parentale esențiale. Aceste abilități sunt considerate critice pentru dezvoltarea sănătoasă a relațiilor și pentru funcționarea eficientă a familiei, mai ales în contextul efectului instituționalizării asupra abilităților parentale.</a:t>
            </a:r>
            <a:endParaRPr lang="en-US" dirty="0"/>
          </a:p>
        </p:txBody>
      </p:sp>
      <p:pic>
        <p:nvPicPr>
          <p:cNvPr id="4" name="Picture 2" descr="Chestionar despre Ghișeul Unic! - Primăria or. Sângerei"/>
          <p:cNvPicPr>
            <a:picLocks noChangeAspect="1" noChangeArrowheads="1"/>
          </p:cNvPicPr>
          <p:nvPr/>
        </p:nvPicPr>
        <p:blipFill>
          <a:blip r:embed="rId2" cstate="print"/>
          <a:srcRect/>
          <a:stretch>
            <a:fillRect/>
          </a:stretch>
        </p:blipFill>
        <p:spPr bwMode="auto">
          <a:xfrm>
            <a:off x="7286676" y="5759083"/>
            <a:ext cx="1857324" cy="109891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Lotul de studiu</a:t>
            </a:r>
            <a:endParaRPr lang="en-US" dirty="0"/>
          </a:p>
        </p:txBody>
      </p:sp>
      <p:sp>
        <p:nvSpPr>
          <p:cNvPr id="3" name="Content Placeholder 2"/>
          <p:cNvSpPr>
            <a:spLocks noGrp="1"/>
          </p:cNvSpPr>
          <p:nvPr>
            <p:ph idx="1"/>
          </p:nvPr>
        </p:nvSpPr>
        <p:spPr/>
        <p:txBody>
          <a:bodyPr>
            <a:normAutofit fontScale="85000" lnSpcReduction="10000"/>
          </a:bodyPr>
          <a:lstStyle/>
          <a:p>
            <a:r>
              <a:rPr lang="ro-RO" dirty="0"/>
              <a:t>Persoane instituționalizate și neinstituționalizate</a:t>
            </a:r>
            <a:r>
              <a:rPr lang="ro-RO" sz="3200" dirty="0"/>
              <a:t> cu vârste cuprinse între 17 și 55 de ani;</a:t>
            </a:r>
            <a:endParaRPr lang="en-US" sz="3200" dirty="0"/>
          </a:p>
          <a:p>
            <a:pPr algn="just"/>
            <a:r>
              <a:rPr lang="en-US" sz="3200" dirty="0"/>
              <a:t>B</a:t>
            </a:r>
            <a:r>
              <a:rPr lang="ro-RO" sz="3200" dirty="0"/>
              <a:t>ărbați 24, femei 29.</a:t>
            </a:r>
          </a:p>
          <a:p>
            <a:pPr algn="just"/>
            <a:endParaRPr lang="ro-RO" sz="3200" dirty="0"/>
          </a:p>
          <a:p>
            <a:pPr algn="just"/>
            <a:r>
              <a:rPr lang="ro-RO" sz="3200" dirty="0"/>
              <a:t>Părinții instituționalizați au oferit perspective unice asupra modului în care instituționalizarea influențează abordările lor parentale, în timp ce părinții neinstituționalizați au oferit un punct de referință pentru evaluarea acestor influențe.</a:t>
            </a:r>
          </a:p>
          <a:p>
            <a:pPr algn="just"/>
            <a:endParaRPr lang="ro-RO" sz="3200" dirty="0"/>
          </a:p>
          <a:p>
            <a:pPr algn="just"/>
            <a:endParaRPr lang="en-US" dirty="0"/>
          </a:p>
        </p:txBody>
      </p:sp>
      <p:pic>
        <p:nvPicPr>
          <p:cNvPr id="5122" name="Picture 2" descr="Care sunt diferentele dintre publicul tinta si persona? - Portal Management  - Dezvoltare personala pentru afaceri profitabile"/>
          <p:cNvPicPr>
            <a:picLocks noChangeAspect="1" noChangeArrowheads="1"/>
          </p:cNvPicPr>
          <p:nvPr/>
        </p:nvPicPr>
        <p:blipFill>
          <a:blip r:embed="rId2" cstate="print"/>
          <a:srcRect/>
          <a:stretch>
            <a:fillRect/>
          </a:stretch>
        </p:blipFill>
        <p:spPr bwMode="auto">
          <a:xfrm>
            <a:off x="6347417" y="0"/>
            <a:ext cx="2796583" cy="1643050"/>
          </a:xfrm>
          <a:prstGeom prst="rect">
            <a:avLst/>
          </a:prstGeom>
          <a:noFill/>
        </p:spPr>
      </p:pic>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6</TotalTime>
  <Words>710</Words>
  <Application>Microsoft Office PowerPoint</Application>
  <PresentationFormat>Expunere pe ecran (4:3)</PresentationFormat>
  <Paragraphs>54</Paragraphs>
  <Slides>18</Slides>
  <Notes>0</Notes>
  <HiddenSlides>0</HiddenSlides>
  <MMClips>0</MMClips>
  <ScaleCrop>false</ScaleCrop>
  <HeadingPairs>
    <vt:vector size="6" baseType="variant">
      <vt:variant>
        <vt:lpstr>Fonturi utilizate</vt:lpstr>
      </vt:variant>
      <vt:variant>
        <vt:i4>4</vt:i4>
      </vt:variant>
      <vt:variant>
        <vt:lpstr>Temă</vt:lpstr>
      </vt:variant>
      <vt:variant>
        <vt:i4>1</vt:i4>
      </vt:variant>
      <vt:variant>
        <vt:lpstr>Titluri diapozitive</vt:lpstr>
      </vt:variant>
      <vt:variant>
        <vt:i4>18</vt:i4>
      </vt:variant>
    </vt:vector>
  </HeadingPairs>
  <TitlesOfParts>
    <vt:vector size="23" baseType="lpstr">
      <vt:lpstr>Arial</vt:lpstr>
      <vt:lpstr>Franklin Gothic Book</vt:lpstr>
      <vt:lpstr>Segoe UI Historic</vt:lpstr>
      <vt:lpstr>Wingdings 2</vt:lpstr>
      <vt:lpstr>Technic</vt:lpstr>
      <vt:lpstr>Modele de abilități parentale exercitate în medii instituționalizate și neinstituționalizate </vt:lpstr>
      <vt:lpstr>Explicația termenului „Instituționalizat”</vt:lpstr>
      <vt:lpstr>Impactul instituționalizării asupra copilului</vt:lpstr>
      <vt:lpstr>Impactul instituționalizării asupra abilităților parentale</vt:lpstr>
      <vt:lpstr>Impactul instituționalizării asupra abilităților parentale</vt:lpstr>
      <vt:lpstr>Obiectivele studiului</vt:lpstr>
      <vt:lpstr>Obiectivele studiului</vt:lpstr>
      <vt:lpstr>Metodologia cercetării </vt:lpstr>
      <vt:lpstr>Lotul de studiu</vt:lpstr>
      <vt:lpstr>Rezultate obținute</vt:lpstr>
      <vt:lpstr>Rezultatele obiectivului 1</vt:lpstr>
      <vt:lpstr>Rezultatele obiectivului 2</vt:lpstr>
      <vt:lpstr>Rezultatele obiectivului 3</vt:lpstr>
      <vt:lpstr>Rezultatele obiectivului 4</vt:lpstr>
      <vt:lpstr>Rezultatele obiectivului 5</vt:lpstr>
      <vt:lpstr>Concluzii</vt:lpstr>
      <vt:lpstr>Prezentare PowerPoint</vt:lpstr>
      <vt:lpstr>Bibliografie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Modele de abilități parentale exercitate în medii instituționalizate și neinstituționalizate</dc:title>
  <dc:creator>USER</dc:creator>
  <cp:lastModifiedBy>Timea Leleczi</cp:lastModifiedBy>
  <cp:revision>28</cp:revision>
  <dcterms:created xsi:type="dcterms:W3CDTF">2024-05-19T20:14:00Z</dcterms:created>
  <dcterms:modified xsi:type="dcterms:W3CDTF">2024-05-20T20:14:09Z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2024-05-20T15:17:26Z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89321530-e48f-4d3d-a1c4-664798f7a1fe</vt:lpwstr>
  </property>
  <property fmtid="{D5CDD505-2E9C-101B-9397-08002B2CF9AE}" pid="8" name="MSIP_Label_5b58b62f-6f94-46bd-8089-18e64b0a9abb_ContentBits">
    <vt:lpwstr>0</vt:lpwstr>
  </property>
  <property fmtid="{D5CDD505-2E9C-101B-9397-08002B2CF9AE}" pid="9" name="ICV">
    <vt:lpwstr>6B550B73CD0A4479BC7A6DB62730CDC6_13</vt:lpwstr>
  </property>
  <property fmtid="{D5CDD505-2E9C-101B-9397-08002B2CF9AE}" pid="10" name="KSOProductBuildVer">
    <vt:lpwstr>1033-12.2.0.16909</vt:lpwstr>
  </property>
</Properties>
</file>