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7" r:id="rId5"/>
    <p:sldId id="268" r:id="rId6"/>
    <p:sldId id="259" r:id="rId7"/>
    <p:sldId id="264" r:id="rId8"/>
    <p:sldId id="265" r:id="rId9"/>
    <p:sldId id="262" r:id="rId10"/>
    <p:sldId id="261" r:id="rId11"/>
    <p:sldId id="263" r:id="rId12"/>
    <p:sldId id="260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3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9CF3A6-252D-4128-81E4-F4458D0E28EC}" v="49" dt="2024-05-20T07:00:28.039"/>
    <p1510:client id="{3181A820-8A41-48F9-91DB-3DD6D5C47E8E}" v="165" dt="2024-05-19T17:42:55.882"/>
    <p1510:client id="{41646C74-4184-E941-48C2-2E56D442AF8B}" v="59" dt="2024-05-19T07:17:50.712"/>
    <p1510:client id="{47CFEEB2-8B96-D748-2BEA-94B91EF5CB9A}" v="1323" dt="2024-05-19T15:17:18.029"/>
    <p1510:client id="{A83A4F1A-EA9F-4D3A-A58A-140EB2F88F45}" v="491" dt="2024-05-19T13:23:09.654"/>
    <p1510:client id="{A86AE94C-497A-4E9A-83C6-7B2402F5A401}" v="1133" dt="2024-05-19T15:45:22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58FEB5-E8C6-3A80-493D-10CAD46A1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8C581-C775-98C2-8A72-CD05A2CA63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94724-09D4-4F07-9DDA-0BDFDA992456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BA7D3-DC7D-9A8E-6060-596812F9E5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6B5FF-CA0B-B91F-D0C8-5360C7A04B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62FCD-D8A9-45DB-A117-7E517482F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6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E0B70-0B2D-4454-9C0D-63442C140F78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9ADCB-FF44-4D11-94CD-9544E5DFB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76A059-0727-59BF-99E8-577EE0A77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B65C056-B1A7-7FF8-5965-B3650A74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8737-127D-4908-932B-731DE6930369}" type="datetime1">
              <a:rPr lang="en-US" smtClean="0"/>
              <a:t>5/19/2024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3454174-9D12-C596-18E0-9C3B2A95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4464E70-28DA-BB7E-E872-926FCA58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07A79B4-F12F-0B57-BE23-C003FE3F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1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A113-4075-8F72-7862-87499373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85D07-1D31-8F87-D767-AAC820751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13C3-5CD5-C3AA-CDCE-CCECAFFE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CA8-5CE1-4958-B669-D933AA49FA40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68F2-FD99-3CF5-F7F2-46FDE2F9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EC49622-4FE3-B449-2292-88184B04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1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D4378C-BCD6-D0EC-73F4-F426025DB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A115D-71AF-967D-2312-B5BDEFE0E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8CDB7-E1FC-7FF0-47F9-FF05A8DA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163A-39AB-4876-8208-83F43F159039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2E43B-2C2F-5E9B-ACCD-6AEA1DA5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4211ED7-BD8A-629D-8203-8375D7B6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7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EDC8-C1D4-96B9-6790-5B9DC0A2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B7742-A5DF-8640-884B-5925C8857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3D6A2-5C7B-D0C9-3B9D-D25E4A28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DCC1-85F1-475E-9B24-A4E3F71BBD89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B767-0001-682F-BB9E-30E86F99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D16685D-6EFA-6621-5A4B-4BD1CC76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7548-9A0C-3301-B536-7456420E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811CA-5E37-D2CF-D424-D1AC6FBAB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2E129-0D49-9C8B-5FA2-1686D583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9982-FAA6-4525-A1E7-2F7673A24390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0534-7709-E1AB-3F86-5C555144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3C340-5C0A-05DE-38D1-F5101A96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1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12FB-8D31-A6BF-B26A-54F2E57F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9BBD1-0C18-604B-75C7-619BE6A2D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8E06B-2B4A-F0CB-ECE2-D91FD1E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B85DF-D2C7-EDF7-CAE1-90A424B7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7FA-7B94-4F91-BABC-9D716D9D537E}" type="datetime1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B35ED-B1AD-C7A3-789D-D56E84CC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60C7F7F-C143-ADD7-651F-32FEE87D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FDBC-A612-A3C7-16CF-DB422883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A53AE-EB85-9424-6870-715378B9B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B861F-D83D-874A-8F0E-9BE8ADBCB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CD26E-130E-3EFD-1E58-D0A076C9E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80009-3EE4-D16F-CCB1-73CA63D32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75DF4-258D-AB76-230B-8ABE0E21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AAC3-BDBB-47BF-BA5C-45EFB7F81241}" type="datetime1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679FF-8C9F-A02B-BF83-EEDA2791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698A86C-2570-E5A2-0B29-BBD24595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8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1054B-64E0-23D2-6B48-69B7EDFB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744E3-8DA2-E6D6-2A16-DE06AFA8A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E560-4FCD-4798-9AF2-642BCAC1830E}" type="datetime1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89B19-AB7A-A19A-30D2-AEDBCAA0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6698D-5F79-0980-9B76-3D586598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5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9050C9-6840-84E5-D463-1BB9420EE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1CC0-1E6D-4B25-A2AE-33306CF856E6}" type="datetime1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BA4735-8AB6-87BE-D400-DE9A5D44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E5D0F-ABFC-3AB6-B29E-7372DFF5EA3A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85EC-E506-22F4-346F-7974EAC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A53F-C0C5-EA92-EF29-52B56CEE8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D2632-BED3-5DD1-0D92-845D5CA5B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3BAEC-429D-7A50-4D81-A1BF2ECC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2552-A208-4103-BBAD-2B95A95E1FEC}" type="datetime1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6B86E-B8A1-4F80-E1FB-62FB5458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84E180B-01F9-F756-B76F-DBCB1FEBB953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9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A099-1061-09E4-DC3E-DEBACB3D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513E4-8368-44F8-EA23-5FE27B6FA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BFFC8-2261-76FE-8474-2FCFEDC97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83C56-760D-2584-1EE9-9E92C5F9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08EA-84C3-4938-9F36-6CC12B53B25F}" type="datetime1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642CD-FFF3-B465-F5E9-7EA5EEE2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C4EA6F1-DE73-3AD0-FFED-F8CA8912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7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A504E-AD37-2053-5C5B-AE2A8911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10515600" cy="862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BFCC0-702E-A0E6-7AC8-E887DEE53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9B09F-5F50-DEE3-1E0B-39D8F0668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8DAF-AFE5-4394-A263-6FDE350004BD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88452-2736-5F09-F17B-38FEE2A21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761627-0927-EAE4-3C8C-120709F0514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46" y="365125"/>
            <a:ext cx="1139954" cy="463297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653F00A-FF5A-1AFA-0B55-634828FAD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9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6994-1CA3-A39D-4FDE-D835BC585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pPr algn="ctr"/>
            <a:r>
              <a:rPr lang="en-US" err="1">
                <a:cs typeface="Calibri Light"/>
              </a:rPr>
              <a:t>Influencerii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si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Construirea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Brandului</a:t>
            </a:r>
            <a:r>
              <a:rPr lang="en-US">
                <a:cs typeface="Calibri Light"/>
              </a:rPr>
              <a:t> pe Social Media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F05B2-EF03-DBB5-4446-A81ABE5970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Author: Alexandra-Denisa </a:t>
            </a:r>
            <a:r>
              <a:rPr lang="en-US" dirty="0" err="1"/>
              <a:t>Dutca</a:t>
            </a:r>
            <a:endParaRPr lang="en-US" dirty="0" err="1"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Coordonator</a:t>
            </a:r>
            <a:r>
              <a:rPr lang="en-US" dirty="0">
                <a:ea typeface="Calibri"/>
                <a:cs typeface="Calibri"/>
              </a:rPr>
              <a:t>: Lector </a:t>
            </a:r>
            <a:r>
              <a:rPr lang="en-US" dirty="0" err="1">
                <a:ea typeface="Calibri"/>
                <a:cs typeface="Calibri"/>
              </a:rPr>
              <a:t>universitar</a:t>
            </a:r>
            <a:r>
              <a:rPr lang="en-US" dirty="0">
                <a:ea typeface="Calibri"/>
                <a:cs typeface="Calibri"/>
              </a:rPr>
              <a:t>, dr. Bancos Raluca Iulia</a:t>
            </a:r>
            <a:endParaRPr lang="en-US" dirty="0"/>
          </a:p>
          <a:p>
            <a:r>
              <a:rPr lang="en-US" dirty="0"/>
              <a:t>Affiliation: </a:t>
            </a:r>
            <a:r>
              <a:rPr lang="en-US" dirty="0" err="1">
                <a:ea typeface="+mn-lt"/>
                <a:cs typeface="+mn-lt"/>
              </a:rPr>
              <a:t>Facultatea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Litere</a:t>
            </a:r>
            <a:r>
              <a:rPr lang="en-US" dirty="0">
                <a:ea typeface="+mn-lt"/>
                <a:cs typeface="+mn-lt"/>
              </a:rPr>
              <a:t>, CUNBM, UTCN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111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089" y="70622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>
                <a:ea typeface="Calibri Light"/>
                <a:cs typeface="Calibri Light"/>
              </a:rPr>
              <a:t>Reclama.</a:t>
            </a:r>
            <a:endParaRPr lang="en-US" sz="4000"/>
          </a:p>
        </p:txBody>
      </p:sp>
      <p:pic>
        <p:nvPicPr>
          <p:cNvPr id="5" name="Content Placeholder 4" descr="A collage of a person holding a blue can&#10;&#10;Description automatically generated">
            <a:extLst>
              <a:ext uri="{FF2B5EF4-FFF2-40B4-BE49-F238E27FC236}">
                <a16:creationId xmlns:a16="http://schemas.microsoft.com/office/drawing/2014/main" id="{2687D926-0C0C-8E1B-A3CF-9675BFD21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984" y="2405149"/>
            <a:ext cx="7025935" cy="38993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47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Rezultatul.</a:t>
            </a:r>
          </a:p>
        </p:txBody>
      </p:sp>
      <p:pic>
        <p:nvPicPr>
          <p:cNvPr id="7" name="Content Placeholder 6" descr="A person shooting an object&#10;&#10;Description automatically generated">
            <a:extLst>
              <a:ext uri="{FF2B5EF4-FFF2-40B4-BE49-F238E27FC236}">
                <a16:creationId xmlns:a16="http://schemas.microsoft.com/office/drawing/2014/main" id="{C5EC566B-A218-C8B1-DB91-3FA1A64BB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970" r="-2" b="6902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8" name="Picture 7" descr="A screenshot of a news article&#10;&#10;Description automatically generated">
            <a:extLst>
              <a:ext uri="{FF2B5EF4-FFF2-40B4-BE49-F238E27FC236}">
                <a16:creationId xmlns:a16="http://schemas.microsoft.com/office/drawing/2014/main" id="{5F1AA1A2-141E-A2BD-7180-D08FB5F5D4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61" r="29287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200" b="0">
                <a:solidFill>
                  <a:schemeClr val="tx1">
                    <a:tint val="75000"/>
                  </a:schemeClr>
                </a:solidFill>
              </a:rPr>
              <a:t>Page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 </a:t>
            </a:r>
            <a:fld id="{BBE5057F-7482-41AE-BBDB-C83C2F3461DE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11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37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1ED4F1-F471-EA9E-FD62-BBE79018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err="1">
                <a:latin typeface="Calibri"/>
                <a:ea typeface="Calibri"/>
                <a:cs typeface="Calibri"/>
              </a:rPr>
              <a:t>Limitări</a:t>
            </a:r>
            <a:r>
              <a:rPr lang="en-US" sz="2800" dirty="0">
                <a:latin typeface="Calibri"/>
                <a:ea typeface="Calibri"/>
                <a:cs typeface="Calibri"/>
              </a:rPr>
              <a:t> </a:t>
            </a:r>
            <a:r>
              <a:rPr lang="en-US" sz="2800" err="1">
                <a:latin typeface="Calibri"/>
                <a:ea typeface="Calibri"/>
                <a:cs typeface="Calibri"/>
              </a:rPr>
              <a:t>în</a:t>
            </a:r>
            <a:r>
              <a:rPr lang="en-US" sz="2800" dirty="0">
                <a:latin typeface="Calibri"/>
                <a:ea typeface="Calibri"/>
                <a:cs typeface="Calibri"/>
              </a:rPr>
              <a:t> </a:t>
            </a:r>
            <a:r>
              <a:rPr lang="en-US" sz="2800" err="1">
                <a:latin typeface="Calibri"/>
                <a:ea typeface="Calibri"/>
                <a:cs typeface="Calibri"/>
              </a:rPr>
              <a:t>cercetare</a:t>
            </a:r>
            <a:endParaRPr lang="en-US" sz="2800">
              <a:latin typeface="Calibri"/>
              <a:ea typeface="Calibri"/>
              <a:cs typeface="Calibri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80E45D-9BAA-2D9C-530B-5B6819A76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149189" cy="38115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>
                <a:ea typeface="+mn-lt"/>
                <a:cs typeface="+mn-lt"/>
              </a:rPr>
              <a:t>1. </a:t>
            </a:r>
            <a:r>
              <a:rPr lang="en-US" sz="3600" err="1">
                <a:ea typeface="+mn-lt"/>
                <a:cs typeface="+mn-lt"/>
              </a:rPr>
              <a:t>Dificultatea</a:t>
            </a:r>
            <a:r>
              <a:rPr lang="en-US" sz="3600" dirty="0">
                <a:ea typeface="+mn-lt"/>
                <a:cs typeface="+mn-lt"/>
              </a:rPr>
              <a:t> de a </a:t>
            </a:r>
            <a:r>
              <a:rPr lang="en-US" sz="3600" err="1">
                <a:ea typeface="+mn-lt"/>
                <a:cs typeface="+mn-lt"/>
              </a:rPr>
              <a:t>măsura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err="1">
                <a:ea typeface="+mn-lt"/>
                <a:cs typeface="+mn-lt"/>
              </a:rPr>
              <a:t>pierderile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err="1">
                <a:ea typeface="+mn-lt"/>
                <a:cs typeface="+mn-lt"/>
              </a:rPr>
              <a:t>sau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err="1">
                <a:ea typeface="+mn-lt"/>
                <a:cs typeface="+mn-lt"/>
              </a:rPr>
              <a:t>câștigurile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err="1">
                <a:ea typeface="+mn-lt"/>
                <a:cs typeface="+mn-lt"/>
              </a:rPr>
              <a:t>când</a:t>
            </a:r>
            <a:r>
              <a:rPr lang="en-US" sz="3600" dirty="0">
                <a:ea typeface="+mn-lt"/>
                <a:cs typeface="+mn-lt"/>
              </a:rPr>
              <a:t> vine </a:t>
            </a:r>
            <a:r>
              <a:rPr lang="en-US" sz="3600" err="1">
                <a:ea typeface="+mn-lt"/>
                <a:cs typeface="+mn-lt"/>
              </a:rPr>
              <a:t>vorba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err="1">
                <a:ea typeface="+mn-lt"/>
                <a:cs typeface="+mn-lt"/>
              </a:rPr>
              <a:t>despre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err="1">
                <a:ea typeface="+mn-lt"/>
                <a:cs typeface="+mn-lt"/>
              </a:rPr>
              <a:t>colaborarea</a:t>
            </a:r>
            <a:r>
              <a:rPr lang="en-US" sz="3600" dirty="0">
                <a:ea typeface="+mn-lt"/>
                <a:cs typeface="+mn-lt"/>
              </a:rPr>
              <a:t> pe social media.</a:t>
            </a:r>
          </a:p>
          <a:p>
            <a:r>
              <a:rPr lang="en-US" sz="3600" dirty="0">
                <a:ea typeface="+mn-lt"/>
                <a:cs typeface="+mn-lt"/>
              </a:rPr>
              <a:t>2. </a:t>
            </a:r>
            <a:r>
              <a:rPr lang="en-US" sz="3600" err="1">
                <a:ea typeface="+mn-lt"/>
                <a:cs typeface="+mn-lt"/>
              </a:rPr>
              <a:t>Posibilitatea</a:t>
            </a:r>
            <a:r>
              <a:rPr lang="en-US" sz="3600" dirty="0">
                <a:ea typeface="+mn-lt"/>
                <a:cs typeface="+mn-lt"/>
              </a:rPr>
              <a:t> de a </a:t>
            </a:r>
            <a:r>
              <a:rPr lang="en-US" sz="3600" err="1">
                <a:ea typeface="+mn-lt"/>
                <a:cs typeface="+mn-lt"/>
              </a:rPr>
              <a:t>avea</a:t>
            </a:r>
            <a:r>
              <a:rPr lang="en-US" sz="3600" dirty="0">
                <a:ea typeface="+mn-lt"/>
                <a:cs typeface="+mn-lt"/>
              </a:rPr>
              <a:t> backlash din </a:t>
            </a:r>
            <a:r>
              <a:rPr lang="en-US" sz="3600" err="1">
                <a:ea typeface="+mn-lt"/>
                <a:cs typeface="+mn-lt"/>
              </a:rPr>
              <a:t>partea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err="1">
                <a:ea typeface="+mn-lt"/>
                <a:cs typeface="+mn-lt"/>
              </a:rPr>
              <a:t>consumatorilor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err="1">
                <a:ea typeface="+mn-lt"/>
                <a:cs typeface="+mn-lt"/>
              </a:rPr>
              <a:t>după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err="1">
                <a:ea typeface="+mn-lt"/>
                <a:cs typeface="+mn-lt"/>
              </a:rPr>
              <a:t>colaborare</a:t>
            </a:r>
            <a:r>
              <a:rPr lang="en-US" sz="3600" dirty="0">
                <a:ea typeface="+mn-lt"/>
                <a:cs typeface="+mn-lt"/>
              </a:rPr>
              <a:t>.</a:t>
            </a:r>
          </a:p>
          <a:p>
            <a:r>
              <a:rPr lang="en-US" sz="3600" dirty="0">
                <a:ea typeface="+mn-lt"/>
                <a:cs typeface="+mn-lt"/>
              </a:rPr>
              <a:t>3. </a:t>
            </a:r>
            <a:r>
              <a:rPr lang="en-US" sz="3600" err="1">
                <a:ea typeface="+mn-lt"/>
                <a:cs typeface="+mn-lt"/>
              </a:rPr>
              <a:t>Costurile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err="1">
                <a:ea typeface="+mn-lt"/>
                <a:cs typeface="+mn-lt"/>
              </a:rPr>
              <a:t>crescute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err="1">
                <a:ea typeface="+mn-lt"/>
                <a:cs typeface="+mn-lt"/>
              </a:rPr>
              <a:t>pentru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err="1">
                <a:ea typeface="+mn-lt"/>
                <a:cs typeface="+mn-lt"/>
              </a:rPr>
              <a:t>promovarea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err="1">
                <a:ea typeface="+mn-lt"/>
                <a:cs typeface="+mn-lt"/>
              </a:rPr>
              <a:t>prin</a:t>
            </a:r>
            <a:r>
              <a:rPr lang="en-US" sz="3600" dirty="0">
                <a:ea typeface="+mn-lt"/>
                <a:cs typeface="+mn-lt"/>
              </a:rPr>
              <a:t> social media.</a:t>
            </a:r>
          </a:p>
          <a:p>
            <a:r>
              <a:rPr lang="en-US" sz="3600" dirty="0">
                <a:ea typeface="+mn-lt"/>
                <a:cs typeface="+mn-lt"/>
              </a:rPr>
              <a:t>4. </a:t>
            </a:r>
            <a:r>
              <a:rPr lang="en-US" sz="3600" err="1">
                <a:ea typeface="+mn-lt"/>
                <a:cs typeface="+mn-lt"/>
              </a:rPr>
              <a:t>Posibilitatea</a:t>
            </a:r>
            <a:r>
              <a:rPr lang="en-US" sz="3600" dirty="0">
                <a:ea typeface="+mn-lt"/>
                <a:cs typeface="+mn-lt"/>
              </a:rPr>
              <a:t> de a </a:t>
            </a:r>
            <a:r>
              <a:rPr lang="en-US" sz="3600" err="1">
                <a:ea typeface="+mn-lt"/>
                <a:cs typeface="+mn-lt"/>
              </a:rPr>
              <a:t>nu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err="1">
                <a:ea typeface="+mn-lt"/>
                <a:cs typeface="+mn-lt"/>
              </a:rPr>
              <a:t>ajunge</a:t>
            </a:r>
            <a:r>
              <a:rPr lang="en-US" sz="3600" dirty="0">
                <a:ea typeface="+mn-lt"/>
                <a:cs typeface="+mn-lt"/>
              </a:rPr>
              <a:t> la un public </a:t>
            </a:r>
            <a:r>
              <a:rPr lang="en-US" sz="3600" err="1">
                <a:ea typeface="+mn-lt"/>
                <a:cs typeface="+mn-lt"/>
              </a:rPr>
              <a:t>atât</a:t>
            </a:r>
            <a:r>
              <a:rPr lang="en-US" sz="3600" dirty="0">
                <a:ea typeface="+mn-lt"/>
                <a:cs typeface="+mn-lt"/>
              </a:rPr>
              <a:t> de </a:t>
            </a:r>
            <a:r>
              <a:rPr lang="en-US" sz="3600" err="1">
                <a:ea typeface="+mn-lt"/>
                <a:cs typeface="+mn-lt"/>
              </a:rPr>
              <a:t>larg</a:t>
            </a:r>
            <a:r>
              <a:rPr lang="en-US" sz="3600" dirty="0">
                <a:ea typeface="+mn-lt"/>
                <a:cs typeface="+mn-lt"/>
              </a:rPr>
              <a:t> pe </a:t>
            </a:r>
            <a:r>
              <a:rPr lang="en-US" sz="3600" err="1">
                <a:ea typeface="+mn-lt"/>
                <a:cs typeface="+mn-lt"/>
              </a:rPr>
              <a:t>cât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err="1">
                <a:ea typeface="+mn-lt"/>
                <a:cs typeface="+mn-lt"/>
              </a:rPr>
              <a:t>cel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err="1">
                <a:ea typeface="+mn-lt"/>
                <a:cs typeface="+mn-lt"/>
              </a:rPr>
              <a:t>dorit</a:t>
            </a:r>
            <a:r>
              <a:rPr lang="en-US" sz="3600" dirty="0">
                <a:ea typeface="+mn-lt"/>
                <a:cs typeface="+mn-lt"/>
              </a:rPr>
              <a:t>.</a:t>
            </a:r>
          </a:p>
          <a:p>
            <a:endParaRPr lang="en-US" sz="32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06A02-9EEB-404B-CA6B-40A9355C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21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1ED4F1-F471-EA9E-FD62-BBE79018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Concluzie</a:t>
            </a:r>
            <a:r>
              <a:rPr lang="en-US" dirty="0">
                <a:ea typeface="Calibri Light"/>
                <a:cs typeface="Calibri Light"/>
              </a:rPr>
              <a:t>.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80E45D-9BAA-2D9C-530B-5B6819A76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149189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ea typeface="Calibri" panose="020F0502020204030204"/>
                <a:cs typeface="Calibri" panose="020F0502020204030204"/>
              </a:rPr>
              <a:t> </a:t>
            </a:r>
            <a:r>
              <a:rPr lang="en-US" sz="3200" dirty="0" err="1">
                <a:ea typeface="+mn-lt"/>
                <a:cs typeface="+mn-lt"/>
              </a:rPr>
              <a:t>Colaborarea</a:t>
            </a:r>
            <a:r>
              <a:rPr lang="en-US" sz="3200" dirty="0">
                <a:ea typeface="+mn-lt"/>
                <a:cs typeface="+mn-lt"/>
              </a:rPr>
              <a:t> pe social media cu </a:t>
            </a:r>
            <a:r>
              <a:rPr lang="en-US" sz="3200" dirty="0" err="1">
                <a:ea typeface="+mn-lt"/>
                <a:cs typeface="+mn-lt"/>
              </a:rPr>
              <a:t>influencerii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poate</a:t>
            </a:r>
            <a:r>
              <a:rPr lang="en-US" sz="3200" dirty="0">
                <a:ea typeface="+mn-lt"/>
                <a:cs typeface="+mn-lt"/>
              </a:rPr>
              <a:t> fi un mod </a:t>
            </a:r>
            <a:r>
              <a:rPr lang="en-US" sz="3200" dirty="0" err="1">
                <a:ea typeface="+mn-lt"/>
                <a:cs typeface="+mn-lt"/>
              </a:rPr>
              <a:t>eficient</a:t>
            </a:r>
            <a:r>
              <a:rPr lang="en-US" sz="3200" dirty="0">
                <a:ea typeface="+mn-lt"/>
                <a:cs typeface="+mn-lt"/>
              </a:rPr>
              <a:t> de a </a:t>
            </a:r>
            <a:r>
              <a:rPr lang="en-US" sz="3200" dirty="0" err="1">
                <a:ea typeface="+mn-lt"/>
                <a:cs typeface="+mn-lt"/>
              </a:rPr>
              <a:t>ajunge</a:t>
            </a:r>
            <a:r>
              <a:rPr lang="en-US" sz="3200" dirty="0">
                <a:ea typeface="+mn-lt"/>
                <a:cs typeface="+mn-lt"/>
              </a:rPr>
              <a:t> la un public </a:t>
            </a:r>
            <a:r>
              <a:rPr lang="en-US" sz="3200" dirty="0" err="1">
                <a:ea typeface="+mn-lt"/>
                <a:cs typeface="+mn-lt"/>
              </a:rPr>
              <a:t>mai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larg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dar</a:t>
            </a:r>
            <a:r>
              <a:rPr lang="en-US" sz="3200" dirty="0">
                <a:ea typeface="+mn-lt"/>
                <a:cs typeface="+mn-lt"/>
              </a:rPr>
              <a:t> vine cu </a:t>
            </a:r>
            <a:r>
              <a:rPr lang="en-US" sz="3200" dirty="0" err="1">
                <a:ea typeface="+mn-lt"/>
                <a:cs typeface="+mn-lt"/>
              </a:rPr>
              <a:t>riscuri</a:t>
            </a:r>
            <a:r>
              <a:rPr lang="en-US" sz="3200" dirty="0">
                <a:ea typeface="+mn-lt"/>
                <a:cs typeface="+mn-lt"/>
              </a:rPr>
              <a:t> care </a:t>
            </a:r>
            <a:r>
              <a:rPr lang="en-US" sz="3200" dirty="0" err="1">
                <a:ea typeface="+mn-lt"/>
                <a:cs typeface="+mn-lt"/>
              </a:rPr>
              <a:t>trebuie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luate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în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considerare</a:t>
            </a:r>
            <a:r>
              <a:rPr lang="en-US" sz="3200" dirty="0">
                <a:ea typeface="+mn-lt"/>
                <a:cs typeface="+mn-lt"/>
              </a:rPr>
              <a:t>. </a:t>
            </a:r>
            <a:r>
              <a:rPr lang="en-US" sz="3200" dirty="0" err="1">
                <a:ea typeface="+mn-lt"/>
                <a:cs typeface="+mn-lt"/>
              </a:rPr>
              <a:t>Dacă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compania</a:t>
            </a:r>
            <a:r>
              <a:rPr lang="en-US" sz="3200" dirty="0">
                <a:ea typeface="+mn-lt"/>
                <a:cs typeface="+mn-lt"/>
              </a:rPr>
              <a:t> care </a:t>
            </a:r>
            <a:r>
              <a:rPr lang="en-US" sz="3200" dirty="0" err="1">
                <a:ea typeface="+mn-lt"/>
                <a:cs typeface="+mn-lt"/>
              </a:rPr>
              <a:t>dorește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să</a:t>
            </a:r>
            <a:r>
              <a:rPr lang="en-US" sz="3200" dirty="0">
                <a:ea typeface="+mn-lt"/>
                <a:cs typeface="+mn-lt"/>
              </a:rPr>
              <a:t> se </a:t>
            </a:r>
            <a:r>
              <a:rPr lang="en-US" sz="3200" dirty="0" err="1">
                <a:ea typeface="+mn-lt"/>
                <a:cs typeface="+mn-lt"/>
              </a:rPr>
              <a:t>promoveze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în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acest</a:t>
            </a:r>
            <a:r>
              <a:rPr lang="en-US" sz="3200" dirty="0">
                <a:ea typeface="+mn-lt"/>
                <a:cs typeface="+mn-lt"/>
              </a:rPr>
              <a:t> mod </a:t>
            </a:r>
            <a:r>
              <a:rPr lang="en-US" sz="3200" dirty="0" err="1">
                <a:ea typeface="+mn-lt"/>
                <a:cs typeface="+mn-lt"/>
              </a:rPr>
              <a:t>respectă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normele</a:t>
            </a:r>
            <a:r>
              <a:rPr lang="en-US" sz="3200" dirty="0">
                <a:ea typeface="+mn-lt"/>
                <a:cs typeface="+mn-lt"/>
              </a:rPr>
              <a:t> de </a:t>
            </a:r>
            <a:r>
              <a:rPr lang="en-US" sz="3200" dirty="0" err="1">
                <a:ea typeface="+mn-lt"/>
                <a:cs typeface="+mn-lt"/>
              </a:rPr>
              <a:t>protecție</a:t>
            </a:r>
            <a:r>
              <a:rPr lang="en-US" sz="3200" dirty="0">
                <a:ea typeface="+mn-lt"/>
                <a:cs typeface="+mn-lt"/>
              </a:rPr>
              <a:t> a </a:t>
            </a:r>
            <a:r>
              <a:rPr lang="en-US" sz="3200" dirty="0" err="1">
                <a:ea typeface="+mn-lt"/>
                <a:cs typeface="+mn-lt"/>
              </a:rPr>
              <a:t>imaginii</a:t>
            </a:r>
            <a:r>
              <a:rPr lang="en-US" sz="3200" dirty="0">
                <a:ea typeface="+mn-lt"/>
                <a:cs typeface="+mn-lt"/>
              </a:rPr>
              <a:t> (</a:t>
            </a:r>
            <a:r>
              <a:rPr lang="en-US" sz="3200" dirty="0" err="1">
                <a:ea typeface="+mn-lt"/>
                <a:cs typeface="+mn-lt"/>
              </a:rPr>
              <a:t>cercetare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transparență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monitorizare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contracte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solide</a:t>
            </a:r>
            <a:r>
              <a:rPr lang="en-US" sz="3200" dirty="0">
                <a:ea typeface="+mn-lt"/>
                <a:cs typeface="+mn-lt"/>
              </a:rPr>
              <a:t>), </a:t>
            </a:r>
            <a:r>
              <a:rPr lang="en-US" sz="3200" dirty="0" err="1">
                <a:ea typeface="+mn-lt"/>
                <a:cs typeface="+mn-lt"/>
              </a:rPr>
              <a:t>această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colaborare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poate</a:t>
            </a:r>
            <a:r>
              <a:rPr lang="en-US" sz="3200" dirty="0">
                <a:ea typeface="+mn-lt"/>
                <a:cs typeface="+mn-lt"/>
              </a:rPr>
              <a:t> duce la </a:t>
            </a:r>
            <a:r>
              <a:rPr lang="en-US" sz="3200" dirty="0" err="1">
                <a:ea typeface="+mn-lt"/>
                <a:cs typeface="+mn-lt"/>
              </a:rPr>
              <a:t>câștigurile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dorite</a:t>
            </a:r>
            <a:r>
              <a:rPr lang="en-US" sz="3200" dirty="0">
                <a:ea typeface="+mn-lt"/>
                <a:cs typeface="+mn-lt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06A02-9EEB-404B-CA6B-40A9355C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41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1ED4F1-F471-EA9E-FD62-BBE79018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Bibliografie</a:t>
            </a:r>
            <a:r>
              <a:rPr lang="en-US" dirty="0">
                <a:ea typeface="Calibri Light"/>
                <a:cs typeface="Calibri Light"/>
              </a:rPr>
              <a:t>.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80E45D-9BAA-2D9C-530B-5B6819A76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149189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 sz="3200" dirty="0">
                <a:ea typeface="+mn-lt"/>
                <a:cs typeface="+mn-lt"/>
              </a:rPr>
              <a:t>Social Media Influencers in Strategic Communication, Taylor &amp; Francis, 2021.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 sz="3200" dirty="0">
                <a:ea typeface="+mn-lt"/>
                <a:cs typeface="+mn-lt"/>
              </a:rPr>
              <a:t>Social media influencer marketing – the next big phenomenon in the marketing world,  </a:t>
            </a:r>
            <a:r>
              <a:rPr lang="en-US" sz="3200" err="1">
                <a:ea typeface="+mn-lt"/>
                <a:cs typeface="+mn-lt"/>
              </a:rPr>
              <a:t>Rudhrah</a:t>
            </a:r>
            <a:r>
              <a:rPr lang="en-US" sz="3200" dirty="0">
                <a:ea typeface="+mn-lt"/>
                <a:cs typeface="+mn-lt"/>
              </a:rPr>
              <a:t> Keshav, 2020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 sz="3200" dirty="0">
                <a:ea typeface="+mn-lt"/>
                <a:cs typeface="+mn-lt"/>
              </a:rPr>
              <a:t>https://hbr.org/2016/03/branding-in-the-age-of-social-media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06A02-9EEB-404B-CA6B-40A9355C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A089-89BD-3474-63FA-0AC6C91C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Introducere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EA67F-C5CB-8067-14B5-CEADF7368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o-RO" dirty="0">
                <a:ea typeface="+mn-lt"/>
                <a:cs typeface="+mn-lt"/>
              </a:rPr>
              <a:t>   În ultimii ani, social media și </a:t>
            </a:r>
            <a:r>
              <a:rPr lang="ro-RO" dirty="0" err="1">
                <a:ea typeface="+mn-lt"/>
                <a:cs typeface="+mn-lt"/>
              </a:rPr>
              <a:t>influencerii</a:t>
            </a:r>
            <a:r>
              <a:rPr lang="ro-RO" dirty="0">
                <a:ea typeface="+mn-lt"/>
                <a:cs typeface="+mn-lt"/>
              </a:rPr>
              <a:t> au devenit stâlpii de susținere în ceea ce privește dezvoltarea și consolidarea brandurilor. Prin activitatea lor pe platformele de socializare, </a:t>
            </a:r>
            <a:r>
              <a:rPr lang="ro-RO" dirty="0" err="1">
                <a:ea typeface="+mn-lt"/>
                <a:cs typeface="+mn-lt"/>
              </a:rPr>
              <a:t>influencerii</a:t>
            </a:r>
            <a:r>
              <a:rPr lang="ro-RO" dirty="0">
                <a:ea typeface="+mn-lt"/>
                <a:cs typeface="+mn-lt"/>
              </a:rPr>
              <a:t> nu doar sporesc interesul publicului, ci și oferă un mod mult mai convenabil și accesibil tuturor pentru a interacționa cu brandurile.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ro-RO" dirty="0">
                <a:ea typeface="+mn-lt"/>
                <a:cs typeface="+mn-lt"/>
              </a:rPr>
              <a:t>  Lucrarea evidențiază impactul semnificativ pe care </a:t>
            </a:r>
            <a:r>
              <a:rPr lang="ro-RO" dirty="0" err="1">
                <a:ea typeface="+mn-lt"/>
                <a:cs typeface="+mn-lt"/>
              </a:rPr>
              <a:t>influencerii</a:t>
            </a:r>
            <a:r>
              <a:rPr lang="ro-RO" dirty="0">
                <a:ea typeface="+mn-lt"/>
                <a:cs typeface="+mn-lt"/>
              </a:rPr>
              <a:t> îl au asupra publicului, subliniind riscul la care se expun brandurile când aleg să colaboreze cu personalități din mediul online, împreună cu exemple relevante din actualitate. Totodată, arată modalități prin care </a:t>
            </a:r>
            <a:r>
              <a:rPr lang="ro-RO" dirty="0" err="1">
                <a:ea typeface="+mn-lt"/>
                <a:cs typeface="+mn-lt"/>
              </a:rPr>
              <a:t>influencerii</a:t>
            </a:r>
            <a:r>
              <a:rPr lang="ro-RO" dirty="0">
                <a:ea typeface="+mn-lt"/>
                <a:cs typeface="+mn-lt"/>
              </a:rPr>
              <a:t> pot fi folosiți eficient pentru construirea și promovarea unui brand în era internetului.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6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53AD99-FEA1-8B05-841E-BD5AD2500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Intrebari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si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raspunsuri</a:t>
            </a:r>
            <a:r>
              <a:rPr lang="en-US" dirty="0">
                <a:ea typeface="Calibri Light"/>
                <a:cs typeface="Calibri Light"/>
              </a:rPr>
              <a:t>.</a:t>
            </a:r>
            <a:endParaRPr lang="en-US">
              <a:cs typeface="Calibri Ligh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374DF9-4FA5-4455-3BCE-2D5D974542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De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ce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aleg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companiile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să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își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promoveze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produsele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/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serviciile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pe social media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și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prin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influenceri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?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21CC89-7157-44A9-917C-647FA1F731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o-RO" dirty="0">
                <a:ea typeface="+mn-lt"/>
                <a:cs typeface="+mn-lt"/>
              </a:rPr>
              <a:t>Companiile aleg să își promoveze serviciile pe social media deoarece aceasta oferă acces la o multitudine de </a:t>
            </a:r>
            <a:r>
              <a:rPr lang="ro-RO" dirty="0" err="1">
                <a:ea typeface="+mn-lt"/>
                <a:cs typeface="+mn-lt"/>
              </a:rPr>
              <a:t>publicuri</a:t>
            </a:r>
            <a:r>
              <a:rPr lang="ro-RO" dirty="0">
                <a:ea typeface="+mn-lt"/>
                <a:cs typeface="+mn-lt"/>
              </a:rPr>
              <a:t>, permițând extinderea vânzărilor. Totodată, prin colaborarea cu </a:t>
            </a:r>
            <a:r>
              <a:rPr lang="ro-RO" dirty="0" err="1">
                <a:ea typeface="+mn-lt"/>
                <a:cs typeface="+mn-lt"/>
              </a:rPr>
              <a:t>influencerii</a:t>
            </a:r>
            <a:r>
              <a:rPr lang="ro-RO" dirty="0">
                <a:ea typeface="+mn-lt"/>
                <a:cs typeface="+mn-lt"/>
              </a:rPr>
              <a:t>, publicului i se oferă un anumit sentiment de siguranță pe care nu l-ar avea în alt fel.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1327D-D14C-4AAD-D45A-46A6D42A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53AD99-FEA1-8B05-841E-BD5AD2500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Intrebari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si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raspunsuri</a:t>
            </a:r>
            <a:r>
              <a:rPr lang="en-US" dirty="0">
                <a:ea typeface="Calibri Light"/>
                <a:cs typeface="Calibri Light"/>
              </a:rPr>
              <a:t>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374DF9-4FA5-4455-3BCE-2D5D974542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   De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ce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riscul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este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mai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crescut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când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vine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vorba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despre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colaborarea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cu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influencerii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?*</a:t>
            </a:r>
            <a:endParaRPr lang="en-US" dirty="0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 dirty="0">
              <a:highlight>
                <a:srgbClr val="FFFF00"/>
              </a:highlight>
              <a:ea typeface="Calibri"/>
              <a:cs typeface="Calibri"/>
            </a:endParaRPr>
          </a:p>
          <a:p>
            <a:pPr>
              <a:buNone/>
            </a:pPr>
            <a:endParaRPr lang="en-US" dirty="0">
              <a:ea typeface="Calibri"/>
              <a:cs typeface="Calibri"/>
            </a:endParaRPr>
          </a:p>
          <a:p>
            <a:pPr>
              <a:buNone/>
            </a:pPr>
            <a:endParaRPr lang="en-US"/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  <a:ea typeface="Calibri"/>
              <a:cs typeface="Calibri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21CC89-7157-44A9-917C-647FA1F731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o-RO" dirty="0">
                <a:ea typeface="+mn-lt"/>
                <a:cs typeface="+mn-lt"/>
              </a:rPr>
              <a:t>Riscul este mai crescut deoarece compania poate să își piardă din credibilitate în urma colaborării cu un </a:t>
            </a:r>
            <a:r>
              <a:rPr lang="ro-RO" dirty="0" err="1">
                <a:ea typeface="+mn-lt"/>
                <a:cs typeface="+mn-lt"/>
              </a:rPr>
              <a:t>influencer</a:t>
            </a:r>
            <a:r>
              <a:rPr lang="ro-RO" dirty="0">
                <a:ea typeface="+mn-lt"/>
                <a:cs typeface="+mn-lt"/>
              </a:rPr>
              <a:t> "greșit" care se amestecă în controverse. De asemenea, un </a:t>
            </a:r>
            <a:r>
              <a:rPr lang="ro-RO" dirty="0" err="1">
                <a:ea typeface="+mn-lt"/>
                <a:cs typeface="+mn-lt"/>
              </a:rPr>
              <a:t>target</a:t>
            </a:r>
            <a:r>
              <a:rPr lang="ro-RO" dirty="0">
                <a:ea typeface="+mn-lt"/>
                <a:cs typeface="+mn-lt"/>
              </a:rPr>
              <a:t> greșit poate afecta negativ atât </a:t>
            </a:r>
            <a:r>
              <a:rPr lang="ro-RO" dirty="0" err="1">
                <a:ea typeface="+mn-lt"/>
                <a:cs typeface="+mn-lt"/>
              </a:rPr>
              <a:t>influencerul</a:t>
            </a:r>
            <a:r>
              <a:rPr lang="ro-RO" dirty="0">
                <a:ea typeface="+mn-lt"/>
                <a:cs typeface="+mn-lt"/>
              </a:rPr>
              <a:t>, cât și brandul promovat.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1327D-D14C-4AAD-D45A-46A6D42A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1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53AD99-FEA1-8B05-841E-BD5AD2500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Intrebari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si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raspunsuri</a:t>
            </a:r>
            <a:r>
              <a:rPr lang="en-US" dirty="0">
                <a:ea typeface="Calibri Light"/>
                <a:cs typeface="Calibri Light"/>
              </a:rPr>
              <a:t>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374DF9-4FA5-4455-3BCE-2D5D974542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Cum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evităm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acest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risc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?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21CC89-7157-44A9-917C-647FA1F73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7057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o-RO" dirty="0">
                <a:ea typeface="+mn-lt"/>
                <a:cs typeface="+mn-lt"/>
              </a:rPr>
              <a:t>Verificările constante asupra celor cu care brandul se asociază reprezintă un prim pas pentru a evita riscul unui </a:t>
            </a:r>
            <a:r>
              <a:rPr lang="ro-RO" dirty="0" err="1">
                <a:ea typeface="+mn-lt"/>
                <a:cs typeface="+mn-lt"/>
              </a:rPr>
              <a:t>backlash</a:t>
            </a:r>
            <a:r>
              <a:rPr lang="ro-RO" dirty="0">
                <a:ea typeface="+mn-lt"/>
                <a:cs typeface="+mn-lt"/>
              </a:rPr>
              <a:t>. Transparența și întemeierea unor contracte solide ajută la protejarea ambelor părți. De asemenea, luarea în considerare a feedbackului primit de la public încă de la început este esențială.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1327D-D14C-4AAD-D45A-46A6D42A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0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073BB5-1E80-C3BC-10B8-50C20922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Studiu</a:t>
            </a:r>
            <a:r>
              <a:rPr lang="en-US" dirty="0">
                <a:ea typeface="Calibri Light"/>
                <a:cs typeface="Calibri Light"/>
              </a:rPr>
              <a:t> de </a:t>
            </a:r>
            <a:r>
              <a:rPr lang="en-US" dirty="0" err="1">
                <a:ea typeface="Calibri Light"/>
                <a:cs typeface="Calibri Light"/>
              </a:rPr>
              <a:t>caz</a:t>
            </a:r>
            <a:r>
              <a:rPr lang="en-US" dirty="0">
                <a:ea typeface="Calibri Light"/>
                <a:cs typeface="Calibri Light"/>
              </a:rPr>
              <a:t>.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0A8284-DCBF-D242-B440-9366BFE30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0" y="1487639"/>
            <a:ext cx="5183188" cy="823912"/>
          </a:xfrm>
        </p:spPr>
        <p:txBody>
          <a:bodyPr/>
          <a:lstStyle/>
          <a:p>
            <a:r>
              <a:rPr lang="en-US" dirty="0" err="1">
                <a:highlight>
                  <a:srgbClr val="00FF00"/>
                </a:highlight>
                <a:ea typeface="Calibri"/>
                <a:cs typeface="Calibri"/>
              </a:rPr>
              <a:t>MrBeast</a:t>
            </a:r>
            <a:r>
              <a:rPr lang="en-US" dirty="0">
                <a:highlight>
                  <a:srgbClr val="00FF00"/>
                </a:highlight>
                <a:ea typeface="Calibri"/>
                <a:cs typeface="Calibri"/>
              </a:rPr>
              <a:t> </a:t>
            </a:r>
            <a:r>
              <a:rPr lang="en-US" dirty="0" err="1">
                <a:highlight>
                  <a:srgbClr val="00FF00"/>
                </a:highlight>
                <a:ea typeface="Calibri"/>
                <a:cs typeface="Calibri"/>
              </a:rPr>
              <a:t>si</a:t>
            </a:r>
            <a:r>
              <a:rPr lang="en-US" dirty="0">
                <a:highlight>
                  <a:srgbClr val="00FF00"/>
                </a:highlight>
                <a:ea typeface="Calibri"/>
                <a:cs typeface="Calibri"/>
              </a:rPr>
              <a:t> Honey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F91858-38DF-F926-9599-FB021E12F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0" y="2505075"/>
            <a:ext cx="10517188" cy="4192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Context: 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În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anul</a:t>
            </a:r>
            <a:r>
              <a:rPr lang="en-US" dirty="0">
                <a:ea typeface="+mn-lt"/>
                <a:cs typeface="+mn-lt"/>
              </a:rPr>
              <a:t> 2020, </a:t>
            </a:r>
            <a:r>
              <a:rPr lang="en-US" err="1">
                <a:ea typeface="+mn-lt"/>
                <a:cs typeface="+mn-lt"/>
              </a:rPr>
              <a:t>unul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dintre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cei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mai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cunoscuți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influenceri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MrBeast</a:t>
            </a:r>
            <a:r>
              <a:rPr lang="en-US" dirty="0">
                <a:ea typeface="+mn-lt"/>
                <a:cs typeface="+mn-lt"/>
              </a:rPr>
              <a:t>, a </a:t>
            </a:r>
            <a:r>
              <a:rPr lang="en-US" err="1">
                <a:ea typeface="+mn-lt"/>
                <a:cs typeface="+mn-lt"/>
              </a:rPr>
              <a:t>început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colaborarea</a:t>
            </a:r>
            <a:r>
              <a:rPr lang="en-US" dirty="0">
                <a:ea typeface="+mn-lt"/>
                <a:cs typeface="+mn-lt"/>
              </a:rPr>
              <a:t> cu Honey, o </a:t>
            </a:r>
            <a:r>
              <a:rPr lang="en-US" err="1">
                <a:ea typeface="+mn-lt"/>
                <a:cs typeface="+mn-lt"/>
              </a:rPr>
              <a:t>extensie</a:t>
            </a:r>
            <a:r>
              <a:rPr lang="en-US" dirty="0">
                <a:ea typeface="+mn-lt"/>
                <a:cs typeface="+mn-lt"/>
              </a:rPr>
              <a:t> de browser care </a:t>
            </a:r>
            <a:r>
              <a:rPr lang="en-US" err="1">
                <a:ea typeface="+mn-lt"/>
                <a:cs typeface="+mn-lt"/>
              </a:rPr>
              <a:t>aduce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utilizatorilor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coduri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promoționale</a:t>
            </a:r>
            <a:r>
              <a:rPr lang="en-US" dirty="0">
                <a:ea typeface="+mn-lt"/>
                <a:cs typeface="+mn-lt"/>
              </a:rPr>
              <a:t> pe </a:t>
            </a:r>
            <a:r>
              <a:rPr lang="en-US" err="1">
                <a:ea typeface="+mn-lt"/>
                <a:cs typeface="+mn-lt"/>
              </a:rPr>
              <a:t>multe</a:t>
            </a:r>
            <a:r>
              <a:rPr lang="en-US" dirty="0">
                <a:ea typeface="+mn-lt"/>
                <a:cs typeface="+mn-lt"/>
              </a:rPr>
              <a:t> site-</a:t>
            </a:r>
            <a:r>
              <a:rPr lang="en-US" err="1">
                <a:ea typeface="+mn-lt"/>
                <a:cs typeface="+mn-lt"/>
              </a:rPr>
              <a:t>uri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ajutându-i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să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economisească</a:t>
            </a:r>
            <a:r>
              <a:rPr lang="en-US" dirty="0">
                <a:ea typeface="+mn-lt"/>
                <a:cs typeface="+mn-lt"/>
              </a:rPr>
              <a:t> bani la </a:t>
            </a:r>
            <a:r>
              <a:rPr lang="en-US" err="1">
                <a:ea typeface="+mn-lt"/>
                <a:cs typeface="+mn-lt"/>
              </a:rPr>
              <a:t>cumpărăturile</a:t>
            </a:r>
            <a:r>
              <a:rPr lang="en-US" dirty="0">
                <a:ea typeface="+mn-lt"/>
                <a:cs typeface="+mn-lt"/>
              </a:rPr>
              <a:t> online.</a:t>
            </a:r>
          </a:p>
          <a:p>
            <a:r>
              <a:rPr lang="en-US" err="1">
                <a:ea typeface="Calibri"/>
                <a:cs typeface="Calibri"/>
              </a:rPr>
              <a:t>Implementare</a:t>
            </a:r>
            <a:r>
              <a:rPr lang="en-US" dirty="0">
                <a:ea typeface="Calibri"/>
                <a:cs typeface="Calibri"/>
              </a:rPr>
              <a:t>: </a:t>
            </a:r>
            <a:r>
              <a:rPr lang="en-US" err="1">
                <a:ea typeface="+mn-lt"/>
                <a:cs typeface="+mn-lt"/>
              </a:rPr>
              <a:t>MrBeast</a:t>
            </a:r>
            <a:r>
              <a:rPr lang="en-US" dirty="0">
                <a:ea typeface="+mn-lt"/>
                <a:cs typeface="+mn-lt"/>
              </a:rPr>
              <a:t> a </a:t>
            </a:r>
            <a:r>
              <a:rPr lang="en-US" err="1">
                <a:ea typeface="+mn-lt"/>
                <a:cs typeface="+mn-lt"/>
              </a:rPr>
              <a:t>promovat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extensia</a:t>
            </a:r>
            <a:r>
              <a:rPr lang="en-US" dirty="0">
                <a:ea typeface="+mn-lt"/>
                <a:cs typeface="+mn-lt"/>
              </a:rPr>
              <a:t> pe </a:t>
            </a:r>
            <a:r>
              <a:rPr lang="en-US" err="1">
                <a:ea typeface="+mn-lt"/>
                <a:cs typeface="+mn-lt"/>
              </a:rPr>
              <a:t>canalul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său</a:t>
            </a:r>
            <a:r>
              <a:rPr lang="en-US" dirty="0">
                <a:ea typeface="+mn-lt"/>
                <a:cs typeface="+mn-lt"/>
              </a:rPr>
              <a:t> de YouTube, </a:t>
            </a:r>
            <a:r>
              <a:rPr lang="en-US" err="1">
                <a:ea typeface="+mn-lt"/>
                <a:cs typeface="+mn-lt"/>
              </a:rPr>
              <a:t>explicând</a:t>
            </a:r>
            <a:r>
              <a:rPr lang="en-US" dirty="0">
                <a:ea typeface="+mn-lt"/>
                <a:cs typeface="+mn-lt"/>
              </a:rPr>
              <a:t> cum </a:t>
            </a:r>
            <a:r>
              <a:rPr lang="en-US" err="1">
                <a:ea typeface="+mn-lt"/>
                <a:cs typeface="+mn-lt"/>
              </a:rPr>
              <a:t>aceasta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poate</a:t>
            </a:r>
            <a:r>
              <a:rPr lang="en-US" dirty="0">
                <a:ea typeface="+mn-lt"/>
                <a:cs typeface="+mn-lt"/>
              </a:rPr>
              <a:t> fi </a:t>
            </a:r>
            <a:r>
              <a:rPr lang="en-US" err="1">
                <a:ea typeface="+mn-lt"/>
                <a:cs typeface="+mn-lt"/>
              </a:rPr>
              <a:t>folosită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în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doar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câteva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secunde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prin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mai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multe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videoclipuri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ce</a:t>
            </a:r>
            <a:r>
              <a:rPr lang="en-US" dirty="0">
                <a:ea typeface="+mn-lt"/>
                <a:cs typeface="+mn-lt"/>
              </a:rPr>
              <a:t> au </a:t>
            </a:r>
            <a:r>
              <a:rPr lang="en-US" err="1">
                <a:ea typeface="+mn-lt"/>
                <a:cs typeface="+mn-lt"/>
              </a:rPr>
              <a:t>atras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atenția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publicului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r>
              <a:rPr lang="en-US">
                <a:ea typeface="Calibri"/>
                <a:cs typeface="Calibri"/>
              </a:rPr>
              <a:t>Rezultat: </a:t>
            </a:r>
            <a:r>
              <a:rPr lang="en-US">
                <a:ea typeface="+mn-lt"/>
                <a:cs typeface="+mn-lt"/>
              </a:rPr>
              <a:t>Videoclipurile, ajungând la numărul sutelor de mii de vizualizări, au adus noi utilizatori pentru extensia de browser și au ajutat sute de urmăritori să economisească bani.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41C76-624D-0489-9425-CCC83078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E66F-CE4F-82FB-1201-CA6EFED55B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35703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089" y="70622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>
                <a:ea typeface="Calibri Light"/>
                <a:cs typeface="Calibri Light"/>
              </a:rPr>
              <a:t>Reclama.</a:t>
            </a:r>
            <a:endParaRPr lang="en-US" sz="4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3" name="Picture 2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9620CAEA-93A6-054B-9A88-E8A966936C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7" t="352" r="47"/>
          <a:stretch/>
        </p:blipFill>
        <p:spPr>
          <a:xfrm>
            <a:off x="2633889" y="1982864"/>
            <a:ext cx="6930577" cy="388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5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Rezultatul.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200" b="0">
                <a:solidFill>
                  <a:schemeClr val="tx1">
                    <a:tint val="75000"/>
                  </a:schemeClr>
                </a:solidFill>
              </a:rPr>
              <a:t>Page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 </a:t>
            </a:r>
            <a:fld id="{BBE5057F-7482-41AE-BBDB-C83C2F3461DE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4F0D1D85-BA23-BB95-7082-625D0BBA5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377" y="2585742"/>
            <a:ext cx="9129622" cy="2126613"/>
          </a:xfrm>
        </p:spPr>
      </p:pic>
    </p:spTree>
    <p:extLst>
      <p:ext uri="{BB962C8B-B14F-4D97-AF65-F5344CB8AC3E}">
        <p14:creationId xmlns:p14="http://schemas.microsoft.com/office/powerpoint/2010/main" val="3080333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073BB5-1E80-C3BC-10B8-50C20922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Studiu</a:t>
            </a:r>
            <a:r>
              <a:rPr lang="en-US" dirty="0">
                <a:ea typeface="Calibri Light"/>
                <a:cs typeface="Calibri Light"/>
              </a:rPr>
              <a:t> de </a:t>
            </a:r>
            <a:r>
              <a:rPr lang="en-US" dirty="0" err="1">
                <a:ea typeface="Calibri Light"/>
                <a:cs typeface="Calibri Light"/>
              </a:rPr>
              <a:t>caz</a:t>
            </a:r>
            <a:r>
              <a:rPr lang="en-US" dirty="0">
                <a:ea typeface="Calibri Light"/>
                <a:cs typeface="Calibri Light"/>
              </a:rPr>
              <a:t>.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0A8284-DCBF-D242-B440-9366BFE30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0" y="1487639"/>
            <a:ext cx="5183188" cy="823912"/>
          </a:xfrm>
        </p:spPr>
        <p:txBody>
          <a:bodyPr/>
          <a:lstStyle/>
          <a:p>
            <a:r>
              <a:rPr lang="en-US" dirty="0">
                <a:highlight>
                  <a:srgbClr val="FF0000"/>
                </a:highlight>
                <a:ea typeface="Calibri"/>
                <a:cs typeface="Calibri"/>
              </a:rPr>
              <a:t>Bud Light &amp; Dylan Mulvaney </a:t>
            </a:r>
            <a:endParaRPr lang="en-US">
              <a:highlight>
                <a:srgbClr val="FF0000"/>
              </a:highlight>
              <a:ea typeface="Calibri"/>
              <a:cs typeface="Calibri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F91858-38DF-F926-9599-FB021E12F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0" y="2505075"/>
            <a:ext cx="10517188" cy="36845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ea typeface="Calibri"/>
                <a:cs typeface="Calibri"/>
              </a:rPr>
              <a:t>Context: </a:t>
            </a:r>
            <a:r>
              <a:rPr lang="en-US" err="1">
                <a:ea typeface="+mn-lt"/>
                <a:cs typeface="+mn-lt"/>
              </a:rPr>
              <a:t>În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anul</a:t>
            </a:r>
            <a:r>
              <a:rPr lang="en-US" dirty="0">
                <a:ea typeface="+mn-lt"/>
                <a:cs typeface="+mn-lt"/>
              </a:rPr>
              <a:t> 2021, </a:t>
            </a:r>
            <a:r>
              <a:rPr lang="en-US" err="1">
                <a:ea typeface="+mn-lt"/>
                <a:cs typeface="+mn-lt"/>
              </a:rPr>
              <a:t>brandul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băuturi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alcoolice</a:t>
            </a:r>
            <a:r>
              <a:rPr lang="en-US" dirty="0">
                <a:ea typeface="+mn-lt"/>
                <a:cs typeface="+mn-lt"/>
              </a:rPr>
              <a:t> Bud Light a </a:t>
            </a:r>
            <a:r>
              <a:rPr lang="en-US" err="1">
                <a:ea typeface="+mn-lt"/>
                <a:cs typeface="+mn-lt"/>
              </a:rPr>
              <a:t>colaborat</a:t>
            </a:r>
            <a:r>
              <a:rPr lang="en-US" dirty="0">
                <a:ea typeface="+mn-lt"/>
                <a:cs typeface="+mn-lt"/>
              </a:rPr>
              <a:t> cu Dylan Mulvaney, un influencer </a:t>
            </a:r>
            <a:r>
              <a:rPr lang="en-US" err="1">
                <a:ea typeface="+mn-lt"/>
                <a:cs typeface="+mn-lt"/>
              </a:rPr>
              <a:t>considerat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controversat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în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mediul</a:t>
            </a:r>
            <a:r>
              <a:rPr lang="en-US" dirty="0">
                <a:ea typeface="+mn-lt"/>
                <a:cs typeface="+mn-lt"/>
              </a:rPr>
              <a:t> online.</a:t>
            </a: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err="1">
                <a:ea typeface="Calibri"/>
                <a:cs typeface="Calibri"/>
              </a:rPr>
              <a:t>Implementare</a:t>
            </a:r>
            <a:r>
              <a:rPr lang="en-US" dirty="0">
                <a:ea typeface="Calibri"/>
                <a:cs typeface="Calibri"/>
              </a:rPr>
              <a:t>: </a:t>
            </a:r>
            <a:r>
              <a:rPr lang="en-US" dirty="0">
                <a:ea typeface="+mn-lt"/>
                <a:cs typeface="+mn-lt"/>
              </a:rPr>
              <a:t>Dylan a </a:t>
            </a:r>
            <a:r>
              <a:rPr lang="en-US" err="1">
                <a:ea typeface="+mn-lt"/>
                <a:cs typeface="+mn-lt"/>
              </a:rPr>
              <a:t>fost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contactat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și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mai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apoi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angajat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către</a:t>
            </a:r>
            <a:r>
              <a:rPr lang="en-US" dirty="0">
                <a:ea typeface="+mn-lt"/>
                <a:cs typeface="+mn-lt"/>
              </a:rPr>
              <a:t> Bud Light </a:t>
            </a:r>
            <a:r>
              <a:rPr lang="en-US" err="1">
                <a:ea typeface="+mn-lt"/>
                <a:cs typeface="+mn-lt"/>
              </a:rPr>
              <a:t>pentru</a:t>
            </a:r>
            <a:r>
              <a:rPr lang="en-US" dirty="0">
                <a:ea typeface="+mn-lt"/>
                <a:cs typeface="+mn-lt"/>
              </a:rPr>
              <a:t> a </a:t>
            </a:r>
            <a:r>
              <a:rPr lang="en-US" err="1">
                <a:ea typeface="+mn-lt"/>
                <a:cs typeface="+mn-lt"/>
              </a:rPr>
              <a:t>promova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berea</a:t>
            </a:r>
            <a:r>
              <a:rPr lang="en-US" dirty="0">
                <a:ea typeface="+mn-lt"/>
                <a:cs typeface="+mn-lt"/>
              </a:rPr>
              <a:t> Bud Light </a:t>
            </a:r>
            <a:r>
              <a:rPr lang="en-US" err="1">
                <a:ea typeface="+mn-lt"/>
                <a:cs typeface="+mn-lt"/>
              </a:rPr>
              <a:t>prin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postări</a:t>
            </a:r>
            <a:r>
              <a:rPr lang="en-US" dirty="0">
                <a:ea typeface="+mn-lt"/>
                <a:cs typeface="+mn-lt"/>
              </a:rPr>
              <a:t> pe social media.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Rezultat</a:t>
            </a:r>
            <a:r>
              <a:rPr lang="en-US" dirty="0">
                <a:ea typeface="Calibri"/>
                <a:cs typeface="Calibri"/>
              </a:rPr>
              <a:t>: </a:t>
            </a:r>
            <a:r>
              <a:rPr lang="en-US" err="1">
                <a:ea typeface="+mn-lt"/>
                <a:cs typeface="+mn-lt"/>
              </a:rPr>
              <a:t>Colaborarea</a:t>
            </a:r>
            <a:r>
              <a:rPr lang="en-US" dirty="0">
                <a:ea typeface="+mn-lt"/>
                <a:cs typeface="+mn-lt"/>
              </a:rPr>
              <a:t> a </a:t>
            </a:r>
            <a:r>
              <a:rPr lang="en-US" err="1">
                <a:ea typeface="+mn-lt"/>
                <a:cs typeface="+mn-lt"/>
              </a:rPr>
              <a:t>provocat</a:t>
            </a:r>
            <a:r>
              <a:rPr lang="en-US" dirty="0">
                <a:ea typeface="+mn-lt"/>
                <a:cs typeface="+mn-lt"/>
              </a:rPr>
              <a:t> o </a:t>
            </a:r>
            <a:r>
              <a:rPr lang="en-US" err="1">
                <a:ea typeface="+mn-lt"/>
                <a:cs typeface="+mn-lt"/>
              </a:rPr>
              <a:t>reacție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negativă</a:t>
            </a:r>
            <a:r>
              <a:rPr lang="en-US" dirty="0">
                <a:ea typeface="+mn-lt"/>
                <a:cs typeface="+mn-lt"/>
              </a:rPr>
              <a:t> din </a:t>
            </a:r>
            <a:r>
              <a:rPr lang="en-US" err="1">
                <a:ea typeface="+mn-lt"/>
                <a:cs typeface="+mn-lt"/>
              </a:rPr>
              <a:t>partea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consumatorilor</a:t>
            </a:r>
            <a:r>
              <a:rPr lang="en-US" dirty="0">
                <a:ea typeface="+mn-lt"/>
                <a:cs typeface="+mn-lt"/>
              </a:rPr>
              <a:t> Bud Light, </a:t>
            </a:r>
            <a:r>
              <a:rPr lang="en-US" err="1">
                <a:ea typeface="+mn-lt"/>
                <a:cs typeface="+mn-lt"/>
              </a:rPr>
              <a:t>declanșând</a:t>
            </a:r>
            <a:r>
              <a:rPr lang="en-US" dirty="0">
                <a:ea typeface="+mn-lt"/>
                <a:cs typeface="+mn-lt"/>
              </a:rPr>
              <a:t> un scandal pe social media, </a:t>
            </a:r>
            <a:r>
              <a:rPr lang="en-US" err="1">
                <a:ea typeface="+mn-lt"/>
                <a:cs typeface="+mn-lt"/>
              </a:rPr>
              <a:t>în</a:t>
            </a:r>
            <a:r>
              <a:rPr lang="en-US" dirty="0">
                <a:ea typeface="+mn-lt"/>
                <a:cs typeface="+mn-lt"/>
              </a:rPr>
              <a:t> care </a:t>
            </a:r>
            <a:r>
              <a:rPr lang="en-US" err="1">
                <a:ea typeface="+mn-lt"/>
                <a:cs typeface="+mn-lt"/>
              </a:rPr>
              <a:t>aceștia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și</a:t>
            </a:r>
            <a:r>
              <a:rPr lang="en-US" dirty="0">
                <a:ea typeface="+mn-lt"/>
                <a:cs typeface="+mn-lt"/>
              </a:rPr>
              <a:t>-au </a:t>
            </a:r>
            <a:r>
              <a:rPr lang="en-US" err="1">
                <a:ea typeface="+mn-lt"/>
                <a:cs typeface="+mn-lt"/>
              </a:rPr>
              <a:t>arătat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dezamăgirea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și</a:t>
            </a:r>
            <a:r>
              <a:rPr lang="en-US" dirty="0">
                <a:ea typeface="+mn-lt"/>
                <a:cs typeface="+mn-lt"/>
              </a:rPr>
              <a:t> au ales </a:t>
            </a:r>
            <a:r>
              <a:rPr lang="en-US" err="1">
                <a:ea typeface="+mn-lt"/>
                <a:cs typeface="+mn-lt"/>
              </a:rPr>
              <a:t>să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err="1">
                <a:ea typeface="+mn-lt"/>
                <a:cs typeface="+mn-lt"/>
              </a:rPr>
              <a:t>distanțeze</a:t>
            </a:r>
            <a:r>
              <a:rPr lang="en-US" dirty="0">
                <a:ea typeface="+mn-lt"/>
                <a:cs typeface="+mn-lt"/>
              </a:rPr>
              <a:t> de brand.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41C76-624D-0489-9425-CCC83078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0C75F2-51AE-5360-46BD-E6CACDD9FA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     </a:t>
            </a:r>
          </a:p>
        </p:txBody>
      </p:sp>
    </p:spTree>
    <p:extLst>
      <p:ext uri="{BB962C8B-B14F-4D97-AF65-F5344CB8AC3E}">
        <p14:creationId xmlns:p14="http://schemas.microsoft.com/office/powerpoint/2010/main" val="1224763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Influencerii si Construirea Brandului pe Social Media</vt:lpstr>
      <vt:lpstr>Introducere</vt:lpstr>
      <vt:lpstr>Intrebari si raspunsuri.</vt:lpstr>
      <vt:lpstr>Intrebari si raspunsuri.</vt:lpstr>
      <vt:lpstr>Intrebari si raspunsuri.</vt:lpstr>
      <vt:lpstr>Studiu de caz.</vt:lpstr>
      <vt:lpstr>Reclama.</vt:lpstr>
      <vt:lpstr>Rezultatul.</vt:lpstr>
      <vt:lpstr>Studiu de caz.</vt:lpstr>
      <vt:lpstr>Reclama.</vt:lpstr>
      <vt:lpstr>Rezultatul.</vt:lpstr>
      <vt:lpstr>Limitări în cercetare</vt:lpstr>
      <vt:lpstr>Concluzie.</vt:lpstr>
      <vt:lpstr>Bibliografie.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XGEN</dc:title>
  <dc:creator>Ionut Balanean</dc:creator>
  <cp:revision>467</cp:revision>
  <dcterms:created xsi:type="dcterms:W3CDTF">2022-11-16T09:30:41Z</dcterms:created>
  <dcterms:modified xsi:type="dcterms:W3CDTF">2024-05-20T07:00:41Z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b58b62f-6f94-46bd-8089-18e64b0a9abb_Enabled">
    <vt:lpwstr>true</vt:lpwstr>
  </property>
  <property fmtid="{D5CDD505-2E9C-101B-9397-08002B2CF9AE}" pid="3" name="MSIP_Label_5b58b62f-6f94-46bd-8089-18e64b0a9abb_SetDate">
    <vt:lpwstr>2023-10-27T07:10:01Z</vt:lpwstr>
  </property>
  <property fmtid="{D5CDD505-2E9C-101B-9397-08002B2CF9AE}" pid="4" name="MSIP_Label_5b58b62f-6f94-46bd-8089-18e64b0a9abb_Method">
    <vt:lpwstr>Standard</vt:lpwstr>
  </property>
  <property fmtid="{D5CDD505-2E9C-101B-9397-08002B2CF9AE}" pid="5" name="MSIP_Label_5b58b62f-6f94-46bd-8089-18e64b0a9abb_Name">
    <vt:lpwstr>defa4170-0d19-0005-0004-bc88714345d2</vt:lpwstr>
  </property>
  <property fmtid="{D5CDD505-2E9C-101B-9397-08002B2CF9AE}" pid="6" name="MSIP_Label_5b58b62f-6f94-46bd-8089-18e64b0a9abb_SiteId">
    <vt:lpwstr>a6eb79fa-c4a9-4cce-818d-b85274d15305</vt:lpwstr>
  </property>
  <property fmtid="{D5CDD505-2E9C-101B-9397-08002B2CF9AE}" pid="7" name="MSIP_Label_5b58b62f-6f94-46bd-8089-18e64b0a9abb_ActionId">
    <vt:lpwstr>2cd14b58-11e0-4307-8785-27378c20c99b</vt:lpwstr>
  </property>
  <property fmtid="{D5CDD505-2E9C-101B-9397-08002B2CF9AE}" pid="8" name="MSIP_Label_5b58b62f-6f94-46bd-8089-18e64b0a9abb_ContentBits">
    <vt:lpwstr>0</vt:lpwstr>
  </property>
</Properties>
</file>