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C72EE7-658A-4CEA-A4C0-792320806DE6}"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ru-RU"/>
        </a:p>
      </dgm:t>
    </dgm:pt>
    <dgm:pt modelId="{A9641635-EA5F-4E5B-96C5-8E0CD6DAA9A4}">
      <dgm:prSet phldrT="[Текст]" custT="1"/>
      <dgm:spPr/>
      <dgm:t>
        <a:bodyPr/>
        <a:lstStyle/>
        <a:p>
          <a:r>
            <a:rPr lang="ro-RO" sz="1400" b="0" i="0"/>
            <a:t>Outlining </a:t>
          </a:r>
          <a:endParaRPr lang="en-US" sz="1400" b="0" i="0"/>
        </a:p>
        <a:p>
          <a:r>
            <a:rPr lang="ro-RO" sz="1400" b="0" i="0"/>
            <a:t>a process.</a:t>
          </a:r>
          <a:endParaRPr lang="ru-RU" sz="1400"/>
        </a:p>
      </dgm:t>
    </dgm:pt>
    <dgm:pt modelId="{70FEDF74-3EC7-4CFC-8834-6C8901C3E372}" type="parTrans" cxnId="{65D29252-03F2-488B-8A23-12A1C6D9789A}">
      <dgm:prSet/>
      <dgm:spPr/>
      <dgm:t>
        <a:bodyPr/>
        <a:lstStyle/>
        <a:p>
          <a:endParaRPr lang="ru-RU"/>
        </a:p>
      </dgm:t>
    </dgm:pt>
    <dgm:pt modelId="{B639DC49-A732-42C2-ACD4-9FEF2454B132}" type="sibTrans" cxnId="{65D29252-03F2-488B-8A23-12A1C6D9789A}">
      <dgm:prSet/>
      <dgm:spPr/>
      <dgm:t>
        <a:bodyPr/>
        <a:lstStyle/>
        <a:p>
          <a:endParaRPr lang="ru-RU"/>
        </a:p>
      </dgm:t>
    </dgm:pt>
    <dgm:pt modelId="{0732ECAD-129C-466D-8236-0D7B1D2B9311}">
      <dgm:prSet phldrT="[Текст]" custT="1"/>
      <dgm:spPr/>
      <dgm:t>
        <a:bodyPr/>
        <a:lstStyle/>
        <a:p>
          <a:r>
            <a:rPr lang="ro-RO" sz="1400" b="0" i="0" dirty="0"/>
            <a:t>Defining a concept in official documentation.</a:t>
          </a:r>
          <a:endParaRPr lang="ru-RU" sz="1400" dirty="0"/>
        </a:p>
      </dgm:t>
    </dgm:pt>
    <dgm:pt modelId="{D6B807D0-B9B8-4307-961D-1594A322A6CE}" type="parTrans" cxnId="{123C980E-B45E-414B-9134-67AFB9EC5F61}">
      <dgm:prSet/>
      <dgm:spPr/>
      <dgm:t>
        <a:bodyPr/>
        <a:lstStyle/>
        <a:p>
          <a:endParaRPr lang="ru-RU"/>
        </a:p>
      </dgm:t>
    </dgm:pt>
    <dgm:pt modelId="{602321AB-903B-40B5-89E8-F71D5E5FE975}" type="sibTrans" cxnId="{123C980E-B45E-414B-9134-67AFB9EC5F61}">
      <dgm:prSet/>
      <dgm:spPr/>
      <dgm:t>
        <a:bodyPr/>
        <a:lstStyle/>
        <a:p>
          <a:endParaRPr lang="ru-RU"/>
        </a:p>
      </dgm:t>
    </dgm:pt>
    <dgm:pt modelId="{1C6DAFF2-FF32-4A05-BDDD-0523B81744BC}">
      <dgm:prSet phldrT="[Текст]" custT="1"/>
      <dgm:spPr/>
      <dgm:t>
        <a:bodyPr/>
        <a:lstStyle/>
        <a:p>
          <a:r>
            <a:rPr lang="ro-RO" sz="1400" b="0" i="0"/>
            <a:t>Identifying a term with an official definition.</a:t>
          </a:r>
          <a:endParaRPr lang="ru-RU" sz="1400"/>
        </a:p>
      </dgm:t>
    </dgm:pt>
    <dgm:pt modelId="{BDB1955A-F894-4542-B57B-BA5683323FAF}" type="parTrans" cxnId="{7AEA512D-6989-4D02-9F54-14838351B630}">
      <dgm:prSet/>
      <dgm:spPr/>
      <dgm:t>
        <a:bodyPr/>
        <a:lstStyle/>
        <a:p>
          <a:endParaRPr lang="ru-RU"/>
        </a:p>
      </dgm:t>
    </dgm:pt>
    <dgm:pt modelId="{FC6E37B6-DBB1-4741-A30E-0B1A1D7A2934}" type="sibTrans" cxnId="{7AEA512D-6989-4D02-9F54-14838351B630}">
      <dgm:prSet/>
      <dgm:spPr/>
      <dgm:t>
        <a:bodyPr/>
        <a:lstStyle/>
        <a:p>
          <a:endParaRPr lang="ru-RU"/>
        </a:p>
      </dgm:t>
    </dgm:pt>
    <dgm:pt modelId="{D71D2465-8EA0-42A1-B4BA-E806A78BE0F7}">
      <dgm:prSet phldrT="[Текст]" custT="1"/>
      <dgm:spPr/>
      <dgm:t>
        <a:bodyPr/>
        <a:lstStyle/>
        <a:p>
          <a:r>
            <a:rPr lang="ro-RO" sz="1400" b="0" i="0"/>
            <a:t>Introducing a term into other languages.</a:t>
          </a:r>
          <a:endParaRPr lang="ru-RU" sz="1400"/>
        </a:p>
      </dgm:t>
    </dgm:pt>
    <dgm:pt modelId="{08385149-958A-445C-BB9E-C9FBD5EE735C}" type="parTrans" cxnId="{479BE339-E997-4F84-A9BC-25B0BEDAAA23}">
      <dgm:prSet/>
      <dgm:spPr/>
      <dgm:t>
        <a:bodyPr/>
        <a:lstStyle/>
        <a:p>
          <a:endParaRPr lang="ru-RU"/>
        </a:p>
      </dgm:t>
    </dgm:pt>
    <dgm:pt modelId="{046CD5D8-A161-45E3-88B0-132D8CAA44C0}" type="sibTrans" cxnId="{479BE339-E997-4F84-A9BC-25B0BEDAAA23}">
      <dgm:prSet/>
      <dgm:spPr/>
      <dgm:t>
        <a:bodyPr/>
        <a:lstStyle/>
        <a:p>
          <a:endParaRPr lang="ru-RU"/>
        </a:p>
      </dgm:t>
    </dgm:pt>
    <dgm:pt modelId="{BD4958D6-5C70-4F45-9CFA-669EDCEE7E24}">
      <dgm:prSet phldrT="[Текст]" custT="1"/>
      <dgm:spPr/>
      <dgm:t>
        <a:bodyPr/>
        <a:lstStyle/>
        <a:p>
          <a:r>
            <a:rPr lang="ro-RO" sz="1400" b="0" i="0"/>
            <a:t>Adding </a:t>
          </a:r>
          <a:r>
            <a:rPr lang="en-US" sz="1400" b="0" i="0"/>
            <a:t>the new</a:t>
          </a:r>
          <a:r>
            <a:rPr lang="ro-RO" sz="1400" b="0" i="0"/>
            <a:t> word to  dictionar</a:t>
          </a:r>
          <a:r>
            <a:rPr lang="en-US" sz="1400" b="0" i="0"/>
            <a:t>ies</a:t>
          </a:r>
          <a:r>
            <a:rPr lang="ro-RO" sz="1400" b="0" i="0"/>
            <a:t>.</a:t>
          </a:r>
          <a:endParaRPr lang="ru-RU" sz="1400"/>
        </a:p>
      </dgm:t>
    </dgm:pt>
    <dgm:pt modelId="{DEC92670-1F69-4B67-B67D-6A5B48D2290F}" type="parTrans" cxnId="{7AAD3827-8CC4-4D7B-A9A6-BC21DB7C0495}">
      <dgm:prSet/>
      <dgm:spPr/>
      <dgm:t>
        <a:bodyPr/>
        <a:lstStyle/>
        <a:p>
          <a:endParaRPr lang="ru-RU"/>
        </a:p>
      </dgm:t>
    </dgm:pt>
    <dgm:pt modelId="{8E1875F6-DC26-42E2-8537-5F57C44E97B4}" type="sibTrans" cxnId="{7AAD3827-8CC4-4D7B-A9A6-BC21DB7C0495}">
      <dgm:prSet/>
      <dgm:spPr/>
      <dgm:t>
        <a:bodyPr/>
        <a:lstStyle/>
        <a:p>
          <a:endParaRPr lang="ru-RU"/>
        </a:p>
      </dgm:t>
    </dgm:pt>
    <dgm:pt modelId="{1015C35C-A5AB-4924-A730-8D3D0789333C}" type="pres">
      <dgm:prSet presAssocID="{16C72EE7-658A-4CEA-A4C0-792320806DE6}" presName="Name0" presStyleCnt="0">
        <dgm:presLayoutVars>
          <dgm:dir/>
          <dgm:resizeHandles val="exact"/>
        </dgm:presLayoutVars>
      </dgm:prSet>
      <dgm:spPr/>
      <dgm:t>
        <a:bodyPr/>
        <a:lstStyle/>
        <a:p>
          <a:endParaRPr lang="ru-RU"/>
        </a:p>
      </dgm:t>
    </dgm:pt>
    <dgm:pt modelId="{2B0F734E-E413-47EF-BA50-4EB21DD274F3}" type="pres">
      <dgm:prSet presAssocID="{16C72EE7-658A-4CEA-A4C0-792320806DE6}" presName="cycle" presStyleCnt="0"/>
      <dgm:spPr/>
    </dgm:pt>
    <dgm:pt modelId="{08C62AD7-A1A2-4AD5-9BCF-BEF52FD9BB69}" type="pres">
      <dgm:prSet presAssocID="{A9641635-EA5F-4E5B-96C5-8E0CD6DAA9A4}" presName="nodeFirstNode" presStyleLbl="node1" presStyleIdx="0" presStyleCnt="5">
        <dgm:presLayoutVars>
          <dgm:bulletEnabled val="1"/>
        </dgm:presLayoutVars>
      </dgm:prSet>
      <dgm:spPr/>
      <dgm:t>
        <a:bodyPr/>
        <a:lstStyle/>
        <a:p>
          <a:endParaRPr lang="ru-RU"/>
        </a:p>
      </dgm:t>
    </dgm:pt>
    <dgm:pt modelId="{04ABF307-DB68-472C-B89C-5CD0A15E4C80}" type="pres">
      <dgm:prSet presAssocID="{B639DC49-A732-42C2-ACD4-9FEF2454B132}" presName="sibTransFirstNode" presStyleLbl="bgShp" presStyleIdx="0" presStyleCnt="1"/>
      <dgm:spPr/>
      <dgm:t>
        <a:bodyPr/>
        <a:lstStyle/>
        <a:p>
          <a:endParaRPr lang="ru-RU"/>
        </a:p>
      </dgm:t>
    </dgm:pt>
    <dgm:pt modelId="{DD364EEA-C6B7-40AF-8A3D-46B9351D1FDF}" type="pres">
      <dgm:prSet presAssocID="{0732ECAD-129C-466D-8236-0D7B1D2B9311}" presName="nodeFollowingNodes" presStyleLbl="node1" presStyleIdx="1" presStyleCnt="5" custScaleX="144848" custScaleY="149537" custRadScaleRad="96509" custRadScaleInc="13696">
        <dgm:presLayoutVars>
          <dgm:bulletEnabled val="1"/>
        </dgm:presLayoutVars>
      </dgm:prSet>
      <dgm:spPr/>
      <dgm:t>
        <a:bodyPr/>
        <a:lstStyle/>
        <a:p>
          <a:endParaRPr lang="ru-RU"/>
        </a:p>
      </dgm:t>
    </dgm:pt>
    <dgm:pt modelId="{CBAA7CEC-C908-4CBD-9EBE-0DB281E50714}" type="pres">
      <dgm:prSet presAssocID="{1C6DAFF2-FF32-4A05-BDDD-0523B81744BC}" presName="nodeFollowingNodes" presStyleLbl="node1" presStyleIdx="2" presStyleCnt="5" custScaleX="138814" custScaleY="179749">
        <dgm:presLayoutVars>
          <dgm:bulletEnabled val="1"/>
        </dgm:presLayoutVars>
      </dgm:prSet>
      <dgm:spPr/>
      <dgm:t>
        <a:bodyPr/>
        <a:lstStyle/>
        <a:p>
          <a:endParaRPr lang="ru-RU"/>
        </a:p>
      </dgm:t>
    </dgm:pt>
    <dgm:pt modelId="{2ED0D143-2D33-4B4E-90DA-8F48692FA8F6}" type="pres">
      <dgm:prSet presAssocID="{D71D2465-8EA0-42A1-B4BA-E806A78BE0F7}" presName="nodeFollowingNodes" presStyleLbl="node1" presStyleIdx="3" presStyleCnt="5" custScaleX="126920" custScaleY="144430" custRadScaleRad="117824" custRadScaleInc="18532">
        <dgm:presLayoutVars>
          <dgm:bulletEnabled val="1"/>
        </dgm:presLayoutVars>
      </dgm:prSet>
      <dgm:spPr/>
      <dgm:t>
        <a:bodyPr/>
        <a:lstStyle/>
        <a:p>
          <a:endParaRPr lang="ru-RU"/>
        </a:p>
      </dgm:t>
    </dgm:pt>
    <dgm:pt modelId="{61E4721D-9F7C-49BF-81C9-AC67ECC16C48}" type="pres">
      <dgm:prSet presAssocID="{BD4958D6-5C70-4F45-9CFA-669EDCEE7E24}" presName="nodeFollowingNodes" presStyleLbl="node1" presStyleIdx="4" presStyleCnt="5" custScaleX="125629" custScaleY="135817">
        <dgm:presLayoutVars>
          <dgm:bulletEnabled val="1"/>
        </dgm:presLayoutVars>
      </dgm:prSet>
      <dgm:spPr/>
      <dgm:t>
        <a:bodyPr/>
        <a:lstStyle/>
        <a:p>
          <a:endParaRPr lang="ru-RU"/>
        </a:p>
      </dgm:t>
    </dgm:pt>
  </dgm:ptLst>
  <dgm:cxnLst>
    <dgm:cxn modelId="{218A8CFA-3C02-43FB-A911-F286103CEDDB}" type="presOf" srcId="{B639DC49-A732-42C2-ACD4-9FEF2454B132}" destId="{04ABF307-DB68-472C-B89C-5CD0A15E4C80}" srcOrd="0" destOrd="0" presId="urn:microsoft.com/office/officeart/2005/8/layout/cycle3"/>
    <dgm:cxn modelId="{B0556543-6581-4B8D-8D23-C5B745158BB5}" type="presOf" srcId="{16C72EE7-658A-4CEA-A4C0-792320806DE6}" destId="{1015C35C-A5AB-4924-A730-8D3D0789333C}" srcOrd="0" destOrd="0" presId="urn:microsoft.com/office/officeart/2005/8/layout/cycle3"/>
    <dgm:cxn modelId="{32D17494-9363-4A75-B9F8-DB7EB4E08CD0}" type="presOf" srcId="{D71D2465-8EA0-42A1-B4BA-E806A78BE0F7}" destId="{2ED0D143-2D33-4B4E-90DA-8F48692FA8F6}" srcOrd="0" destOrd="0" presId="urn:microsoft.com/office/officeart/2005/8/layout/cycle3"/>
    <dgm:cxn modelId="{7AEA512D-6989-4D02-9F54-14838351B630}" srcId="{16C72EE7-658A-4CEA-A4C0-792320806DE6}" destId="{1C6DAFF2-FF32-4A05-BDDD-0523B81744BC}" srcOrd="2" destOrd="0" parTransId="{BDB1955A-F894-4542-B57B-BA5683323FAF}" sibTransId="{FC6E37B6-DBB1-4741-A30E-0B1A1D7A2934}"/>
    <dgm:cxn modelId="{123C980E-B45E-414B-9134-67AFB9EC5F61}" srcId="{16C72EE7-658A-4CEA-A4C0-792320806DE6}" destId="{0732ECAD-129C-466D-8236-0D7B1D2B9311}" srcOrd="1" destOrd="0" parTransId="{D6B807D0-B9B8-4307-961D-1594A322A6CE}" sibTransId="{602321AB-903B-40B5-89E8-F71D5E5FE975}"/>
    <dgm:cxn modelId="{62D526FC-3193-4F03-BF1E-3C5BF3C6682F}" type="presOf" srcId="{BD4958D6-5C70-4F45-9CFA-669EDCEE7E24}" destId="{61E4721D-9F7C-49BF-81C9-AC67ECC16C48}" srcOrd="0" destOrd="0" presId="urn:microsoft.com/office/officeart/2005/8/layout/cycle3"/>
    <dgm:cxn modelId="{5C4136B7-408B-4A66-8BB8-667C80B48919}" type="presOf" srcId="{0732ECAD-129C-466D-8236-0D7B1D2B9311}" destId="{DD364EEA-C6B7-40AF-8A3D-46B9351D1FDF}" srcOrd="0" destOrd="0" presId="urn:microsoft.com/office/officeart/2005/8/layout/cycle3"/>
    <dgm:cxn modelId="{7AAD3827-8CC4-4D7B-A9A6-BC21DB7C0495}" srcId="{16C72EE7-658A-4CEA-A4C0-792320806DE6}" destId="{BD4958D6-5C70-4F45-9CFA-669EDCEE7E24}" srcOrd="4" destOrd="0" parTransId="{DEC92670-1F69-4B67-B67D-6A5B48D2290F}" sibTransId="{8E1875F6-DC26-42E2-8537-5F57C44E97B4}"/>
    <dgm:cxn modelId="{966FCF02-F0B2-4FB5-9463-51CED7ACA108}" type="presOf" srcId="{A9641635-EA5F-4E5B-96C5-8E0CD6DAA9A4}" destId="{08C62AD7-A1A2-4AD5-9BCF-BEF52FD9BB69}" srcOrd="0" destOrd="0" presId="urn:microsoft.com/office/officeart/2005/8/layout/cycle3"/>
    <dgm:cxn modelId="{65D29252-03F2-488B-8A23-12A1C6D9789A}" srcId="{16C72EE7-658A-4CEA-A4C0-792320806DE6}" destId="{A9641635-EA5F-4E5B-96C5-8E0CD6DAA9A4}" srcOrd="0" destOrd="0" parTransId="{70FEDF74-3EC7-4CFC-8834-6C8901C3E372}" sibTransId="{B639DC49-A732-42C2-ACD4-9FEF2454B132}"/>
    <dgm:cxn modelId="{479BE339-E997-4F84-A9BC-25B0BEDAAA23}" srcId="{16C72EE7-658A-4CEA-A4C0-792320806DE6}" destId="{D71D2465-8EA0-42A1-B4BA-E806A78BE0F7}" srcOrd="3" destOrd="0" parTransId="{08385149-958A-445C-BB9E-C9FBD5EE735C}" sibTransId="{046CD5D8-A161-45E3-88B0-132D8CAA44C0}"/>
    <dgm:cxn modelId="{DB86B16B-4181-43A9-8DDD-A442EFEE549D}" type="presOf" srcId="{1C6DAFF2-FF32-4A05-BDDD-0523B81744BC}" destId="{CBAA7CEC-C908-4CBD-9EBE-0DB281E50714}" srcOrd="0" destOrd="0" presId="urn:microsoft.com/office/officeart/2005/8/layout/cycle3"/>
    <dgm:cxn modelId="{2E8FA352-5C3B-49E6-B052-C51823C86771}" type="presParOf" srcId="{1015C35C-A5AB-4924-A730-8D3D0789333C}" destId="{2B0F734E-E413-47EF-BA50-4EB21DD274F3}" srcOrd="0" destOrd="0" presId="urn:microsoft.com/office/officeart/2005/8/layout/cycle3"/>
    <dgm:cxn modelId="{3CDD8C80-5208-4D5C-BF7A-300D33945392}" type="presParOf" srcId="{2B0F734E-E413-47EF-BA50-4EB21DD274F3}" destId="{08C62AD7-A1A2-4AD5-9BCF-BEF52FD9BB69}" srcOrd="0" destOrd="0" presId="urn:microsoft.com/office/officeart/2005/8/layout/cycle3"/>
    <dgm:cxn modelId="{8DD6ED14-5DF0-41C3-B433-BD6650593F05}" type="presParOf" srcId="{2B0F734E-E413-47EF-BA50-4EB21DD274F3}" destId="{04ABF307-DB68-472C-B89C-5CD0A15E4C80}" srcOrd="1" destOrd="0" presId="urn:microsoft.com/office/officeart/2005/8/layout/cycle3"/>
    <dgm:cxn modelId="{49F66A34-8972-4B26-A7E3-BD500B56E346}" type="presParOf" srcId="{2B0F734E-E413-47EF-BA50-4EB21DD274F3}" destId="{DD364EEA-C6B7-40AF-8A3D-46B9351D1FDF}" srcOrd="2" destOrd="0" presId="urn:microsoft.com/office/officeart/2005/8/layout/cycle3"/>
    <dgm:cxn modelId="{A22046C1-D56D-461C-82F5-56E95507E4AE}" type="presParOf" srcId="{2B0F734E-E413-47EF-BA50-4EB21DD274F3}" destId="{CBAA7CEC-C908-4CBD-9EBE-0DB281E50714}" srcOrd="3" destOrd="0" presId="urn:microsoft.com/office/officeart/2005/8/layout/cycle3"/>
    <dgm:cxn modelId="{470CD06C-F946-4B9C-8298-6B0E4A94E218}" type="presParOf" srcId="{2B0F734E-E413-47EF-BA50-4EB21DD274F3}" destId="{2ED0D143-2D33-4B4E-90DA-8F48692FA8F6}" srcOrd="4" destOrd="0" presId="urn:microsoft.com/office/officeart/2005/8/layout/cycle3"/>
    <dgm:cxn modelId="{638CC93C-4972-41F9-826C-D8DE4F176619}" type="presParOf" srcId="{2B0F734E-E413-47EF-BA50-4EB21DD274F3}" destId="{61E4721D-9F7C-49BF-81C9-AC67ECC16C48}"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DC268C9-06DE-4D1F-BE0F-250A04F87906}" type="doc">
      <dgm:prSet loTypeId="urn:microsoft.com/office/officeart/2005/8/layout/balance1" loCatId="relationship" qsTypeId="urn:microsoft.com/office/officeart/2005/8/quickstyle/simple1" qsCatId="simple" csTypeId="urn:microsoft.com/office/officeart/2005/8/colors/accent1_2" csCatId="accent1" phldr="1"/>
      <dgm:spPr/>
      <dgm:t>
        <a:bodyPr/>
        <a:lstStyle/>
        <a:p>
          <a:endParaRPr lang="ru-RU"/>
        </a:p>
      </dgm:t>
    </dgm:pt>
    <dgm:pt modelId="{2D01AA99-B937-481F-A93F-1DD29EF8733A}">
      <dgm:prSet phldrT="[Текст]" custT="1"/>
      <dgm:spPr/>
      <dgm:t>
        <a:bodyPr/>
        <a:lstStyle/>
        <a:p>
          <a:r>
            <a:rPr lang="en-US" sz="1200"/>
            <a:t>T</a:t>
          </a:r>
          <a:r>
            <a:rPr lang="ru-RU" sz="1200"/>
            <a:t>he information space </a:t>
          </a:r>
          <a:r>
            <a:rPr lang="en-US" sz="1200"/>
            <a:t>&amp; </a:t>
          </a:r>
        </a:p>
        <a:p>
          <a:r>
            <a:rPr lang="en-US" sz="1200"/>
            <a:t>A </a:t>
          </a:r>
          <a:r>
            <a:rPr lang="ru-RU" sz="1200"/>
            <a:t>cyberspace.</a:t>
          </a:r>
        </a:p>
      </dgm:t>
    </dgm:pt>
    <dgm:pt modelId="{A4719241-46EF-45E8-8408-38F96CB19CAB}" type="parTrans" cxnId="{D884F52F-C8D2-4080-82AF-E1DBC1DAB267}">
      <dgm:prSet/>
      <dgm:spPr/>
      <dgm:t>
        <a:bodyPr/>
        <a:lstStyle/>
        <a:p>
          <a:endParaRPr lang="ru-RU"/>
        </a:p>
      </dgm:t>
    </dgm:pt>
    <dgm:pt modelId="{76FE4850-D27F-46EA-BE70-96FD3E762795}" type="sibTrans" cxnId="{D884F52F-C8D2-4080-82AF-E1DBC1DAB267}">
      <dgm:prSet/>
      <dgm:spPr/>
      <dgm:t>
        <a:bodyPr/>
        <a:lstStyle/>
        <a:p>
          <a:endParaRPr lang="ru-RU"/>
        </a:p>
      </dgm:t>
    </dgm:pt>
    <dgm:pt modelId="{3987D815-3164-472D-B531-9B5BC7872AF6}">
      <dgm:prSet phldrT="[Текст]"/>
      <dgm:spPr/>
      <dgm:t>
        <a:bodyPr/>
        <a:lstStyle/>
        <a:p>
          <a:r>
            <a:rPr lang="en-US"/>
            <a:t>Russia</a:t>
          </a:r>
          <a:endParaRPr lang="ru-RU"/>
        </a:p>
      </dgm:t>
    </dgm:pt>
    <dgm:pt modelId="{F24597AF-4DC3-44F4-871F-19DE8E03BB73}" type="parTrans" cxnId="{01038349-B7A3-4FF9-A1AA-68EA2164B59E}">
      <dgm:prSet/>
      <dgm:spPr/>
      <dgm:t>
        <a:bodyPr/>
        <a:lstStyle/>
        <a:p>
          <a:endParaRPr lang="ru-RU"/>
        </a:p>
      </dgm:t>
    </dgm:pt>
    <dgm:pt modelId="{970981B5-F5C8-41BF-8192-55E0A2ABFD62}" type="sibTrans" cxnId="{01038349-B7A3-4FF9-A1AA-68EA2164B59E}">
      <dgm:prSet/>
      <dgm:spPr/>
      <dgm:t>
        <a:bodyPr/>
        <a:lstStyle/>
        <a:p>
          <a:endParaRPr lang="ru-RU"/>
        </a:p>
      </dgm:t>
    </dgm:pt>
    <dgm:pt modelId="{193C22C7-1829-4922-A833-BFCA406D46D6}">
      <dgm:prSet phldrT="[Текст]" custT="1"/>
      <dgm:spPr/>
      <dgm:t>
        <a:bodyPr/>
        <a:lstStyle/>
        <a:p>
          <a:r>
            <a:rPr lang="en-US" sz="1100"/>
            <a:t>One Cyberspace</a:t>
          </a:r>
          <a:endParaRPr lang="ru-RU" sz="1100"/>
        </a:p>
      </dgm:t>
    </dgm:pt>
    <dgm:pt modelId="{55D5C98A-C911-416D-81F3-D23F81BEA182}" type="parTrans" cxnId="{8C395E2F-DB7C-42BC-831B-019D1DD35259}">
      <dgm:prSet/>
      <dgm:spPr/>
      <dgm:t>
        <a:bodyPr/>
        <a:lstStyle/>
        <a:p>
          <a:endParaRPr lang="ru-RU"/>
        </a:p>
      </dgm:t>
    </dgm:pt>
    <dgm:pt modelId="{1762EE8C-1B6E-4936-9594-965E3EB8BAB0}" type="sibTrans" cxnId="{8C395E2F-DB7C-42BC-831B-019D1DD35259}">
      <dgm:prSet/>
      <dgm:spPr/>
      <dgm:t>
        <a:bodyPr/>
        <a:lstStyle/>
        <a:p>
          <a:endParaRPr lang="ru-RU"/>
        </a:p>
      </dgm:t>
    </dgm:pt>
    <dgm:pt modelId="{2F311B58-7D60-431A-88DE-0FA84866E094}">
      <dgm:prSet phldrT="[Текст]"/>
      <dgm:spPr/>
      <dgm:t>
        <a:bodyPr/>
        <a:lstStyle/>
        <a:p>
          <a:r>
            <a:rPr lang="en-US"/>
            <a:t>UE</a:t>
          </a:r>
          <a:endParaRPr lang="ru-RU"/>
        </a:p>
      </dgm:t>
    </dgm:pt>
    <dgm:pt modelId="{7A19C1E7-59A0-4BD8-8C76-A929125D2BCE}" type="parTrans" cxnId="{66926B44-EE4C-4BF6-BC41-47C96E61C37B}">
      <dgm:prSet/>
      <dgm:spPr/>
      <dgm:t>
        <a:bodyPr/>
        <a:lstStyle/>
        <a:p>
          <a:endParaRPr lang="ru-RU"/>
        </a:p>
      </dgm:t>
    </dgm:pt>
    <dgm:pt modelId="{C11480E3-EDBF-4B0C-8F36-15F09C8B066A}" type="sibTrans" cxnId="{66926B44-EE4C-4BF6-BC41-47C96E61C37B}">
      <dgm:prSet/>
      <dgm:spPr/>
      <dgm:t>
        <a:bodyPr/>
        <a:lstStyle/>
        <a:p>
          <a:endParaRPr lang="ru-RU"/>
        </a:p>
      </dgm:t>
    </dgm:pt>
    <dgm:pt modelId="{205DB2CE-BAF9-46FE-8895-8B326BCA85EF}">
      <dgm:prSet phldrT="[Текст]"/>
      <dgm:spPr/>
      <dgm:t>
        <a:bodyPr/>
        <a:lstStyle/>
        <a:p>
          <a:r>
            <a:rPr lang="en-US"/>
            <a:t>Ukraine</a:t>
          </a:r>
          <a:endParaRPr lang="ru-RU"/>
        </a:p>
      </dgm:t>
    </dgm:pt>
    <dgm:pt modelId="{6EB86F9F-298E-443C-A9BC-E65FBC111E77}" type="parTrans" cxnId="{754AD2B9-D02F-419D-892D-40255BB6FA4D}">
      <dgm:prSet/>
      <dgm:spPr/>
      <dgm:t>
        <a:bodyPr/>
        <a:lstStyle/>
        <a:p>
          <a:endParaRPr lang="ru-RU"/>
        </a:p>
      </dgm:t>
    </dgm:pt>
    <dgm:pt modelId="{CB48ECF7-15B6-48B1-B0B1-392F20AF8C66}" type="sibTrans" cxnId="{754AD2B9-D02F-419D-892D-40255BB6FA4D}">
      <dgm:prSet/>
      <dgm:spPr/>
      <dgm:t>
        <a:bodyPr/>
        <a:lstStyle/>
        <a:p>
          <a:endParaRPr lang="ru-RU"/>
        </a:p>
      </dgm:t>
    </dgm:pt>
    <dgm:pt modelId="{E09A0A86-255E-462E-9A03-0504F9593547}">
      <dgm:prSet/>
      <dgm:spPr/>
    </dgm:pt>
    <dgm:pt modelId="{84A406C4-FD2F-4EF4-BEEC-2154190B0AB2}" type="parTrans" cxnId="{1E11EA84-8089-402B-8D03-C7099133FAA0}">
      <dgm:prSet/>
      <dgm:spPr/>
      <dgm:t>
        <a:bodyPr/>
        <a:lstStyle/>
        <a:p>
          <a:endParaRPr lang="ru-RU"/>
        </a:p>
      </dgm:t>
    </dgm:pt>
    <dgm:pt modelId="{DA8013A8-24EC-4D08-BDDC-680979B2B8E5}" type="sibTrans" cxnId="{1E11EA84-8089-402B-8D03-C7099133FAA0}">
      <dgm:prSet/>
      <dgm:spPr/>
      <dgm:t>
        <a:bodyPr/>
        <a:lstStyle/>
        <a:p>
          <a:endParaRPr lang="ru-RU"/>
        </a:p>
      </dgm:t>
    </dgm:pt>
    <dgm:pt modelId="{FF61BF52-36E7-4410-941D-43285A61737F}" type="pres">
      <dgm:prSet presAssocID="{BDC268C9-06DE-4D1F-BE0F-250A04F87906}" presName="outerComposite" presStyleCnt="0">
        <dgm:presLayoutVars>
          <dgm:chMax val="2"/>
          <dgm:animLvl val="lvl"/>
          <dgm:resizeHandles val="exact"/>
        </dgm:presLayoutVars>
      </dgm:prSet>
      <dgm:spPr/>
      <dgm:t>
        <a:bodyPr/>
        <a:lstStyle/>
        <a:p>
          <a:endParaRPr lang="ru-RU"/>
        </a:p>
      </dgm:t>
    </dgm:pt>
    <dgm:pt modelId="{1EA270D4-1C3B-48E9-AA8B-946CE2468287}" type="pres">
      <dgm:prSet presAssocID="{BDC268C9-06DE-4D1F-BE0F-250A04F87906}" presName="dummyMaxCanvas" presStyleCnt="0"/>
      <dgm:spPr/>
    </dgm:pt>
    <dgm:pt modelId="{A270CA2F-6162-4D52-AFDF-BF9A8B95D058}" type="pres">
      <dgm:prSet presAssocID="{BDC268C9-06DE-4D1F-BE0F-250A04F87906}" presName="parentComposite" presStyleCnt="0"/>
      <dgm:spPr/>
    </dgm:pt>
    <dgm:pt modelId="{E710E0BC-ABCC-4376-9A9E-65883FD6E477}" type="pres">
      <dgm:prSet presAssocID="{BDC268C9-06DE-4D1F-BE0F-250A04F87906}" presName="parent1" presStyleLbl="alignAccFollowNode1" presStyleIdx="0" presStyleCnt="4" custScaleX="119778" custScaleY="68896" custLinFactNeighborX="-32825" custLinFactNeighborY="29050">
        <dgm:presLayoutVars>
          <dgm:chMax val="4"/>
        </dgm:presLayoutVars>
      </dgm:prSet>
      <dgm:spPr/>
      <dgm:t>
        <a:bodyPr/>
        <a:lstStyle/>
        <a:p>
          <a:endParaRPr lang="ru-RU"/>
        </a:p>
      </dgm:t>
    </dgm:pt>
    <dgm:pt modelId="{142714A2-E672-4242-9636-74F6B46048E1}" type="pres">
      <dgm:prSet presAssocID="{BDC268C9-06DE-4D1F-BE0F-250A04F87906}" presName="parent2" presStyleLbl="alignAccFollowNode1" presStyleIdx="1" presStyleCnt="4" custScaleX="135677" custScaleY="74336" custLinFactNeighborX="13180" custLinFactNeighborY="-1825">
        <dgm:presLayoutVars>
          <dgm:chMax val="4"/>
        </dgm:presLayoutVars>
      </dgm:prSet>
      <dgm:spPr/>
      <dgm:t>
        <a:bodyPr/>
        <a:lstStyle/>
        <a:p>
          <a:endParaRPr lang="ru-RU"/>
        </a:p>
      </dgm:t>
    </dgm:pt>
    <dgm:pt modelId="{C69E681D-9FBC-46EF-83FE-57F0CC18E415}" type="pres">
      <dgm:prSet presAssocID="{BDC268C9-06DE-4D1F-BE0F-250A04F87906}" presName="childrenComposite" presStyleCnt="0"/>
      <dgm:spPr/>
    </dgm:pt>
    <dgm:pt modelId="{09178103-F666-4A09-83FD-C26682D085F6}" type="pres">
      <dgm:prSet presAssocID="{BDC268C9-06DE-4D1F-BE0F-250A04F87906}" presName="dummyMaxCanvas_ChildArea" presStyleCnt="0"/>
      <dgm:spPr/>
    </dgm:pt>
    <dgm:pt modelId="{BF61618A-E748-46E5-A0F1-64F7D0D57C55}" type="pres">
      <dgm:prSet presAssocID="{BDC268C9-06DE-4D1F-BE0F-250A04F87906}" presName="fulcrum" presStyleLbl="alignAccFollowNode1" presStyleIdx="2" presStyleCnt="4"/>
      <dgm:spPr/>
    </dgm:pt>
    <dgm:pt modelId="{1E87B220-BA1F-4633-B29E-C93160E3693D}" type="pres">
      <dgm:prSet presAssocID="{BDC268C9-06DE-4D1F-BE0F-250A04F87906}" presName="balance_12" presStyleLbl="alignAccFollowNode1" presStyleIdx="3" presStyleCnt="4">
        <dgm:presLayoutVars>
          <dgm:bulletEnabled val="1"/>
        </dgm:presLayoutVars>
      </dgm:prSet>
      <dgm:spPr/>
    </dgm:pt>
    <dgm:pt modelId="{ADD3F094-E031-4DE8-AC16-6A1A8469AC8B}" type="pres">
      <dgm:prSet presAssocID="{BDC268C9-06DE-4D1F-BE0F-250A04F87906}" presName="right_12_1" presStyleLbl="node1" presStyleIdx="0" presStyleCnt="3">
        <dgm:presLayoutVars>
          <dgm:bulletEnabled val="1"/>
        </dgm:presLayoutVars>
      </dgm:prSet>
      <dgm:spPr/>
      <dgm:t>
        <a:bodyPr/>
        <a:lstStyle/>
        <a:p>
          <a:endParaRPr lang="ru-RU"/>
        </a:p>
      </dgm:t>
    </dgm:pt>
    <dgm:pt modelId="{839E48E7-36FD-4049-AE33-A641D349C328}" type="pres">
      <dgm:prSet presAssocID="{BDC268C9-06DE-4D1F-BE0F-250A04F87906}" presName="right_12_2" presStyleLbl="node1" presStyleIdx="1" presStyleCnt="3" custLinFactNeighborX="1407" custLinFactNeighborY="-488">
        <dgm:presLayoutVars>
          <dgm:bulletEnabled val="1"/>
        </dgm:presLayoutVars>
      </dgm:prSet>
      <dgm:spPr/>
      <dgm:t>
        <a:bodyPr/>
        <a:lstStyle/>
        <a:p>
          <a:endParaRPr lang="ru-RU"/>
        </a:p>
      </dgm:t>
    </dgm:pt>
    <dgm:pt modelId="{A10F08D2-6543-4747-9C42-A724BF3AEA40}" type="pres">
      <dgm:prSet presAssocID="{BDC268C9-06DE-4D1F-BE0F-250A04F87906}" presName="left_12_1" presStyleLbl="node1" presStyleIdx="2" presStyleCnt="3">
        <dgm:presLayoutVars>
          <dgm:bulletEnabled val="1"/>
        </dgm:presLayoutVars>
      </dgm:prSet>
      <dgm:spPr/>
      <dgm:t>
        <a:bodyPr/>
        <a:lstStyle/>
        <a:p>
          <a:endParaRPr lang="ru-RU"/>
        </a:p>
      </dgm:t>
    </dgm:pt>
  </dgm:ptLst>
  <dgm:cxnLst>
    <dgm:cxn modelId="{D4346413-E323-41E8-ABFE-65CFBBE29A76}" type="presOf" srcId="{193C22C7-1829-4922-A833-BFCA406D46D6}" destId="{142714A2-E672-4242-9636-74F6B46048E1}" srcOrd="0" destOrd="0" presId="urn:microsoft.com/office/officeart/2005/8/layout/balance1"/>
    <dgm:cxn modelId="{1E11EA84-8089-402B-8D03-C7099133FAA0}" srcId="{BDC268C9-06DE-4D1F-BE0F-250A04F87906}" destId="{E09A0A86-255E-462E-9A03-0504F9593547}" srcOrd="2" destOrd="0" parTransId="{84A406C4-FD2F-4EF4-BEEC-2154190B0AB2}" sibTransId="{DA8013A8-24EC-4D08-BDDC-680979B2B8E5}"/>
    <dgm:cxn modelId="{66926B44-EE4C-4BF6-BC41-47C96E61C37B}" srcId="{193C22C7-1829-4922-A833-BFCA406D46D6}" destId="{2F311B58-7D60-431A-88DE-0FA84866E094}" srcOrd="0" destOrd="0" parTransId="{7A19C1E7-59A0-4BD8-8C76-A929125D2BCE}" sibTransId="{C11480E3-EDBF-4B0C-8F36-15F09C8B066A}"/>
    <dgm:cxn modelId="{6E4CFB8D-CCCE-4E82-8739-48967DFF55CA}" type="presOf" srcId="{BDC268C9-06DE-4D1F-BE0F-250A04F87906}" destId="{FF61BF52-36E7-4410-941D-43285A61737F}" srcOrd="0" destOrd="0" presId="urn:microsoft.com/office/officeart/2005/8/layout/balance1"/>
    <dgm:cxn modelId="{0D878DD8-7F29-4FB4-926E-1719A4F78C8E}" type="presOf" srcId="{2F311B58-7D60-431A-88DE-0FA84866E094}" destId="{ADD3F094-E031-4DE8-AC16-6A1A8469AC8B}" srcOrd="0" destOrd="0" presId="urn:microsoft.com/office/officeart/2005/8/layout/balance1"/>
    <dgm:cxn modelId="{754AD2B9-D02F-419D-892D-40255BB6FA4D}" srcId="{193C22C7-1829-4922-A833-BFCA406D46D6}" destId="{205DB2CE-BAF9-46FE-8895-8B326BCA85EF}" srcOrd="1" destOrd="0" parTransId="{6EB86F9F-298E-443C-A9BC-E65FBC111E77}" sibTransId="{CB48ECF7-15B6-48B1-B0B1-392F20AF8C66}"/>
    <dgm:cxn modelId="{01038349-B7A3-4FF9-A1AA-68EA2164B59E}" srcId="{2D01AA99-B937-481F-A93F-1DD29EF8733A}" destId="{3987D815-3164-472D-B531-9B5BC7872AF6}" srcOrd="0" destOrd="0" parTransId="{F24597AF-4DC3-44F4-871F-19DE8E03BB73}" sibTransId="{970981B5-F5C8-41BF-8192-55E0A2ABFD62}"/>
    <dgm:cxn modelId="{B197AC48-467D-4C7E-8B71-BF25C73C4F65}" type="presOf" srcId="{3987D815-3164-472D-B531-9B5BC7872AF6}" destId="{A10F08D2-6543-4747-9C42-A724BF3AEA40}" srcOrd="0" destOrd="0" presId="urn:microsoft.com/office/officeart/2005/8/layout/balance1"/>
    <dgm:cxn modelId="{D884F52F-C8D2-4080-82AF-E1DBC1DAB267}" srcId="{BDC268C9-06DE-4D1F-BE0F-250A04F87906}" destId="{2D01AA99-B937-481F-A93F-1DD29EF8733A}" srcOrd="0" destOrd="0" parTransId="{A4719241-46EF-45E8-8408-38F96CB19CAB}" sibTransId="{76FE4850-D27F-46EA-BE70-96FD3E762795}"/>
    <dgm:cxn modelId="{036CC18F-49DF-4E81-ABFE-77178CCD7281}" type="presOf" srcId="{205DB2CE-BAF9-46FE-8895-8B326BCA85EF}" destId="{839E48E7-36FD-4049-AE33-A641D349C328}" srcOrd="0" destOrd="0" presId="urn:microsoft.com/office/officeart/2005/8/layout/balance1"/>
    <dgm:cxn modelId="{19CBF024-C487-45F4-9543-0C7AA647233E}" type="presOf" srcId="{2D01AA99-B937-481F-A93F-1DD29EF8733A}" destId="{E710E0BC-ABCC-4376-9A9E-65883FD6E477}" srcOrd="0" destOrd="0" presId="urn:microsoft.com/office/officeart/2005/8/layout/balance1"/>
    <dgm:cxn modelId="{8C395E2F-DB7C-42BC-831B-019D1DD35259}" srcId="{BDC268C9-06DE-4D1F-BE0F-250A04F87906}" destId="{193C22C7-1829-4922-A833-BFCA406D46D6}" srcOrd="1" destOrd="0" parTransId="{55D5C98A-C911-416D-81F3-D23F81BEA182}" sibTransId="{1762EE8C-1B6E-4936-9594-965E3EB8BAB0}"/>
    <dgm:cxn modelId="{C0A953D3-AAC1-4F83-9E4D-22C7C451BF9D}" type="presParOf" srcId="{FF61BF52-36E7-4410-941D-43285A61737F}" destId="{1EA270D4-1C3B-48E9-AA8B-946CE2468287}" srcOrd="0" destOrd="0" presId="urn:microsoft.com/office/officeart/2005/8/layout/balance1"/>
    <dgm:cxn modelId="{04365771-9E20-4947-A755-DE23A0F8CADB}" type="presParOf" srcId="{FF61BF52-36E7-4410-941D-43285A61737F}" destId="{A270CA2F-6162-4D52-AFDF-BF9A8B95D058}" srcOrd="1" destOrd="0" presId="urn:microsoft.com/office/officeart/2005/8/layout/balance1"/>
    <dgm:cxn modelId="{0A55476A-E4BC-429B-873E-AE6074A9FD13}" type="presParOf" srcId="{A270CA2F-6162-4D52-AFDF-BF9A8B95D058}" destId="{E710E0BC-ABCC-4376-9A9E-65883FD6E477}" srcOrd="0" destOrd="0" presId="urn:microsoft.com/office/officeart/2005/8/layout/balance1"/>
    <dgm:cxn modelId="{E573D7B7-ECC7-4C34-9D24-FD75D5D802D4}" type="presParOf" srcId="{A270CA2F-6162-4D52-AFDF-BF9A8B95D058}" destId="{142714A2-E672-4242-9636-74F6B46048E1}" srcOrd="1" destOrd="0" presId="urn:microsoft.com/office/officeart/2005/8/layout/balance1"/>
    <dgm:cxn modelId="{ED4A2596-74A2-47D3-B7DE-787CA41D77EC}" type="presParOf" srcId="{FF61BF52-36E7-4410-941D-43285A61737F}" destId="{C69E681D-9FBC-46EF-83FE-57F0CC18E415}" srcOrd="2" destOrd="0" presId="urn:microsoft.com/office/officeart/2005/8/layout/balance1"/>
    <dgm:cxn modelId="{2A1F6590-847D-44A8-A133-AC64CA4A8CD6}" type="presParOf" srcId="{C69E681D-9FBC-46EF-83FE-57F0CC18E415}" destId="{09178103-F666-4A09-83FD-C26682D085F6}" srcOrd="0" destOrd="0" presId="urn:microsoft.com/office/officeart/2005/8/layout/balance1"/>
    <dgm:cxn modelId="{703D64B6-BBD6-4F87-8B04-08AAEBE4BAF1}" type="presParOf" srcId="{C69E681D-9FBC-46EF-83FE-57F0CC18E415}" destId="{BF61618A-E748-46E5-A0F1-64F7D0D57C55}" srcOrd="1" destOrd="0" presId="urn:microsoft.com/office/officeart/2005/8/layout/balance1"/>
    <dgm:cxn modelId="{CBA6788D-0D20-4F2A-99E4-2D34887AEEBF}" type="presParOf" srcId="{C69E681D-9FBC-46EF-83FE-57F0CC18E415}" destId="{1E87B220-BA1F-4633-B29E-C93160E3693D}" srcOrd="2" destOrd="0" presId="urn:microsoft.com/office/officeart/2005/8/layout/balance1"/>
    <dgm:cxn modelId="{6E64E211-C10D-44E0-BD3A-5111DB892B25}" type="presParOf" srcId="{C69E681D-9FBC-46EF-83FE-57F0CC18E415}" destId="{ADD3F094-E031-4DE8-AC16-6A1A8469AC8B}" srcOrd="3" destOrd="0" presId="urn:microsoft.com/office/officeart/2005/8/layout/balance1"/>
    <dgm:cxn modelId="{964DF1AC-1900-4049-8439-78094EB2C569}" type="presParOf" srcId="{C69E681D-9FBC-46EF-83FE-57F0CC18E415}" destId="{839E48E7-36FD-4049-AE33-A641D349C328}" srcOrd="4" destOrd="0" presId="urn:microsoft.com/office/officeart/2005/8/layout/balance1"/>
    <dgm:cxn modelId="{AFEAE035-272D-4037-B19D-CF2CBB9F1D68}" type="presParOf" srcId="{C69E681D-9FBC-46EF-83FE-57F0CC18E415}" destId="{A10F08D2-6543-4747-9C42-A724BF3AEA40}" srcOrd="5" destOrd="0" presId="urn:microsoft.com/office/officeart/2005/8/layout/balanc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6D3398E-8442-40F0-8920-838E062DCA7F}"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ru-RU"/>
        </a:p>
      </dgm:t>
    </dgm:pt>
    <dgm:pt modelId="{7A1F30E8-C2FF-4112-AAA0-696A4CFABA79}">
      <dgm:prSet phldrT="[Текст]" custT="1"/>
      <dgm:spPr/>
      <dgm:t>
        <a:bodyPr/>
        <a:lstStyle/>
        <a:p>
          <a:r>
            <a:rPr lang="en-US" sz="1200"/>
            <a:t>A</a:t>
          </a:r>
          <a:endParaRPr lang="ru-RU" sz="1200"/>
        </a:p>
      </dgm:t>
    </dgm:pt>
    <dgm:pt modelId="{E6827D89-143F-44BC-A740-3B4AD27EABEF}" type="parTrans" cxnId="{AEF0479F-7F19-440E-82F1-34FAF911CC3C}">
      <dgm:prSet/>
      <dgm:spPr/>
      <dgm:t>
        <a:bodyPr/>
        <a:lstStyle/>
        <a:p>
          <a:endParaRPr lang="ru-RU"/>
        </a:p>
      </dgm:t>
    </dgm:pt>
    <dgm:pt modelId="{4168F35A-927C-4226-9DAF-F5E8D7D347FE}" type="sibTrans" cxnId="{AEF0479F-7F19-440E-82F1-34FAF911CC3C}">
      <dgm:prSet/>
      <dgm:spPr/>
      <dgm:t>
        <a:bodyPr/>
        <a:lstStyle/>
        <a:p>
          <a:endParaRPr lang="ru-RU"/>
        </a:p>
      </dgm:t>
    </dgm:pt>
    <dgm:pt modelId="{A3EE86AB-3D50-403F-A7F5-ABD63A23DE1C}" type="asst">
      <dgm:prSet phldrT="[Текст]" custT="1"/>
      <dgm:spPr/>
      <dgm:t>
        <a:bodyPr/>
        <a:lstStyle/>
        <a:p>
          <a:r>
            <a:rPr lang="en-US" sz="1200" b="1"/>
            <a:t>B</a:t>
          </a:r>
          <a:endParaRPr lang="ru-RU" sz="1200" b="1"/>
        </a:p>
      </dgm:t>
    </dgm:pt>
    <dgm:pt modelId="{16792A46-C595-41CB-A0F4-2DE710F52467}" type="parTrans" cxnId="{61336A3C-B7E7-4D57-823C-7B7561F57B82}">
      <dgm:prSet/>
      <dgm:spPr/>
      <dgm:t>
        <a:bodyPr/>
        <a:lstStyle/>
        <a:p>
          <a:endParaRPr lang="ru-RU"/>
        </a:p>
      </dgm:t>
    </dgm:pt>
    <dgm:pt modelId="{328A6BED-1197-4836-BEF6-A208248DC5CC}" type="sibTrans" cxnId="{61336A3C-B7E7-4D57-823C-7B7561F57B82}">
      <dgm:prSet/>
      <dgm:spPr/>
      <dgm:t>
        <a:bodyPr/>
        <a:lstStyle/>
        <a:p>
          <a:endParaRPr lang="ru-RU"/>
        </a:p>
      </dgm:t>
    </dgm:pt>
    <dgm:pt modelId="{C821BB17-C29D-47F3-9899-FB4530B4BFF4}">
      <dgm:prSet phldrT="[Текст]" custT="1"/>
      <dgm:spPr/>
      <dgm:t>
        <a:bodyPr/>
        <a:lstStyle/>
        <a:p>
          <a:r>
            <a:rPr lang="en-US" sz="1200" b="1"/>
            <a:t>C</a:t>
          </a:r>
          <a:endParaRPr lang="ru-RU" sz="1200" b="1"/>
        </a:p>
      </dgm:t>
    </dgm:pt>
    <dgm:pt modelId="{3883196E-7D4E-4070-B5F9-F58852897CEB}" type="parTrans" cxnId="{79875D00-535C-40F0-8240-49C36C99245E}">
      <dgm:prSet/>
      <dgm:spPr/>
      <dgm:t>
        <a:bodyPr/>
        <a:lstStyle/>
        <a:p>
          <a:endParaRPr lang="ru-RU"/>
        </a:p>
      </dgm:t>
    </dgm:pt>
    <dgm:pt modelId="{0E638A22-6FAD-48FF-8294-58B7955BF145}" type="sibTrans" cxnId="{79875D00-535C-40F0-8240-49C36C99245E}">
      <dgm:prSet/>
      <dgm:spPr/>
      <dgm:t>
        <a:bodyPr/>
        <a:lstStyle/>
        <a:p>
          <a:endParaRPr lang="ru-RU"/>
        </a:p>
      </dgm:t>
    </dgm:pt>
    <dgm:pt modelId="{82BC2CD3-7C8F-4F79-AE69-6C62A88C59B1}">
      <dgm:prSet phldrT="[Текст]" custT="1"/>
      <dgm:spPr/>
      <dgm:t>
        <a:bodyPr/>
        <a:lstStyle/>
        <a:p>
          <a:r>
            <a:rPr lang="ro-RO" sz="1200" b="1" i="0"/>
            <a:t>Concepts in Cybersecurity</a:t>
          </a:r>
          <a:endParaRPr lang="ru-RU" sz="1200" b="1"/>
        </a:p>
      </dgm:t>
    </dgm:pt>
    <dgm:pt modelId="{0BC5E2E9-C3DB-4E28-87A5-85D9AE74ACB3}" type="parTrans" cxnId="{A21E9F58-75D5-4645-B71B-3D61FA22C657}">
      <dgm:prSet/>
      <dgm:spPr/>
      <dgm:t>
        <a:bodyPr/>
        <a:lstStyle/>
        <a:p>
          <a:endParaRPr lang="ru-RU"/>
        </a:p>
      </dgm:t>
    </dgm:pt>
    <dgm:pt modelId="{D684D3A6-72AE-48F1-A510-E605936AFA2D}" type="sibTrans" cxnId="{A21E9F58-75D5-4645-B71B-3D61FA22C657}">
      <dgm:prSet/>
      <dgm:spPr/>
      <dgm:t>
        <a:bodyPr/>
        <a:lstStyle/>
        <a:p>
          <a:endParaRPr lang="ru-RU"/>
        </a:p>
      </dgm:t>
    </dgm:pt>
    <dgm:pt modelId="{782C2A5A-4AB0-4920-A373-AE64D66E5F5D}">
      <dgm:prSet phldrT="[Текст]" custT="1"/>
      <dgm:spPr/>
      <dgm:t>
        <a:bodyPr/>
        <a:lstStyle/>
        <a:p>
          <a:r>
            <a:rPr lang="en-US" sz="1200" b="1"/>
            <a:t>D</a:t>
          </a:r>
          <a:endParaRPr lang="ru-RU" sz="1200" b="1"/>
        </a:p>
      </dgm:t>
    </dgm:pt>
    <dgm:pt modelId="{B0A45A34-A4F2-4CA9-8EAC-D2672FA2EAC2}" type="parTrans" cxnId="{E70C82A7-7446-42B2-B523-339EB4716E50}">
      <dgm:prSet/>
      <dgm:spPr/>
      <dgm:t>
        <a:bodyPr/>
        <a:lstStyle/>
        <a:p>
          <a:endParaRPr lang="ru-RU"/>
        </a:p>
      </dgm:t>
    </dgm:pt>
    <dgm:pt modelId="{4503C79A-E5A4-4BC5-875E-6D99C784DF50}" type="sibTrans" cxnId="{E70C82A7-7446-42B2-B523-339EB4716E50}">
      <dgm:prSet/>
      <dgm:spPr/>
      <dgm:t>
        <a:bodyPr/>
        <a:lstStyle/>
        <a:p>
          <a:endParaRPr lang="ru-RU"/>
        </a:p>
      </dgm:t>
    </dgm:pt>
    <dgm:pt modelId="{191A2287-7B75-441A-B558-9059CCCA3E64}" type="asst">
      <dgm:prSet phldrT="[Текст]"/>
      <dgm:spPr/>
      <dgm:t>
        <a:bodyPr/>
        <a:lstStyle/>
        <a:p>
          <a:r>
            <a:rPr lang="en-US"/>
            <a:t>GREY ZONE</a:t>
          </a:r>
          <a:endParaRPr lang="ru-RU"/>
        </a:p>
      </dgm:t>
    </dgm:pt>
    <dgm:pt modelId="{1DC2A449-3971-47FD-B09C-DE70BA7CB556}" type="parTrans" cxnId="{876639CC-61B2-46D4-8A73-ABE70505DAF9}">
      <dgm:prSet/>
      <dgm:spPr/>
      <dgm:t>
        <a:bodyPr/>
        <a:lstStyle/>
        <a:p>
          <a:endParaRPr lang="ru-RU"/>
        </a:p>
      </dgm:t>
    </dgm:pt>
    <dgm:pt modelId="{6ACC82D4-75B6-44C7-9E61-CF7B5FA0E126}" type="sibTrans" cxnId="{876639CC-61B2-46D4-8A73-ABE70505DAF9}">
      <dgm:prSet/>
      <dgm:spPr/>
      <dgm:t>
        <a:bodyPr/>
        <a:lstStyle/>
        <a:p>
          <a:endParaRPr lang="ru-RU"/>
        </a:p>
      </dgm:t>
    </dgm:pt>
    <dgm:pt modelId="{2FFDA48D-EF51-4CC8-ADEB-2E3BBB9ED74D}" type="pres">
      <dgm:prSet presAssocID="{56D3398E-8442-40F0-8920-838E062DCA7F}" presName="Name0" presStyleCnt="0">
        <dgm:presLayoutVars>
          <dgm:orgChart val="1"/>
          <dgm:chPref val="1"/>
          <dgm:dir/>
          <dgm:animOne val="branch"/>
          <dgm:animLvl val="lvl"/>
          <dgm:resizeHandles/>
        </dgm:presLayoutVars>
      </dgm:prSet>
      <dgm:spPr/>
      <dgm:t>
        <a:bodyPr/>
        <a:lstStyle/>
        <a:p>
          <a:endParaRPr lang="ru-RU"/>
        </a:p>
      </dgm:t>
    </dgm:pt>
    <dgm:pt modelId="{8E5E3D98-3914-496F-8C42-600BA46E0B09}" type="pres">
      <dgm:prSet presAssocID="{7A1F30E8-C2FF-4112-AAA0-696A4CFABA79}" presName="hierRoot1" presStyleCnt="0">
        <dgm:presLayoutVars>
          <dgm:hierBranch val="init"/>
        </dgm:presLayoutVars>
      </dgm:prSet>
      <dgm:spPr/>
    </dgm:pt>
    <dgm:pt modelId="{EE824534-07A8-4893-8453-412CA5996241}" type="pres">
      <dgm:prSet presAssocID="{7A1F30E8-C2FF-4112-AAA0-696A4CFABA79}" presName="rootComposite1" presStyleCnt="0"/>
      <dgm:spPr/>
    </dgm:pt>
    <dgm:pt modelId="{E1075C22-B3DD-467A-AF4D-E6ADB7BDD44F}" type="pres">
      <dgm:prSet presAssocID="{7A1F30E8-C2FF-4112-AAA0-696A4CFABA79}" presName="rootText1" presStyleLbl="alignAcc1" presStyleIdx="0" presStyleCnt="0" custLinFactNeighborX="-711" custLinFactNeighborY="2222">
        <dgm:presLayoutVars>
          <dgm:chPref val="3"/>
        </dgm:presLayoutVars>
      </dgm:prSet>
      <dgm:spPr/>
      <dgm:t>
        <a:bodyPr/>
        <a:lstStyle/>
        <a:p>
          <a:endParaRPr lang="ru-RU"/>
        </a:p>
      </dgm:t>
    </dgm:pt>
    <dgm:pt modelId="{95BA3FA5-9091-4D99-8D84-5EF2E41C93FE}" type="pres">
      <dgm:prSet presAssocID="{7A1F30E8-C2FF-4112-AAA0-696A4CFABA79}" presName="topArc1" presStyleLbl="parChTrans1D1" presStyleIdx="0" presStyleCnt="12"/>
      <dgm:spPr/>
    </dgm:pt>
    <dgm:pt modelId="{73A6F8E4-28BF-4E54-80A1-42FAB826844A}" type="pres">
      <dgm:prSet presAssocID="{7A1F30E8-C2FF-4112-AAA0-696A4CFABA79}" presName="bottomArc1" presStyleLbl="parChTrans1D1" presStyleIdx="1" presStyleCnt="12"/>
      <dgm:spPr/>
    </dgm:pt>
    <dgm:pt modelId="{E548302A-13F9-4266-AAED-1122752F6F80}" type="pres">
      <dgm:prSet presAssocID="{7A1F30E8-C2FF-4112-AAA0-696A4CFABA79}" presName="topConnNode1" presStyleLbl="node1" presStyleIdx="0" presStyleCnt="0"/>
      <dgm:spPr/>
      <dgm:t>
        <a:bodyPr/>
        <a:lstStyle/>
        <a:p>
          <a:endParaRPr lang="ru-RU"/>
        </a:p>
      </dgm:t>
    </dgm:pt>
    <dgm:pt modelId="{28C35C29-0D4A-4AE8-9C37-CB853E8196E6}" type="pres">
      <dgm:prSet presAssocID="{7A1F30E8-C2FF-4112-AAA0-696A4CFABA79}" presName="hierChild2" presStyleCnt="0"/>
      <dgm:spPr/>
    </dgm:pt>
    <dgm:pt modelId="{2171CE56-EB81-414E-B30E-AB250143AD4E}" type="pres">
      <dgm:prSet presAssocID="{3883196E-7D4E-4070-B5F9-F58852897CEB}" presName="Name28" presStyleLbl="parChTrans1D2" presStyleIdx="0" presStyleCnt="4"/>
      <dgm:spPr/>
      <dgm:t>
        <a:bodyPr/>
        <a:lstStyle/>
        <a:p>
          <a:endParaRPr lang="ru-RU"/>
        </a:p>
      </dgm:t>
    </dgm:pt>
    <dgm:pt modelId="{20E3382B-53A3-411C-A37C-120262FC9EFF}" type="pres">
      <dgm:prSet presAssocID="{C821BB17-C29D-47F3-9899-FB4530B4BFF4}" presName="hierRoot2" presStyleCnt="0">
        <dgm:presLayoutVars>
          <dgm:hierBranch val="init"/>
        </dgm:presLayoutVars>
      </dgm:prSet>
      <dgm:spPr/>
    </dgm:pt>
    <dgm:pt modelId="{1D8AFBD3-FC9A-4EE3-B689-058229502995}" type="pres">
      <dgm:prSet presAssocID="{C821BB17-C29D-47F3-9899-FB4530B4BFF4}" presName="rootComposite2" presStyleCnt="0"/>
      <dgm:spPr/>
    </dgm:pt>
    <dgm:pt modelId="{3874D785-EDC4-41C7-9A84-77A39755E02E}" type="pres">
      <dgm:prSet presAssocID="{C821BB17-C29D-47F3-9899-FB4530B4BFF4}" presName="rootText2" presStyleLbl="alignAcc1" presStyleIdx="0" presStyleCnt="0">
        <dgm:presLayoutVars>
          <dgm:chPref val="3"/>
        </dgm:presLayoutVars>
      </dgm:prSet>
      <dgm:spPr/>
      <dgm:t>
        <a:bodyPr/>
        <a:lstStyle/>
        <a:p>
          <a:endParaRPr lang="ru-RU"/>
        </a:p>
      </dgm:t>
    </dgm:pt>
    <dgm:pt modelId="{38EB6BA5-0982-4A43-B4D8-F63CB4BB8985}" type="pres">
      <dgm:prSet presAssocID="{C821BB17-C29D-47F3-9899-FB4530B4BFF4}" presName="topArc2" presStyleLbl="parChTrans1D1" presStyleIdx="2" presStyleCnt="12"/>
      <dgm:spPr/>
    </dgm:pt>
    <dgm:pt modelId="{F59DC160-3280-4FD1-A6C2-8BB1BE2E85BE}" type="pres">
      <dgm:prSet presAssocID="{C821BB17-C29D-47F3-9899-FB4530B4BFF4}" presName="bottomArc2" presStyleLbl="parChTrans1D1" presStyleIdx="3" presStyleCnt="12"/>
      <dgm:spPr/>
    </dgm:pt>
    <dgm:pt modelId="{C2F5BD32-D167-4756-B84C-AD6CDD7DF52B}" type="pres">
      <dgm:prSet presAssocID="{C821BB17-C29D-47F3-9899-FB4530B4BFF4}" presName="topConnNode2" presStyleLbl="node2" presStyleIdx="0" presStyleCnt="0"/>
      <dgm:spPr/>
      <dgm:t>
        <a:bodyPr/>
        <a:lstStyle/>
        <a:p>
          <a:endParaRPr lang="ru-RU"/>
        </a:p>
      </dgm:t>
    </dgm:pt>
    <dgm:pt modelId="{878F7ACD-FBD4-4DDE-A360-B34A70ED42CA}" type="pres">
      <dgm:prSet presAssocID="{C821BB17-C29D-47F3-9899-FB4530B4BFF4}" presName="hierChild4" presStyleCnt="0"/>
      <dgm:spPr/>
    </dgm:pt>
    <dgm:pt modelId="{E43EBD3F-3C58-43FC-894A-1DE6C173760F}" type="pres">
      <dgm:prSet presAssocID="{C821BB17-C29D-47F3-9899-FB4530B4BFF4}" presName="hierChild5" presStyleCnt="0"/>
      <dgm:spPr/>
    </dgm:pt>
    <dgm:pt modelId="{6B8E1C19-266E-41FB-89DE-D550A3F7B944}" type="pres">
      <dgm:prSet presAssocID="{0BC5E2E9-C3DB-4E28-87A5-85D9AE74ACB3}" presName="Name28" presStyleLbl="parChTrans1D2" presStyleIdx="1" presStyleCnt="4"/>
      <dgm:spPr/>
      <dgm:t>
        <a:bodyPr/>
        <a:lstStyle/>
        <a:p>
          <a:endParaRPr lang="ru-RU"/>
        </a:p>
      </dgm:t>
    </dgm:pt>
    <dgm:pt modelId="{A6FB2BF8-AE2D-406D-86A2-1152EAA0A735}" type="pres">
      <dgm:prSet presAssocID="{82BC2CD3-7C8F-4F79-AE69-6C62A88C59B1}" presName="hierRoot2" presStyleCnt="0">
        <dgm:presLayoutVars>
          <dgm:hierBranch val="init"/>
        </dgm:presLayoutVars>
      </dgm:prSet>
      <dgm:spPr/>
    </dgm:pt>
    <dgm:pt modelId="{BA126AD4-8AD6-45D7-8150-6F773CB611A0}" type="pres">
      <dgm:prSet presAssocID="{82BC2CD3-7C8F-4F79-AE69-6C62A88C59B1}" presName="rootComposite2" presStyleCnt="0"/>
      <dgm:spPr/>
    </dgm:pt>
    <dgm:pt modelId="{38CC5D4B-7D45-4DC6-BC20-1EB8A4822228}" type="pres">
      <dgm:prSet presAssocID="{82BC2CD3-7C8F-4F79-AE69-6C62A88C59B1}" presName="rootText2" presStyleLbl="alignAcc1" presStyleIdx="0" presStyleCnt="0">
        <dgm:presLayoutVars>
          <dgm:chPref val="3"/>
        </dgm:presLayoutVars>
      </dgm:prSet>
      <dgm:spPr/>
      <dgm:t>
        <a:bodyPr/>
        <a:lstStyle/>
        <a:p>
          <a:endParaRPr lang="ru-RU"/>
        </a:p>
      </dgm:t>
    </dgm:pt>
    <dgm:pt modelId="{C8458DBF-AD23-460E-8A0F-DC45F1138E88}" type="pres">
      <dgm:prSet presAssocID="{82BC2CD3-7C8F-4F79-AE69-6C62A88C59B1}" presName="topArc2" presStyleLbl="parChTrans1D1" presStyleIdx="4" presStyleCnt="12"/>
      <dgm:spPr/>
    </dgm:pt>
    <dgm:pt modelId="{1FC33B22-FE8F-4E9C-A54C-246DD4B94F04}" type="pres">
      <dgm:prSet presAssocID="{82BC2CD3-7C8F-4F79-AE69-6C62A88C59B1}" presName="bottomArc2" presStyleLbl="parChTrans1D1" presStyleIdx="5" presStyleCnt="12"/>
      <dgm:spPr/>
    </dgm:pt>
    <dgm:pt modelId="{826E592B-B42B-43D0-A0B6-E9C298B217B2}" type="pres">
      <dgm:prSet presAssocID="{82BC2CD3-7C8F-4F79-AE69-6C62A88C59B1}" presName="topConnNode2" presStyleLbl="node2" presStyleIdx="0" presStyleCnt="0"/>
      <dgm:spPr/>
      <dgm:t>
        <a:bodyPr/>
        <a:lstStyle/>
        <a:p>
          <a:endParaRPr lang="ru-RU"/>
        </a:p>
      </dgm:t>
    </dgm:pt>
    <dgm:pt modelId="{453DBFB2-9E80-46BB-ACA9-D669F9DD436F}" type="pres">
      <dgm:prSet presAssocID="{82BC2CD3-7C8F-4F79-AE69-6C62A88C59B1}" presName="hierChild4" presStyleCnt="0"/>
      <dgm:spPr/>
    </dgm:pt>
    <dgm:pt modelId="{F2CB148A-FB5C-46AC-A8FF-1B243DEA25B5}" type="pres">
      <dgm:prSet presAssocID="{82BC2CD3-7C8F-4F79-AE69-6C62A88C59B1}" presName="hierChild5" presStyleCnt="0"/>
      <dgm:spPr/>
    </dgm:pt>
    <dgm:pt modelId="{36003BB4-52D1-4FDE-A5E4-EB9D5BF19045}" type="pres">
      <dgm:prSet presAssocID="{B0A45A34-A4F2-4CA9-8EAC-D2672FA2EAC2}" presName="Name28" presStyleLbl="parChTrans1D2" presStyleIdx="2" presStyleCnt="4"/>
      <dgm:spPr/>
      <dgm:t>
        <a:bodyPr/>
        <a:lstStyle/>
        <a:p>
          <a:endParaRPr lang="ru-RU"/>
        </a:p>
      </dgm:t>
    </dgm:pt>
    <dgm:pt modelId="{94FF2DB0-C1EE-47D2-8F30-4E0565D4898F}" type="pres">
      <dgm:prSet presAssocID="{782C2A5A-4AB0-4920-A373-AE64D66E5F5D}" presName="hierRoot2" presStyleCnt="0">
        <dgm:presLayoutVars>
          <dgm:hierBranch val="init"/>
        </dgm:presLayoutVars>
      </dgm:prSet>
      <dgm:spPr/>
    </dgm:pt>
    <dgm:pt modelId="{30A564F5-6D2E-464F-9A6E-D443DDF9547A}" type="pres">
      <dgm:prSet presAssocID="{782C2A5A-4AB0-4920-A373-AE64D66E5F5D}" presName="rootComposite2" presStyleCnt="0"/>
      <dgm:spPr/>
    </dgm:pt>
    <dgm:pt modelId="{FB6A97FA-66F5-4BDE-B42B-03FD8D57AD6F}" type="pres">
      <dgm:prSet presAssocID="{782C2A5A-4AB0-4920-A373-AE64D66E5F5D}" presName="rootText2" presStyleLbl="alignAcc1" presStyleIdx="0" presStyleCnt="0">
        <dgm:presLayoutVars>
          <dgm:chPref val="3"/>
        </dgm:presLayoutVars>
      </dgm:prSet>
      <dgm:spPr/>
      <dgm:t>
        <a:bodyPr/>
        <a:lstStyle/>
        <a:p>
          <a:endParaRPr lang="ru-RU"/>
        </a:p>
      </dgm:t>
    </dgm:pt>
    <dgm:pt modelId="{39C881F0-5B67-4B3A-8BC7-DFC14C26FD61}" type="pres">
      <dgm:prSet presAssocID="{782C2A5A-4AB0-4920-A373-AE64D66E5F5D}" presName="topArc2" presStyleLbl="parChTrans1D1" presStyleIdx="6" presStyleCnt="12"/>
      <dgm:spPr/>
    </dgm:pt>
    <dgm:pt modelId="{34A99CA3-FC08-42DA-BEF6-FA1E00C14EA5}" type="pres">
      <dgm:prSet presAssocID="{782C2A5A-4AB0-4920-A373-AE64D66E5F5D}" presName="bottomArc2" presStyleLbl="parChTrans1D1" presStyleIdx="7" presStyleCnt="12"/>
      <dgm:spPr/>
    </dgm:pt>
    <dgm:pt modelId="{F12C3FA7-7D67-4C6A-8769-81E1714C46AE}" type="pres">
      <dgm:prSet presAssocID="{782C2A5A-4AB0-4920-A373-AE64D66E5F5D}" presName="topConnNode2" presStyleLbl="node2" presStyleIdx="0" presStyleCnt="0"/>
      <dgm:spPr/>
      <dgm:t>
        <a:bodyPr/>
        <a:lstStyle/>
        <a:p>
          <a:endParaRPr lang="ru-RU"/>
        </a:p>
      </dgm:t>
    </dgm:pt>
    <dgm:pt modelId="{1760C43A-5E73-4CBD-9883-66CC1A20368B}" type="pres">
      <dgm:prSet presAssocID="{782C2A5A-4AB0-4920-A373-AE64D66E5F5D}" presName="hierChild4" presStyleCnt="0"/>
      <dgm:spPr/>
    </dgm:pt>
    <dgm:pt modelId="{0AE69217-9472-4F21-AFB6-EDCE0645BFE0}" type="pres">
      <dgm:prSet presAssocID="{782C2A5A-4AB0-4920-A373-AE64D66E5F5D}" presName="hierChild5" presStyleCnt="0"/>
      <dgm:spPr/>
    </dgm:pt>
    <dgm:pt modelId="{A8430CEC-78FE-4D59-B597-B6F72EEF8C4F}" type="pres">
      <dgm:prSet presAssocID="{7A1F30E8-C2FF-4112-AAA0-696A4CFABA79}" presName="hierChild3" presStyleCnt="0"/>
      <dgm:spPr/>
    </dgm:pt>
    <dgm:pt modelId="{FFAF336B-0FF9-4F3A-AB9B-FDACDAA45943}" type="pres">
      <dgm:prSet presAssocID="{16792A46-C595-41CB-A0F4-2DE710F52467}" presName="Name101" presStyleLbl="parChTrans1D2" presStyleIdx="3" presStyleCnt="4"/>
      <dgm:spPr/>
      <dgm:t>
        <a:bodyPr/>
        <a:lstStyle/>
        <a:p>
          <a:endParaRPr lang="ru-RU"/>
        </a:p>
      </dgm:t>
    </dgm:pt>
    <dgm:pt modelId="{CEF2EE4E-8B59-4E91-93E2-366588FF68A8}" type="pres">
      <dgm:prSet presAssocID="{A3EE86AB-3D50-403F-A7F5-ABD63A23DE1C}" presName="hierRoot3" presStyleCnt="0">
        <dgm:presLayoutVars>
          <dgm:hierBranch val="init"/>
        </dgm:presLayoutVars>
      </dgm:prSet>
      <dgm:spPr/>
    </dgm:pt>
    <dgm:pt modelId="{EE56C4A8-2E16-41F2-A763-C7E546EC4C24}" type="pres">
      <dgm:prSet presAssocID="{A3EE86AB-3D50-403F-A7F5-ABD63A23DE1C}" presName="rootComposite3" presStyleCnt="0"/>
      <dgm:spPr/>
    </dgm:pt>
    <dgm:pt modelId="{2798EF4C-EE1D-4B68-93D9-9A74B9E6907F}" type="pres">
      <dgm:prSet presAssocID="{A3EE86AB-3D50-403F-A7F5-ABD63A23DE1C}" presName="rootText3" presStyleLbl="alignAcc1" presStyleIdx="0" presStyleCnt="0" custLinFactNeighborX="711" custLinFactNeighborY="-4445">
        <dgm:presLayoutVars>
          <dgm:chPref val="3"/>
        </dgm:presLayoutVars>
      </dgm:prSet>
      <dgm:spPr/>
      <dgm:t>
        <a:bodyPr/>
        <a:lstStyle/>
        <a:p>
          <a:endParaRPr lang="ru-RU"/>
        </a:p>
      </dgm:t>
    </dgm:pt>
    <dgm:pt modelId="{9B673E13-8A2A-4F9B-9371-3FD0B015236D}" type="pres">
      <dgm:prSet presAssocID="{A3EE86AB-3D50-403F-A7F5-ABD63A23DE1C}" presName="topArc3" presStyleLbl="parChTrans1D1" presStyleIdx="8" presStyleCnt="12"/>
      <dgm:spPr/>
    </dgm:pt>
    <dgm:pt modelId="{9A886AA1-9379-4A9B-A717-9793CAC85DA1}" type="pres">
      <dgm:prSet presAssocID="{A3EE86AB-3D50-403F-A7F5-ABD63A23DE1C}" presName="bottomArc3" presStyleLbl="parChTrans1D1" presStyleIdx="9" presStyleCnt="12"/>
      <dgm:spPr/>
    </dgm:pt>
    <dgm:pt modelId="{DE95D9F3-6217-417B-A05E-D41EB3E2A0AB}" type="pres">
      <dgm:prSet presAssocID="{A3EE86AB-3D50-403F-A7F5-ABD63A23DE1C}" presName="topConnNode3" presStyleLbl="asst1" presStyleIdx="0" presStyleCnt="0"/>
      <dgm:spPr/>
      <dgm:t>
        <a:bodyPr/>
        <a:lstStyle/>
        <a:p>
          <a:endParaRPr lang="ru-RU"/>
        </a:p>
      </dgm:t>
    </dgm:pt>
    <dgm:pt modelId="{DAADA01F-FB5B-4C31-9B18-D4881F303FD8}" type="pres">
      <dgm:prSet presAssocID="{A3EE86AB-3D50-403F-A7F5-ABD63A23DE1C}" presName="hierChild6" presStyleCnt="0"/>
      <dgm:spPr/>
    </dgm:pt>
    <dgm:pt modelId="{DD487035-CD5D-414D-BBF2-ECBE764252A5}" type="pres">
      <dgm:prSet presAssocID="{A3EE86AB-3D50-403F-A7F5-ABD63A23DE1C}" presName="hierChild7" presStyleCnt="0"/>
      <dgm:spPr/>
    </dgm:pt>
    <dgm:pt modelId="{5A41766B-ADF9-44A5-AB24-0E0770BAFDAD}" type="pres">
      <dgm:prSet presAssocID="{191A2287-7B75-441A-B558-9059CCCA3E64}" presName="hierRoot1" presStyleCnt="0">
        <dgm:presLayoutVars>
          <dgm:hierBranch val="init"/>
        </dgm:presLayoutVars>
      </dgm:prSet>
      <dgm:spPr/>
    </dgm:pt>
    <dgm:pt modelId="{3EA06A62-13D7-4E81-B5A8-8C7C8229DFB0}" type="pres">
      <dgm:prSet presAssocID="{191A2287-7B75-441A-B558-9059CCCA3E64}" presName="rootComposite1" presStyleCnt="0"/>
      <dgm:spPr/>
    </dgm:pt>
    <dgm:pt modelId="{1F8928E5-08DB-4498-99F1-9B9428FEEA39}" type="pres">
      <dgm:prSet presAssocID="{191A2287-7B75-441A-B558-9059CCCA3E64}" presName="rootText1" presStyleLbl="alignAcc1" presStyleIdx="0" presStyleCnt="0" custScaleX="84797" custScaleY="60103" custLinFactY="51156" custLinFactNeighborX="-55088" custLinFactNeighborY="100000">
        <dgm:presLayoutVars>
          <dgm:chPref val="3"/>
        </dgm:presLayoutVars>
      </dgm:prSet>
      <dgm:spPr/>
      <dgm:t>
        <a:bodyPr/>
        <a:lstStyle/>
        <a:p>
          <a:endParaRPr lang="ru-RU"/>
        </a:p>
      </dgm:t>
    </dgm:pt>
    <dgm:pt modelId="{75CB12A6-77E3-4105-9943-C6E6820AB69F}" type="pres">
      <dgm:prSet presAssocID="{191A2287-7B75-441A-B558-9059CCCA3E64}" presName="topArc1" presStyleLbl="parChTrans1D1" presStyleIdx="10" presStyleCnt="12"/>
      <dgm:spPr/>
    </dgm:pt>
    <dgm:pt modelId="{23A5AD6A-0351-4F84-B03F-8395E165C363}" type="pres">
      <dgm:prSet presAssocID="{191A2287-7B75-441A-B558-9059CCCA3E64}" presName="bottomArc1" presStyleLbl="parChTrans1D1" presStyleIdx="11" presStyleCnt="12"/>
      <dgm:spPr/>
    </dgm:pt>
    <dgm:pt modelId="{3225FD1D-6DD8-45E7-8917-CB6989A26542}" type="pres">
      <dgm:prSet presAssocID="{191A2287-7B75-441A-B558-9059CCCA3E64}" presName="topConnNode1" presStyleLbl="asst0" presStyleIdx="0" presStyleCnt="0"/>
      <dgm:spPr/>
      <dgm:t>
        <a:bodyPr/>
        <a:lstStyle/>
        <a:p>
          <a:endParaRPr lang="ru-RU"/>
        </a:p>
      </dgm:t>
    </dgm:pt>
    <dgm:pt modelId="{D4E5DCC8-FF12-492F-B391-803790B017B0}" type="pres">
      <dgm:prSet presAssocID="{191A2287-7B75-441A-B558-9059CCCA3E64}" presName="hierChild2" presStyleCnt="0"/>
      <dgm:spPr/>
    </dgm:pt>
    <dgm:pt modelId="{2398BF18-9595-4A51-8D09-22D797896FFE}" type="pres">
      <dgm:prSet presAssocID="{191A2287-7B75-441A-B558-9059CCCA3E64}" presName="hierChild3" presStyleCnt="0"/>
      <dgm:spPr/>
    </dgm:pt>
  </dgm:ptLst>
  <dgm:cxnLst>
    <dgm:cxn modelId="{406F86ED-9E53-4CF3-933D-2EBD0DB3A44B}" type="presOf" srcId="{782C2A5A-4AB0-4920-A373-AE64D66E5F5D}" destId="{F12C3FA7-7D67-4C6A-8769-81E1714C46AE}" srcOrd="1" destOrd="0" presId="urn:microsoft.com/office/officeart/2008/layout/HalfCircleOrganizationChart"/>
    <dgm:cxn modelId="{CA1828B3-87D7-42B0-91D1-EDDB9CD5CA05}" type="presOf" srcId="{C821BB17-C29D-47F3-9899-FB4530B4BFF4}" destId="{3874D785-EDC4-41C7-9A84-77A39755E02E}" srcOrd="0" destOrd="0" presId="urn:microsoft.com/office/officeart/2008/layout/HalfCircleOrganizationChart"/>
    <dgm:cxn modelId="{E3DDF227-356A-49D3-BA3D-855B4ADF8831}" type="presOf" srcId="{7A1F30E8-C2FF-4112-AAA0-696A4CFABA79}" destId="{E548302A-13F9-4266-AAED-1122752F6F80}" srcOrd="1" destOrd="0" presId="urn:microsoft.com/office/officeart/2008/layout/HalfCircleOrganizationChart"/>
    <dgm:cxn modelId="{3437C76E-E4C4-42EA-A48E-7EEF061D460F}" type="presOf" srcId="{C821BB17-C29D-47F3-9899-FB4530B4BFF4}" destId="{C2F5BD32-D167-4756-B84C-AD6CDD7DF52B}" srcOrd="1" destOrd="0" presId="urn:microsoft.com/office/officeart/2008/layout/HalfCircleOrganizationChart"/>
    <dgm:cxn modelId="{A5912F35-03CD-4472-B6E3-7DE6B300BAD5}" type="presOf" srcId="{191A2287-7B75-441A-B558-9059CCCA3E64}" destId="{1F8928E5-08DB-4498-99F1-9B9428FEEA39}" srcOrd="0" destOrd="0" presId="urn:microsoft.com/office/officeart/2008/layout/HalfCircleOrganizationChart"/>
    <dgm:cxn modelId="{876639CC-61B2-46D4-8A73-ABE70505DAF9}" srcId="{56D3398E-8442-40F0-8920-838E062DCA7F}" destId="{191A2287-7B75-441A-B558-9059CCCA3E64}" srcOrd="1" destOrd="0" parTransId="{1DC2A449-3971-47FD-B09C-DE70BA7CB556}" sibTransId="{6ACC82D4-75B6-44C7-9E61-CF7B5FA0E126}"/>
    <dgm:cxn modelId="{C4A99E44-CB07-455B-B99D-9CD4F32982F0}" type="presOf" srcId="{82BC2CD3-7C8F-4F79-AE69-6C62A88C59B1}" destId="{38CC5D4B-7D45-4DC6-BC20-1EB8A4822228}" srcOrd="0" destOrd="0" presId="urn:microsoft.com/office/officeart/2008/layout/HalfCircleOrganizationChart"/>
    <dgm:cxn modelId="{E70C82A7-7446-42B2-B523-339EB4716E50}" srcId="{7A1F30E8-C2FF-4112-AAA0-696A4CFABA79}" destId="{782C2A5A-4AB0-4920-A373-AE64D66E5F5D}" srcOrd="3" destOrd="0" parTransId="{B0A45A34-A4F2-4CA9-8EAC-D2672FA2EAC2}" sibTransId="{4503C79A-E5A4-4BC5-875E-6D99C784DF50}"/>
    <dgm:cxn modelId="{A21E9F58-75D5-4645-B71B-3D61FA22C657}" srcId="{7A1F30E8-C2FF-4112-AAA0-696A4CFABA79}" destId="{82BC2CD3-7C8F-4F79-AE69-6C62A88C59B1}" srcOrd="2" destOrd="0" parTransId="{0BC5E2E9-C3DB-4E28-87A5-85D9AE74ACB3}" sibTransId="{D684D3A6-72AE-48F1-A510-E605936AFA2D}"/>
    <dgm:cxn modelId="{ABA9E9A5-67C5-403C-B57B-393A8B2F4E48}" type="presOf" srcId="{0BC5E2E9-C3DB-4E28-87A5-85D9AE74ACB3}" destId="{6B8E1C19-266E-41FB-89DE-D550A3F7B944}" srcOrd="0" destOrd="0" presId="urn:microsoft.com/office/officeart/2008/layout/HalfCircleOrganizationChart"/>
    <dgm:cxn modelId="{C82B1F82-41AB-49FF-930B-3ED385701C41}" type="presOf" srcId="{56D3398E-8442-40F0-8920-838E062DCA7F}" destId="{2FFDA48D-EF51-4CC8-ADEB-2E3BBB9ED74D}" srcOrd="0" destOrd="0" presId="urn:microsoft.com/office/officeart/2008/layout/HalfCircleOrganizationChart"/>
    <dgm:cxn modelId="{AEF0479F-7F19-440E-82F1-34FAF911CC3C}" srcId="{56D3398E-8442-40F0-8920-838E062DCA7F}" destId="{7A1F30E8-C2FF-4112-AAA0-696A4CFABA79}" srcOrd="0" destOrd="0" parTransId="{E6827D89-143F-44BC-A740-3B4AD27EABEF}" sibTransId="{4168F35A-927C-4226-9DAF-F5E8D7D347FE}"/>
    <dgm:cxn modelId="{60B00BEE-C5FB-4D5E-A1D7-E51BECBC364C}" type="presOf" srcId="{782C2A5A-4AB0-4920-A373-AE64D66E5F5D}" destId="{FB6A97FA-66F5-4BDE-B42B-03FD8D57AD6F}" srcOrd="0" destOrd="0" presId="urn:microsoft.com/office/officeart/2008/layout/HalfCircleOrganizationChart"/>
    <dgm:cxn modelId="{7318166B-2F9F-4ED9-A266-96C150A27C77}" type="presOf" srcId="{16792A46-C595-41CB-A0F4-2DE710F52467}" destId="{FFAF336B-0FF9-4F3A-AB9B-FDACDAA45943}" srcOrd="0" destOrd="0" presId="urn:microsoft.com/office/officeart/2008/layout/HalfCircleOrganizationChart"/>
    <dgm:cxn modelId="{4DB2C72B-37B7-45F7-8DB3-60434878FF6A}" type="presOf" srcId="{3883196E-7D4E-4070-B5F9-F58852897CEB}" destId="{2171CE56-EB81-414E-B30E-AB250143AD4E}" srcOrd="0" destOrd="0" presId="urn:microsoft.com/office/officeart/2008/layout/HalfCircleOrganizationChart"/>
    <dgm:cxn modelId="{0BE5C680-1548-452C-BA6C-CF61FF8A9938}" type="presOf" srcId="{191A2287-7B75-441A-B558-9059CCCA3E64}" destId="{3225FD1D-6DD8-45E7-8917-CB6989A26542}" srcOrd="1" destOrd="0" presId="urn:microsoft.com/office/officeart/2008/layout/HalfCircleOrganizationChart"/>
    <dgm:cxn modelId="{356A7032-7276-4B34-A863-A057B5A91E78}" type="presOf" srcId="{B0A45A34-A4F2-4CA9-8EAC-D2672FA2EAC2}" destId="{36003BB4-52D1-4FDE-A5E4-EB9D5BF19045}" srcOrd="0" destOrd="0" presId="urn:microsoft.com/office/officeart/2008/layout/HalfCircleOrganizationChart"/>
    <dgm:cxn modelId="{4104CA5A-9DBF-4469-91B6-370AA085C78A}" type="presOf" srcId="{7A1F30E8-C2FF-4112-AAA0-696A4CFABA79}" destId="{E1075C22-B3DD-467A-AF4D-E6ADB7BDD44F}" srcOrd="0" destOrd="0" presId="urn:microsoft.com/office/officeart/2008/layout/HalfCircleOrganizationChart"/>
    <dgm:cxn modelId="{E751B23F-8D3C-4DD1-94F0-5C6A6C2591BA}" type="presOf" srcId="{A3EE86AB-3D50-403F-A7F5-ABD63A23DE1C}" destId="{DE95D9F3-6217-417B-A05E-D41EB3E2A0AB}" srcOrd="1" destOrd="0" presId="urn:microsoft.com/office/officeart/2008/layout/HalfCircleOrganizationChart"/>
    <dgm:cxn modelId="{BAF198A6-0014-4F98-8951-35DA38356B42}" type="presOf" srcId="{82BC2CD3-7C8F-4F79-AE69-6C62A88C59B1}" destId="{826E592B-B42B-43D0-A0B6-E9C298B217B2}" srcOrd="1" destOrd="0" presId="urn:microsoft.com/office/officeart/2008/layout/HalfCircleOrganizationChart"/>
    <dgm:cxn modelId="{61336A3C-B7E7-4D57-823C-7B7561F57B82}" srcId="{7A1F30E8-C2FF-4112-AAA0-696A4CFABA79}" destId="{A3EE86AB-3D50-403F-A7F5-ABD63A23DE1C}" srcOrd="0" destOrd="0" parTransId="{16792A46-C595-41CB-A0F4-2DE710F52467}" sibTransId="{328A6BED-1197-4836-BEF6-A208248DC5CC}"/>
    <dgm:cxn modelId="{79875D00-535C-40F0-8240-49C36C99245E}" srcId="{7A1F30E8-C2FF-4112-AAA0-696A4CFABA79}" destId="{C821BB17-C29D-47F3-9899-FB4530B4BFF4}" srcOrd="1" destOrd="0" parTransId="{3883196E-7D4E-4070-B5F9-F58852897CEB}" sibTransId="{0E638A22-6FAD-48FF-8294-58B7955BF145}"/>
    <dgm:cxn modelId="{BD035D1A-7C83-4F3D-836A-9F949A65043A}" type="presOf" srcId="{A3EE86AB-3D50-403F-A7F5-ABD63A23DE1C}" destId="{2798EF4C-EE1D-4B68-93D9-9A74B9E6907F}" srcOrd="0" destOrd="0" presId="urn:microsoft.com/office/officeart/2008/layout/HalfCircleOrganizationChart"/>
    <dgm:cxn modelId="{A5E7B2CE-4693-4ACB-A18A-82F6A6932976}" type="presParOf" srcId="{2FFDA48D-EF51-4CC8-ADEB-2E3BBB9ED74D}" destId="{8E5E3D98-3914-496F-8C42-600BA46E0B09}" srcOrd="0" destOrd="0" presId="urn:microsoft.com/office/officeart/2008/layout/HalfCircleOrganizationChart"/>
    <dgm:cxn modelId="{43DE950D-FA8D-47F2-B15A-67482CB1E376}" type="presParOf" srcId="{8E5E3D98-3914-496F-8C42-600BA46E0B09}" destId="{EE824534-07A8-4893-8453-412CA5996241}" srcOrd="0" destOrd="0" presId="urn:microsoft.com/office/officeart/2008/layout/HalfCircleOrganizationChart"/>
    <dgm:cxn modelId="{DB56870D-CA3D-4109-B938-9FD8C305F7B5}" type="presParOf" srcId="{EE824534-07A8-4893-8453-412CA5996241}" destId="{E1075C22-B3DD-467A-AF4D-E6ADB7BDD44F}" srcOrd="0" destOrd="0" presId="urn:microsoft.com/office/officeart/2008/layout/HalfCircleOrganizationChart"/>
    <dgm:cxn modelId="{0A7C8ACF-4FFD-46B2-A720-6EC6DFD06697}" type="presParOf" srcId="{EE824534-07A8-4893-8453-412CA5996241}" destId="{95BA3FA5-9091-4D99-8D84-5EF2E41C93FE}" srcOrd="1" destOrd="0" presId="urn:microsoft.com/office/officeart/2008/layout/HalfCircleOrganizationChart"/>
    <dgm:cxn modelId="{D3B26959-050E-47B5-B559-B65896FB4251}" type="presParOf" srcId="{EE824534-07A8-4893-8453-412CA5996241}" destId="{73A6F8E4-28BF-4E54-80A1-42FAB826844A}" srcOrd="2" destOrd="0" presId="urn:microsoft.com/office/officeart/2008/layout/HalfCircleOrganizationChart"/>
    <dgm:cxn modelId="{FA4B2B03-9A02-4E62-91AC-ABB69DE0062D}" type="presParOf" srcId="{EE824534-07A8-4893-8453-412CA5996241}" destId="{E548302A-13F9-4266-AAED-1122752F6F80}" srcOrd="3" destOrd="0" presId="urn:microsoft.com/office/officeart/2008/layout/HalfCircleOrganizationChart"/>
    <dgm:cxn modelId="{31237DC7-3141-438B-9347-2A709235FC20}" type="presParOf" srcId="{8E5E3D98-3914-496F-8C42-600BA46E0B09}" destId="{28C35C29-0D4A-4AE8-9C37-CB853E8196E6}" srcOrd="1" destOrd="0" presId="urn:microsoft.com/office/officeart/2008/layout/HalfCircleOrganizationChart"/>
    <dgm:cxn modelId="{CE4002A3-4B0C-4E68-A322-170F3AC0CB3F}" type="presParOf" srcId="{28C35C29-0D4A-4AE8-9C37-CB853E8196E6}" destId="{2171CE56-EB81-414E-B30E-AB250143AD4E}" srcOrd="0" destOrd="0" presId="urn:microsoft.com/office/officeart/2008/layout/HalfCircleOrganizationChart"/>
    <dgm:cxn modelId="{C98793B6-C618-4223-A06E-84264DF3F23B}" type="presParOf" srcId="{28C35C29-0D4A-4AE8-9C37-CB853E8196E6}" destId="{20E3382B-53A3-411C-A37C-120262FC9EFF}" srcOrd="1" destOrd="0" presId="urn:microsoft.com/office/officeart/2008/layout/HalfCircleOrganizationChart"/>
    <dgm:cxn modelId="{2D124A4C-B9B9-4A9B-9E72-AF7D5B3F7004}" type="presParOf" srcId="{20E3382B-53A3-411C-A37C-120262FC9EFF}" destId="{1D8AFBD3-FC9A-4EE3-B689-058229502995}" srcOrd="0" destOrd="0" presId="urn:microsoft.com/office/officeart/2008/layout/HalfCircleOrganizationChart"/>
    <dgm:cxn modelId="{45718221-14F0-48ED-B435-8FFB895997D4}" type="presParOf" srcId="{1D8AFBD3-FC9A-4EE3-B689-058229502995}" destId="{3874D785-EDC4-41C7-9A84-77A39755E02E}" srcOrd="0" destOrd="0" presId="urn:microsoft.com/office/officeart/2008/layout/HalfCircleOrganizationChart"/>
    <dgm:cxn modelId="{EAFAD4E1-F720-4DBA-96D8-4E7CB4A571CA}" type="presParOf" srcId="{1D8AFBD3-FC9A-4EE3-B689-058229502995}" destId="{38EB6BA5-0982-4A43-B4D8-F63CB4BB8985}" srcOrd="1" destOrd="0" presId="urn:microsoft.com/office/officeart/2008/layout/HalfCircleOrganizationChart"/>
    <dgm:cxn modelId="{9901BF14-8338-4E83-ADA3-7526363BF6DB}" type="presParOf" srcId="{1D8AFBD3-FC9A-4EE3-B689-058229502995}" destId="{F59DC160-3280-4FD1-A6C2-8BB1BE2E85BE}" srcOrd="2" destOrd="0" presId="urn:microsoft.com/office/officeart/2008/layout/HalfCircleOrganizationChart"/>
    <dgm:cxn modelId="{35F9462E-55FF-4A9B-8DD0-41FE2441E20E}" type="presParOf" srcId="{1D8AFBD3-FC9A-4EE3-B689-058229502995}" destId="{C2F5BD32-D167-4756-B84C-AD6CDD7DF52B}" srcOrd="3" destOrd="0" presId="urn:microsoft.com/office/officeart/2008/layout/HalfCircleOrganizationChart"/>
    <dgm:cxn modelId="{146DDEF8-E79D-4774-9BB0-A66A53E87CF5}" type="presParOf" srcId="{20E3382B-53A3-411C-A37C-120262FC9EFF}" destId="{878F7ACD-FBD4-4DDE-A360-B34A70ED42CA}" srcOrd="1" destOrd="0" presId="urn:microsoft.com/office/officeart/2008/layout/HalfCircleOrganizationChart"/>
    <dgm:cxn modelId="{52941605-AD56-43B6-AAD9-E95192E1A6A9}" type="presParOf" srcId="{20E3382B-53A3-411C-A37C-120262FC9EFF}" destId="{E43EBD3F-3C58-43FC-894A-1DE6C173760F}" srcOrd="2" destOrd="0" presId="urn:microsoft.com/office/officeart/2008/layout/HalfCircleOrganizationChart"/>
    <dgm:cxn modelId="{661DDA23-C515-4021-8694-B2665F5FEDE5}" type="presParOf" srcId="{28C35C29-0D4A-4AE8-9C37-CB853E8196E6}" destId="{6B8E1C19-266E-41FB-89DE-D550A3F7B944}" srcOrd="2" destOrd="0" presId="urn:microsoft.com/office/officeart/2008/layout/HalfCircleOrganizationChart"/>
    <dgm:cxn modelId="{2B8BA191-FB96-4197-8F93-E9F3669DE5EF}" type="presParOf" srcId="{28C35C29-0D4A-4AE8-9C37-CB853E8196E6}" destId="{A6FB2BF8-AE2D-406D-86A2-1152EAA0A735}" srcOrd="3" destOrd="0" presId="urn:microsoft.com/office/officeart/2008/layout/HalfCircleOrganizationChart"/>
    <dgm:cxn modelId="{DCC48EFC-25B6-4AE2-97E3-7DDA8C650D49}" type="presParOf" srcId="{A6FB2BF8-AE2D-406D-86A2-1152EAA0A735}" destId="{BA126AD4-8AD6-45D7-8150-6F773CB611A0}" srcOrd="0" destOrd="0" presId="urn:microsoft.com/office/officeart/2008/layout/HalfCircleOrganizationChart"/>
    <dgm:cxn modelId="{BC175D0E-353D-47A2-A070-CCCFBE13EB27}" type="presParOf" srcId="{BA126AD4-8AD6-45D7-8150-6F773CB611A0}" destId="{38CC5D4B-7D45-4DC6-BC20-1EB8A4822228}" srcOrd="0" destOrd="0" presId="urn:microsoft.com/office/officeart/2008/layout/HalfCircleOrganizationChart"/>
    <dgm:cxn modelId="{E4C097BA-9429-415B-BF86-B3E901D5FE1A}" type="presParOf" srcId="{BA126AD4-8AD6-45D7-8150-6F773CB611A0}" destId="{C8458DBF-AD23-460E-8A0F-DC45F1138E88}" srcOrd="1" destOrd="0" presId="urn:microsoft.com/office/officeart/2008/layout/HalfCircleOrganizationChart"/>
    <dgm:cxn modelId="{42A7DA70-DA08-4B8C-9453-E0DA3F7CADA8}" type="presParOf" srcId="{BA126AD4-8AD6-45D7-8150-6F773CB611A0}" destId="{1FC33B22-FE8F-4E9C-A54C-246DD4B94F04}" srcOrd="2" destOrd="0" presId="urn:microsoft.com/office/officeart/2008/layout/HalfCircleOrganizationChart"/>
    <dgm:cxn modelId="{5B242D07-43CE-4D94-A39E-C1F3086B6136}" type="presParOf" srcId="{BA126AD4-8AD6-45D7-8150-6F773CB611A0}" destId="{826E592B-B42B-43D0-A0B6-E9C298B217B2}" srcOrd="3" destOrd="0" presId="urn:microsoft.com/office/officeart/2008/layout/HalfCircleOrganizationChart"/>
    <dgm:cxn modelId="{3BF116A5-2C8D-4340-A33B-ABA70EE540E7}" type="presParOf" srcId="{A6FB2BF8-AE2D-406D-86A2-1152EAA0A735}" destId="{453DBFB2-9E80-46BB-ACA9-D669F9DD436F}" srcOrd="1" destOrd="0" presId="urn:microsoft.com/office/officeart/2008/layout/HalfCircleOrganizationChart"/>
    <dgm:cxn modelId="{D5A48834-7D35-4E7A-B8E8-4A13FDBE0F2D}" type="presParOf" srcId="{A6FB2BF8-AE2D-406D-86A2-1152EAA0A735}" destId="{F2CB148A-FB5C-46AC-A8FF-1B243DEA25B5}" srcOrd="2" destOrd="0" presId="urn:microsoft.com/office/officeart/2008/layout/HalfCircleOrganizationChart"/>
    <dgm:cxn modelId="{BD3547CC-58C9-45C7-BC72-A746C14A3D6E}" type="presParOf" srcId="{28C35C29-0D4A-4AE8-9C37-CB853E8196E6}" destId="{36003BB4-52D1-4FDE-A5E4-EB9D5BF19045}" srcOrd="4" destOrd="0" presId="urn:microsoft.com/office/officeart/2008/layout/HalfCircleOrganizationChart"/>
    <dgm:cxn modelId="{3F6FF7E0-2AEA-48FA-B88C-630D12C01295}" type="presParOf" srcId="{28C35C29-0D4A-4AE8-9C37-CB853E8196E6}" destId="{94FF2DB0-C1EE-47D2-8F30-4E0565D4898F}" srcOrd="5" destOrd="0" presId="urn:microsoft.com/office/officeart/2008/layout/HalfCircleOrganizationChart"/>
    <dgm:cxn modelId="{AB0FFF5B-E153-4D89-BB61-9459106582DD}" type="presParOf" srcId="{94FF2DB0-C1EE-47D2-8F30-4E0565D4898F}" destId="{30A564F5-6D2E-464F-9A6E-D443DDF9547A}" srcOrd="0" destOrd="0" presId="urn:microsoft.com/office/officeart/2008/layout/HalfCircleOrganizationChart"/>
    <dgm:cxn modelId="{177D0F37-DD9F-445A-AC21-9C1FE139DDD6}" type="presParOf" srcId="{30A564F5-6D2E-464F-9A6E-D443DDF9547A}" destId="{FB6A97FA-66F5-4BDE-B42B-03FD8D57AD6F}" srcOrd="0" destOrd="0" presId="urn:microsoft.com/office/officeart/2008/layout/HalfCircleOrganizationChart"/>
    <dgm:cxn modelId="{0504172F-3920-4D7C-A57A-19CA16526693}" type="presParOf" srcId="{30A564F5-6D2E-464F-9A6E-D443DDF9547A}" destId="{39C881F0-5B67-4B3A-8BC7-DFC14C26FD61}" srcOrd="1" destOrd="0" presId="urn:microsoft.com/office/officeart/2008/layout/HalfCircleOrganizationChart"/>
    <dgm:cxn modelId="{5B16E3FE-4362-46FB-9AF5-DC4BD851D391}" type="presParOf" srcId="{30A564F5-6D2E-464F-9A6E-D443DDF9547A}" destId="{34A99CA3-FC08-42DA-BEF6-FA1E00C14EA5}" srcOrd="2" destOrd="0" presId="urn:microsoft.com/office/officeart/2008/layout/HalfCircleOrganizationChart"/>
    <dgm:cxn modelId="{37122260-18BC-4941-9FEE-DDA8A62B76F8}" type="presParOf" srcId="{30A564F5-6D2E-464F-9A6E-D443DDF9547A}" destId="{F12C3FA7-7D67-4C6A-8769-81E1714C46AE}" srcOrd="3" destOrd="0" presId="urn:microsoft.com/office/officeart/2008/layout/HalfCircleOrganizationChart"/>
    <dgm:cxn modelId="{6EECACB6-3DC8-48AC-97B6-4E65492F627C}" type="presParOf" srcId="{94FF2DB0-C1EE-47D2-8F30-4E0565D4898F}" destId="{1760C43A-5E73-4CBD-9883-66CC1A20368B}" srcOrd="1" destOrd="0" presId="urn:microsoft.com/office/officeart/2008/layout/HalfCircleOrganizationChart"/>
    <dgm:cxn modelId="{7C2EBE96-E236-43E8-A591-0492E36AEF80}" type="presParOf" srcId="{94FF2DB0-C1EE-47D2-8F30-4E0565D4898F}" destId="{0AE69217-9472-4F21-AFB6-EDCE0645BFE0}" srcOrd="2" destOrd="0" presId="urn:microsoft.com/office/officeart/2008/layout/HalfCircleOrganizationChart"/>
    <dgm:cxn modelId="{F137E54D-5C7E-4A07-992C-18A81566FED1}" type="presParOf" srcId="{8E5E3D98-3914-496F-8C42-600BA46E0B09}" destId="{A8430CEC-78FE-4D59-B597-B6F72EEF8C4F}" srcOrd="2" destOrd="0" presId="urn:microsoft.com/office/officeart/2008/layout/HalfCircleOrganizationChart"/>
    <dgm:cxn modelId="{D80DFA6D-4251-420B-836B-3BFEB44EA668}" type="presParOf" srcId="{A8430CEC-78FE-4D59-B597-B6F72EEF8C4F}" destId="{FFAF336B-0FF9-4F3A-AB9B-FDACDAA45943}" srcOrd="0" destOrd="0" presId="urn:microsoft.com/office/officeart/2008/layout/HalfCircleOrganizationChart"/>
    <dgm:cxn modelId="{0B7EC127-AAEA-46DC-94AD-499C0E899764}" type="presParOf" srcId="{A8430CEC-78FE-4D59-B597-B6F72EEF8C4F}" destId="{CEF2EE4E-8B59-4E91-93E2-366588FF68A8}" srcOrd="1" destOrd="0" presId="urn:microsoft.com/office/officeart/2008/layout/HalfCircleOrganizationChart"/>
    <dgm:cxn modelId="{80230E34-D914-4B36-BCBD-F0FF7939B810}" type="presParOf" srcId="{CEF2EE4E-8B59-4E91-93E2-366588FF68A8}" destId="{EE56C4A8-2E16-41F2-A763-C7E546EC4C24}" srcOrd="0" destOrd="0" presId="urn:microsoft.com/office/officeart/2008/layout/HalfCircleOrganizationChart"/>
    <dgm:cxn modelId="{C374EA3B-1A85-4CC5-8D27-DA44C1075225}" type="presParOf" srcId="{EE56C4A8-2E16-41F2-A763-C7E546EC4C24}" destId="{2798EF4C-EE1D-4B68-93D9-9A74B9E6907F}" srcOrd="0" destOrd="0" presId="urn:microsoft.com/office/officeart/2008/layout/HalfCircleOrganizationChart"/>
    <dgm:cxn modelId="{7AC31F4D-F0C8-4464-99FE-6779BFBA3317}" type="presParOf" srcId="{EE56C4A8-2E16-41F2-A763-C7E546EC4C24}" destId="{9B673E13-8A2A-4F9B-9371-3FD0B015236D}" srcOrd="1" destOrd="0" presId="urn:microsoft.com/office/officeart/2008/layout/HalfCircleOrganizationChart"/>
    <dgm:cxn modelId="{F02938B4-E92D-4B8E-8203-EE5733BF9915}" type="presParOf" srcId="{EE56C4A8-2E16-41F2-A763-C7E546EC4C24}" destId="{9A886AA1-9379-4A9B-A717-9793CAC85DA1}" srcOrd="2" destOrd="0" presId="urn:microsoft.com/office/officeart/2008/layout/HalfCircleOrganizationChart"/>
    <dgm:cxn modelId="{978FCC92-8E09-461F-B5BE-A34182C3022C}" type="presParOf" srcId="{EE56C4A8-2E16-41F2-A763-C7E546EC4C24}" destId="{DE95D9F3-6217-417B-A05E-D41EB3E2A0AB}" srcOrd="3" destOrd="0" presId="urn:microsoft.com/office/officeart/2008/layout/HalfCircleOrganizationChart"/>
    <dgm:cxn modelId="{A9806F99-BD8D-4A22-8E07-5810D76AC15C}" type="presParOf" srcId="{CEF2EE4E-8B59-4E91-93E2-366588FF68A8}" destId="{DAADA01F-FB5B-4C31-9B18-D4881F303FD8}" srcOrd="1" destOrd="0" presId="urn:microsoft.com/office/officeart/2008/layout/HalfCircleOrganizationChart"/>
    <dgm:cxn modelId="{8FF39FDE-1649-458F-BF15-CF33D6682DF9}" type="presParOf" srcId="{CEF2EE4E-8B59-4E91-93E2-366588FF68A8}" destId="{DD487035-CD5D-414D-BBF2-ECBE764252A5}" srcOrd="2" destOrd="0" presId="urn:microsoft.com/office/officeart/2008/layout/HalfCircleOrganizationChart"/>
    <dgm:cxn modelId="{9DE50364-89FB-459F-BB17-1FE5AE798790}" type="presParOf" srcId="{2FFDA48D-EF51-4CC8-ADEB-2E3BBB9ED74D}" destId="{5A41766B-ADF9-44A5-AB24-0E0770BAFDAD}" srcOrd="1" destOrd="0" presId="urn:microsoft.com/office/officeart/2008/layout/HalfCircleOrganizationChart"/>
    <dgm:cxn modelId="{F7094E27-BCC4-47D6-9651-D62BB72E3276}" type="presParOf" srcId="{5A41766B-ADF9-44A5-AB24-0E0770BAFDAD}" destId="{3EA06A62-13D7-4E81-B5A8-8C7C8229DFB0}" srcOrd="0" destOrd="0" presId="urn:microsoft.com/office/officeart/2008/layout/HalfCircleOrganizationChart"/>
    <dgm:cxn modelId="{0BB7DFF1-35DA-4807-8C1E-C406734273A0}" type="presParOf" srcId="{3EA06A62-13D7-4E81-B5A8-8C7C8229DFB0}" destId="{1F8928E5-08DB-4498-99F1-9B9428FEEA39}" srcOrd="0" destOrd="0" presId="urn:microsoft.com/office/officeart/2008/layout/HalfCircleOrganizationChart"/>
    <dgm:cxn modelId="{542072FA-5E85-45C3-B48B-EEB8DDFFD15E}" type="presParOf" srcId="{3EA06A62-13D7-4E81-B5A8-8C7C8229DFB0}" destId="{75CB12A6-77E3-4105-9943-C6E6820AB69F}" srcOrd="1" destOrd="0" presId="urn:microsoft.com/office/officeart/2008/layout/HalfCircleOrganizationChart"/>
    <dgm:cxn modelId="{FFB29DFC-4252-4EE7-966D-366B5496483D}" type="presParOf" srcId="{3EA06A62-13D7-4E81-B5A8-8C7C8229DFB0}" destId="{23A5AD6A-0351-4F84-B03F-8395E165C363}" srcOrd="2" destOrd="0" presId="urn:microsoft.com/office/officeart/2008/layout/HalfCircleOrganizationChart"/>
    <dgm:cxn modelId="{2F49B93F-1404-4C7D-90FE-2B51155458A4}" type="presParOf" srcId="{3EA06A62-13D7-4E81-B5A8-8C7C8229DFB0}" destId="{3225FD1D-6DD8-45E7-8917-CB6989A26542}" srcOrd="3" destOrd="0" presId="urn:microsoft.com/office/officeart/2008/layout/HalfCircleOrganizationChart"/>
    <dgm:cxn modelId="{664A0A5C-620E-4ABC-8000-B701862642BC}" type="presParOf" srcId="{5A41766B-ADF9-44A5-AB24-0E0770BAFDAD}" destId="{D4E5DCC8-FF12-492F-B391-803790B017B0}" srcOrd="1" destOrd="0" presId="urn:microsoft.com/office/officeart/2008/layout/HalfCircleOrganizationChart"/>
    <dgm:cxn modelId="{F1B540B1-BDFD-4457-B25B-E8B0B5F2B817}" type="presParOf" srcId="{5A41766B-ADF9-44A5-AB24-0E0770BAFDAD}" destId="{2398BF18-9595-4A51-8D09-22D797896FFE}"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ABF307-DB68-472C-B89C-5CD0A15E4C80}">
      <dsp:nvSpPr>
        <dsp:cNvPr id="0" name=""/>
        <dsp:cNvSpPr/>
      </dsp:nvSpPr>
      <dsp:spPr>
        <a:xfrm>
          <a:off x="388757" y="-33328"/>
          <a:ext cx="3603677" cy="3603677"/>
        </a:xfrm>
        <a:prstGeom prst="circularArrow">
          <a:avLst>
            <a:gd name="adj1" fmla="val 5544"/>
            <a:gd name="adj2" fmla="val 330680"/>
            <a:gd name="adj3" fmla="val 13878195"/>
            <a:gd name="adj4" fmla="val 17324033"/>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8C62AD7-A1A2-4AD5-9BCF-BEF52FD9BB69}">
      <dsp:nvSpPr>
        <dsp:cNvPr id="0" name=""/>
        <dsp:cNvSpPr/>
      </dsp:nvSpPr>
      <dsp:spPr>
        <a:xfrm>
          <a:off x="1384367" y="-14568"/>
          <a:ext cx="1612456" cy="8062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o-RO" sz="1400" b="0" i="0" kern="1200"/>
            <a:t>Outlining </a:t>
          </a:r>
          <a:endParaRPr lang="en-US" sz="1400" b="0" i="0" kern="1200"/>
        </a:p>
        <a:p>
          <a:pPr lvl="0" algn="ctr" defTabSz="622300">
            <a:lnSpc>
              <a:spcPct val="90000"/>
            </a:lnSpc>
            <a:spcBef>
              <a:spcPct val="0"/>
            </a:spcBef>
            <a:spcAft>
              <a:spcPct val="35000"/>
            </a:spcAft>
          </a:pPr>
          <a:r>
            <a:rPr lang="ro-RO" sz="1400" b="0" i="0" kern="1200"/>
            <a:t>a process.</a:t>
          </a:r>
          <a:endParaRPr lang="ru-RU" sz="1400" kern="1200"/>
        </a:p>
      </dsp:txBody>
      <dsp:txXfrm>
        <a:off x="1423724" y="24789"/>
        <a:ext cx="1533742" cy="727514"/>
      </dsp:txXfrm>
    </dsp:sp>
    <dsp:sp modelId="{DD364EEA-C6B7-40AF-8A3D-46B9351D1FDF}">
      <dsp:nvSpPr>
        <dsp:cNvPr id="0" name=""/>
        <dsp:cNvSpPr/>
      </dsp:nvSpPr>
      <dsp:spPr>
        <a:xfrm>
          <a:off x="2484326" y="1070501"/>
          <a:ext cx="2335610" cy="12056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o-RO" sz="1400" b="0" i="0" kern="1200" dirty="0"/>
            <a:t>Defining a concept in official documentation.</a:t>
          </a:r>
          <a:endParaRPr lang="ru-RU" sz="1400" kern="1200" dirty="0"/>
        </a:p>
      </dsp:txBody>
      <dsp:txXfrm>
        <a:off x="2543179" y="1129354"/>
        <a:ext cx="2217904" cy="1087903"/>
      </dsp:txXfrm>
    </dsp:sp>
    <dsp:sp modelId="{CBAA7CEC-C908-4CBD-9EBE-0DB281E50714}">
      <dsp:nvSpPr>
        <dsp:cNvPr id="0" name=""/>
        <dsp:cNvSpPr/>
      </dsp:nvSpPr>
      <dsp:spPr>
        <a:xfrm>
          <a:off x="1974717" y="2443958"/>
          <a:ext cx="2238315" cy="144918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o-RO" sz="1400" b="0" i="0" kern="1200"/>
            <a:t>Identifying a term with an official definition.</a:t>
          </a:r>
          <a:endParaRPr lang="ru-RU" sz="1400" kern="1200"/>
        </a:p>
      </dsp:txBody>
      <dsp:txXfrm>
        <a:off x="2045460" y="2514701"/>
        <a:ext cx="2096829" cy="1307701"/>
      </dsp:txXfrm>
    </dsp:sp>
    <dsp:sp modelId="{2ED0D143-2D33-4B4E-90DA-8F48692FA8F6}">
      <dsp:nvSpPr>
        <dsp:cNvPr id="0" name=""/>
        <dsp:cNvSpPr/>
      </dsp:nvSpPr>
      <dsp:spPr>
        <a:xfrm>
          <a:off x="0" y="2575186"/>
          <a:ext cx="2046529" cy="116443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o-RO" sz="1400" b="0" i="0" kern="1200"/>
            <a:t>Introducing a term into other languages.</a:t>
          </a:r>
          <a:endParaRPr lang="ru-RU" sz="1400" kern="1200"/>
        </a:p>
      </dsp:txBody>
      <dsp:txXfrm>
        <a:off x="56843" y="2632029"/>
        <a:ext cx="1932843" cy="1050749"/>
      </dsp:txXfrm>
    </dsp:sp>
    <dsp:sp modelId="{61E4721D-9F7C-49BF-81C9-AC67ECC16C48}">
      <dsp:nvSpPr>
        <dsp:cNvPr id="0" name=""/>
        <dsp:cNvSpPr/>
      </dsp:nvSpPr>
      <dsp:spPr>
        <a:xfrm>
          <a:off x="-283796" y="902916"/>
          <a:ext cx="2025712" cy="109499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o-RO" sz="1400" b="0" i="0" kern="1200"/>
            <a:t>Adding </a:t>
          </a:r>
          <a:r>
            <a:rPr lang="en-US" sz="1400" b="0" i="0" kern="1200"/>
            <a:t>the new</a:t>
          </a:r>
          <a:r>
            <a:rPr lang="ro-RO" sz="1400" b="0" i="0" kern="1200"/>
            <a:t> word to  dictionar</a:t>
          </a:r>
          <a:r>
            <a:rPr lang="en-US" sz="1400" b="0" i="0" kern="1200"/>
            <a:t>ies</a:t>
          </a:r>
          <a:r>
            <a:rPr lang="ro-RO" sz="1400" b="0" i="0" kern="1200"/>
            <a:t>.</a:t>
          </a:r>
          <a:endParaRPr lang="ru-RU" sz="1400" kern="1200"/>
        </a:p>
      </dsp:txBody>
      <dsp:txXfrm>
        <a:off x="-230343" y="956369"/>
        <a:ext cx="1918806" cy="9880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10E0BC-ABCC-4376-9A9E-65883FD6E477}">
      <dsp:nvSpPr>
        <dsp:cNvPr id="0" name=""/>
        <dsp:cNvSpPr/>
      </dsp:nvSpPr>
      <dsp:spPr>
        <a:xfrm>
          <a:off x="0" y="416637"/>
          <a:ext cx="2013971" cy="643572"/>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a:t>T</a:t>
          </a:r>
          <a:r>
            <a:rPr lang="ru-RU" sz="1200" kern="1200"/>
            <a:t>he information space </a:t>
          </a:r>
          <a:r>
            <a:rPr lang="en-US" sz="1200" kern="1200"/>
            <a:t>&amp; </a:t>
          </a:r>
        </a:p>
        <a:p>
          <a:pPr lvl="0" algn="ctr" defTabSz="533400">
            <a:lnSpc>
              <a:spcPct val="90000"/>
            </a:lnSpc>
            <a:spcBef>
              <a:spcPct val="0"/>
            </a:spcBef>
            <a:spcAft>
              <a:spcPct val="35000"/>
            </a:spcAft>
          </a:pPr>
          <a:r>
            <a:rPr lang="en-US" sz="1200" kern="1200"/>
            <a:t>A </a:t>
          </a:r>
          <a:r>
            <a:rPr lang="ru-RU" sz="1200" kern="1200"/>
            <a:t>cyberspace.</a:t>
          </a:r>
        </a:p>
      </dsp:txBody>
      <dsp:txXfrm>
        <a:off x="18850" y="435487"/>
        <a:ext cx="1976271" cy="605872"/>
      </dsp:txXfrm>
    </dsp:sp>
    <dsp:sp modelId="{142714A2-E672-4242-9636-74F6B46048E1}">
      <dsp:nvSpPr>
        <dsp:cNvPr id="0" name=""/>
        <dsp:cNvSpPr/>
      </dsp:nvSpPr>
      <dsp:spPr>
        <a:xfrm>
          <a:off x="2989617" y="102818"/>
          <a:ext cx="2281300" cy="694389"/>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a:t>One Cyberspace</a:t>
          </a:r>
          <a:endParaRPr lang="ru-RU" sz="1100" kern="1200"/>
        </a:p>
      </dsp:txBody>
      <dsp:txXfrm>
        <a:off x="3009955" y="123156"/>
        <a:ext cx="2240624" cy="653713"/>
      </dsp:txXfrm>
    </dsp:sp>
    <dsp:sp modelId="{BF61618A-E748-46E5-A0F1-64F7D0D57C55}">
      <dsp:nvSpPr>
        <dsp:cNvPr id="0" name=""/>
        <dsp:cNvSpPr/>
      </dsp:nvSpPr>
      <dsp:spPr>
        <a:xfrm>
          <a:off x="2410833" y="3970020"/>
          <a:ext cx="700591" cy="700591"/>
        </a:xfrm>
        <a:prstGeom prst="triangl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E87B220-BA1F-4633-B29E-C93160E3693D}">
      <dsp:nvSpPr>
        <dsp:cNvPr id="0" name=""/>
        <dsp:cNvSpPr/>
      </dsp:nvSpPr>
      <dsp:spPr>
        <a:xfrm rot="240000">
          <a:off x="658712" y="3669808"/>
          <a:ext cx="4204834" cy="29403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DD3F094-E031-4DE8-AC16-6A1A8469AC8B}">
      <dsp:nvSpPr>
        <dsp:cNvPr id="0" name=""/>
        <dsp:cNvSpPr/>
      </dsp:nvSpPr>
      <dsp:spPr>
        <a:xfrm rot="240000">
          <a:off x="3156797" y="2487590"/>
          <a:ext cx="1730795" cy="122739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a:t>UE</a:t>
          </a:r>
          <a:endParaRPr lang="ru-RU" sz="3300" kern="1200"/>
        </a:p>
      </dsp:txBody>
      <dsp:txXfrm>
        <a:off x="3216713" y="2547506"/>
        <a:ext cx="1610963" cy="1107559"/>
      </dsp:txXfrm>
    </dsp:sp>
    <dsp:sp modelId="{839E48E7-36FD-4049-AE33-A641D349C328}">
      <dsp:nvSpPr>
        <dsp:cNvPr id="0" name=""/>
        <dsp:cNvSpPr/>
      </dsp:nvSpPr>
      <dsp:spPr>
        <a:xfrm rot="240000">
          <a:off x="3275707" y="1210619"/>
          <a:ext cx="1730795" cy="122739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a:t>Ukraine</a:t>
          </a:r>
          <a:endParaRPr lang="ru-RU" sz="3300" kern="1200"/>
        </a:p>
      </dsp:txBody>
      <dsp:txXfrm>
        <a:off x="3335623" y="1270535"/>
        <a:ext cx="1610963" cy="1107559"/>
      </dsp:txXfrm>
    </dsp:sp>
    <dsp:sp modelId="{A10F08D2-6543-4747-9C42-A724BF3AEA40}">
      <dsp:nvSpPr>
        <dsp:cNvPr id="0" name=""/>
        <dsp:cNvSpPr/>
      </dsp:nvSpPr>
      <dsp:spPr>
        <a:xfrm rot="240000">
          <a:off x="751432" y="2319448"/>
          <a:ext cx="1730795" cy="122739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a:t>Russia</a:t>
          </a:r>
          <a:endParaRPr lang="ru-RU" sz="3300" kern="1200"/>
        </a:p>
      </dsp:txBody>
      <dsp:txXfrm>
        <a:off x="811348" y="2379364"/>
        <a:ext cx="1610963" cy="11075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AF336B-0FF9-4F3A-AB9B-FDACDAA45943}">
      <dsp:nvSpPr>
        <dsp:cNvPr id="0" name=""/>
        <dsp:cNvSpPr/>
      </dsp:nvSpPr>
      <dsp:spPr>
        <a:xfrm>
          <a:off x="1403167" y="543419"/>
          <a:ext cx="429444" cy="298595"/>
        </a:xfrm>
        <a:custGeom>
          <a:avLst/>
          <a:gdLst/>
          <a:ahLst/>
          <a:cxnLst/>
          <a:rect l="0" t="0" r="0" b="0"/>
          <a:pathLst>
            <a:path>
              <a:moveTo>
                <a:pt x="429444" y="0"/>
              </a:moveTo>
              <a:lnTo>
                <a:pt x="429444" y="298595"/>
              </a:lnTo>
              <a:lnTo>
                <a:pt x="0" y="29859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6003BB4-52D1-4FDE-A5E4-EB9D5BF19045}">
      <dsp:nvSpPr>
        <dsp:cNvPr id="0" name=""/>
        <dsp:cNvSpPr/>
      </dsp:nvSpPr>
      <dsp:spPr>
        <a:xfrm>
          <a:off x="1832611" y="543419"/>
          <a:ext cx="1304158" cy="978180"/>
        </a:xfrm>
        <a:custGeom>
          <a:avLst/>
          <a:gdLst/>
          <a:ahLst/>
          <a:cxnLst/>
          <a:rect l="0" t="0" r="0" b="0"/>
          <a:pathLst>
            <a:path>
              <a:moveTo>
                <a:pt x="0" y="0"/>
              </a:moveTo>
              <a:lnTo>
                <a:pt x="0" y="865670"/>
              </a:lnTo>
              <a:lnTo>
                <a:pt x="1304158" y="865670"/>
              </a:lnTo>
              <a:lnTo>
                <a:pt x="1304158" y="97818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B8E1C19-266E-41FB-89DE-D550A3F7B944}">
      <dsp:nvSpPr>
        <dsp:cNvPr id="0" name=""/>
        <dsp:cNvSpPr/>
      </dsp:nvSpPr>
      <dsp:spPr>
        <a:xfrm>
          <a:off x="1786891" y="543419"/>
          <a:ext cx="91440" cy="978180"/>
        </a:xfrm>
        <a:custGeom>
          <a:avLst/>
          <a:gdLst/>
          <a:ahLst/>
          <a:cxnLst/>
          <a:rect l="0" t="0" r="0" b="0"/>
          <a:pathLst>
            <a:path>
              <a:moveTo>
                <a:pt x="45720" y="0"/>
              </a:moveTo>
              <a:lnTo>
                <a:pt x="45720" y="865670"/>
              </a:lnTo>
              <a:lnTo>
                <a:pt x="53338" y="865670"/>
              </a:lnTo>
              <a:lnTo>
                <a:pt x="53338" y="97818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171CE56-EB81-414E-B30E-AB250143AD4E}">
      <dsp:nvSpPr>
        <dsp:cNvPr id="0" name=""/>
        <dsp:cNvSpPr/>
      </dsp:nvSpPr>
      <dsp:spPr>
        <a:xfrm>
          <a:off x="543690" y="543419"/>
          <a:ext cx="1288921" cy="978180"/>
        </a:xfrm>
        <a:custGeom>
          <a:avLst/>
          <a:gdLst/>
          <a:ahLst/>
          <a:cxnLst/>
          <a:rect l="0" t="0" r="0" b="0"/>
          <a:pathLst>
            <a:path>
              <a:moveTo>
                <a:pt x="1288921" y="0"/>
              </a:moveTo>
              <a:lnTo>
                <a:pt x="1288921" y="865670"/>
              </a:lnTo>
              <a:lnTo>
                <a:pt x="0" y="865670"/>
              </a:lnTo>
              <a:lnTo>
                <a:pt x="0" y="97818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5BA3FA5-9091-4D99-8D84-5EF2E41C93FE}">
      <dsp:nvSpPr>
        <dsp:cNvPr id="0" name=""/>
        <dsp:cNvSpPr/>
      </dsp:nvSpPr>
      <dsp:spPr>
        <a:xfrm>
          <a:off x="1564731" y="7659"/>
          <a:ext cx="535760" cy="535760"/>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3A6F8E4-28BF-4E54-80A1-42FAB826844A}">
      <dsp:nvSpPr>
        <dsp:cNvPr id="0" name=""/>
        <dsp:cNvSpPr/>
      </dsp:nvSpPr>
      <dsp:spPr>
        <a:xfrm>
          <a:off x="1564731" y="7659"/>
          <a:ext cx="535760" cy="535760"/>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1075C22-B3DD-467A-AF4D-E6ADB7BDD44F}">
      <dsp:nvSpPr>
        <dsp:cNvPr id="0" name=""/>
        <dsp:cNvSpPr/>
      </dsp:nvSpPr>
      <dsp:spPr>
        <a:xfrm>
          <a:off x="1296851" y="104095"/>
          <a:ext cx="1071520" cy="34288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a:t>A</a:t>
          </a:r>
          <a:endParaRPr lang="ru-RU" sz="1200" kern="1200"/>
        </a:p>
      </dsp:txBody>
      <dsp:txXfrm>
        <a:off x="1296851" y="104095"/>
        <a:ext cx="1071520" cy="342886"/>
      </dsp:txXfrm>
    </dsp:sp>
    <dsp:sp modelId="{38EB6BA5-0982-4A43-B4D8-F63CB4BB8985}">
      <dsp:nvSpPr>
        <dsp:cNvPr id="0" name=""/>
        <dsp:cNvSpPr/>
      </dsp:nvSpPr>
      <dsp:spPr>
        <a:xfrm>
          <a:off x="275809" y="1521599"/>
          <a:ext cx="535760" cy="535760"/>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59DC160-3280-4FD1-A6C2-8BB1BE2E85BE}">
      <dsp:nvSpPr>
        <dsp:cNvPr id="0" name=""/>
        <dsp:cNvSpPr/>
      </dsp:nvSpPr>
      <dsp:spPr>
        <a:xfrm>
          <a:off x="275809" y="1521599"/>
          <a:ext cx="535760" cy="535760"/>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874D785-EDC4-41C7-9A84-77A39755E02E}">
      <dsp:nvSpPr>
        <dsp:cNvPr id="0" name=""/>
        <dsp:cNvSpPr/>
      </dsp:nvSpPr>
      <dsp:spPr>
        <a:xfrm>
          <a:off x="7929" y="1618036"/>
          <a:ext cx="1071520" cy="34288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a:t>C</a:t>
          </a:r>
          <a:endParaRPr lang="ru-RU" sz="1200" b="1" kern="1200"/>
        </a:p>
      </dsp:txBody>
      <dsp:txXfrm>
        <a:off x="7929" y="1618036"/>
        <a:ext cx="1071520" cy="342886"/>
      </dsp:txXfrm>
    </dsp:sp>
    <dsp:sp modelId="{C8458DBF-AD23-460E-8A0F-DC45F1138E88}">
      <dsp:nvSpPr>
        <dsp:cNvPr id="0" name=""/>
        <dsp:cNvSpPr/>
      </dsp:nvSpPr>
      <dsp:spPr>
        <a:xfrm>
          <a:off x="1572349" y="1521599"/>
          <a:ext cx="535760" cy="535760"/>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FC33B22-FE8F-4E9C-A54C-246DD4B94F04}">
      <dsp:nvSpPr>
        <dsp:cNvPr id="0" name=""/>
        <dsp:cNvSpPr/>
      </dsp:nvSpPr>
      <dsp:spPr>
        <a:xfrm>
          <a:off x="1572349" y="1521599"/>
          <a:ext cx="535760" cy="535760"/>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8CC5D4B-7D45-4DC6-BC20-1EB8A4822228}">
      <dsp:nvSpPr>
        <dsp:cNvPr id="0" name=""/>
        <dsp:cNvSpPr/>
      </dsp:nvSpPr>
      <dsp:spPr>
        <a:xfrm>
          <a:off x="1304469" y="1618036"/>
          <a:ext cx="1071520" cy="34288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ro-RO" sz="1200" b="1" i="0" kern="1200"/>
            <a:t>Concepts in Cybersecurity</a:t>
          </a:r>
          <a:endParaRPr lang="ru-RU" sz="1200" b="1" kern="1200"/>
        </a:p>
      </dsp:txBody>
      <dsp:txXfrm>
        <a:off x="1304469" y="1618036"/>
        <a:ext cx="1071520" cy="342886"/>
      </dsp:txXfrm>
    </dsp:sp>
    <dsp:sp modelId="{39C881F0-5B67-4B3A-8BC7-DFC14C26FD61}">
      <dsp:nvSpPr>
        <dsp:cNvPr id="0" name=""/>
        <dsp:cNvSpPr/>
      </dsp:nvSpPr>
      <dsp:spPr>
        <a:xfrm>
          <a:off x="2868889" y="1521599"/>
          <a:ext cx="535760" cy="535760"/>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4A99CA3-FC08-42DA-BEF6-FA1E00C14EA5}">
      <dsp:nvSpPr>
        <dsp:cNvPr id="0" name=""/>
        <dsp:cNvSpPr/>
      </dsp:nvSpPr>
      <dsp:spPr>
        <a:xfrm>
          <a:off x="2868889" y="1521599"/>
          <a:ext cx="535760" cy="535760"/>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B6A97FA-66F5-4BDE-B42B-03FD8D57AD6F}">
      <dsp:nvSpPr>
        <dsp:cNvPr id="0" name=""/>
        <dsp:cNvSpPr/>
      </dsp:nvSpPr>
      <dsp:spPr>
        <a:xfrm>
          <a:off x="2601009" y="1618036"/>
          <a:ext cx="1071520" cy="34288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a:t>D</a:t>
          </a:r>
          <a:endParaRPr lang="ru-RU" sz="1200" b="1" kern="1200"/>
        </a:p>
      </dsp:txBody>
      <dsp:txXfrm>
        <a:off x="2601009" y="1618036"/>
        <a:ext cx="1071520" cy="342886"/>
      </dsp:txXfrm>
    </dsp:sp>
    <dsp:sp modelId="{9B673E13-8A2A-4F9B-9371-3FD0B015236D}">
      <dsp:nvSpPr>
        <dsp:cNvPr id="0" name=""/>
        <dsp:cNvSpPr/>
      </dsp:nvSpPr>
      <dsp:spPr>
        <a:xfrm>
          <a:off x="931698" y="745578"/>
          <a:ext cx="535760" cy="535760"/>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A886AA1-9379-4A9B-A717-9793CAC85DA1}">
      <dsp:nvSpPr>
        <dsp:cNvPr id="0" name=""/>
        <dsp:cNvSpPr/>
      </dsp:nvSpPr>
      <dsp:spPr>
        <a:xfrm>
          <a:off x="931698" y="745578"/>
          <a:ext cx="535760" cy="535760"/>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798EF4C-EE1D-4B68-93D9-9A74B9E6907F}">
      <dsp:nvSpPr>
        <dsp:cNvPr id="0" name=""/>
        <dsp:cNvSpPr/>
      </dsp:nvSpPr>
      <dsp:spPr>
        <a:xfrm>
          <a:off x="663818" y="842015"/>
          <a:ext cx="1071520" cy="34288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a:t>B</a:t>
          </a:r>
          <a:endParaRPr lang="ru-RU" sz="1200" b="1" kern="1200"/>
        </a:p>
      </dsp:txBody>
      <dsp:txXfrm>
        <a:off x="663818" y="842015"/>
        <a:ext cx="1071520" cy="342886"/>
      </dsp:txXfrm>
    </dsp:sp>
    <dsp:sp modelId="{75CB12A6-77E3-4105-9943-C6E6820AB69F}">
      <dsp:nvSpPr>
        <dsp:cNvPr id="0" name=""/>
        <dsp:cNvSpPr/>
      </dsp:nvSpPr>
      <dsp:spPr>
        <a:xfrm>
          <a:off x="2237884" y="605972"/>
          <a:ext cx="454308" cy="322008"/>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3A5AD6A-0351-4F84-B03F-8395E165C363}">
      <dsp:nvSpPr>
        <dsp:cNvPr id="0" name=""/>
        <dsp:cNvSpPr/>
      </dsp:nvSpPr>
      <dsp:spPr>
        <a:xfrm>
          <a:off x="2237884" y="605972"/>
          <a:ext cx="454308" cy="322008"/>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F8928E5-08DB-4498-99F1-9B9428FEEA39}">
      <dsp:nvSpPr>
        <dsp:cNvPr id="0" name=""/>
        <dsp:cNvSpPr/>
      </dsp:nvSpPr>
      <dsp:spPr>
        <a:xfrm>
          <a:off x="2010730" y="663933"/>
          <a:ext cx="908617" cy="20608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a:t>GREY ZONE</a:t>
          </a:r>
          <a:endParaRPr lang="ru-RU" sz="1300" kern="1200"/>
        </a:p>
      </dsp:txBody>
      <dsp:txXfrm>
        <a:off x="2010730" y="663933"/>
        <a:ext cx="908617" cy="206085"/>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3.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29A4D33-87F6-43F7-8FFD-4D821D5CB001}" type="datetimeFigureOut">
              <a:rPr lang="ru-RU" smtClean="0"/>
              <a:t>21.05.2024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8429AA0-35DC-4EBD-BDF2-2584B70383ED}" type="slidenum">
              <a:rPr lang="ru-RU" smtClean="0"/>
              <a:t>‹#›</a:t>
            </a:fld>
            <a:endParaRPr lang="ru-RU"/>
          </a:p>
        </p:txBody>
      </p:sp>
    </p:spTree>
    <p:extLst>
      <p:ext uri="{BB962C8B-B14F-4D97-AF65-F5344CB8AC3E}">
        <p14:creationId xmlns:p14="http://schemas.microsoft.com/office/powerpoint/2010/main" val="2743553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29A4D33-87F6-43F7-8FFD-4D821D5CB001}" type="datetimeFigureOut">
              <a:rPr lang="ru-RU" smtClean="0"/>
              <a:t>21.05.2024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8429AA0-35DC-4EBD-BDF2-2584B70383ED}" type="slidenum">
              <a:rPr lang="ru-RU" smtClean="0"/>
              <a:t>‹#›</a:t>
            </a:fld>
            <a:endParaRPr lang="ru-RU"/>
          </a:p>
        </p:txBody>
      </p:sp>
    </p:spTree>
    <p:extLst>
      <p:ext uri="{BB962C8B-B14F-4D97-AF65-F5344CB8AC3E}">
        <p14:creationId xmlns:p14="http://schemas.microsoft.com/office/powerpoint/2010/main" val="4014557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29A4D33-87F6-43F7-8FFD-4D821D5CB001}" type="datetimeFigureOut">
              <a:rPr lang="ru-RU" smtClean="0"/>
              <a:t>21.05.2024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8429AA0-35DC-4EBD-BDF2-2584B70383ED}" type="slidenum">
              <a:rPr lang="ru-RU" smtClean="0"/>
              <a:t>‹#›</a:t>
            </a:fld>
            <a:endParaRPr lang="ru-RU"/>
          </a:p>
        </p:txBody>
      </p:sp>
    </p:spTree>
    <p:extLst>
      <p:ext uri="{BB962C8B-B14F-4D97-AF65-F5344CB8AC3E}">
        <p14:creationId xmlns:p14="http://schemas.microsoft.com/office/powerpoint/2010/main" val="249483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29A4D33-87F6-43F7-8FFD-4D821D5CB001}" type="datetimeFigureOut">
              <a:rPr lang="ru-RU" smtClean="0"/>
              <a:t>21.05.2024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8429AA0-35DC-4EBD-BDF2-2584B70383ED}" type="slidenum">
              <a:rPr lang="ru-RU" smtClean="0"/>
              <a:t>‹#›</a:t>
            </a:fld>
            <a:endParaRPr lang="ru-RU"/>
          </a:p>
        </p:txBody>
      </p:sp>
    </p:spTree>
    <p:extLst>
      <p:ext uri="{BB962C8B-B14F-4D97-AF65-F5344CB8AC3E}">
        <p14:creationId xmlns:p14="http://schemas.microsoft.com/office/powerpoint/2010/main" val="1315898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29A4D33-87F6-43F7-8FFD-4D821D5CB001}" type="datetimeFigureOut">
              <a:rPr lang="ru-RU" smtClean="0"/>
              <a:t>21.05.2024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8429AA0-35DC-4EBD-BDF2-2584B70383ED}" type="slidenum">
              <a:rPr lang="ru-RU" smtClean="0"/>
              <a:t>‹#›</a:t>
            </a:fld>
            <a:endParaRPr lang="ru-RU"/>
          </a:p>
        </p:txBody>
      </p:sp>
    </p:spTree>
    <p:extLst>
      <p:ext uri="{BB962C8B-B14F-4D97-AF65-F5344CB8AC3E}">
        <p14:creationId xmlns:p14="http://schemas.microsoft.com/office/powerpoint/2010/main" val="2189003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29A4D33-87F6-43F7-8FFD-4D821D5CB001}" type="datetimeFigureOut">
              <a:rPr lang="ru-RU" smtClean="0"/>
              <a:t>21.05.2024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8429AA0-35DC-4EBD-BDF2-2584B70383ED}" type="slidenum">
              <a:rPr lang="ru-RU" smtClean="0"/>
              <a:t>‹#›</a:t>
            </a:fld>
            <a:endParaRPr lang="ru-RU"/>
          </a:p>
        </p:txBody>
      </p:sp>
    </p:spTree>
    <p:extLst>
      <p:ext uri="{BB962C8B-B14F-4D97-AF65-F5344CB8AC3E}">
        <p14:creationId xmlns:p14="http://schemas.microsoft.com/office/powerpoint/2010/main" val="357348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29A4D33-87F6-43F7-8FFD-4D821D5CB001}" type="datetimeFigureOut">
              <a:rPr lang="ru-RU" smtClean="0"/>
              <a:t>21.05.2024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8429AA0-35DC-4EBD-BDF2-2584B70383ED}" type="slidenum">
              <a:rPr lang="ru-RU" smtClean="0"/>
              <a:t>‹#›</a:t>
            </a:fld>
            <a:endParaRPr lang="ru-RU"/>
          </a:p>
        </p:txBody>
      </p:sp>
    </p:spTree>
    <p:extLst>
      <p:ext uri="{BB962C8B-B14F-4D97-AF65-F5344CB8AC3E}">
        <p14:creationId xmlns:p14="http://schemas.microsoft.com/office/powerpoint/2010/main" val="2718629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29A4D33-87F6-43F7-8FFD-4D821D5CB001}" type="datetimeFigureOut">
              <a:rPr lang="ru-RU" smtClean="0"/>
              <a:t>21.05.2024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8429AA0-35DC-4EBD-BDF2-2584B70383ED}" type="slidenum">
              <a:rPr lang="ru-RU" smtClean="0"/>
              <a:t>‹#›</a:t>
            </a:fld>
            <a:endParaRPr lang="ru-RU"/>
          </a:p>
        </p:txBody>
      </p:sp>
    </p:spTree>
    <p:extLst>
      <p:ext uri="{BB962C8B-B14F-4D97-AF65-F5344CB8AC3E}">
        <p14:creationId xmlns:p14="http://schemas.microsoft.com/office/powerpoint/2010/main" val="815847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29A4D33-87F6-43F7-8FFD-4D821D5CB001}" type="datetimeFigureOut">
              <a:rPr lang="ru-RU" smtClean="0"/>
              <a:t>21.05.2024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8429AA0-35DC-4EBD-BDF2-2584B70383ED}" type="slidenum">
              <a:rPr lang="ru-RU" smtClean="0"/>
              <a:t>‹#›</a:t>
            </a:fld>
            <a:endParaRPr lang="ru-RU"/>
          </a:p>
        </p:txBody>
      </p:sp>
    </p:spTree>
    <p:extLst>
      <p:ext uri="{BB962C8B-B14F-4D97-AF65-F5344CB8AC3E}">
        <p14:creationId xmlns:p14="http://schemas.microsoft.com/office/powerpoint/2010/main" val="3830449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29A4D33-87F6-43F7-8FFD-4D821D5CB001}" type="datetimeFigureOut">
              <a:rPr lang="ru-RU" smtClean="0"/>
              <a:t>21.05.2024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8429AA0-35DC-4EBD-BDF2-2584B70383ED}" type="slidenum">
              <a:rPr lang="ru-RU" smtClean="0"/>
              <a:t>‹#›</a:t>
            </a:fld>
            <a:endParaRPr lang="ru-RU"/>
          </a:p>
        </p:txBody>
      </p:sp>
    </p:spTree>
    <p:extLst>
      <p:ext uri="{BB962C8B-B14F-4D97-AF65-F5344CB8AC3E}">
        <p14:creationId xmlns:p14="http://schemas.microsoft.com/office/powerpoint/2010/main" val="1118092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29A4D33-87F6-43F7-8FFD-4D821D5CB001}" type="datetimeFigureOut">
              <a:rPr lang="ru-RU" smtClean="0"/>
              <a:t>21.05.2024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8429AA0-35DC-4EBD-BDF2-2584B70383ED}" type="slidenum">
              <a:rPr lang="ru-RU" smtClean="0"/>
              <a:t>‹#›</a:t>
            </a:fld>
            <a:endParaRPr lang="ru-RU"/>
          </a:p>
        </p:txBody>
      </p:sp>
    </p:spTree>
    <p:extLst>
      <p:ext uri="{BB962C8B-B14F-4D97-AF65-F5344CB8AC3E}">
        <p14:creationId xmlns:p14="http://schemas.microsoft.com/office/powerpoint/2010/main" val="1598694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9A4D33-87F6-43F7-8FFD-4D821D5CB001}" type="datetimeFigureOut">
              <a:rPr lang="ru-RU" smtClean="0"/>
              <a:t>21.05.2024</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429AA0-35DC-4EBD-BDF2-2584B70383ED}" type="slidenum">
              <a:rPr lang="ru-RU" smtClean="0"/>
              <a:t>‹#›</a:t>
            </a:fld>
            <a:endParaRPr lang="ru-RU"/>
          </a:p>
        </p:txBody>
      </p:sp>
    </p:spTree>
    <p:extLst>
      <p:ext uri="{BB962C8B-B14F-4D97-AF65-F5344CB8AC3E}">
        <p14:creationId xmlns:p14="http://schemas.microsoft.com/office/powerpoint/2010/main" val="6967429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rina.groza@ubbcluj.ro"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iro23.ru/wp-content/uploads/2023/02/%D0%9E%D1%81%D0%BD%D0%BE%D0%B2%D1%8B-%D0%BA%D0%B8%D0%B1%D0%B5%D1%80%D0%B1%D0%B5%D0%B7%D0%BE%D0%BF%D0%B0%D1%81%D0%BD%D0%BE%D1%81%D1%82%D0%B8.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oxfordlearnersdictionaries.com/definition/english/hacktivist?q=hacktivist" TargetMode="External"/><Relationship Id="rId2" Type="http://schemas.openxmlformats.org/officeDocument/2006/relationships/hyperlink" Target="https://www.oxfordlearnersdictionaries.com/definition/english/cybersecurity?q=cybersecurity" TargetMode="External"/><Relationship Id="rId1" Type="http://schemas.openxmlformats.org/officeDocument/2006/relationships/slideLayout" Target="../slideLayouts/slideLayout2.xml"/><Relationship Id="rId5" Type="http://schemas.openxmlformats.org/officeDocument/2006/relationships/hyperlink" Target="https://www.kmu.gov.ua/npas/pro-zatverdzhennia-planu-zakhodiv-na-20232024-roky-z-realizatsii-stratehii-kiberbezpeky-ukrainy-i191223-1163" TargetMode="External"/><Relationship Id="rId4" Type="http://schemas.openxmlformats.org/officeDocument/2006/relationships/hyperlink" Target="https://eur-lex.europa.eu/eli/reg/2019/881/oj"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eur-lex.europa.eu/eli/reg/2019/881/oj"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73" y="0"/>
            <a:ext cx="8516983" cy="6858000"/>
          </a:xfrm>
          <a:prstGeom prst="rect">
            <a:avLst/>
          </a:prstGeom>
          <a:solidFill>
            <a:schemeClr val="bg1">
              <a:lumMod val="95000"/>
            </a:schemeClr>
          </a:solidFill>
        </p:spPr>
      </p:pic>
      <p:sp>
        <p:nvSpPr>
          <p:cNvPr id="5" name="Прямоугольник 4"/>
          <p:cNvSpPr/>
          <p:nvPr/>
        </p:nvSpPr>
        <p:spPr>
          <a:xfrm>
            <a:off x="1114697" y="1399793"/>
            <a:ext cx="6322936" cy="1754326"/>
          </a:xfrm>
          <a:prstGeom prst="rect">
            <a:avLst/>
          </a:prstGeom>
          <a:solidFill>
            <a:schemeClr val="bg1">
              <a:lumMod val="75000"/>
            </a:schemeClr>
          </a:solidFill>
        </p:spPr>
        <p:txBody>
          <a:bodyPr wrap="square">
            <a:spAutoFit/>
          </a:bodyPr>
          <a:lstStyle/>
          <a:p>
            <a:pPr algn="ctr">
              <a:lnSpc>
                <a:spcPct val="150000"/>
              </a:lnSpc>
              <a:spcAft>
                <a:spcPts val="0"/>
              </a:spcAft>
            </a:pPr>
            <a:r>
              <a:rPr lang="en-US" sz="2400" b="1" dirty="0" smtClean="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From Legislation to Practice:</a:t>
            </a:r>
            <a:endParaRPr lang="ru-R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0"/>
              </a:spcAft>
            </a:pPr>
            <a:r>
              <a:rPr lang="en-US" sz="2400" b="1" dirty="0" smtClean="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Understanding  </a:t>
            </a:r>
            <a:r>
              <a:rPr lang="en-US" sz="2400" b="1" dirty="0" err="1" smtClean="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Cybersecurity</a:t>
            </a:r>
            <a:r>
              <a:rPr lang="en-US" sz="2400" b="1" dirty="0" smtClean="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o-RO" sz="2400" b="1" dirty="0" smtClean="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Aft>
                <a:spcPts val="0"/>
              </a:spcAft>
            </a:pPr>
            <a:r>
              <a:rPr lang="en-US" sz="2400" b="1" dirty="0" smtClean="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Through Policy Insights</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Прямоугольник 5"/>
          <p:cNvSpPr/>
          <p:nvPr/>
        </p:nvSpPr>
        <p:spPr>
          <a:xfrm>
            <a:off x="5721787" y="4402969"/>
            <a:ext cx="6096000" cy="2077492"/>
          </a:xfrm>
          <a:prstGeom prst="rect">
            <a:avLst/>
          </a:prstGeom>
          <a:solidFill>
            <a:schemeClr val="bg1">
              <a:lumMod val="95000"/>
            </a:schemeClr>
          </a:solidFill>
        </p:spPr>
        <p:txBody>
          <a:bodyPr>
            <a:spAutoFit/>
          </a:bodyPr>
          <a:lstStyle/>
          <a:p>
            <a:pPr algn="ctr">
              <a:lnSpc>
                <a:spcPct val="150000"/>
              </a:lnSpc>
              <a:spcAft>
                <a:spcPts val="0"/>
              </a:spcAft>
            </a:pPr>
            <a:r>
              <a:rPr lang="ro-RO" b="1" dirty="0" smtClean="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smtClean="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Irina </a:t>
            </a:r>
            <a:r>
              <a:rPr lang="en-US" b="1" dirty="0" err="1" smtClean="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Groza</a:t>
            </a:r>
            <a:r>
              <a:rPr lang="en-US" b="1" dirty="0" smtClean="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(Mocrac)</a:t>
            </a:r>
            <a:endParaRPr lang="ro-RO" b="1" dirty="0" smtClean="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spcAft>
                <a:spcPts val="0"/>
              </a:spcAft>
            </a:pPr>
            <a:r>
              <a:rPr lang="en-US" sz="1400" dirty="0"/>
              <a:t> </a:t>
            </a:r>
            <a:r>
              <a:rPr lang="en-US" sz="1400" u="sng" dirty="0">
                <a:hlinkClick r:id="rId3"/>
              </a:rPr>
              <a:t>irina.groza@ubbcluj.ro</a:t>
            </a:r>
            <a:endParaRPr lang="ru-RU"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0"/>
              </a:spcAft>
            </a:pPr>
            <a:r>
              <a:rPr lang="en-US" dirty="0" smtClean="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Babes-</a:t>
            </a:r>
            <a:r>
              <a:rPr lang="en-US" dirty="0" err="1" smtClean="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Bolyai</a:t>
            </a:r>
            <a:r>
              <a:rPr lang="en-US" dirty="0" smtClean="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University , Cluj-Napoca ( Romania )</a:t>
            </a:r>
            <a:endParaRPr lang="ru-RU"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0"/>
              </a:spcAft>
            </a:pPr>
            <a:r>
              <a:rPr lang="en-US" dirty="0" smtClean="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Department of Mathematics and Informatics</a:t>
            </a:r>
            <a:endParaRPr lang="ro-RO" sz="1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0"/>
              </a:spcAft>
            </a:pPr>
            <a:r>
              <a:rPr lang="en-US" dirty="0" smtClean="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Doctoral Student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2941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23244" y="484136"/>
            <a:ext cx="5921557" cy="507831"/>
          </a:xfrm>
          <a:prstGeom prst="rect">
            <a:avLst/>
          </a:prstGeom>
          <a:solidFill>
            <a:srgbClr val="00B0F0"/>
          </a:solidFill>
        </p:spPr>
        <p:txBody>
          <a:bodyPr wrap="none">
            <a:spAutoFit/>
          </a:bodyPr>
          <a:lstStyle/>
          <a:p>
            <a:pPr>
              <a:lnSpc>
                <a:spcPct val="15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b="1" dirty="0" smtClean="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4.The Virtual Front: Ukraine and Russia's Cyber Struggle</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4"/>
          <p:cNvSpPr/>
          <p:nvPr/>
        </p:nvSpPr>
        <p:spPr>
          <a:xfrm>
            <a:off x="1750423" y="1720840"/>
            <a:ext cx="7393577" cy="2862322"/>
          </a:xfrm>
          <a:prstGeom prst="rect">
            <a:avLst/>
          </a:prstGeom>
        </p:spPr>
        <p:txBody>
          <a:bodyPr wrap="square">
            <a:spAutoFit/>
          </a:bodyPr>
          <a:lstStyle/>
          <a:p>
            <a:r>
              <a:rPr lang="en-US" dirty="0" smtClean="0">
                <a:effectLst/>
                <a:latin typeface="Times New Roman" panose="02020603050405020304" pitchFamily="18" charset="0"/>
                <a:ea typeface="Times New Roman" panose="02020603050405020304" pitchFamily="18" charset="0"/>
              </a:rPr>
              <a:t>President of the European Association of Software Engineering V. </a:t>
            </a:r>
            <a:r>
              <a:rPr lang="en-US" dirty="0" err="1" smtClean="0">
                <a:effectLst/>
                <a:latin typeface="Times New Roman" panose="02020603050405020304" pitchFamily="18" charset="0"/>
                <a:ea typeface="Times New Roman" panose="02020603050405020304" pitchFamily="18" charset="0"/>
              </a:rPr>
              <a:t>Savchenko</a:t>
            </a:r>
            <a:r>
              <a:rPr lang="en-US" dirty="0" smtClean="0">
                <a:effectLst/>
                <a:latin typeface="Times New Roman" panose="02020603050405020304" pitchFamily="18" charset="0"/>
                <a:ea typeface="Times New Roman" panose="02020603050405020304" pitchFamily="18" charset="0"/>
              </a:rPr>
              <a:t> says: In Ukraine, there are up to tens of thousands of </a:t>
            </a:r>
            <a:r>
              <a:rPr lang="en-US" dirty="0" err="1" smtClean="0">
                <a:effectLst/>
                <a:latin typeface="Times New Roman" panose="02020603050405020304" pitchFamily="18" charset="0"/>
                <a:ea typeface="Times New Roman" panose="02020603050405020304" pitchFamily="18" charset="0"/>
              </a:rPr>
              <a:t>cyberattacks</a:t>
            </a:r>
            <a:r>
              <a:rPr lang="en-US" dirty="0" smtClean="0">
                <a:effectLst/>
                <a:latin typeface="Times New Roman" panose="02020603050405020304" pitchFamily="18" charset="0"/>
                <a:ea typeface="Times New Roman" panose="02020603050405020304" pitchFamily="18" charset="0"/>
              </a:rPr>
              <a:t> per year. The active phase began in September 2021 on the systems of authorities and military facilities. Russia tried to break the registries. After all, we are dealing with the first cyber war of states in history crossed with information warfare.[19] R. </a:t>
            </a:r>
            <a:r>
              <a:rPr lang="en-US" dirty="0" err="1" smtClean="0">
                <a:effectLst/>
                <a:latin typeface="Times New Roman" panose="02020603050405020304" pitchFamily="18" charset="0"/>
                <a:ea typeface="Times New Roman" panose="02020603050405020304" pitchFamily="18" charset="0"/>
              </a:rPr>
              <a:t>Vityuk</a:t>
            </a:r>
            <a:r>
              <a:rPr lang="en-US" dirty="0" smtClean="0">
                <a:effectLst/>
                <a:latin typeface="Times New Roman" panose="02020603050405020304" pitchFamily="18" charset="0"/>
                <a:ea typeface="Times New Roman" panose="02020603050405020304" pitchFamily="18" charset="0"/>
              </a:rPr>
              <a:t> Head of the SBU Department underlines that  the world's first full-fledged cyber war is underway. It can be considered as a separate dimension of this war.[20] Today there is a whole network of applications, where you can enable your computer or phone to automatically work for our victory.”</a:t>
            </a:r>
            <a:endParaRPr lang="ru-RU" dirty="0"/>
          </a:p>
        </p:txBody>
      </p:sp>
    </p:spTree>
    <p:extLst>
      <p:ext uri="{BB962C8B-B14F-4D97-AF65-F5344CB8AC3E}">
        <p14:creationId xmlns:p14="http://schemas.microsoft.com/office/powerpoint/2010/main" val="2110546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Grp="1" noChangeArrowheads="1"/>
          </p:cNvSpPr>
          <p:nvPr>
            <p:ph idx="1"/>
          </p:nvPr>
        </p:nvSpPr>
        <p:spPr bwMode="auto">
          <a:xfrm>
            <a:off x="445200" y="528210"/>
            <a:ext cx="10599317" cy="530914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Let</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us</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follow</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the</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changes</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in</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Fedorov`s</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ideas</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basing</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on</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officially</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posted</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interviews</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a:t>
            </a:r>
            <a:endParaRPr kumimoji="0" lang="ro-RO"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2024.03 </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lot</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depends</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on</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law</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on</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mobilization</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that</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will</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be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adopted</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how</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it</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will</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develop</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mobilization</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in</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direction</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of</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digitalization</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[27].</a:t>
            </a:r>
            <a:endParaRPr kumimoji="0" lang="ro-RO" sz="1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2024.02.</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bases</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themselves</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do</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not</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burn</a:t>
            </a:r>
            <a:r>
              <a:rPr kumimoji="0" lang="en-US"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[28].</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Russia</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must</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understand</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that</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have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only</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just</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begun</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[29].</a:t>
            </a:r>
            <a:r>
              <a:rPr kumimoji="0" lang="en-US" sz="1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ro-RO" sz="1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2024.01.</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Today</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there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are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more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than</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200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private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enterprises</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that</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are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engaged</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in</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production</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of</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BLO.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At</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beginning</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of</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war</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there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were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only</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7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authorized</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in</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country</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[30</a:t>
            </a:r>
            <a:r>
              <a:rPr kumimoji="0" lang="en-US"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ro-RO"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1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2023.12.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Our</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logic</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is</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that</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rank</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services</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with</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largest</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number</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of</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users</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and</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digitize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them</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respond</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to</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problems</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that</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arise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For</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example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payments</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for</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evacuation</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[31]</a:t>
            </a:r>
            <a:r>
              <a:rPr kumimoji="0" lang="ru-RU" sz="1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ro-RO" sz="1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2023.11.</a:t>
            </a:r>
            <a:r>
              <a:rPr kumimoji="0" lang="en-US"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are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developing</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state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strategy</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which</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will</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present</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in</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December</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strategy</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also</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describes</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sectors</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One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of</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sectors</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is</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chip</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industry</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plan</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to</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develop</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an</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act</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chip</a:t>
            </a:r>
            <a:r>
              <a:rPr kumimoji="0" lang="en-US"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[32]</a:t>
            </a:r>
            <a:r>
              <a:rPr kumimoji="0" lang="en-US" sz="1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ro-RO" sz="1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2023.11.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have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created</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Brain</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1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cluster</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for</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those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who</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have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military</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idea</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that</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needs</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funding</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ro-RO"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It</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is</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possible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to</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set</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up</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call</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with</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General</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Staff</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More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than</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700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applications</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have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already</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been</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submitted</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More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than</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million</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euros</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have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been</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received</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in</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grants</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Next</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year</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funding</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will</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increase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significantly</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[33]</a:t>
            </a:r>
            <a:r>
              <a:rPr kumimoji="0" lang="ru-RU" sz="1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ro-RO" sz="1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.2023.10. “</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digital</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office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was</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launched</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new</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service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for</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government</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authorities</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Diya</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Engine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which</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plans</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to</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save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millions</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of</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hryvnias</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of</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state</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8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money</a:t>
            </a:r>
            <a:r>
              <a:rPr kumimoji="0" lang="ru-RU" sz="18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[34</a:t>
            </a:r>
            <a:r>
              <a:rPr kumimoji="0" lang="en-US" sz="1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ro-RO" sz="1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At</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the</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beginning</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of</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the</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war</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the</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Ukrainian</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mass-media</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reported</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more</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about</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the</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successes</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of</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the</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haktivists</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compared</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to</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the</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last</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year</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of</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the</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war</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endParaRPr kumimoji="0" lang="ro-RO"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In</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any</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case</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there</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is</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direct</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connection</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between</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the</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legally</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enshrined</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concept</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the</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words</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of</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the</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Deputy</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Prime</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Minister</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and</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the</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expressed</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r>
              <a:rPr kumimoji="0" lang="ru-RU" sz="1800" b="0" i="0" u="none" strike="noStrike" cap="none" normalizeH="0" baseline="0" dirty="0" err="1" smtClean="0">
                <a:ln>
                  <a:noFill/>
                </a:ln>
                <a:solidFill>
                  <a:srgbClr val="1F1F1F"/>
                </a:solidFill>
                <a:effectLst/>
                <a:latin typeface="inherit" charset="0"/>
                <a:ea typeface="Times New Roman" panose="02020603050405020304" pitchFamily="18" charset="0"/>
                <a:cs typeface="Courier New" panose="02070309020205020404" pitchFamily="49" charset="0"/>
              </a:rPr>
              <a:t>opinions</a:t>
            </a:r>
            <a:r>
              <a:rPr kumimoji="0" lang="ru-RU" sz="1800" b="0" i="0" u="none" strike="noStrike" cap="none" normalizeH="0" baseline="0" dirty="0" smtClean="0">
                <a:ln>
                  <a:noFill/>
                </a:ln>
                <a:solidFill>
                  <a:srgbClr val="1F1F1F"/>
                </a:solidFill>
                <a:effectLst/>
                <a:latin typeface="inherit" charset="0"/>
                <a:ea typeface="Times New Roman" panose="02020603050405020304" pitchFamily="18" charset="0"/>
                <a:cs typeface="Courier New" panose="02070309020205020404" pitchFamily="49" charset="0"/>
              </a:rPr>
              <a:t> </a:t>
            </a:r>
            <a:endParaRPr kumimoji="0" 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48548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574766" y="1624579"/>
            <a:ext cx="11121215" cy="284693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R="0" lvl="0" algn="just" defTabSz="914400" rtl="0" eaLnBrk="0" fontAlgn="base" latinLnBrk="0" hangingPunct="0">
              <a:lnSpc>
                <a:spcPct val="100000"/>
              </a:lnSpc>
              <a:spcBef>
                <a:spcPct val="0"/>
              </a:spcBef>
              <a:spcAft>
                <a:spcPct val="0"/>
              </a:spcAft>
              <a:buClrTx/>
              <a:buSzTx/>
              <a:buFontTx/>
              <a:buAutoNum type="arabicPeriod"/>
              <a:tabLst/>
            </a:pP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Ukrainian</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hackers</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hacked</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CCTV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cameras</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in</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seven</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Russian</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cities</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including</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Moscow</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ro-RO"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None/>
              <a:tabLst/>
            </a:pP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and</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forced</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them</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to</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listen</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to</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Ukrainian</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anthem</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on</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Independence</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Day</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[35]</a:t>
            </a:r>
            <a:endParaRPr kumimoji="0" lang="ro-RO"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R="0" lvl="0" algn="just" defTabSz="914400" rtl="0" eaLnBrk="0" fontAlgn="base" latinLnBrk="0" hangingPunct="0">
              <a:lnSpc>
                <a:spcPct val="100000"/>
              </a:lnSpc>
              <a:spcBef>
                <a:spcPct val="0"/>
              </a:spcBef>
              <a:spcAft>
                <a:spcPct val="0"/>
              </a:spcAft>
              <a:buClrTx/>
              <a:buSzTx/>
              <a:buFontTx/>
              <a:buAutoNum type="arabicPeriod"/>
              <a:tabLst/>
            </a:pP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As</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reported</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by</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Main</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Directorate</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of</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Defense</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Mines</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Intelligence</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of</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Ukraine</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on</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Navy</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Day</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ro-RO"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R="0" lvl="0" algn="just" defTabSz="914400" rtl="0" eaLnBrk="0" fontAlgn="base" latinLnBrk="0" hangingPunct="0">
              <a:lnSpc>
                <a:spcPct val="100000"/>
              </a:lnSpc>
              <a:spcBef>
                <a:spcPct val="0"/>
              </a:spcBef>
              <a:spcAft>
                <a:spcPct val="0"/>
              </a:spcAft>
              <a:buClrTx/>
              <a:buSzTx/>
              <a:buFontTx/>
              <a:buAutoNum type="arabicPeriod"/>
              <a:tabLst/>
            </a:pP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Russian</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sailors</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received</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message</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containing</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Trojan</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virus</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that</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redirected</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personal</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data</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from</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their</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phones</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to</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Ukrainian</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servers</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ru-RU" sz="1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[36]</a:t>
            </a:r>
            <a:endParaRPr kumimoji="0" lang="ro-RO" sz="1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R="0" lvl="0" algn="just" defTabSz="914400" rtl="0" eaLnBrk="0" fontAlgn="base" latinLnBrk="0" hangingPunct="0">
              <a:lnSpc>
                <a:spcPct val="100000"/>
              </a:lnSpc>
              <a:spcBef>
                <a:spcPct val="0"/>
              </a:spcBef>
              <a:spcAft>
                <a:spcPct val="0"/>
              </a:spcAft>
              <a:buClrTx/>
              <a:buSzTx/>
              <a:buFontTx/>
              <a:buAutoNum type="arabicPeriod"/>
              <a:tabLst/>
            </a:pP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satellite</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television</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provider</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in</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Novosibirsk</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was</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hacked</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and</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video</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message</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was</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launched</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with</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proposal</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to</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lay</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down</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arms</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[37].</a:t>
            </a:r>
            <a:endParaRPr kumimoji="0" lang="ro-RO"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R="0" lvl="0" algn="just" defTabSz="914400" rtl="0" eaLnBrk="0" fontAlgn="base" latinLnBrk="0" hangingPunct="0">
              <a:lnSpc>
                <a:spcPct val="100000"/>
              </a:lnSpc>
              <a:spcBef>
                <a:spcPct val="0"/>
              </a:spcBef>
              <a:spcAft>
                <a:spcPct val="0"/>
              </a:spcAft>
              <a:buClrTx/>
              <a:buSzTx/>
              <a:buFontTx/>
              <a:buAutoNum type="arabicPeriod"/>
              <a:tabLst/>
            </a:pP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databases</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of</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Russian</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business</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giants</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were</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destroyed</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“overcloud.ru“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cloud</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server</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contained</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data</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from</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more</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than</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10 </a:t>
            </a:r>
            <a:endParaRPr kumimoji="0" lang="ro-RO"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None/>
              <a:tabLst/>
            </a:pP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thousand</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legal</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entities</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Hackers</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destroyed</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data</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center</a:t>
            </a:r>
            <a:r>
              <a:rPr kumimoji="0" lang="ro-RO"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None/>
              <a:tabLst/>
            </a:pP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This</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was</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joint</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operation</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of</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Black</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Jack</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group</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with</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cyber</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department</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of</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SBU [38]</a:t>
            </a:r>
            <a:endParaRPr kumimoji="0" lang="ro-RO"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None/>
              <a:tabLst/>
            </a:pPr>
            <a:r>
              <a:rPr kumimoji="0" lang="en-US" sz="1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5.</a:t>
            </a:r>
            <a:r>
              <a:rPr kumimoji="0" lang="en-US"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One</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of</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largest</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banks</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in</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Russia</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Gazprombank</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was</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attacked</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only</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bank</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that</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escaped</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Western</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sanctions</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Gazprombank</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itself</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admitted</a:t>
            </a:r>
            <a:endParaRPr kumimoji="0" lang="ro-RO"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None/>
              <a:tabLst/>
            </a:pP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this</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at</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Russian</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cybersecurity</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summit</a:t>
            </a:r>
            <a:r>
              <a:rPr kumimoji="0" lang="ru-RU"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[39].</a:t>
            </a:r>
            <a:endParaRPr kumimoji="0" lang="ro-RO"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None/>
              <a:tabLst/>
            </a:pPr>
            <a:r>
              <a:rPr kumimoji="0" lang="en-US"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Ukrainian </a:t>
            </a:r>
            <a:r>
              <a:rPr kumimoji="0" lang="en-US" sz="1400" b="0" i="0" u="none" strike="noStrike" cap="none" normalizeH="0" baseline="0" dirty="0" err="1"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hacktivists</a:t>
            </a:r>
            <a:r>
              <a:rPr kumimoji="0" lang="en-US"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do not simply follow instructions. Instead, they actively engage as independent members of the process. </a:t>
            </a:r>
            <a:endParaRPr kumimoji="0" lang="ro-RO"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None/>
              <a:tabLst/>
            </a:pPr>
            <a:r>
              <a:rPr kumimoji="0" lang="en-US"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Their motivation comes from within; they aren't coerced or pushed into action.</a:t>
            </a:r>
            <a:endParaRPr kumimoji="0" lang="ro-RO"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None/>
              <a:tabLst/>
            </a:pPr>
            <a:r>
              <a:rPr kumimoji="0" lang="en-US" sz="1400" b="0" i="0" u="none" strike="noStrike" cap="none" normalizeH="0" baseline="0" dirty="0" smtClean="0">
                <a:ln>
                  <a:noFill/>
                </a:ln>
                <a:solidFill>
                  <a:srgbClr val="1F1F1F"/>
                </a:solidFill>
                <a:effectLst/>
                <a:latin typeface="Times New Roman" panose="02020603050405020304" pitchFamily="18" charset="0"/>
                <a:ea typeface="Times New Roman" panose="02020603050405020304" pitchFamily="18" charset="0"/>
                <a:cs typeface="Times New Roman" panose="02020603050405020304" pitchFamily="18" charset="0"/>
              </a:rPr>
              <a:t> This observation stems from numerous reports and interviews.</a:t>
            </a:r>
            <a:r>
              <a:rPr kumimoji="0" lang="ru-RU" sz="1400" b="0" i="0" u="none" strike="noStrike" cap="none" normalizeH="0" baseline="0" dirty="0" smtClean="0">
                <a:ln>
                  <a:noFill/>
                </a:ln>
                <a:solidFill>
                  <a:schemeClr val="tx1"/>
                </a:solidFill>
                <a:effectLst/>
              </a:rPr>
              <a:t> </a:t>
            </a:r>
            <a:endParaRPr kumimoji="0" lang="ru-RU" sz="1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32127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57646" y="624729"/>
            <a:ext cx="9988731" cy="507831"/>
          </a:xfrm>
          <a:prstGeom prst="rect">
            <a:avLst/>
          </a:prstGeom>
          <a:solidFill>
            <a:srgbClr val="FFC000"/>
          </a:solidFill>
        </p:spPr>
        <p:txBody>
          <a:bodyPr wrap="square">
            <a:spAutoFit/>
          </a:bodyPr>
          <a:lstStyle/>
          <a:p>
            <a:pPr>
              <a:lnSpc>
                <a:spcPct val="150000"/>
              </a:lnSpc>
              <a:spcAft>
                <a:spcPts val="0"/>
              </a:spcAft>
            </a:pPr>
            <a:r>
              <a:rPr lang="en-US" b="1" dirty="0" smtClean="0">
                <a:solidFill>
                  <a:srgbClr val="1F1F1F"/>
                </a:solidFill>
                <a:effectLst/>
                <a:latin typeface="inherit"/>
                <a:ea typeface="Calibri" panose="020F0502020204030204" pitchFamily="34" charset="0"/>
                <a:cs typeface="Times New Roman" panose="02020603050405020304" pitchFamily="18" charset="0"/>
              </a:rPr>
              <a:t>5. Exploring the Landscape: Russian SIEM Solutions and Cyber Threat Resilience</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Таблица 5"/>
          <p:cNvGraphicFramePr>
            <a:graphicFrameLocks noGrp="1"/>
          </p:cNvGraphicFramePr>
          <p:nvPr>
            <p:extLst>
              <p:ext uri="{D42A27DB-BD31-4B8C-83A1-F6EECF244321}">
                <p14:modId xmlns:p14="http://schemas.microsoft.com/office/powerpoint/2010/main" val="1162235168"/>
              </p:ext>
            </p:extLst>
          </p:nvPr>
        </p:nvGraphicFramePr>
        <p:xfrm>
          <a:off x="252546" y="1791677"/>
          <a:ext cx="11364688" cy="4697095"/>
        </p:xfrm>
        <a:graphic>
          <a:graphicData uri="http://schemas.openxmlformats.org/drawingml/2006/table">
            <a:tbl>
              <a:tblPr firstRow="1" firstCol="1" bandRow="1">
                <a:tableStyleId>{5C22544A-7EE6-4342-B048-85BDC9FD1C3A}</a:tableStyleId>
              </a:tblPr>
              <a:tblGrid>
                <a:gridCol w="511990"/>
                <a:gridCol w="1723247"/>
                <a:gridCol w="7357555"/>
                <a:gridCol w="1771896"/>
              </a:tblGrid>
              <a:tr h="167359">
                <a:tc>
                  <a:txBody>
                    <a:bodyPr/>
                    <a:lstStyle/>
                    <a:p>
                      <a:pPr>
                        <a:lnSpc>
                          <a:spcPct val="15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200">
                          <a:effectLst/>
                        </a:rPr>
                        <a:t> </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41840" marR="41840" marT="0" marB="0"/>
                </a:tc>
                <a:tc>
                  <a:txBody>
                    <a:bodyPr/>
                    <a:lstStyle/>
                    <a:p>
                      <a:pPr>
                        <a:lnSpc>
                          <a:spcPct val="15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200">
                          <a:effectLst/>
                        </a:rPr>
                        <a:t>Name</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41840" marR="41840" marT="0" marB="0"/>
                </a:tc>
                <a:tc>
                  <a:txBody>
                    <a:bodyPr/>
                    <a:lstStyle/>
                    <a:p>
                      <a:pPr>
                        <a:lnSpc>
                          <a:spcPct val="15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200">
                          <a:effectLst/>
                        </a:rPr>
                        <a:t>Features</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41840" marR="41840" marT="0" marB="0"/>
                </a:tc>
                <a:tc>
                  <a:txBody>
                    <a:bodyPr/>
                    <a:lstStyle/>
                    <a:p>
                      <a:pPr>
                        <a:lnSpc>
                          <a:spcPct val="15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200">
                          <a:effectLst/>
                        </a:rPr>
                        <a:t>Certificates</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41840" marR="41840" marT="0" marB="0"/>
                </a:tc>
              </a:tr>
              <a:tr h="1004155">
                <a:tc>
                  <a:txBody>
                    <a:bodyPr/>
                    <a:lstStyle/>
                    <a:p>
                      <a:pPr>
                        <a:lnSpc>
                          <a:spcPct val="15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200">
                          <a:effectLst/>
                        </a:rPr>
                        <a:t>1</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41840" marR="41840" marT="0" marB="0"/>
                </a:tc>
                <a:tc>
                  <a:txBody>
                    <a:bodyPr/>
                    <a:lstStyle/>
                    <a:p>
                      <a:pPr>
                        <a:lnSpc>
                          <a:spcPct val="15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200" dirty="0" err="1">
                          <a:effectLst/>
                        </a:rPr>
                        <a:t>Alertix</a:t>
                      </a:r>
                      <a:endParaRPr lang="ru-RU" sz="1200" dirty="0">
                        <a:effectLst/>
                      </a:endParaRPr>
                    </a:p>
                    <a:p>
                      <a:pPr>
                        <a:lnSpc>
                          <a:spcPct val="15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200" dirty="0">
                          <a:effectLst/>
                        </a:rPr>
                        <a:t> </a:t>
                      </a:r>
                    </a:p>
                    <a:p>
                      <a:pPr>
                        <a:lnSpc>
                          <a:spcPct val="15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200" dirty="0">
                          <a:effectLst/>
                        </a:rPr>
                        <a:t> </a:t>
                      </a:r>
                    </a:p>
                    <a:p>
                      <a:pPr>
                        <a:lnSpc>
                          <a:spcPct val="15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200" dirty="0" err="1">
                          <a:effectLst/>
                        </a:rPr>
                        <a:t>Question</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1840" marR="41840" marT="0" marB="0"/>
                </a:tc>
                <a:tc>
                  <a:txBody>
                    <a:bodyPr/>
                    <a:lstStyle/>
                    <a:p>
                      <a:pPr algn="just">
                        <a:lnSpc>
                          <a:spcPct val="15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200">
                          <a:effectLst/>
                        </a:rPr>
                        <a:t>A</a:t>
                      </a:r>
                      <a:r>
                        <a:rPr lang="ru-RU" sz="1200">
                          <a:effectLst/>
                        </a:rPr>
                        <a:t>nalyst notepad; Sysmon and Beats configuration management; flexible control of the depth of storage and archiving of events from sources; </a:t>
                      </a:r>
                    </a:p>
                    <a:p>
                      <a:pPr algn="just">
                        <a:lnSpc>
                          <a:spcPct val="15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200">
                          <a:effectLst/>
                        </a:rPr>
                        <a:t>How do Russian cybersecurity experts set up Sysmon and Beats to protect systems, considering local regulations and regional threats?</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41840" marR="41840" marT="0" marB="0"/>
                </a:tc>
                <a:tc>
                  <a:txBody>
                    <a:bodyPr/>
                    <a:lstStyle/>
                    <a:p>
                      <a:pPr>
                        <a:lnSpc>
                          <a:spcPct val="15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200">
                          <a:effectLst/>
                        </a:rPr>
                        <a:t> FSTEC certificate</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41840" marR="41840" marT="0" marB="0"/>
                </a:tc>
              </a:tr>
              <a:tr h="1171514">
                <a:tc>
                  <a:txBody>
                    <a:bodyPr/>
                    <a:lstStyle/>
                    <a:p>
                      <a:pPr>
                        <a:lnSpc>
                          <a:spcPct val="15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200">
                          <a:effectLst/>
                        </a:rPr>
                        <a:t>2</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41840" marR="41840" marT="0" marB="0"/>
                </a:tc>
                <a:tc>
                  <a:txBody>
                    <a:bodyPr/>
                    <a:lstStyle/>
                    <a:p>
                      <a:pPr>
                        <a:lnSpc>
                          <a:spcPct val="15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200">
                          <a:effectLst/>
                        </a:rPr>
                        <a:t>Ankey </a:t>
                      </a:r>
                    </a:p>
                    <a:p>
                      <a:pPr>
                        <a:lnSpc>
                          <a:spcPct val="15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200">
                          <a:effectLst/>
                        </a:rPr>
                        <a:t>SIEM NG</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41840" marR="41840" marT="0" marB="0"/>
                </a:tc>
                <a:tc>
                  <a:txBody>
                    <a:bodyPr/>
                    <a:lstStyle/>
                    <a:p>
                      <a:pPr algn="just">
                        <a:lnSpc>
                          <a:spcPct val="15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200">
                          <a:effectLst/>
                        </a:rPr>
                        <a:t> automated information security monitoring and continuous monitoring of changes in the organization’s IT infrastructure; automated detection of known vulnerabilities in asset software; identifying incidents among a large number of information security events; detecting failures in the operation of IT and information security systems and responding to them.</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41840" marR="41840" marT="0" marB="0"/>
                </a:tc>
                <a:tc>
                  <a:txBody>
                    <a:bodyPr/>
                    <a:lstStyle/>
                    <a:p>
                      <a:pPr>
                        <a:lnSpc>
                          <a:spcPct val="15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200">
                          <a:effectLst/>
                        </a:rPr>
                        <a:t> </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41840" marR="41840" marT="0" marB="0"/>
                </a:tc>
              </a:tr>
              <a:tr h="2153981">
                <a:tc>
                  <a:txBody>
                    <a:bodyPr/>
                    <a:lstStyle/>
                    <a:p>
                      <a:pPr>
                        <a:lnSpc>
                          <a:spcPct val="15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200">
                          <a:effectLst/>
                        </a:rPr>
                        <a:t>3</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41840" marR="41840" marT="0" marB="0"/>
                </a:tc>
                <a:tc>
                  <a:txBody>
                    <a:bodyPr/>
                    <a:lstStyle/>
                    <a:p>
                      <a:pPr>
                        <a:lnSpc>
                          <a:spcPct val="15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200" dirty="0" err="1">
                          <a:effectLst/>
                        </a:rPr>
                        <a:t>Kaspersky</a:t>
                      </a:r>
                      <a:endParaRPr lang="ru-RU" sz="1200" dirty="0">
                        <a:effectLst/>
                      </a:endParaRPr>
                    </a:p>
                    <a:p>
                      <a:pPr>
                        <a:lnSpc>
                          <a:spcPct val="15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200" dirty="0">
                          <a:effectLst/>
                        </a:rPr>
                        <a:t> </a:t>
                      </a:r>
                    </a:p>
                    <a:p>
                      <a:pPr>
                        <a:lnSpc>
                          <a:spcPct val="15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200" dirty="0">
                          <a:effectLst/>
                        </a:rPr>
                        <a:t> </a:t>
                      </a:r>
                    </a:p>
                    <a:p>
                      <a:pPr>
                        <a:lnSpc>
                          <a:spcPct val="15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200" dirty="0">
                          <a:effectLst/>
                        </a:rPr>
                        <a:t> </a:t>
                      </a:r>
                    </a:p>
                    <a:p>
                      <a:pPr>
                        <a:lnSpc>
                          <a:spcPct val="15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200" dirty="0">
                          <a:effectLst/>
                        </a:rPr>
                        <a:t> </a:t>
                      </a:r>
                    </a:p>
                  </a:txBody>
                  <a:tcPr marL="41840" marR="41840" marT="0" marB="0"/>
                </a:tc>
                <a:tc>
                  <a:txBody>
                    <a:bodyPr/>
                    <a:lstStyle/>
                    <a:p>
                      <a:pPr algn="just">
                        <a:lnSpc>
                          <a:spcPct val="15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200" dirty="0">
                          <a:effectLst/>
                        </a:rPr>
                        <a:t> </a:t>
                      </a:r>
                      <a:r>
                        <a:rPr lang="ru-RU" sz="1200" dirty="0" err="1">
                          <a:effectLst/>
                        </a:rPr>
                        <a:t>ecosystem</a:t>
                      </a:r>
                      <a:r>
                        <a:rPr lang="ru-RU" sz="1200" dirty="0">
                          <a:effectLst/>
                        </a:rPr>
                        <a:t> (</a:t>
                      </a:r>
                      <a:r>
                        <a:rPr lang="ru-RU" sz="1200" dirty="0" err="1">
                          <a:effectLst/>
                        </a:rPr>
                        <a:t>functional</a:t>
                      </a:r>
                      <a:r>
                        <a:rPr lang="ru-RU" sz="1200" dirty="0">
                          <a:effectLst/>
                        </a:rPr>
                        <a:t> </a:t>
                      </a:r>
                      <a:r>
                        <a:rPr lang="ru-RU" sz="1200" dirty="0" err="1">
                          <a:effectLst/>
                        </a:rPr>
                        <a:t>integration</a:t>
                      </a:r>
                      <a:r>
                        <a:rPr lang="ru-RU" sz="1200" dirty="0">
                          <a:effectLst/>
                        </a:rPr>
                        <a:t> </a:t>
                      </a:r>
                      <a:r>
                        <a:rPr lang="ru-RU" sz="1200" dirty="0" err="1">
                          <a:effectLst/>
                        </a:rPr>
                        <a:t>with</a:t>
                      </a:r>
                      <a:r>
                        <a:rPr lang="ru-RU" sz="1200" dirty="0">
                          <a:effectLst/>
                        </a:rPr>
                        <a:t> </a:t>
                      </a:r>
                      <a:r>
                        <a:rPr lang="ru-RU" sz="1200" dirty="0" err="1">
                          <a:effectLst/>
                        </a:rPr>
                        <a:t>other</a:t>
                      </a:r>
                      <a:r>
                        <a:rPr lang="ru-RU" sz="1200" dirty="0">
                          <a:effectLst/>
                        </a:rPr>
                        <a:t> </a:t>
                      </a:r>
                      <a:r>
                        <a:rPr lang="ru-RU" sz="1200" dirty="0" err="1">
                          <a:effectLst/>
                        </a:rPr>
                        <a:t>Kaspersky</a:t>
                      </a:r>
                      <a:r>
                        <a:rPr lang="ru-RU" sz="1200" dirty="0">
                          <a:effectLst/>
                        </a:rPr>
                        <a:t> </a:t>
                      </a:r>
                      <a:r>
                        <a:rPr lang="ru-RU" sz="1200" dirty="0" err="1">
                          <a:effectLst/>
                        </a:rPr>
                        <a:t>products</a:t>
                      </a:r>
                      <a:r>
                        <a:rPr lang="ru-RU" sz="1200" dirty="0">
                          <a:effectLst/>
                        </a:rPr>
                        <a:t>), </a:t>
                      </a:r>
                      <a:r>
                        <a:rPr lang="ru-RU" sz="1200" dirty="0" err="1">
                          <a:effectLst/>
                        </a:rPr>
                        <a:t>RESTful</a:t>
                      </a:r>
                      <a:r>
                        <a:rPr lang="ru-RU" sz="1200" dirty="0">
                          <a:effectLst/>
                        </a:rPr>
                        <a:t> API, </a:t>
                      </a:r>
                      <a:r>
                        <a:rPr lang="ru-RU" sz="1200" dirty="0" err="1">
                          <a:effectLst/>
                        </a:rPr>
                        <a:t>ability</a:t>
                      </a:r>
                      <a:r>
                        <a:rPr lang="ru-RU" sz="1200" dirty="0">
                          <a:effectLst/>
                        </a:rPr>
                        <a:t> </a:t>
                      </a:r>
                      <a:r>
                        <a:rPr lang="ru-RU" sz="1200" dirty="0" err="1">
                          <a:effectLst/>
                        </a:rPr>
                        <a:t>to</a:t>
                      </a:r>
                      <a:r>
                        <a:rPr lang="ru-RU" sz="1200" dirty="0">
                          <a:effectLst/>
                        </a:rPr>
                        <a:t> </a:t>
                      </a:r>
                      <a:r>
                        <a:rPr lang="ru-RU" sz="1200" dirty="0" err="1">
                          <a:effectLst/>
                        </a:rPr>
                        <a:t>interact</a:t>
                      </a:r>
                      <a:r>
                        <a:rPr lang="ru-RU" sz="1200" dirty="0">
                          <a:effectLst/>
                        </a:rPr>
                        <a:t> </a:t>
                      </a:r>
                      <a:r>
                        <a:rPr lang="ru-RU" sz="1200" dirty="0" err="1">
                          <a:effectLst/>
                        </a:rPr>
                        <a:t>with</a:t>
                      </a:r>
                      <a:r>
                        <a:rPr lang="ru-RU" sz="1200" dirty="0">
                          <a:effectLst/>
                        </a:rPr>
                        <a:t> </a:t>
                      </a:r>
                      <a:r>
                        <a:rPr lang="ru-RU" sz="1200" dirty="0" err="1">
                          <a:effectLst/>
                        </a:rPr>
                        <a:t>response</a:t>
                      </a:r>
                      <a:r>
                        <a:rPr lang="ru-RU" sz="1200" dirty="0">
                          <a:effectLst/>
                        </a:rPr>
                        <a:t> </a:t>
                      </a:r>
                      <a:r>
                        <a:rPr lang="ru-RU" sz="1200" dirty="0" err="1">
                          <a:effectLst/>
                        </a:rPr>
                        <a:t>platforms</a:t>
                      </a:r>
                      <a:r>
                        <a:rPr lang="ru-RU" sz="1200" dirty="0">
                          <a:effectLst/>
                        </a:rPr>
                        <a:t> (IRP </a:t>
                      </a:r>
                      <a:r>
                        <a:rPr lang="ru-RU" sz="1200" dirty="0" err="1">
                          <a:effectLst/>
                        </a:rPr>
                        <a:t>and</a:t>
                      </a:r>
                      <a:r>
                        <a:rPr lang="ru-RU" sz="1200" dirty="0">
                          <a:effectLst/>
                        </a:rPr>
                        <a:t> SOAR); </a:t>
                      </a:r>
                      <a:r>
                        <a:rPr lang="ru-RU" sz="1200" dirty="0" err="1">
                          <a:effectLst/>
                        </a:rPr>
                        <a:t>automation</a:t>
                      </a:r>
                      <a:r>
                        <a:rPr lang="ru-RU" sz="1200" dirty="0">
                          <a:effectLst/>
                        </a:rPr>
                        <a:t> </a:t>
                      </a:r>
                      <a:r>
                        <a:rPr lang="ru-RU" sz="1200" dirty="0" err="1">
                          <a:effectLst/>
                        </a:rPr>
                        <a:t>of</a:t>
                      </a:r>
                      <a:r>
                        <a:rPr lang="ru-RU" sz="1200" dirty="0">
                          <a:effectLst/>
                        </a:rPr>
                        <a:t> </a:t>
                      </a:r>
                      <a:r>
                        <a:rPr lang="ru-RU" sz="1200" dirty="0" err="1">
                          <a:effectLst/>
                        </a:rPr>
                        <a:t>routine</a:t>
                      </a:r>
                      <a:r>
                        <a:rPr lang="ru-RU" sz="1200" dirty="0">
                          <a:effectLst/>
                        </a:rPr>
                        <a:t> </a:t>
                      </a:r>
                      <a:r>
                        <a:rPr lang="ru-RU" sz="1200" dirty="0" err="1">
                          <a:effectLst/>
                        </a:rPr>
                        <a:t>actions</a:t>
                      </a:r>
                      <a:r>
                        <a:rPr lang="ru-RU" sz="1200" dirty="0">
                          <a:effectLst/>
                        </a:rPr>
                        <a:t> </a:t>
                      </a:r>
                      <a:r>
                        <a:rPr lang="ru-RU" sz="1200" dirty="0" err="1">
                          <a:effectLst/>
                        </a:rPr>
                        <a:t>to</a:t>
                      </a:r>
                      <a:r>
                        <a:rPr lang="ru-RU" sz="1200" dirty="0">
                          <a:effectLst/>
                        </a:rPr>
                        <a:t> </a:t>
                      </a:r>
                      <a:r>
                        <a:rPr lang="ru-RU" sz="1200" dirty="0" err="1">
                          <a:effectLst/>
                        </a:rPr>
                        <a:t>respond</a:t>
                      </a:r>
                      <a:r>
                        <a:rPr lang="ru-RU" sz="1200" dirty="0">
                          <a:effectLst/>
                        </a:rPr>
                        <a:t>, </a:t>
                      </a:r>
                      <a:r>
                        <a:rPr lang="ru-RU" sz="1200" dirty="0" err="1">
                          <a:effectLst/>
                        </a:rPr>
                        <a:t>host</a:t>
                      </a:r>
                      <a:r>
                        <a:rPr lang="ru-RU" sz="1200" dirty="0">
                          <a:effectLst/>
                        </a:rPr>
                        <a:t> </a:t>
                      </a:r>
                      <a:r>
                        <a:rPr lang="ru-RU" sz="1200" dirty="0" err="1">
                          <a:effectLst/>
                        </a:rPr>
                        <a:t>inventory</a:t>
                      </a:r>
                      <a:r>
                        <a:rPr lang="ru-RU" sz="1200" dirty="0">
                          <a:effectLst/>
                        </a:rPr>
                        <a:t>, </a:t>
                      </a:r>
                      <a:r>
                        <a:rPr lang="ru-RU" sz="1200" dirty="0" err="1">
                          <a:effectLst/>
                        </a:rPr>
                        <a:t>enrich</a:t>
                      </a:r>
                      <a:r>
                        <a:rPr lang="ru-RU" sz="1200" dirty="0">
                          <a:effectLst/>
                        </a:rPr>
                        <a:t> </a:t>
                      </a:r>
                      <a:r>
                        <a:rPr lang="ru-RU" sz="1200" dirty="0" err="1">
                          <a:effectLst/>
                        </a:rPr>
                        <a:t>information</a:t>
                      </a:r>
                      <a:r>
                        <a:rPr lang="ru-RU" sz="1200" dirty="0">
                          <a:effectLst/>
                        </a:rPr>
                        <a:t> </a:t>
                      </a:r>
                      <a:r>
                        <a:rPr lang="ru-RU" sz="1200" dirty="0" err="1">
                          <a:effectLst/>
                        </a:rPr>
                        <a:t>security</a:t>
                      </a:r>
                      <a:r>
                        <a:rPr lang="ru-RU" sz="1200" dirty="0">
                          <a:effectLst/>
                        </a:rPr>
                        <a:t> </a:t>
                      </a:r>
                      <a:r>
                        <a:rPr lang="ru-RU" sz="1200" dirty="0" err="1">
                          <a:effectLst/>
                        </a:rPr>
                        <a:t>events</a:t>
                      </a:r>
                      <a:r>
                        <a:rPr lang="ru-RU" sz="1200" dirty="0">
                          <a:effectLst/>
                        </a:rPr>
                        <a:t> </a:t>
                      </a:r>
                      <a:r>
                        <a:rPr lang="ru-RU" sz="1200" dirty="0" err="1">
                          <a:effectLst/>
                        </a:rPr>
                        <a:t>with</a:t>
                      </a:r>
                      <a:r>
                        <a:rPr lang="ru-RU" sz="1200" dirty="0">
                          <a:effectLst/>
                        </a:rPr>
                        <a:t> </a:t>
                      </a:r>
                      <a:r>
                        <a:rPr lang="ru-RU" sz="1200" dirty="0" err="1">
                          <a:effectLst/>
                        </a:rPr>
                        <a:t>context</a:t>
                      </a:r>
                      <a:r>
                        <a:rPr lang="ru-RU" sz="1200" dirty="0">
                          <a:effectLst/>
                        </a:rPr>
                        <a:t>; </a:t>
                      </a:r>
                      <a:r>
                        <a:rPr lang="ru-RU" sz="1200" dirty="0" err="1">
                          <a:effectLst/>
                        </a:rPr>
                        <a:t>performance</a:t>
                      </a:r>
                      <a:r>
                        <a:rPr lang="ru-RU" sz="1200" dirty="0">
                          <a:effectLst/>
                        </a:rPr>
                        <a:t> </a:t>
                      </a:r>
                      <a:r>
                        <a:rPr lang="ru-RU" sz="1200" dirty="0" err="1">
                          <a:effectLst/>
                        </a:rPr>
                        <a:t>of</a:t>
                      </a:r>
                      <a:r>
                        <a:rPr lang="ru-RU" sz="1200" dirty="0">
                          <a:effectLst/>
                        </a:rPr>
                        <a:t> </a:t>
                      </a:r>
                      <a:r>
                        <a:rPr lang="ru-RU" sz="1200" dirty="0" err="1">
                          <a:effectLst/>
                        </a:rPr>
                        <a:t>more</a:t>
                      </a:r>
                      <a:r>
                        <a:rPr lang="ru-RU" sz="1200" dirty="0">
                          <a:effectLst/>
                        </a:rPr>
                        <a:t> </a:t>
                      </a:r>
                      <a:r>
                        <a:rPr lang="ru-RU" sz="1200" dirty="0" err="1">
                          <a:effectLst/>
                        </a:rPr>
                        <a:t>than</a:t>
                      </a:r>
                      <a:r>
                        <a:rPr lang="ru-RU" sz="1200" dirty="0">
                          <a:effectLst/>
                        </a:rPr>
                        <a:t> 500 </a:t>
                      </a:r>
                      <a:r>
                        <a:rPr lang="ru-RU" sz="1200" dirty="0" err="1">
                          <a:effectLst/>
                        </a:rPr>
                        <a:t>thousand</a:t>
                      </a:r>
                      <a:r>
                        <a:rPr lang="ru-RU" sz="1200" dirty="0">
                          <a:effectLst/>
                        </a:rPr>
                        <a:t> EPS, </a:t>
                      </a:r>
                      <a:r>
                        <a:rPr lang="ru-RU" sz="1200" dirty="0" err="1">
                          <a:effectLst/>
                        </a:rPr>
                        <a:t>tested</a:t>
                      </a:r>
                      <a:r>
                        <a:rPr lang="ru-RU" sz="1200" dirty="0">
                          <a:effectLst/>
                        </a:rPr>
                        <a:t> </a:t>
                      </a:r>
                      <a:r>
                        <a:rPr lang="ru-RU" sz="1200" dirty="0" err="1">
                          <a:effectLst/>
                        </a:rPr>
                        <a:t>on</a:t>
                      </a:r>
                      <a:r>
                        <a:rPr lang="ru-RU" sz="1200" dirty="0">
                          <a:effectLst/>
                        </a:rPr>
                        <a:t> </a:t>
                      </a:r>
                      <a:r>
                        <a:rPr lang="ru-RU" sz="1200" dirty="0" err="1">
                          <a:effectLst/>
                        </a:rPr>
                        <a:t>the</a:t>
                      </a:r>
                      <a:r>
                        <a:rPr lang="ru-RU" sz="1200" dirty="0">
                          <a:effectLst/>
                        </a:rPr>
                        <a:t> </a:t>
                      </a:r>
                      <a:r>
                        <a:rPr lang="ru-RU" sz="1200" dirty="0" err="1">
                          <a:effectLst/>
                        </a:rPr>
                        <a:t>customer’s</a:t>
                      </a:r>
                      <a:r>
                        <a:rPr lang="ru-RU" sz="1200" dirty="0">
                          <a:effectLst/>
                        </a:rPr>
                        <a:t> </a:t>
                      </a:r>
                      <a:r>
                        <a:rPr lang="ru-RU" sz="1200" dirty="0" err="1">
                          <a:effectLst/>
                        </a:rPr>
                        <a:t>real</a:t>
                      </a:r>
                      <a:r>
                        <a:rPr lang="ru-RU" sz="1200" dirty="0">
                          <a:effectLst/>
                        </a:rPr>
                        <a:t> </a:t>
                      </a:r>
                      <a:r>
                        <a:rPr lang="ru-RU" sz="1200" dirty="0" err="1">
                          <a:effectLst/>
                        </a:rPr>
                        <a:t>architecture</a:t>
                      </a:r>
                      <a:r>
                        <a:rPr lang="ru-RU" sz="1200" dirty="0">
                          <a:effectLst/>
                        </a:rPr>
                        <a:t>; </a:t>
                      </a:r>
                      <a:r>
                        <a:rPr lang="ru-RU" sz="1200" dirty="0" err="1">
                          <a:effectLst/>
                        </a:rPr>
                        <a:t>minimum</a:t>
                      </a:r>
                      <a:r>
                        <a:rPr lang="ru-RU" sz="1200" dirty="0">
                          <a:effectLst/>
                        </a:rPr>
                        <a:t> </a:t>
                      </a:r>
                      <a:r>
                        <a:rPr lang="ru-RU" sz="1200" dirty="0" err="1">
                          <a:effectLst/>
                        </a:rPr>
                        <a:t>system</a:t>
                      </a:r>
                      <a:r>
                        <a:rPr lang="ru-RU" sz="1200" dirty="0">
                          <a:effectLst/>
                        </a:rPr>
                        <a:t> </a:t>
                      </a:r>
                      <a:r>
                        <a:rPr lang="ru-RU" sz="1200" dirty="0" err="1">
                          <a:effectLst/>
                        </a:rPr>
                        <a:t>requirements</a:t>
                      </a:r>
                      <a:r>
                        <a:rPr lang="ru-RU" sz="1200" dirty="0">
                          <a:effectLst/>
                        </a:rPr>
                        <a:t> </a:t>
                      </a:r>
                      <a:r>
                        <a:rPr lang="ru-RU" sz="1200" dirty="0" err="1">
                          <a:effectLst/>
                        </a:rPr>
                        <a:t>and</a:t>
                      </a:r>
                      <a:r>
                        <a:rPr lang="ru-RU" sz="1200" dirty="0">
                          <a:effectLst/>
                        </a:rPr>
                        <a:t> </a:t>
                      </a:r>
                      <a:r>
                        <a:rPr lang="ru-RU" sz="1200" dirty="0" err="1">
                          <a:effectLst/>
                        </a:rPr>
                        <a:t>flexible</a:t>
                      </a:r>
                      <a:r>
                        <a:rPr lang="ru-RU" sz="1200" dirty="0">
                          <a:effectLst/>
                        </a:rPr>
                        <a:t> </a:t>
                      </a:r>
                      <a:r>
                        <a:rPr lang="ru-RU" sz="1200" dirty="0" err="1">
                          <a:effectLst/>
                        </a:rPr>
                        <a:t>horizontal</a:t>
                      </a:r>
                      <a:r>
                        <a:rPr lang="ru-RU" sz="1200" dirty="0">
                          <a:effectLst/>
                        </a:rPr>
                        <a:t> </a:t>
                      </a:r>
                      <a:r>
                        <a:rPr lang="ru-RU" sz="1200" dirty="0" err="1">
                          <a:effectLst/>
                        </a:rPr>
                        <a:t>scalability</a:t>
                      </a:r>
                      <a:r>
                        <a:rPr lang="ru-RU" sz="1200" dirty="0">
                          <a:effectLst/>
                        </a:rPr>
                        <a:t>, </a:t>
                      </a:r>
                      <a:r>
                        <a:rPr lang="ru-RU" sz="1200" dirty="0" err="1">
                          <a:effectLst/>
                        </a:rPr>
                        <a:t>support</a:t>
                      </a:r>
                      <a:r>
                        <a:rPr lang="ru-RU" sz="1200" dirty="0">
                          <a:effectLst/>
                        </a:rPr>
                        <a:t> </a:t>
                      </a:r>
                      <a:r>
                        <a:rPr lang="ru-RU" sz="1200" dirty="0" err="1">
                          <a:effectLst/>
                        </a:rPr>
                        <a:t>for</a:t>
                      </a:r>
                      <a:r>
                        <a:rPr lang="ru-RU" sz="1200" dirty="0">
                          <a:effectLst/>
                        </a:rPr>
                        <a:t> </a:t>
                      </a:r>
                      <a:r>
                        <a:rPr lang="ru-RU" sz="1200" dirty="0" err="1">
                          <a:effectLst/>
                        </a:rPr>
                        <a:t>geographically</a:t>
                      </a:r>
                      <a:r>
                        <a:rPr lang="ru-RU" sz="1200" dirty="0">
                          <a:effectLst/>
                        </a:rPr>
                        <a:t> </a:t>
                      </a:r>
                      <a:r>
                        <a:rPr lang="ru-RU" sz="1200" dirty="0" err="1">
                          <a:effectLst/>
                        </a:rPr>
                        <a:t>distributed</a:t>
                      </a:r>
                      <a:r>
                        <a:rPr lang="ru-RU" sz="1200" dirty="0">
                          <a:effectLst/>
                        </a:rPr>
                        <a:t> </a:t>
                      </a:r>
                      <a:r>
                        <a:rPr lang="ru-RU" sz="1200" dirty="0" err="1">
                          <a:effectLst/>
                        </a:rPr>
                        <a:t>installation</a:t>
                      </a:r>
                      <a:r>
                        <a:rPr lang="ru-RU" sz="1200" dirty="0">
                          <a:effectLst/>
                        </a:rPr>
                        <a:t>, </a:t>
                      </a:r>
                      <a:r>
                        <a:rPr lang="ru-RU" sz="1200" dirty="0" err="1">
                          <a:effectLst/>
                        </a:rPr>
                        <a:t>high</a:t>
                      </a:r>
                      <a:r>
                        <a:rPr lang="ru-RU" sz="1200" dirty="0">
                          <a:effectLst/>
                        </a:rPr>
                        <a:t> </a:t>
                      </a:r>
                      <a:r>
                        <a:rPr lang="ru-RU" sz="1200" dirty="0" err="1">
                          <a:effectLst/>
                        </a:rPr>
                        <a:t>availability</a:t>
                      </a:r>
                      <a:r>
                        <a:rPr lang="ru-RU" sz="1200" dirty="0">
                          <a:effectLst/>
                        </a:rPr>
                        <a:t> </a:t>
                      </a:r>
                      <a:r>
                        <a:rPr lang="ru-RU" sz="1200" dirty="0" err="1">
                          <a:effectLst/>
                        </a:rPr>
                        <a:t>and</a:t>
                      </a:r>
                      <a:r>
                        <a:rPr lang="ru-RU" sz="1200" dirty="0">
                          <a:effectLst/>
                        </a:rPr>
                        <a:t> </a:t>
                      </a:r>
                      <a:r>
                        <a:rPr lang="ru-RU" sz="1200" dirty="0" err="1">
                          <a:effectLst/>
                        </a:rPr>
                        <a:t>multi-tenancy</a:t>
                      </a:r>
                      <a:r>
                        <a:rPr lang="ru-RU" sz="1200" dirty="0">
                          <a:effectLst/>
                        </a:rPr>
                        <a:t> </a:t>
                      </a:r>
                      <a:r>
                        <a:rPr lang="ru-RU" sz="1200" dirty="0" err="1">
                          <a:effectLst/>
                        </a:rPr>
                        <a:t>modes</a:t>
                      </a:r>
                      <a:r>
                        <a:rPr lang="ru-RU" sz="1200" dirty="0">
                          <a:effectLst/>
                        </a:rPr>
                        <a:t>; </a:t>
                      </a:r>
                    </a:p>
                    <a:p>
                      <a:pPr algn="just">
                        <a:lnSpc>
                          <a:spcPct val="15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200" dirty="0" err="1" smtClean="0">
                          <a:effectLst/>
                        </a:rPr>
                        <a:t>How</a:t>
                      </a:r>
                      <a:r>
                        <a:rPr lang="ru-RU" sz="1200" dirty="0" smtClean="0">
                          <a:effectLst/>
                        </a:rPr>
                        <a:t> </a:t>
                      </a:r>
                      <a:r>
                        <a:rPr lang="ru-RU" sz="1200" dirty="0" err="1">
                          <a:effectLst/>
                        </a:rPr>
                        <a:t>prevalent</a:t>
                      </a:r>
                      <a:r>
                        <a:rPr lang="ru-RU" sz="1200" dirty="0">
                          <a:effectLst/>
                        </a:rPr>
                        <a:t> </a:t>
                      </a:r>
                      <a:r>
                        <a:rPr lang="ru-RU" sz="1200" dirty="0" err="1">
                          <a:effectLst/>
                        </a:rPr>
                        <a:t>are</a:t>
                      </a:r>
                      <a:r>
                        <a:rPr lang="ru-RU" sz="1200" dirty="0">
                          <a:effectLst/>
                        </a:rPr>
                        <a:t> </a:t>
                      </a:r>
                      <a:r>
                        <a:rPr lang="ru-RU" sz="1200" dirty="0" err="1">
                          <a:effectLst/>
                        </a:rPr>
                        <a:t>RESTful</a:t>
                      </a:r>
                      <a:r>
                        <a:rPr lang="ru-RU" sz="1200" dirty="0">
                          <a:effectLst/>
                        </a:rPr>
                        <a:t> </a:t>
                      </a:r>
                      <a:r>
                        <a:rPr lang="ru-RU" sz="1200" dirty="0" err="1">
                          <a:effectLst/>
                        </a:rPr>
                        <a:t>APIs</a:t>
                      </a:r>
                      <a:r>
                        <a:rPr lang="ru-RU" sz="1200" dirty="0">
                          <a:effectLst/>
                        </a:rPr>
                        <a:t> </a:t>
                      </a:r>
                      <a:r>
                        <a:rPr lang="ru-RU" sz="1200" dirty="0" err="1">
                          <a:effectLst/>
                        </a:rPr>
                        <a:t>in</a:t>
                      </a:r>
                      <a:r>
                        <a:rPr lang="ru-RU" sz="1200" dirty="0">
                          <a:effectLst/>
                        </a:rPr>
                        <a:t> </a:t>
                      </a:r>
                      <a:r>
                        <a:rPr lang="ru-RU" sz="1200" dirty="0" err="1">
                          <a:effectLst/>
                        </a:rPr>
                        <a:t>Russian</a:t>
                      </a:r>
                      <a:r>
                        <a:rPr lang="ru-RU" sz="1200" dirty="0">
                          <a:effectLst/>
                        </a:rPr>
                        <a:t> </a:t>
                      </a:r>
                      <a:r>
                        <a:rPr lang="ru-RU" sz="1200" dirty="0" err="1">
                          <a:effectLst/>
                        </a:rPr>
                        <a:t>tech</a:t>
                      </a:r>
                      <a:r>
                        <a:rPr lang="ru-RU" sz="1200" dirty="0">
                          <a:effectLst/>
                        </a:rPr>
                        <a:t>, </a:t>
                      </a:r>
                      <a:r>
                        <a:rPr lang="ru-RU" sz="1200" dirty="0" err="1">
                          <a:effectLst/>
                        </a:rPr>
                        <a:t>and</a:t>
                      </a:r>
                      <a:r>
                        <a:rPr lang="ru-RU" sz="1200" dirty="0">
                          <a:effectLst/>
                        </a:rPr>
                        <a:t> </a:t>
                      </a:r>
                      <a:r>
                        <a:rPr lang="ru-RU" sz="1200" dirty="0" err="1">
                          <a:effectLst/>
                        </a:rPr>
                        <a:t>which</a:t>
                      </a:r>
                      <a:r>
                        <a:rPr lang="ru-RU" sz="1200" dirty="0">
                          <a:effectLst/>
                        </a:rPr>
                        <a:t> </a:t>
                      </a:r>
                      <a:r>
                        <a:rPr lang="ru-RU" sz="1200" dirty="0" err="1">
                          <a:effectLst/>
                        </a:rPr>
                        <a:t>sectors</a:t>
                      </a:r>
                      <a:r>
                        <a:rPr lang="ru-RU" sz="1200" dirty="0">
                          <a:effectLst/>
                        </a:rPr>
                        <a:t> </a:t>
                      </a:r>
                      <a:r>
                        <a:rPr lang="ru-RU" sz="1200" dirty="0" err="1">
                          <a:effectLst/>
                        </a:rPr>
                        <a:t>or</a:t>
                      </a:r>
                      <a:r>
                        <a:rPr lang="ru-RU" sz="1200" dirty="0">
                          <a:effectLst/>
                        </a:rPr>
                        <a:t> </a:t>
                      </a:r>
                      <a:r>
                        <a:rPr lang="ru-RU" sz="1200" dirty="0" err="1">
                          <a:effectLst/>
                        </a:rPr>
                        <a:t>companies</a:t>
                      </a:r>
                      <a:r>
                        <a:rPr lang="ru-RU" sz="1200" dirty="0">
                          <a:effectLst/>
                        </a:rPr>
                        <a:t> </a:t>
                      </a:r>
                      <a:r>
                        <a:rPr lang="ru-RU" sz="1200" dirty="0" err="1">
                          <a:effectLst/>
                        </a:rPr>
                        <a:t>use</a:t>
                      </a:r>
                      <a:r>
                        <a:rPr lang="ru-RU" sz="1200" dirty="0">
                          <a:effectLst/>
                        </a:rPr>
                        <a:t> </a:t>
                      </a:r>
                      <a:r>
                        <a:rPr lang="ru-RU" sz="1200" dirty="0" err="1">
                          <a:effectLst/>
                        </a:rPr>
                        <a:t>it</a:t>
                      </a:r>
                      <a:r>
                        <a:rPr lang="ru-RU" sz="1200" dirty="0">
                          <a:effectLst/>
                        </a:rPr>
                        <a:t> </a:t>
                      </a:r>
                      <a:r>
                        <a:rPr lang="ru-RU" sz="1200" dirty="0" err="1">
                          <a:effectLst/>
                        </a:rPr>
                        <a:t>most</a:t>
                      </a:r>
                      <a:r>
                        <a:rPr lang="ru-RU" sz="1200" dirty="0">
                          <a:effectLst/>
                        </a:rPr>
                        <a:t>?</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1840" marR="41840" marT="0" marB="0"/>
                </a:tc>
                <a:tc>
                  <a:txBody>
                    <a:bodyPr/>
                    <a:lstStyle/>
                    <a:p>
                      <a:pPr>
                        <a:lnSpc>
                          <a:spcPct val="15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200" dirty="0">
                          <a:effectLst/>
                        </a:rPr>
                        <a:t>FSTEC </a:t>
                      </a:r>
                      <a:r>
                        <a:rPr lang="ru-RU" sz="1200" dirty="0" err="1">
                          <a:effectLst/>
                        </a:rPr>
                        <a:t>certificate</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1840" marR="41840" marT="0" marB="0"/>
                </a:tc>
              </a:tr>
            </a:tbl>
          </a:graphicData>
        </a:graphic>
      </p:graphicFrame>
      <p:sp>
        <p:nvSpPr>
          <p:cNvPr id="7" name="Прямоугольник 6"/>
          <p:cNvSpPr/>
          <p:nvPr/>
        </p:nvSpPr>
        <p:spPr>
          <a:xfrm>
            <a:off x="1053737" y="1224783"/>
            <a:ext cx="8107680" cy="369332"/>
          </a:xfrm>
          <a:prstGeom prst="rect">
            <a:avLst/>
          </a:prstGeom>
        </p:spPr>
        <p:txBody>
          <a:bodyPr wrap="square">
            <a:spAutoFit/>
          </a:bodyPr>
          <a:lstStyle/>
          <a:p>
            <a:r>
              <a:rPr lang="en-US" dirty="0" smtClean="0">
                <a:solidFill>
                  <a:srgbClr val="1F1F1F"/>
                </a:solidFill>
                <a:effectLst/>
                <a:latin typeface="inherit"/>
                <a:ea typeface="Times New Roman" panose="02020603050405020304" pitchFamily="18" charset="0"/>
                <a:cs typeface="Courier New" panose="02070309020205020404" pitchFamily="49" charset="0"/>
              </a:rPr>
              <a:t>Russian Products for </a:t>
            </a:r>
            <a:r>
              <a:rPr lang="en-US" dirty="0" err="1" smtClean="0">
                <a:solidFill>
                  <a:srgbClr val="1F1F1F"/>
                </a:solidFill>
                <a:effectLst/>
                <a:latin typeface="inherit"/>
                <a:ea typeface="Times New Roman" panose="02020603050405020304" pitchFamily="18" charset="0"/>
                <a:cs typeface="Courier New" panose="02070309020205020404" pitchFamily="49" charset="0"/>
              </a:rPr>
              <a:t>Cybersecurity</a:t>
            </a:r>
            <a:r>
              <a:rPr lang="en-US" dirty="0" smtClean="0">
                <a:solidFill>
                  <a:srgbClr val="1F1F1F"/>
                </a:solidFill>
                <a:effectLst/>
                <a:latin typeface="inherit"/>
                <a:ea typeface="Times New Roman" panose="02020603050405020304" pitchFamily="18" charset="0"/>
                <a:cs typeface="Courier New" panose="02070309020205020404" pitchFamily="49" charset="0"/>
              </a:rPr>
              <a:t> Available on the Current </a:t>
            </a:r>
            <a:r>
              <a:rPr lang="en-US" dirty="0" err="1" smtClean="0">
                <a:solidFill>
                  <a:srgbClr val="1F1F1F"/>
                </a:solidFill>
                <a:effectLst/>
                <a:latin typeface="inherit"/>
                <a:ea typeface="Times New Roman" panose="02020603050405020304" pitchFamily="18" charset="0"/>
                <a:cs typeface="Courier New" panose="02070309020205020404" pitchFamily="49" charset="0"/>
              </a:rPr>
              <a:t>Marke</a:t>
            </a:r>
            <a:endParaRPr lang="ru-RU" dirty="0"/>
          </a:p>
        </p:txBody>
      </p:sp>
    </p:spTree>
    <p:extLst>
      <p:ext uri="{BB962C8B-B14F-4D97-AF65-F5344CB8AC3E}">
        <p14:creationId xmlns:p14="http://schemas.microsoft.com/office/powerpoint/2010/main" val="3910499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05396" y="520226"/>
            <a:ext cx="10084524" cy="507831"/>
          </a:xfrm>
          <a:prstGeom prst="rect">
            <a:avLst/>
          </a:prstGeom>
          <a:solidFill>
            <a:schemeClr val="accent1">
              <a:lumMod val="60000"/>
              <a:lumOff val="40000"/>
            </a:schemeClr>
          </a:solidFill>
        </p:spPr>
        <p:txBody>
          <a:bodyPr wrap="square">
            <a:spAutoFit/>
          </a:bodyPr>
          <a:lstStyle/>
          <a:p>
            <a:pPr>
              <a:lnSpc>
                <a:spcPct val="150000"/>
              </a:lnSpc>
              <a:spcAft>
                <a:spcPts val="0"/>
              </a:spcAft>
            </a:pPr>
            <a:r>
              <a:rPr lang="en-US" b="1" dirty="0" smtClean="0">
                <a:solidFill>
                  <a:srgbClr val="1F1F1F"/>
                </a:solidFill>
                <a:effectLst/>
                <a:latin typeface="inherit"/>
                <a:ea typeface="Calibri" panose="020F0502020204030204" pitchFamily="34" charset="0"/>
                <a:cs typeface="Times New Roman" panose="02020603050405020304" pitchFamily="18" charset="0"/>
              </a:rPr>
              <a:t>6.Cybersecurity in Schools: Balancing Accessibility with Protection in the Digital Age</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4"/>
          <p:cNvSpPr/>
          <p:nvPr/>
        </p:nvSpPr>
        <p:spPr>
          <a:xfrm>
            <a:off x="330926" y="1303998"/>
            <a:ext cx="10685417" cy="507831"/>
          </a:xfrm>
          <a:prstGeom prst="rect">
            <a:avLst/>
          </a:prstGeom>
        </p:spPr>
        <p:txBody>
          <a:bodyPr wrap="square">
            <a:spAutoFit/>
          </a:bodyPr>
          <a:lstStyle/>
          <a:p>
            <a:pPr>
              <a:lnSpc>
                <a:spcPct val="150000"/>
              </a:lnSpc>
              <a:spcAft>
                <a:spcPts val="0"/>
              </a:spcAft>
            </a:pP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Comparative</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analysis</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of</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Ukrainian</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and</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Russian</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studying</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programs</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on</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cybersecurity</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for</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schoolchildren</a:t>
            </a:r>
            <a:r>
              <a:rPr lang="ru-RU" dirty="0" smtClean="0">
                <a:solidFill>
                  <a:srgbClr val="1F1F1F"/>
                </a:solidFill>
                <a:effectLst/>
                <a:latin typeface="inherit"/>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Таблица 5"/>
          <p:cNvGraphicFramePr>
            <a:graphicFrameLocks noGrp="1"/>
          </p:cNvGraphicFramePr>
          <p:nvPr>
            <p:extLst>
              <p:ext uri="{D42A27DB-BD31-4B8C-83A1-F6EECF244321}">
                <p14:modId xmlns:p14="http://schemas.microsoft.com/office/powerpoint/2010/main" val="2512073119"/>
              </p:ext>
            </p:extLst>
          </p:nvPr>
        </p:nvGraphicFramePr>
        <p:xfrm>
          <a:off x="1655938" y="1960222"/>
          <a:ext cx="8097661" cy="4524150"/>
        </p:xfrm>
        <a:graphic>
          <a:graphicData uri="http://schemas.openxmlformats.org/drawingml/2006/table">
            <a:tbl>
              <a:tblPr firstRow="1" firstCol="1" bandRow="1">
                <a:tableStyleId>{5C22544A-7EE6-4342-B048-85BDC9FD1C3A}</a:tableStyleId>
              </a:tblPr>
              <a:tblGrid>
                <a:gridCol w="364571"/>
                <a:gridCol w="1718080"/>
                <a:gridCol w="2951217"/>
                <a:gridCol w="3063793"/>
              </a:tblGrid>
              <a:tr h="222765">
                <a:tc>
                  <a:txBody>
                    <a:bodyPr/>
                    <a:lstStyle/>
                    <a:p>
                      <a:pPr>
                        <a:lnSpc>
                          <a:spcPct val="150000"/>
                        </a:lnSpc>
                        <a:spcAft>
                          <a:spcPts val="0"/>
                        </a:spcAft>
                      </a:pPr>
                      <a:r>
                        <a:rPr lang="en-US" sz="1200" dirty="0">
                          <a:effectLst/>
                        </a:rPr>
                        <a:t> </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5691" marR="55691" marT="0" marB="0"/>
                </a:tc>
                <a:tc>
                  <a:txBody>
                    <a:bodyPr/>
                    <a:lstStyle/>
                    <a:p>
                      <a:pPr>
                        <a:lnSpc>
                          <a:spcPct val="150000"/>
                        </a:lnSpc>
                        <a:spcAft>
                          <a:spcPts val="0"/>
                        </a:spcAft>
                      </a:pPr>
                      <a:r>
                        <a:rPr lang="ru-RU" sz="1200">
                          <a:effectLst/>
                        </a:rPr>
                        <a:t>Features</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5691" marR="55691" marT="0" marB="0"/>
                </a:tc>
                <a:tc>
                  <a:txBody>
                    <a:bodyPr/>
                    <a:lstStyle/>
                    <a:p>
                      <a:pPr>
                        <a:lnSpc>
                          <a:spcPct val="150000"/>
                        </a:lnSpc>
                        <a:spcAft>
                          <a:spcPts val="0"/>
                        </a:spcAft>
                      </a:pPr>
                      <a:r>
                        <a:rPr lang="ru-RU" sz="1200">
                          <a:effectLst/>
                        </a:rPr>
                        <a:t>Ukraine</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5691" marR="55691" marT="0" marB="0"/>
                </a:tc>
                <a:tc>
                  <a:txBody>
                    <a:bodyPr/>
                    <a:lstStyle/>
                    <a:p>
                      <a:pPr>
                        <a:lnSpc>
                          <a:spcPct val="150000"/>
                        </a:lnSpc>
                        <a:spcAft>
                          <a:spcPts val="0"/>
                        </a:spcAft>
                      </a:pPr>
                      <a:r>
                        <a:rPr lang="ru-RU" sz="1200">
                          <a:effectLst/>
                        </a:rPr>
                        <a:t>Russia</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5691" marR="55691" marT="0" marB="0"/>
                </a:tc>
              </a:tr>
              <a:tr h="891059">
                <a:tc>
                  <a:txBody>
                    <a:bodyPr/>
                    <a:lstStyle/>
                    <a:p>
                      <a:pPr>
                        <a:lnSpc>
                          <a:spcPct val="150000"/>
                        </a:lnSpc>
                        <a:spcAft>
                          <a:spcPts val="0"/>
                        </a:spcAft>
                      </a:pPr>
                      <a:r>
                        <a:rPr lang="ru-RU" sz="1200">
                          <a:effectLst/>
                        </a:rPr>
                        <a:t>1</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5691" marR="55691" marT="0" marB="0"/>
                </a:tc>
                <a:tc>
                  <a:txBody>
                    <a:bodyPr/>
                    <a:lstStyle/>
                    <a:p>
                      <a:pPr>
                        <a:lnSpc>
                          <a:spcPct val="150000"/>
                        </a:lnSpc>
                        <a:spcAft>
                          <a:spcPts val="0"/>
                        </a:spcAft>
                      </a:pPr>
                      <a:r>
                        <a:rPr lang="en-US" sz="1200">
                          <a:effectLst/>
                        </a:rPr>
                        <a:t>Legislative base</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5691" marR="55691" marT="0" marB="0"/>
                </a:tc>
                <a:tc>
                  <a:txBody>
                    <a:bodyPr/>
                    <a:lstStyle/>
                    <a:p>
                      <a:pPr>
                        <a:lnSpc>
                          <a:spcPct val="150000"/>
                        </a:lnSpc>
                        <a:spcAft>
                          <a:spcPts val="0"/>
                        </a:spcAft>
                      </a:pPr>
                      <a:r>
                        <a:rPr lang="en-US" sz="1200">
                          <a:effectLst/>
                        </a:rPr>
                        <a:t>“improving training systems for cybersecurity professionals and developing a national cyber literacy program.”</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5691" marR="55691" marT="0" marB="0"/>
                </a:tc>
                <a:tc>
                  <a:txBody>
                    <a:bodyPr/>
                    <a:lstStyle/>
                    <a:p>
                      <a:pPr algn="just">
                        <a:lnSpc>
                          <a:spcPct val="15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200">
                          <a:effectLst/>
                        </a:rPr>
                        <a:t>The federal law “On the protection of children from information that causes harm their health and development</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5691" marR="55691" marT="0" marB="0"/>
                </a:tc>
              </a:tr>
              <a:tr h="564337">
                <a:tc>
                  <a:txBody>
                    <a:bodyPr/>
                    <a:lstStyle/>
                    <a:p>
                      <a:pPr>
                        <a:lnSpc>
                          <a:spcPct val="150000"/>
                        </a:lnSpc>
                        <a:spcAft>
                          <a:spcPts val="0"/>
                        </a:spcAft>
                      </a:pPr>
                      <a:r>
                        <a:rPr lang="ru-RU" sz="1200">
                          <a:effectLst/>
                        </a:rPr>
                        <a:t>2</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5691" marR="55691" marT="0" marB="0"/>
                </a:tc>
                <a:tc>
                  <a:txBody>
                    <a:bodyPr/>
                    <a:lstStyle/>
                    <a:p>
                      <a:pPr>
                        <a:lnSpc>
                          <a:spcPct val="150000"/>
                        </a:lnSpc>
                        <a:spcAft>
                          <a:spcPts val="0"/>
                        </a:spcAft>
                      </a:pPr>
                      <a:r>
                        <a:rPr lang="ru-RU" sz="1200" dirty="0" err="1">
                          <a:effectLst/>
                        </a:rPr>
                        <a:t>Title</a:t>
                      </a:r>
                      <a:endParaRPr lang="ru-RU" sz="1200" dirty="0">
                        <a:effectLst/>
                      </a:endParaRPr>
                    </a:p>
                    <a:p>
                      <a:pPr>
                        <a:lnSpc>
                          <a:spcPct val="150000"/>
                        </a:lnSpc>
                        <a:spcAft>
                          <a:spcPts val="0"/>
                        </a:spcAft>
                      </a:pPr>
                      <a:r>
                        <a:rPr lang="ru-RU" sz="1200" dirty="0" err="1">
                          <a:effectLst/>
                        </a:rPr>
                        <a:t>Active</a:t>
                      </a:r>
                      <a:r>
                        <a:rPr lang="ru-RU" sz="1200" dirty="0">
                          <a:effectLst/>
                        </a:rPr>
                        <a:t> </a:t>
                      </a:r>
                      <a:r>
                        <a:rPr lang="ru-RU" sz="1200" dirty="0" err="1">
                          <a:effectLst/>
                        </a:rPr>
                        <a:t>users</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5691" marR="55691" marT="0" marB="0"/>
                </a:tc>
                <a:tc>
                  <a:txBody>
                    <a:bodyPr/>
                    <a:lstStyle/>
                    <a:p>
                      <a:pPr>
                        <a:lnSpc>
                          <a:spcPct val="115000"/>
                        </a:lnSpc>
                        <a:spcBef>
                          <a:spcPts val="1200"/>
                        </a:spcBef>
                        <a:spcAft>
                          <a:spcPts val="0"/>
                        </a:spcAft>
                      </a:pPr>
                      <a:r>
                        <a:rPr lang="ru-RU" sz="1200" kern="0">
                          <a:effectLst/>
                        </a:rPr>
                        <a:t>Основи к</a:t>
                      </a:r>
                      <a:r>
                        <a:rPr lang="en-US" sz="1200" kern="0">
                          <a:effectLst/>
                        </a:rPr>
                        <a:t>i</a:t>
                      </a:r>
                      <a:r>
                        <a:rPr lang="ru-RU" sz="1200" kern="0">
                          <a:effectLst/>
                        </a:rPr>
                        <a:t>бербезпеки для школярів</a:t>
                      </a:r>
                    </a:p>
                    <a:p>
                      <a:pPr>
                        <a:lnSpc>
                          <a:spcPct val="150000"/>
                        </a:lnSpc>
                        <a:spcAft>
                          <a:spcPts val="0"/>
                        </a:spcAft>
                      </a:pPr>
                      <a:r>
                        <a:rPr lang="ru-RU" sz="1200">
                          <a:effectLst/>
                        </a:rPr>
                        <a:t>  25333</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5691" marR="55691" marT="0" marB="0"/>
                </a:tc>
                <a:tc>
                  <a:txBody>
                    <a:bodyPr/>
                    <a:lstStyle/>
                    <a:p>
                      <a:pPr>
                        <a:lnSpc>
                          <a:spcPct val="150000"/>
                        </a:lnSpc>
                        <a:spcAft>
                          <a:spcPts val="0"/>
                        </a:spcAft>
                      </a:pPr>
                      <a:r>
                        <a:rPr lang="ru-RU" sz="1200">
                          <a:effectLst/>
                        </a:rPr>
                        <a:t>Основы кибербезопасности</a:t>
                      </a:r>
                    </a:p>
                    <a:p>
                      <a:pPr>
                        <a:lnSpc>
                          <a:spcPct val="150000"/>
                        </a:lnSpc>
                        <a:spcAft>
                          <a:spcPts val="0"/>
                        </a:spcAft>
                      </a:pPr>
                      <a:r>
                        <a:rPr lang="en-US" sz="1200">
                          <a:effectLst/>
                        </a:rPr>
                        <a:t>No information found</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5691" marR="55691" marT="0" marB="0"/>
                </a:tc>
              </a:tr>
              <a:tr h="445529">
                <a:tc>
                  <a:txBody>
                    <a:bodyPr/>
                    <a:lstStyle/>
                    <a:p>
                      <a:pPr>
                        <a:lnSpc>
                          <a:spcPct val="150000"/>
                        </a:lnSpc>
                        <a:spcAft>
                          <a:spcPts val="0"/>
                        </a:spcAft>
                      </a:pPr>
                      <a:r>
                        <a:rPr lang="ru-RU" sz="1200">
                          <a:effectLst/>
                        </a:rPr>
                        <a:t>3</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5691" marR="55691" marT="0" marB="0"/>
                </a:tc>
                <a:tc>
                  <a:txBody>
                    <a:bodyPr/>
                    <a:lstStyle/>
                    <a:p>
                      <a:pPr>
                        <a:lnSpc>
                          <a:spcPct val="150000"/>
                        </a:lnSpc>
                        <a:spcAft>
                          <a:spcPts val="0"/>
                        </a:spcAft>
                      </a:pPr>
                      <a:r>
                        <a:rPr lang="en-US" sz="1200">
                          <a:effectLst/>
                        </a:rPr>
                        <a:t>Target age groups</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5691" marR="55691" marT="0" marB="0"/>
                </a:tc>
                <a:tc>
                  <a:txBody>
                    <a:bodyPr/>
                    <a:lstStyle/>
                    <a:p>
                      <a:pPr>
                        <a:lnSpc>
                          <a:spcPct val="150000"/>
                        </a:lnSpc>
                        <a:spcAft>
                          <a:spcPts val="0"/>
                        </a:spcAft>
                      </a:pPr>
                      <a:r>
                        <a:rPr lang="ru-RU" sz="1200">
                          <a:effectLst/>
                        </a:rPr>
                        <a:t>4 ( for children 6-11 years)</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5691" marR="55691" marT="0" marB="0"/>
                </a:tc>
                <a:tc>
                  <a:txBody>
                    <a:bodyPr/>
                    <a:lstStyle/>
                    <a:p>
                      <a:pPr>
                        <a:lnSpc>
                          <a:spcPct val="150000"/>
                        </a:lnSpc>
                        <a:spcAft>
                          <a:spcPts val="0"/>
                        </a:spcAft>
                      </a:pPr>
                      <a:r>
                        <a:rPr lang="ru-RU" sz="1200">
                          <a:effectLst/>
                        </a:rPr>
                        <a:t>1 ( </a:t>
                      </a:r>
                      <a:r>
                        <a:rPr lang="en-US" sz="1200">
                          <a:effectLst/>
                        </a:rPr>
                        <a:t>for children 12-17 years)</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5691" marR="55691" marT="0" marB="0"/>
                </a:tc>
              </a:tr>
              <a:tr h="445529">
                <a:tc>
                  <a:txBody>
                    <a:bodyPr/>
                    <a:lstStyle/>
                    <a:p>
                      <a:pPr>
                        <a:lnSpc>
                          <a:spcPct val="150000"/>
                        </a:lnSpc>
                        <a:spcAft>
                          <a:spcPts val="0"/>
                        </a:spcAft>
                      </a:pPr>
                      <a:r>
                        <a:rPr lang="ru-RU" sz="1200">
                          <a:effectLst/>
                        </a:rPr>
                        <a:t>4</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5691" marR="55691" marT="0" marB="0"/>
                </a:tc>
                <a:tc>
                  <a:txBody>
                    <a:bodyPr/>
                    <a:lstStyle/>
                    <a:p>
                      <a:pPr>
                        <a:lnSpc>
                          <a:spcPct val="150000"/>
                        </a:lnSpc>
                        <a:spcAft>
                          <a:spcPts val="0"/>
                        </a:spcAft>
                      </a:pPr>
                      <a:r>
                        <a:rPr lang="ru-RU" sz="1200">
                          <a:effectLst/>
                        </a:rPr>
                        <a:t>Creator</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5691" marR="55691" marT="0" marB="0"/>
                </a:tc>
                <a:tc>
                  <a:txBody>
                    <a:bodyPr/>
                    <a:lstStyle/>
                    <a:p>
                      <a:pPr>
                        <a:lnSpc>
                          <a:spcPct val="150000"/>
                        </a:lnSpc>
                        <a:spcAft>
                          <a:spcPts val="0"/>
                        </a:spcAft>
                      </a:pPr>
                      <a:r>
                        <a:rPr lang="ru-RU" sz="1200">
                          <a:effectLst/>
                        </a:rPr>
                        <a:t>CRDFGLOBAL </a:t>
                      </a:r>
                      <a:r>
                        <a:rPr lang="uk-UA" sz="1200">
                          <a:effectLst/>
                        </a:rPr>
                        <a:t>СМАРТОСВ</a:t>
                      </a:r>
                      <a:r>
                        <a:rPr lang="en-US" sz="1200">
                          <a:effectLst/>
                        </a:rPr>
                        <a:t>I</a:t>
                      </a:r>
                      <a:r>
                        <a:rPr lang="ru-RU" sz="1200">
                          <a:effectLst/>
                        </a:rPr>
                        <a:t>ТА</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5691" marR="55691" marT="0" marB="0"/>
                </a:tc>
                <a:tc>
                  <a:txBody>
                    <a:bodyPr/>
                    <a:lstStyle/>
                    <a:p>
                      <a:pPr>
                        <a:lnSpc>
                          <a:spcPct val="150000"/>
                        </a:lnSpc>
                        <a:spcAft>
                          <a:spcPts val="0"/>
                        </a:spcAft>
                      </a:pPr>
                      <a:r>
                        <a:rPr lang="ru-RU" sz="1200">
                          <a:effectLst/>
                        </a:rPr>
                        <a:t>Российский учебник</a:t>
                      </a:r>
                    </a:p>
                    <a:p>
                      <a:pPr>
                        <a:lnSpc>
                          <a:spcPct val="150000"/>
                        </a:lnSpc>
                        <a:spcAft>
                          <a:spcPts val="0"/>
                        </a:spcAft>
                      </a:pPr>
                      <a:r>
                        <a:rPr lang="en-US" sz="1200">
                          <a:effectLst/>
                        </a:rPr>
                        <a:t>Author S</a:t>
                      </a:r>
                      <a:r>
                        <a:rPr lang="ru-RU" sz="1200">
                          <a:effectLst/>
                        </a:rPr>
                        <a:t>.</a:t>
                      </a:r>
                      <a:r>
                        <a:rPr lang="en-US" sz="1200">
                          <a:effectLst/>
                        </a:rPr>
                        <a:t>Vanagarodskii</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5691" marR="55691" marT="0" marB="0"/>
                </a:tc>
              </a:tr>
              <a:tr h="445529">
                <a:tc>
                  <a:txBody>
                    <a:bodyPr/>
                    <a:lstStyle/>
                    <a:p>
                      <a:pPr>
                        <a:lnSpc>
                          <a:spcPct val="150000"/>
                        </a:lnSpc>
                        <a:spcAft>
                          <a:spcPts val="0"/>
                        </a:spcAft>
                      </a:pPr>
                      <a:r>
                        <a:rPr lang="ru-RU" sz="1200">
                          <a:effectLst/>
                        </a:rPr>
                        <a:t>5</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5691" marR="55691" marT="0" marB="0"/>
                </a:tc>
                <a:tc>
                  <a:txBody>
                    <a:bodyPr/>
                    <a:lstStyle/>
                    <a:p>
                      <a:pPr>
                        <a:lnSpc>
                          <a:spcPct val="150000"/>
                        </a:lnSpc>
                        <a:spcAft>
                          <a:spcPts val="0"/>
                        </a:spcAft>
                      </a:pPr>
                      <a:r>
                        <a:rPr lang="ru-RU" sz="1200">
                          <a:effectLst/>
                        </a:rPr>
                        <a:t>Registration</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5691" marR="55691" marT="0" marB="0"/>
                </a:tc>
                <a:tc>
                  <a:txBody>
                    <a:bodyPr/>
                    <a:lstStyle/>
                    <a:p>
                      <a:pPr>
                        <a:lnSpc>
                          <a:spcPct val="150000"/>
                        </a:lnSpc>
                        <a:spcAft>
                          <a:spcPts val="0"/>
                        </a:spcAft>
                      </a:pPr>
                      <a:r>
                        <a:rPr lang="ru-RU" sz="1200">
                          <a:effectLst/>
                        </a:rPr>
                        <a:t>Only Ukrainian schoolchildren</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5691" marR="55691" marT="0" marB="0"/>
                </a:tc>
                <a:tc>
                  <a:txBody>
                    <a:bodyPr/>
                    <a:lstStyle/>
                    <a:p>
                      <a:pPr>
                        <a:lnSpc>
                          <a:spcPct val="150000"/>
                        </a:lnSpc>
                        <a:spcAft>
                          <a:spcPts val="0"/>
                        </a:spcAft>
                      </a:pPr>
                      <a:r>
                        <a:rPr lang="ru-RU" sz="1200">
                          <a:effectLst/>
                        </a:rPr>
                        <a:t>Manual is found in an open source </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5691" marR="55691" marT="0" marB="0"/>
                </a:tc>
              </a:tr>
              <a:tr h="891059">
                <a:tc>
                  <a:txBody>
                    <a:bodyPr/>
                    <a:lstStyle/>
                    <a:p>
                      <a:pPr>
                        <a:lnSpc>
                          <a:spcPct val="150000"/>
                        </a:lnSpc>
                        <a:spcAft>
                          <a:spcPts val="0"/>
                        </a:spcAft>
                      </a:pPr>
                      <a:r>
                        <a:rPr lang="ru-RU" sz="1200">
                          <a:effectLst/>
                        </a:rPr>
                        <a:t>6</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5691" marR="55691" marT="0" marB="0"/>
                </a:tc>
                <a:tc>
                  <a:txBody>
                    <a:bodyPr/>
                    <a:lstStyle/>
                    <a:p>
                      <a:pPr>
                        <a:lnSpc>
                          <a:spcPct val="150000"/>
                        </a:lnSpc>
                        <a:spcAft>
                          <a:spcPts val="0"/>
                        </a:spcAft>
                      </a:pPr>
                      <a:r>
                        <a:rPr lang="ru-RU" sz="1200">
                          <a:effectLst/>
                        </a:rPr>
                        <a:t>Description</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5691" marR="55691" marT="0" marB="0"/>
                </a:tc>
                <a:tc>
                  <a:txBody>
                    <a:bodyPr/>
                    <a:lstStyle/>
                    <a:p>
                      <a:pPr>
                        <a:lnSpc>
                          <a:spcPct val="150000"/>
                        </a:lnSpc>
                        <a:spcAft>
                          <a:spcPts val="0"/>
                        </a:spcAft>
                      </a:pPr>
                      <a:r>
                        <a:rPr lang="ru-RU" sz="1200">
                          <a:effectLst/>
                        </a:rPr>
                        <a:t>Attractive for children, Explains clearly goals and content, Well structured for every age group</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5691" marR="55691" marT="0" marB="0"/>
                </a:tc>
                <a:tc>
                  <a:txBody>
                    <a:bodyPr/>
                    <a:lstStyle/>
                    <a:p>
                      <a:pPr>
                        <a:lnSpc>
                          <a:spcPct val="150000"/>
                        </a:lnSpc>
                        <a:spcAft>
                          <a:spcPts val="0"/>
                        </a:spcAft>
                      </a:pPr>
                      <a:r>
                        <a:rPr lang="ru-RU" sz="1200">
                          <a:effectLst/>
                        </a:rPr>
                        <a:t>The most part of the manual represents short version of the laws,no pictures, no attractive content</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5691" marR="55691" marT="0" marB="0"/>
                </a:tc>
              </a:tr>
              <a:tr h="445529">
                <a:tc>
                  <a:txBody>
                    <a:bodyPr/>
                    <a:lstStyle/>
                    <a:p>
                      <a:pPr>
                        <a:lnSpc>
                          <a:spcPct val="150000"/>
                        </a:lnSpc>
                        <a:spcAft>
                          <a:spcPts val="0"/>
                        </a:spcAft>
                      </a:pPr>
                      <a:r>
                        <a:rPr lang="ru-RU" sz="1200">
                          <a:effectLst/>
                        </a:rPr>
                        <a:t>7</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5691" marR="55691" marT="0" marB="0"/>
                </a:tc>
                <a:tc>
                  <a:txBody>
                    <a:bodyPr/>
                    <a:lstStyle/>
                    <a:p>
                      <a:pPr>
                        <a:lnSpc>
                          <a:spcPct val="150000"/>
                        </a:lnSpc>
                        <a:spcAft>
                          <a:spcPts val="0"/>
                        </a:spcAft>
                      </a:pPr>
                      <a:r>
                        <a:rPr lang="ru-RU" sz="1200">
                          <a:effectLst/>
                        </a:rPr>
                        <a:t>Source </a:t>
                      </a:r>
                    </a:p>
                    <a:p>
                      <a:pPr>
                        <a:lnSpc>
                          <a:spcPct val="150000"/>
                        </a:lnSpc>
                        <a:spcAft>
                          <a:spcPts val="0"/>
                        </a:spcAft>
                      </a:pPr>
                      <a:r>
                        <a:rPr lang="ru-RU" sz="1200">
                          <a:effectLst/>
                        </a:rPr>
                        <a:t>Webpage </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5691" marR="55691" marT="0" marB="0"/>
                </a:tc>
                <a:tc>
                  <a:txBody>
                    <a:bodyPr/>
                    <a:lstStyle/>
                    <a:p>
                      <a:pPr>
                        <a:lnSpc>
                          <a:spcPct val="150000"/>
                        </a:lnSpc>
                        <a:spcAft>
                          <a:spcPts val="0"/>
                        </a:spcAft>
                      </a:pPr>
                      <a:r>
                        <a:rPr lang="ru-RU" sz="1200">
                          <a:effectLst/>
                        </a:rPr>
                        <a:t> </a:t>
                      </a:r>
                    </a:p>
                    <a:p>
                      <a:pPr>
                        <a:lnSpc>
                          <a:spcPct val="150000"/>
                        </a:lnSpc>
                        <a:spcAft>
                          <a:spcPts val="0"/>
                        </a:spcAft>
                      </a:pPr>
                      <a:r>
                        <a:rPr lang="ru-RU" sz="1200">
                          <a:effectLst/>
                        </a:rPr>
                        <a:t>https://cyberkidsukraine.org/</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55691" marR="55691" marT="0" marB="0"/>
                </a:tc>
                <a:tc>
                  <a:txBody>
                    <a:bodyPr/>
                    <a:lstStyle/>
                    <a:p>
                      <a:pPr>
                        <a:lnSpc>
                          <a:spcPct val="150000"/>
                        </a:lnSpc>
                        <a:spcAft>
                          <a:spcPts val="0"/>
                        </a:spcAft>
                      </a:pPr>
                      <a:r>
                        <a:rPr lang="ru-RU" sz="1200" u="sng" dirty="0">
                          <a:effectLst/>
                          <a:hlinkClick r:id="rId2"/>
                        </a:rPr>
                        <a:t>Основы-кибербезопасности.pdf (iro23.ru)</a:t>
                      </a:r>
                      <a:endParaRPr lang="ru-RU" sz="1200" dirty="0">
                        <a:effectLst/>
                      </a:endParaRPr>
                    </a:p>
                    <a:p>
                      <a:pPr>
                        <a:lnSpc>
                          <a:spcPct val="150000"/>
                        </a:lnSpc>
                        <a:spcAft>
                          <a:spcPts val="0"/>
                        </a:spcAft>
                      </a:pPr>
                      <a:r>
                        <a:rPr lang="ru-RU" sz="1200" dirty="0" err="1">
                          <a:effectLst/>
                        </a:rPr>
                        <a:t>no</a:t>
                      </a:r>
                      <a:r>
                        <a:rPr lang="ru-RU" sz="1200" dirty="0">
                          <a:effectLst/>
                        </a:rPr>
                        <a:t> </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5691" marR="55691" marT="0" marB="0"/>
                </a:tc>
              </a:tr>
            </a:tbl>
          </a:graphicData>
        </a:graphic>
      </p:graphicFrame>
    </p:spTree>
    <p:extLst>
      <p:ext uri="{BB962C8B-B14F-4D97-AF65-F5344CB8AC3E}">
        <p14:creationId xmlns:p14="http://schemas.microsoft.com/office/powerpoint/2010/main" val="36773919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418011" y="248984"/>
            <a:ext cx="11399520" cy="4987776"/>
          </a:xfrm>
          <a:prstGeom prst="rect">
            <a:avLst/>
          </a:prstGeom>
        </p:spPr>
        <p:txBody>
          <a:bodyPr wrap="square">
            <a:spAutoFit/>
          </a:bodyPr>
          <a:lstStyle/>
          <a:p>
            <a:pPr>
              <a:lnSpc>
                <a:spcPct val="15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000" dirty="0" err="1" smtClean="0">
                <a:solidFill>
                  <a:srgbClr val="1F1F1F"/>
                </a:solidFill>
                <a:effectLst/>
                <a:latin typeface="inherit"/>
                <a:ea typeface="Times New Roman" panose="02020603050405020304" pitchFamily="18" charset="0"/>
                <a:cs typeface="Courier New" panose="02070309020205020404" pitchFamily="49" charset="0"/>
              </a:rPr>
              <a:t>References</a:t>
            </a:r>
            <a:r>
              <a:rPr lang="ru-RU" sz="1000" dirty="0" smtClean="0">
                <a:solidFill>
                  <a:srgbClr val="1F1F1F"/>
                </a:solidFill>
                <a:effectLst/>
                <a:latin typeface="inherit"/>
                <a:ea typeface="Times New Roman" panose="02020603050405020304" pitchFamily="18" charset="0"/>
                <a:cs typeface="Courier New" panose="02070309020205020404" pitchFamily="49" charset="0"/>
              </a:rPr>
              <a:t>:</a:t>
            </a:r>
            <a:endParaRPr lang="ru-RU" sz="1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200"/>
              </a:spcBef>
              <a:spcAft>
                <a:spcPts val="300"/>
              </a:spcAft>
            </a:pPr>
            <a:r>
              <a:rPr lang="en-US" sz="1000" kern="0" dirty="0" smtClean="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000" kern="0" dirty="0" smtClean="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sz="1000" kern="0" dirty="0" smtClean="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000" kern="0" dirty="0" smtClean="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000" kern="0" dirty="0" err="1" smtClean="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rPr>
              <a:t>Wikihedia</a:t>
            </a:r>
            <a:r>
              <a:rPr lang="ru-RU" sz="1000" kern="0" dirty="0" smtClean="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rPr>
              <a:t> Информационная структура [</a:t>
            </a:r>
            <a:r>
              <a:rPr lang="en-US" sz="1000" kern="0" dirty="0" smtClean="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rPr>
              <a:t>Online</a:t>
            </a:r>
            <a:r>
              <a:rPr lang="ru-RU" sz="1000" kern="0" dirty="0" smtClean="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kern="0" dirty="0" smtClean="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rPr>
              <a:t>Available</a:t>
            </a:r>
            <a:r>
              <a:rPr lang="ru-RU" sz="1000" kern="0" dirty="0" smtClean="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000" kern="0" dirty="0" smtClean="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Информационная инфраструктура [ </a:t>
            </a:r>
            <a:r>
              <a:rPr lang="en-US" sz="1000" kern="0" dirty="0" smtClean="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Accessed Apr</a:t>
            </a:r>
            <a:r>
              <a:rPr lang="ru-RU" sz="1000" kern="0" dirty="0" smtClean="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 10  2024]</a:t>
            </a:r>
            <a:endParaRPr lang="ru-RU" sz="1000" kern="0" dirty="0" smtClean="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2] </a:t>
            </a:r>
            <a:r>
              <a:rPr lang="ru-RU" sz="1000" dirty="0" err="1" smtClean="0">
                <a:effectLst/>
                <a:latin typeface="Calibri" panose="020F0502020204030204" pitchFamily="34" charset="0"/>
                <a:ea typeface="Calibri" panose="020F0502020204030204" pitchFamily="34" charset="0"/>
                <a:cs typeface="Times New Roman" panose="02020603050405020304" pitchFamily="18" charset="0"/>
              </a:rPr>
              <a:t>Українська</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1000" dirty="0" err="1" smtClean="0">
                <a:effectLst/>
                <a:latin typeface="Calibri" panose="020F0502020204030204" pitchFamily="34" charset="0"/>
                <a:ea typeface="Calibri" panose="020F0502020204030204" pitchFamily="34" charset="0"/>
                <a:cs typeface="Times New Roman" panose="02020603050405020304" pitchFamily="18" charset="0"/>
              </a:rPr>
              <a:t>бібліотечна</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1000" dirty="0" err="1" smtClean="0">
                <a:effectLst/>
                <a:latin typeface="Calibri" panose="020F0502020204030204" pitchFamily="34" charset="0"/>
                <a:ea typeface="Calibri" panose="020F0502020204030204" pitchFamily="34" charset="0"/>
                <a:cs typeface="Times New Roman" panose="02020603050405020304" pitchFamily="18" charset="0"/>
              </a:rPr>
              <a:t>енциклопедія</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Online</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Available</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000" dirty="0" err="1" smtClean="0">
                <a:effectLst/>
                <a:latin typeface="Calibri" panose="020F0502020204030204" pitchFamily="34" charset="0"/>
                <a:ea typeface="Calibri" panose="020F0502020204030204" pitchFamily="34" charset="0"/>
                <a:cs typeface="Times New Roman" panose="02020603050405020304" pitchFamily="18" charset="0"/>
              </a:rPr>
              <a:t>nlu</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org</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1000" dirty="0" err="1" smtClean="0">
                <a:effectLst/>
                <a:latin typeface="Calibri" panose="020F0502020204030204" pitchFamily="34" charset="0"/>
                <a:ea typeface="Calibri" panose="020F0502020204030204" pitchFamily="34" charset="0"/>
                <a:cs typeface="Times New Roman" panose="02020603050405020304" pitchFamily="18" charset="0"/>
              </a:rPr>
              <a:t>ua</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Accessed Apr</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.10, 2024]</a:t>
            </a:r>
          </a:p>
          <a:p>
            <a:pPr>
              <a:lnSpc>
                <a:spcPct val="107000"/>
              </a:lnSpc>
              <a:spcAft>
                <a:spcPts val="800"/>
              </a:spcAft>
            </a:pP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[3] Oxford dictionary [Online] Available: </a:t>
            </a:r>
            <a:r>
              <a:rPr lang="en-US" sz="1000" u="sng" dirty="0" err="1"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cybersecurity</a:t>
            </a:r>
            <a:r>
              <a:rPr lang="en-US" sz="1000" u="sng" dirty="0"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 noun - Definition, pictures, pronunciation and usage notes | Oxford Advanced Learner's Dictionary at OxfordLearnersDictionaries.com</a:t>
            </a: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 [Accessed Apr.10, 2024]</a:t>
            </a:r>
            <a:endParaRPr lang="ru-RU" sz="1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[4] </a:t>
            </a:r>
            <a:r>
              <a:rPr lang="ru-RU" sz="1000" dirty="0" err="1" smtClean="0">
                <a:effectLst/>
                <a:latin typeface="Calibri" panose="020F0502020204030204" pitchFamily="34" charset="0"/>
                <a:ea typeface="Calibri" panose="020F0502020204030204" pitchFamily="34" charset="0"/>
                <a:cs typeface="Times New Roman" panose="02020603050405020304" pitchFamily="18" charset="0"/>
              </a:rPr>
              <a:t>Українська</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1000" dirty="0" err="1" smtClean="0">
                <a:effectLst/>
                <a:latin typeface="Calibri" panose="020F0502020204030204" pitchFamily="34" charset="0"/>
                <a:ea typeface="Calibri" panose="020F0502020204030204" pitchFamily="34" charset="0"/>
                <a:cs typeface="Times New Roman" panose="02020603050405020304" pitchFamily="18" charset="0"/>
              </a:rPr>
              <a:t>бібліотечна</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1000" dirty="0" err="1" smtClean="0">
                <a:effectLst/>
                <a:latin typeface="Calibri" panose="020F0502020204030204" pitchFamily="34" charset="0"/>
                <a:ea typeface="Calibri" panose="020F0502020204030204" pitchFamily="34" charset="0"/>
                <a:cs typeface="Times New Roman" panose="02020603050405020304" pitchFamily="18" charset="0"/>
              </a:rPr>
              <a:t>енциклопедія</a:t>
            </a: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 [Online]. Available: nlu.org.ua [Accessed Apr.10, 2024]</a:t>
            </a:r>
            <a:endParaRPr lang="ru-RU" sz="1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[5] Oxford dictionary [Online] Available: </a:t>
            </a:r>
            <a:r>
              <a:rPr lang="en-US" sz="1000" u="sng" dirty="0" err="1"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3"/>
              </a:rPr>
              <a:t>hacktivist</a:t>
            </a:r>
            <a:r>
              <a:rPr lang="en-US" sz="1000" u="sng" dirty="0"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3"/>
              </a:rPr>
              <a:t> noun - Definition, pictures, pronunciation and usage notes | Oxford Advanced Learner's Dictionary at OxfordLearnersDictionaries.com</a:t>
            </a: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 [Accessed Apr.12, 2024]</a:t>
            </a:r>
            <a:endParaRPr lang="ru-RU" sz="1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[6] </a:t>
            </a:r>
            <a:r>
              <a:rPr lang="ru-RU" sz="1000" dirty="0" err="1" smtClean="0">
                <a:effectLst/>
                <a:latin typeface="Calibri" panose="020F0502020204030204" pitchFamily="34" charset="0"/>
                <a:ea typeface="Calibri" panose="020F0502020204030204" pitchFamily="34" charset="0"/>
                <a:cs typeface="Times New Roman" panose="02020603050405020304" pitchFamily="18" charset="0"/>
              </a:rPr>
              <a:t>Міноборони</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1000" dirty="0" err="1" smtClean="0">
                <a:effectLst/>
                <a:latin typeface="Calibri" panose="020F0502020204030204" pitchFamily="34" charset="0"/>
                <a:ea typeface="Calibri" panose="020F0502020204030204" pitchFamily="34" charset="0"/>
                <a:cs typeface="Times New Roman" panose="02020603050405020304" pitchFamily="18" charset="0"/>
              </a:rPr>
              <a:t>ініціювало</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 роботу над </a:t>
            </a:r>
            <a:r>
              <a:rPr lang="ru-RU" sz="1000" dirty="0" err="1" smtClean="0">
                <a:effectLst/>
                <a:latin typeface="Calibri" panose="020F0502020204030204" pitchFamily="34" charset="0"/>
                <a:ea typeface="Calibri" panose="020F0502020204030204" pitchFamily="34" charset="0"/>
                <a:cs typeface="Times New Roman" panose="02020603050405020304" pitchFamily="18" charset="0"/>
              </a:rPr>
              <a:t>законодавчим</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1000" dirty="0" err="1" smtClean="0">
                <a:effectLst/>
                <a:latin typeface="Calibri" panose="020F0502020204030204" pitchFamily="34" charset="0"/>
                <a:ea typeface="Calibri" panose="020F0502020204030204" pitchFamily="34" charset="0"/>
                <a:cs typeface="Times New Roman" panose="02020603050405020304" pitchFamily="18" charset="0"/>
              </a:rPr>
              <a:t>визначенням</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1000" dirty="0" err="1" smtClean="0">
                <a:effectLst/>
                <a:latin typeface="Calibri" panose="020F0502020204030204" pitchFamily="34" charset="0"/>
                <a:ea typeface="Calibri" panose="020F0502020204030204" pitchFamily="34" charset="0"/>
                <a:cs typeface="Times New Roman" panose="02020603050405020304" pitchFamily="18" charset="0"/>
              </a:rPr>
              <a:t>поняття</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1000" dirty="0" err="1" smtClean="0">
                <a:effectLst/>
                <a:latin typeface="Calibri" panose="020F0502020204030204" pitchFamily="34" charset="0"/>
                <a:ea typeface="Calibri" panose="020F0502020204030204" pitchFamily="34" charset="0"/>
                <a:cs typeface="Times New Roman" panose="02020603050405020304" pitchFamily="18" charset="0"/>
              </a:rPr>
              <a:t>кібервійна</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Online</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Available</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mil</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1000" dirty="0" err="1" smtClean="0">
                <a:effectLst/>
                <a:latin typeface="Calibri" panose="020F0502020204030204" pitchFamily="34" charset="0"/>
                <a:ea typeface="Calibri" panose="020F0502020204030204" pitchFamily="34" charset="0"/>
                <a:cs typeface="Times New Roman" panose="02020603050405020304" pitchFamily="18" charset="0"/>
              </a:rPr>
              <a:t>gov</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1000" dirty="0" err="1" smtClean="0">
                <a:effectLst/>
                <a:latin typeface="Calibri" panose="020F0502020204030204" pitchFamily="34" charset="0"/>
                <a:ea typeface="Calibri" panose="020F0502020204030204" pitchFamily="34" charset="0"/>
                <a:cs typeface="Times New Roman" panose="02020603050405020304" pitchFamily="18" charset="0"/>
              </a:rPr>
              <a:t>ua</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Accessed Apr</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.15, 2024]</a:t>
            </a:r>
          </a:p>
          <a:p>
            <a:pPr>
              <a:lnSpc>
                <a:spcPct val="107000"/>
              </a:lnSpc>
              <a:spcAft>
                <a:spcPts val="800"/>
              </a:spcAft>
            </a:pP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[7], [8] "</a:t>
            </a:r>
            <a:r>
              <a:rPr lang="ru-RU" sz="1000" dirty="0" err="1" smtClean="0">
                <a:effectLst/>
                <a:latin typeface="Calibri" panose="020F0502020204030204" pitchFamily="34" charset="0"/>
                <a:ea typeface="Calibri" panose="020F0502020204030204" pitchFamily="34" charset="0"/>
                <a:cs typeface="Times New Roman" panose="02020603050405020304" pitchFamily="18" charset="0"/>
              </a:rPr>
              <a:t>Кибер</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-война между странами. Будущее наступило вчера". [</a:t>
            </a: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Online</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Available</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000" dirty="0" err="1" smtClean="0">
                <a:effectLst/>
                <a:latin typeface="Calibri" panose="020F0502020204030204" pitchFamily="34" charset="0"/>
                <a:ea typeface="Calibri" panose="020F0502020204030204" pitchFamily="34" charset="0"/>
                <a:cs typeface="Times New Roman" panose="02020603050405020304" pitchFamily="18" charset="0"/>
              </a:rPr>
              <a:t>youtube</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com </a:t>
            </a:r>
            <a:endParaRPr lang="ru-RU" sz="1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[Accessed Apr.17, 2024]</a:t>
            </a:r>
            <a:endParaRPr lang="ru-RU" sz="1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[9] "Regulation (EU) 2019/881 of the European Parliament and of the Council of 17 April 2019 on ENISA (the European Union Agency for </a:t>
            </a:r>
            <a:r>
              <a:rPr lang="en-US" sz="1000" dirty="0" err="1" smtClean="0">
                <a:effectLst/>
                <a:latin typeface="Calibri" panose="020F0502020204030204" pitchFamily="34" charset="0"/>
                <a:ea typeface="Calibri" panose="020F0502020204030204" pitchFamily="34" charset="0"/>
                <a:cs typeface="Times New Roman" panose="02020603050405020304" pitchFamily="18" charset="0"/>
              </a:rPr>
              <a:t>Cybersecurity</a:t>
            </a: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 and on information and communications technology </a:t>
            </a:r>
            <a:r>
              <a:rPr lang="en-US" sz="1000" dirty="0" err="1" smtClean="0">
                <a:effectLst/>
                <a:latin typeface="Calibri" panose="020F0502020204030204" pitchFamily="34" charset="0"/>
                <a:ea typeface="Calibri" panose="020F0502020204030204" pitchFamily="34" charset="0"/>
                <a:cs typeface="Times New Roman" panose="02020603050405020304" pitchFamily="18" charset="0"/>
              </a:rPr>
              <a:t>cybersecurity</a:t>
            </a: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 certification and repealing Regulation (EU) No 526/2013 (</a:t>
            </a:r>
            <a:r>
              <a:rPr lang="en-US" sz="1000" dirty="0" err="1" smtClean="0">
                <a:effectLst/>
                <a:latin typeface="Calibri" panose="020F0502020204030204" pitchFamily="34" charset="0"/>
                <a:ea typeface="Calibri" panose="020F0502020204030204" pitchFamily="34" charset="0"/>
                <a:cs typeface="Times New Roman" panose="02020603050405020304" pitchFamily="18" charset="0"/>
              </a:rPr>
              <a:t>Cybersecurity</a:t>
            </a: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 Act)," [Online]</a:t>
            </a:r>
            <a:endParaRPr lang="ru-RU" sz="1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Available: </a:t>
            </a:r>
            <a:r>
              <a:rPr lang="en-US" sz="1000" u="sng" dirty="0"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4"/>
              </a:rPr>
              <a:t>Regulation - 2019/881 - EN - EUR-</a:t>
            </a:r>
            <a:r>
              <a:rPr lang="en-US" sz="1000" u="sng" dirty="0" err="1"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4"/>
              </a:rPr>
              <a:t>Lex</a:t>
            </a:r>
            <a:r>
              <a:rPr lang="en-US" sz="1000" u="sng" dirty="0"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4"/>
              </a:rPr>
              <a:t> (europa.eu)</a:t>
            </a: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 [Accessed Apr.17, 2024]</a:t>
            </a:r>
            <a:endParaRPr lang="ru-RU" sz="1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[10] </a:t>
            </a:r>
            <a:r>
              <a:rPr lang="en-US" sz="1000" dirty="0" err="1" smtClean="0">
                <a:effectLst/>
                <a:latin typeface="Calibri" panose="020F0502020204030204" pitchFamily="34" charset="0"/>
                <a:ea typeface="Calibri" panose="020F0502020204030204" pitchFamily="34" charset="0"/>
                <a:cs typeface="Times New Roman" panose="02020603050405020304" pitchFamily="18" charset="0"/>
              </a:rPr>
              <a:t>Anonymos</a:t>
            </a: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 [Online] Available : youtube.com [Accessed Apr.19, 2024]</a:t>
            </a:r>
            <a:endParaRPr lang="ru-RU" sz="1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[11] ,[12] "Regulation (EU) 2019/881 of the European Parliament and of the Council of 17 April 2019 on ENISA (the European Union Agency for </a:t>
            </a:r>
            <a:r>
              <a:rPr lang="en-US" sz="1000" dirty="0" err="1" smtClean="0">
                <a:effectLst/>
                <a:latin typeface="Calibri" panose="020F0502020204030204" pitchFamily="34" charset="0"/>
                <a:ea typeface="Calibri" panose="020F0502020204030204" pitchFamily="34" charset="0"/>
                <a:cs typeface="Times New Roman" panose="02020603050405020304" pitchFamily="18" charset="0"/>
              </a:rPr>
              <a:t>Cybersecurity</a:t>
            </a: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 and on information and communications technology </a:t>
            </a:r>
            <a:r>
              <a:rPr lang="en-US" sz="1000" dirty="0" err="1" smtClean="0">
                <a:effectLst/>
                <a:latin typeface="Calibri" panose="020F0502020204030204" pitchFamily="34" charset="0"/>
                <a:ea typeface="Calibri" panose="020F0502020204030204" pitchFamily="34" charset="0"/>
                <a:cs typeface="Times New Roman" panose="02020603050405020304" pitchFamily="18" charset="0"/>
              </a:rPr>
              <a:t>cybersecurity</a:t>
            </a: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 certification and repealing Regulation (EU) No 526/2013 (</a:t>
            </a:r>
            <a:r>
              <a:rPr lang="en-US" sz="1000" dirty="0" err="1" smtClean="0">
                <a:effectLst/>
                <a:latin typeface="Calibri" panose="020F0502020204030204" pitchFamily="34" charset="0"/>
                <a:ea typeface="Calibri" panose="020F0502020204030204" pitchFamily="34" charset="0"/>
                <a:cs typeface="Times New Roman" panose="02020603050405020304" pitchFamily="18" charset="0"/>
              </a:rPr>
              <a:t>Cybersecurity</a:t>
            </a: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 Act)," [Online] Available: </a:t>
            </a:r>
            <a:r>
              <a:rPr lang="en-US" sz="1000" u="sng" dirty="0"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4"/>
              </a:rPr>
              <a:t>Regulation - 2019/881 - EN - EUR-</a:t>
            </a:r>
            <a:r>
              <a:rPr lang="en-US" sz="1000" u="sng" dirty="0" err="1"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4"/>
              </a:rPr>
              <a:t>Lex</a:t>
            </a:r>
            <a:r>
              <a:rPr lang="en-US" sz="1000" u="sng" dirty="0"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4"/>
              </a:rPr>
              <a:t> (europa.eu)</a:t>
            </a: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 [Accessed Apr.18, 2024]</a:t>
            </a:r>
            <a:endParaRPr lang="ru-RU" sz="1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[13],[14],[15],[16],[17]  GPT chat [Accessed Apr.20, 2024]</a:t>
            </a:r>
            <a:endParaRPr lang="ru-RU" sz="1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[18] </a:t>
            </a:r>
            <a:r>
              <a:rPr lang="en-US" sz="1000" dirty="0" smtClean="0">
                <a:effectLst/>
                <a:latin typeface="Times New Roman" panose="02020603050405020304" pitchFamily="18" charset="0"/>
                <a:ea typeface="Times New Roman" panose="02020603050405020304" pitchFamily="18" charset="0"/>
                <a:cs typeface="Times New Roman" panose="02020603050405020304" pitchFamily="18" charset="0"/>
              </a:rPr>
              <a:t>Plan measures for 2023-2024 to implement the Cyber ​​Security Strategy of Ukraine Available: </a:t>
            </a:r>
            <a:r>
              <a:rPr lang="ru-RU" sz="1000" u="sng" dirty="0"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Про </a:t>
            </a:r>
            <a:r>
              <a:rPr lang="ru-RU" sz="1000" u="sng" dirty="0" err="1"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затвердження</a:t>
            </a:r>
            <a:r>
              <a:rPr lang="ru-RU" sz="1000" u="sng" dirty="0"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 плану </a:t>
            </a:r>
            <a:r>
              <a:rPr lang="ru-RU" sz="1000" u="sng" dirty="0" err="1"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заходів</a:t>
            </a:r>
            <a:r>
              <a:rPr lang="ru-RU" sz="1000" u="sng" dirty="0"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 на</a:t>
            </a:r>
            <a:r>
              <a:rPr lang="en-US" sz="1000" u="sng" dirty="0"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 2023—2024 </a:t>
            </a:r>
            <a:r>
              <a:rPr lang="ru-RU" sz="1000" u="sng" dirty="0"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роки з </a:t>
            </a:r>
            <a:r>
              <a:rPr lang="ru-RU" sz="1000" u="sng" dirty="0" err="1"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реалізації</a:t>
            </a:r>
            <a:r>
              <a:rPr lang="ru-RU" sz="1000" u="sng" dirty="0"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 </a:t>
            </a:r>
            <a:r>
              <a:rPr lang="ru-RU" sz="1000" u="sng" dirty="0" err="1"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Стратегії</a:t>
            </a:r>
            <a:r>
              <a:rPr lang="ru-RU" sz="1000" u="sng" dirty="0"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 </a:t>
            </a:r>
            <a:r>
              <a:rPr lang="ru-RU" sz="1000" u="sng" dirty="0" err="1"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кібербезпеки</a:t>
            </a:r>
            <a:r>
              <a:rPr lang="ru-RU" sz="1000" u="sng" dirty="0"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 </a:t>
            </a:r>
            <a:r>
              <a:rPr lang="ru-RU" sz="1000" u="sng" dirty="0" err="1"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України</a:t>
            </a:r>
            <a:r>
              <a:rPr lang="en-US" sz="1000" u="sng" dirty="0"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 | </a:t>
            </a:r>
            <a:r>
              <a:rPr lang="ru-RU" sz="1000" u="sng" dirty="0" err="1"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Кабінет</a:t>
            </a:r>
            <a:r>
              <a:rPr lang="ru-RU" sz="1000" u="sng" dirty="0"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 </a:t>
            </a:r>
            <a:r>
              <a:rPr lang="ru-RU" sz="1000" u="sng" dirty="0" err="1"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Міністрів</a:t>
            </a:r>
            <a:r>
              <a:rPr lang="ru-RU" sz="1000" u="sng" dirty="0"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 </a:t>
            </a:r>
            <a:r>
              <a:rPr lang="ru-RU" sz="1000" u="sng" dirty="0" err="1"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України</a:t>
            </a:r>
            <a:r>
              <a:rPr lang="en-US" sz="1000" u="sng" dirty="0"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 (kmu.gov.ua)</a:t>
            </a: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 [Accessed Apr.10, 2024]</a:t>
            </a:r>
            <a:endParaRPr lang="ru-RU" sz="1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[19],[20],[21],[22],[23],[24],[25],[26] ПЕРЕИГРАЛ ФСБ! Хакер взломал </a:t>
            </a:r>
            <a:r>
              <a:rPr lang="ru-RU" sz="1000" dirty="0" err="1" smtClean="0">
                <a:effectLst/>
                <a:latin typeface="Calibri" panose="020F0502020204030204" pitchFamily="34" charset="0"/>
                <a:ea typeface="Calibri" panose="020F0502020204030204" pitchFamily="34" charset="0"/>
                <a:cs typeface="Times New Roman" panose="02020603050405020304" pitchFamily="18" charset="0"/>
              </a:rPr>
              <a:t>криптокошельки</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1000" dirty="0" err="1" smtClean="0">
                <a:effectLst/>
                <a:latin typeface="Calibri" panose="020F0502020204030204" pitchFamily="34" charset="0"/>
                <a:ea typeface="Calibri" panose="020F0502020204030204" pitchFamily="34" charset="0"/>
                <a:cs typeface="Times New Roman" panose="02020603050405020304" pitchFamily="18" charset="0"/>
              </a:rPr>
              <a:t>ФСБшников</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 и передал деньги на нужды ВСУ". [</a:t>
            </a: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Online</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Available</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000" dirty="0" err="1" smtClean="0">
                <a:effectLst/>
                <a:latin typeface="Calibri" panose="020F0502020204030204" pitchFamily="34" charset="0"/>
                <a:ea typeface="Calibri" panose="020F0502020204030204" pitchFamily="34" charset="0"/>
                <a:cs typeface="Times New Roman" panose="02020603050405020304" pitchFamily="18" charset="0"/>
              </a:rPr>
              <a:t>youtube</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com</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Accessed Apr</a:t>
            </a: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.9, 2024]</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54831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05395" y="242038"/>
            <a:ext cx="10337073" cy="6042167"/>
          </a:xfrm>
          <a:prstGeom prst="rect">
            <a:avLst/>
          </a:prstGeom>
        </p:spPr>
        <p:txBody>
          <a:bodyPr wrap="square">
            <a:spAutoFit/>
          </a:bodyPr>
          <a:lstStyle/>
          <a:p>
            <a:pPr>
              <a:lnSpc>
                <a:spcPct val="150000"/>
              </a:lnSpc>
              <a:spcAft>
                <a:spcPts val="800"/>
              </a:spcAft>
            </a:pP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[27] "ФЕДОРОВ про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електронні</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повістки</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дрони</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та Маска".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[Online]. Available: youtube.com [Accessed Apr.9, 2024] </a:t>
            </a:r>
            <a:endParaRPr lang="ru-RU" sz="8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[28],[29]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Російські</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кораблі</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тонуть, а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нафтобази</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вибухають</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Михайло Федоров про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результати</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Армії</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дронів</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Online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Available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800" dirty="0" err="1" smtClean="0">
                <a:effectLst/>
                <a:latin typeface="Calibri" panose="020F0502020204030204" pitchFamily="34" charset="0"/>
                <a:ea typeface="Calibri" panose="020F0502020204030204" pitchFamily="34" charset="0"/>
                <a:cs typeface="Times New Roman" panose="02020603050405020304" pitchFamily="18" charset="0"/>
              </a:rPr>
              <a:t>youtube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com</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Accessed Apr</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.8, 2024]</a:t>
            </a:r>
          </a:p>
          <a:p>
            <a:pPr>
              <a:lnSpc>
                <a:spcPct val="150000"/>
              </a:lnSpc>
              <a:spcAft>
                <a:spcPts val="800"/>
              </a:spcAft>
            </a:pP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[30]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Інновації</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які</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змінюють</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хід</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війни</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Михайло Федоров про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дрони</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РЕБ та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Brave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1 | Подкаст Слон".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Online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Available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800" dirty="0" err="1" smtClean="0">
                <a:effectLst/>
                <a:latin typeface="Calibri" panose="020F0502020204030204" pitchFamily="34" charset="0"/>
                <a:ea typeface="Calibri" panose="020F0502020204030204" pitchFamily="34" charset="0"/>
                <a:cs typeface="Times New Roman" panose="02020603050405020304" pitchFamily="18" charset="0"/>
              </a:rPr>
              <a:t>youtube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com </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Accessed Apr</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.8, 2024]</a:t>
            </a:r>
          </a:p>
          <a:p>
            <a:pPr>
              <a:lnSpc>
                <a:spcPct val="150000"/>
              </a:lnSpc>
              <a:spcAft>
                <a:spcPts val="800"/>
              </a:spcAft>
            </a:pP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[31] "Як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керувати</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40+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проєктами</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де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шукати</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лідерів</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у команду та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нові</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послуги</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на </a:t>
            </a:r>
            <a:r>
              <a:rPr lang="en-US" sz="800" dirty="0" err="1" smtClean="0">
                <a:effectLst/>
                <a:latin typeface="Calibri" panose="020F0502020204030204" pitchFamily="34" charset="0"/>
                <a:ea typeface="Calibri" panose="020F0502020204030204" pitchFamily="34" charset="0"/>
                <a:cs typeface="Times New Roman" panose="02020603050405020304" pitchFamily="18" charset="0"/>
              </a:rPr>
              <a:t>Diia</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 Summit</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 Подкаст Слон".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Online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Available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800" dirty="0" err="1" smtClean="0">
                <a:effectLst/>
                <a:latin typeface="Calibri" panose="020F0502020204030204" pitchFamily="34" charset="0"/>
                <a:ea typeface="Calibri" panose="020F0502020204030204" pitchFamily="34" charset="0"/>
                <a:cs typeface="Times New Roman" panose="02020603050405020304" pitchFamily="18" charset="0"/>
              </a:rPr>
              <a:t>youtube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com </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Accessed Apr</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.19, 2024]</a:t>
            </a:r>
          </a:p>
          <a:p>
            <a:pPr>
              <a:lnSpc>
                <a:spcPct val="150000"/>
              </a:lnSpc>
              <a:spcAft>
                <a:spcPts val="800"/>
              </a:spcAft>
            </a:pP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[32 ]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Виробництво</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чипів</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стратегія</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інновацій</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та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капіталізація</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800" dirty="0" err="1" smtClean="0">
                <a:effectLst/>
                <a:latin typeface="Calibri" panose="020F0502020204030204" pitchFamily="34" charset="0"/>
                <a:ea typeface="Calibri" panose="020F0502020204030204" pitchFamily="34" charset="0"/>
                <a:cs typeface="Times New Roman" panose="02020603050405020304" pitchFamily="18" charset="0"/>
              </a:rPr>
              <a:t>defence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tech</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в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Україні</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 Подкаст Слон".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Online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Available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800" dirty="0" err="1" smtClean="0">
                <a:effectLst/>
                <a:latin typeface="Calibri" panose="020F0502020204030204" pitchFamily="34" charset="0"/>
                <a:ea typeface="Calibri" panose="020F0502020204030204" pitchFamily="34" charset="0"/>
                <a:cs typeface="Times New Roman" panose="02020603050405020304" pitchFamily="18" charset="0"/>
              </a:rPr>
              <a:t>youtube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com </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Accessed Apr</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.19, 2024]</a:t>
            </a:r>
          </a:p>
          <a:p>
            <a:pPr>
              <a:lnSpc>
                <a:spcPct val="150000"/>
              </a:lnSpc>
              <a:spcAft>
                <a:spcPts val="800"/>
              </a:spcAft>
            </a:pP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[33] "Михайло Федоров – про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дрони</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Маска,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мобілізацію</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Дію</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і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Telegram</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Online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Available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800" dirty="0" err="1" smtClean="0">
                <a:effectLst/>
                <a:latin typeface="Calibri" panose="020F0502020204030204" pitchFamily="34" charset="0"/>
                <a:ea typeface="Calibri" panose="020F0502020204030204" pitchFamily="34" charset="0"/>
                <a:cs typeface="Times New Roman" panose="02020603050405020304" pitchFamily="18" charset="0"/>
              </a:rPr>
              <a:t>youtube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com </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Accessed Apr</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.19, 2024]</a:t>
            </a:r>
          </a:p>
          <a:p>
            <a:pPr>
              <a:lnSpc>
                <a:spcPct val="150000"/>
              </a:lnSpc>
              <a:spcAft>
                <a:spcPts val="800"/>
              </a:spcAft>
            </a:pP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[34]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Розвиток</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цифрової</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держави</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 Михайло Федоров".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[Online]. Available: youtube.com[Accessed Apr.9, 2024]</a:t>
            </a:r>
            <a:endParaRPr lang="ru-RU" sz="8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[35] "Звучал гимн Украины: хакеры взломали видеокамеры со звуком в России".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Online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Available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800" dirty="0" err="1" smtClean="0">
                <a:effectLst/>
                <a:latin typeface="Calibri" panose="020F0502020204030204" pitchFamily="34" charset="0"/>
                <a:ea typeface="Calibri" panose="020F0502020204030204" pitchFamily="34" charset="0"/>
                <a:cs typeface="Times New Roman" panose="02020603050405020304" pitchFamily="18" charset="0"/>
              </a:rPr>
              <a:t>youtube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com </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Accessed Apr</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.9, 2024]</a:t>
            </a:r>
          </a:p>
          <a:p>
            <a:pPr>
              <a:lnSpc>
                <a:spcPct val="150000"/>
              </a:lnSpc>
              <a:spcAft>
                <a:spcPts val="800"/>
              </a:spcAft>
            </a:pP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[36] "Подарочек ко дню ВМС РФ: украинские хакеры атаковали вирусом телефоны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росссийских</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моряков".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Online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Available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800" dirty="0" err="1" smtClean="0">
                <a:effectLst/>
                <a:latin typeface="Calibri" panose="020F0502020204030204" pitchFamily="34" charset="0"/>
                <a:ea typeface="Calibri" panose="020F0502020204030204" pitchFamily="34" charset="0"/>
                <a:cs typeface="Times New Roman" panose="02020603050405020304" pitchFamily="18" charset="0"/>
              </a:rPr>
              <a:t>youtube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com </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Accessed Apr</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.19, 2024]</a:t>
            </a:r>
          </a:p>
          <a:p>
            <a:pPr>
              <a:lnSpc>
                <a:spcPct val="150000"/>
              </a:lnSpc>
              <a:spcAft>
                <a:spcPts val="800"/>
              </a:spcAft>
            </a:pP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[37]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Українські</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хакери</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запустили на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телебаченні</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рф</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звернення</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ЗСУ до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російських</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солдатів</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Online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Available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800" dirty="0" err="1" smtClean="0">
                <a:effectLst/>
                <a:latin typeface="Calibri" panose="020F0502020204030204" pitchFamily="34" charset="0"/>
                <a:ea typeface="Calibri" panose="020F0502020204030204" pitchFamily="34" charset="0"/>
                <a:cs typeface="Times New Roman" panose="02020603050405020304" pitchFamily="18" charset="0"/>
              </a:rPr>
              <a:t>youtube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com </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Accessed Apr</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.20, 2024]</a:t>
            </a:r>
          </a:p>
          <a:p>
            <a:pPr>
              <a:lnSpc>
                <a:spcPct val="150000"/>
              </a:lnSpc>
              <a:spcAft>
                <a:spcPts val="800"/>
              </a:spcAft>
            </a:pP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[38] "НПЗ КОНЕЦ! Украинские хакеры уничтожили базы данных: Лукойл, Газпром, Роснефть, Мегафон | В ТРЕНДЕ".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Online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Available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800" dirty="0" err="1" smtClean="0">
                <a:effectLst/>
                <a:latin typeface="Calibri" panose="020F0502020204030204" pitchFamily="34" charset="0"/>
                <a:ea typeface="Calibri" panose="020F0502020204030204" pitchFamily="34" charset="0"/>
                <a:cs typeface="Times New Roman" panose="02020603050405020304" pitchFamily="18" charset="0"/>
              </a:rPr>
              <a:t>youtube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com </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Accessed Apr</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.20, 2024]</a:t>
            </a:r>
          </a:p>
          <a:p>
            <a:pPr>
              <a:lnSpc>
                <a:spcPct val="150000"/>
              </a:lnSpc>
              <a:spcAft>
                <a:spcPts val="800"/>
              </a:spcAft>
            </a:pP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[39]"Украинские хакеры взломали 'Газпромбанк'".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[Online]. Available: youtube.com [Accessed Apr.9, 2024]</a:t>
            </a:r>
            <a:endParaRPr lang="ru-RU" sz="8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[40],[41] "Обзор российского рынка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SIEM</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-систем 2024".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[Online]. Available: anti-malware.ru [Accessed Apr.9, 2024]</a:t>
            </a:r>
            <a:endParaRPr lang="ru-RU" sz="8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[42],[43]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GPT chat</a:t>
            </a:r>
            <a:endParaRPr lang="ru-RU" sz="8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[44] "Обзор российского рынка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SIEM</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-систем 2024".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[Online]. Available: anti-malware.ru [Accessed Apr.19, 2024]</a:t>
            </a:r>
            <a:endParaRPr lang="ru-RU" sz="8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[45].[46]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XDR</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 маркетинг, концепция или реальный продукт?".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[Online]. Available: anti-malware.ru[Accessed Apr.19, 2024]</a:t>
            </a:r>
            <a:endParaRPr lang="ru-RU" sz="8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[47],[48],[49],[50] АГРЕГАТНОЕ СОСТОЯНИЕ КИБЕРПРОСТРАНСТВА: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IT</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-ПРОТИВОСТОЯНИЕ – ОТ СУПЕРТЕХНОЛОГИЙ ДО КОМПЬЮТЕРНЫХ ИГР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Online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Available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800" dirty="0" err="1" smtClean="0">
                <a:effectLst/>
                <a:latin typeface="Calibri" panose="020F0502020204030204" pitchFamily="34" charset="0"/>
                <a:ea typeface="Calibri" panose="020F0502020204030204" pitchFamily="34" charset="0"/>
                <a:cs typeface="Times New Roman" panose="02020603050405020304" pitchFamily="18" charset="0"/>
              </a:rPr>
              <a:t>youtube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com</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Accessed Apr</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.9, 2024]</a:t>
            </a:r>
          </a:p>
          <a:p>
            <a:pPr>
              <a:lnSpc>
                <a:spcPct val="150000"/>
              </a:lnSpc>
              <a:spcAft>
                <a:spcPts val="800"/>
              </a:spcAft>
            </a:pP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[51] Открытые </a:t>
            </a:r>
            <a:r>
              <a:rPr lang="ru-RU" sz="800" dirty="0" err="1" smtClean="0">
                <a:effectLst/>
                <a:latin typeface="Calibri" panose="020F0502020204030204" pitchFamily="34" charset="0"/>
                <a:ea typeface="Calibri" panose="020F0502020204030204" pitchFamily="34" charset="0"/>
                <a:cs typeface="Times New Roman" panose="02020603050405020304" pitchFamily="18" charset="0"/>
              </a:rPr>
              <a:t>Киберспортивные</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Игры 2023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Online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Available</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800" dirty="0" err="1" smtClean="0">
                <a:effectLst/>
                <a:latin typeface="Calibri" panose="020F0502020204030204" pitchFamily="34" charset="0"/>
                <a:ea typeface="Calibri" panose="020F0502020204030204" pitchFamily="34" charset="0"/>
                <a:cs typeface="Times New Roman" panose="02020603050405020304" pitchFamily="18" charset="0"/>
              </a:rPr>
              <a:t>resfopen</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800" dirty="0" err="1" smtClean="0">
                <a:effectLst/>
                <a:latin typeface="Calibri" panose="020F0502020204030204" pitchFamily="34" charset="0"/>
                <a:ea typeface="Calibri" panose="020F0502020204030204" pitchFamily="34" charset="0"/>
                <a:cs typeface="Times New Roman" panose="02020603050405020304" pitchFamily="18" charset="0"/>
              </a:rPr>
              <a:t>ru</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Accessed Apr</a:t>
            </a: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.20, 2024]</a:t>
            </a:r>
          </a:p>
          <a:p>
            <a:pPr>
              <a:lnSpc>
                <a:spcPct val="107000"/>
              </a:lnSpc>
              <a:spcAft>
                <a:spcPts val="800"/>
              </a:spcAft>
            </a:pP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[52],[53] "Regulation (EU) 2019/881 of the European Parliament and of the Council of 17 April 2019 on ENISA (the European Union Agency for </a:t>
            </a:r>
            <a:r>
              <a:rPr lang="en-US" sz="800" dirty="0" err="1" smtClean="0">
                <a:effectLst/>
                <a:latin typeface="Calibri" panose="020F0502020204030204" pitchFamily="34" charset="0"/>
                <a:ea typeface="Calibri" panose="020F0502020204030204" pitchFamily="34" charset="0"/>
                <a:cs typeface="Times New Roman" panose="02020603050405020304" pitchFamily="18" charset="0"/>
              </a:rPr>
              <a:t>Cybersecurity</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 and on information and communications technology </a:t>
            </a:r>
            <a:r>
              <a:rPr lang="en-US" sz="800" dirty="0" err="1" smtClean="0">
                <a:effectLst/>
                <a:latin typeface="Calibri" panose="020F0502020204030204" pitchFamily="34" charset="0"/>
                <a:ea typeface="Calibri" panose="020F0502020204030204" pitchFamily="34" charset="0"/>
                <a:cs typeface="Times New Roman" panose="02020603050405020304" pitchFamily="18" charset="0"/>
              </a:rPr>
              <a:t>cybersecurity</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 certification and repealing Regulation (EU) No 526/2013 (</a:t>
            </a:r>
            <a:r>
              <a:rPr lang="en-US" sz="800" dirty="0" err="1" smtClean="0">
                <a:effectLst/>
                <a:latin typeface="Calibri" panose="020F0502020204030204" pitchFamily="34" charset="0"/>
                <a:ea typeface="Calibri" panose="020F0502020204030204" pitchFamily="34" charset="0"/>
                <a:cs typeface="Times New Roman" panose="02020603050405020304" pitchFamily="18" charset="0"/>
              </a:rPr>
              <a:t>Cybersecurity</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 Act)," [Online] Available: </a:t>
            </a:r>
            <a:r>
              <a:rPr lang="en-US" sz="800" u="sng" dirty="0"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Regulation - 2019/881 - EN - EUR-</a:t>
            </a:r>
            <a:r>
              <a:rPr lang="en-US" sz="800" u="sng" dirty="0" err="1"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Lex</a:t>
            </a:r>
            <a:r>
              <a:rPr lang="en-US" sz="800" u="sng" dirty="0"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 (europa.eu)</a:t>
            </a: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 [Accessed Apr.17, 2024]</a:t>
            </a:r>
            <a:endParaRPr lang="ru-RU" sz="8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US" sz="8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8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800"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ru-RU" sz="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3477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65412" y="1248432"/>
            <a:ext cx="9628094" cy="3370153"/>
          </a:xfrm>
          <a:prstGeom prst="rect">
            <a:avLst/>
          </a:prstGeom>
        </p:spPr>
        <p:txBody>
          <a:bodyPr wrap="square">
            <a:spAutoFit/>
          </a:bodyPr>
          <a:lstStyle/>
          <a:p>
            <a:pPr algn="just">
              <a:lnSpc>
                <a:spcPct val="150000"/>
              </a:lnSpc>
              <a:spcAft>
                <a:spcPts val="0"/>
              </a:spcAft>
            </a:pPr>
            <a:r>
              <a:rPr lang="en-US" smtClean="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Key words: cyber security, legislation, Ukrainian-Russian syber war.</a:t>
            </a:r>
            <a:endParaRPr lang="ro-RO" smtClean="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endParaRPr lang="ru-RU" sz="160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smtClean="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Abstract: The legislative framework pertaining to cybersecurity in Russia lacks comprehensive public documentation, while Ukraine provides transparent access to its strategic plans for cybersecurity development. This article presents an analysis of the Ukrainian cybersecurity roadmap for 2023-2024 and the perspectives of Russian experts on the concept of import substitution in cybersecurity. By examining Ukrainian initiatives and Russian viewpoints, the article aims to shed light on the differing approaches to cybersecurity governance and policy implementation in these neighboring nations.</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19765" y="4829256"/>
            <a:ext cx="1689846" cy="1689846"/>
          </a:xfrm>
          <a:prstGeom prst="rect">
            <a:avLst/>
          </a:prstGeom>
        </p:spPr>
      </p:pic>
    </p:spTree>
    <p:extLst>
      <p:ext uri="{BB962C8B-B14F-4D97-AF65-F5344CB8AC3E}">
        <p14:creationId xmlns:p14="http://schemas.microsoft.com/office/powerpoint/2010/main" val="1209639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96471" y="511006"/>
            <a:ext cx="9359152" cy="507831"/>
          </a:xfrm>
          <a:prstGeom prst="rect">
            <a:avLst/>
          </a:prstGeom>
          <a:solidFill>
            <a:srgbClr val="FFC000"/>
          </a:solidFill>
        </p:spPr>
        <p:txBody>
          <a:bodyPr wrap="square">
            <a:spAutoFit/>
          </a:bodyPr>
          <a:lstStyle/>
          <a:p>
            <a:pPr marL="342900" lvl="0" indent="-342900" algn="just">
              <a:lnSpc>
                <a:spcPct val="150000"/>
              </a:lnSpc>
              <a:spcAft>
                <a:spcPts val="0"/>
              </a:spcAft>
              <a:buClr>
                <a:srgbClr val="0D0D0D"/>
              </a:buClr>
              <a:buSzPts val="1100"/>
              <a:buFont typeface="+mj-lt"/>
              <a:buAutoNum type="arabicPeriod"/>
            </a:pPr>
            <a:r>
              <a:rPr lang="en-US" b="1" dirty="0" smtClean="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Cyberspace Dynamics: Neologism Evolution in the Ukraine-Russia Cyber Conflict</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Схема 4"/>
          <p:cNvGraphicFramePr/>
          <p:nvPr>
            <p:extLst>
              <p:ext uri="{D42A27DB-BD31-4B8C-83A1-F6EECF244321}">
                <p14:modId xmlns:p14="http://schemas.microsoft.com/office/powerpoint/2010/main" val="879407130"/>
              </p:ext>
            </p:extLst>
          </p:nvPr>
        </p:nvGraphicFramePr>
        <p:xfrm>
          <a:off x="3565711" y="2264966"/>
          <a:ext cx="4536141" cy="38785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Прямоугольник 5"/>
          <p:cNvSpPr/>
          <p:nvPr/>
        </p:nvSpPr>
        <p:spPr>
          <a:xfrm>
            <a:off x="497926" y="1567934"/>
            <a:ext cx="4365041" cy="369332"/>
          </a:xfrm>
          <a:prstGeom prst="rect">
            <a:avLst/>
          </a:prstGeom>
        </p:spPr>
        <p:txBody>
          <a:bodyPr wrap="none">
            <a:spAutoFit/>
          </a:bodyPr>
          <a:lstStyle/>
          <a:p>
            <a:r>
              <a:rPr lang="en-US" b="1" dirty="0" smtClean="0">
                <a:solidFill>
                  <a:srgbClr val="0E101A"/>
                </a:solidFill>
                <a:effectLst/>
                <a:latin typeface="Calibri" panose="020F0502020204030204" pitchFamily="34" charset="0"/>
                <a:ea typeface="Calibri" panose="020F0502020204030204" pitchFamily="34" charset="0"/>
                <a:cs typeface="Times New Roman" panose="02020603050405020304" pitchFamily="18" charset="0"/>
              </a:rPr>
              <a:t>The process of a word entering a dictionary</a:t>
            </a:r>
            <a:r>
              <a:rPr lang="en-US" b="1" i="1" dirty="0" smtClean="0">
                <a:solidFill>
                  <a:srgbClr val="0E101A"/>
                </a:solidFill>
                <a:effectLst/>
                <a:latin typeface="Calibri" panose="020F0502020204030204" pitchFamily="34" charset="0"/>
                <a:ea typeface="Calibri" panose="020F0502020204030204" pitchFamily="34" charset="0"/>
                <a:cs typeface="Times New Roman" panose="02020603050405020304" pitchFamily="18" charset="0"/>
              </a:rPr>
              <a:t> </a:t>
            </a:r>
            <a:endParaRPr lang="ru-RU" dirty="0"/>
          </a:p>
        </p:txBody>
      </p:sp>
      <p:sp>
        <p:nvSpPr>
          <p:cNvPr id="7" name="Прямоугольник 6"/>
          <p:cNvSpPr/>
          <p:nvPr/>
        </p:nvSpPr>
        <p:spPr>
          <a:xfrm>
            <a:off x="304800" y="2264966"/>
            <a:ext cx="2716306" cy="3693319"/>
          </a:xfrm>
          <a:prstGeom prst="rect">
            <a:avLst/>
          </a:prstGeom>
        </p:spPr>
        <p:txBody>
          <a:bodyPr wrap="square">
            <a:spAutoFit/>
          </a:bodyPr>
          <a:lstStyle/>
          <a:p>
            <a:r>
              <a:rPr lang="en-US" dirty="0"/>
              <a:t>Neologisms gain different interpretations in English, Ukrainian, and Russian and have different word statuses. Cyberspace vocabulary needs to be determined separately per each word apart in every language. Today, IT notions are coined in the dimension of the first cyber war, where Ukraine is fighting against Russia.</a:t>
            </a:r>
            <a:endParaRPr lang="ru-RU" dirty="0"/>
          </a:p>
        </p:txBody>
      </p:sp>
      <p:sp>
        <p:nvSpPr>
          <p:cNvPr id="8" name="Прямоугольник 7"/>
          <p:cNvSpPr/>
          <p:nvPr/>
        </p:nvSpPr>
        <p:spPr>
          <a:xfrm>
            <a:off x="8511987" y="1466452"/>
            <a:ext cx="3218329" cy="4662815"/>
          </a:xfrm>
          <a:prstGeom prst="rect">
            <a:avLst/>
          </a:prstGeom>
        </p:spPr>
        <p:txBody>
          <a:bodyPr wrap="square">
            <a:spAutoFit/>
          </a:bodyPr>
          <a:lstStyle/>
          <a:p>
            <a:pPr algn="just">
              <a:lnSpc>
                <a:spcPct val="150000"/>
              </a:lnSpc>
              <a:spcAft>
                <a:spcPts val="0"/>
              </a:spcAft>
            </a:pPr>
            <a:r>
              <a:rPr lang="en-US" dirty="0" smtClean="0">
                <a:solidFill>
                  <a:srgbClr val="0E101A"/>
                </a:solidFill>
                <a:effectLst/>
                <a:latin typeface="Times New Roman" panose="02020603050405020304" pitchFamily="18" charset="0"/>
                <a:ea typeface="Times New Roman" panose="02020603050405020304" pitchFamily="18" charset="0"/>
              </a:rPr>
              <a:t>Neologisms gain different interpretations in English, Ukrainian, and Russian and have different word statuses. Cyberspace vocabulary needs to be determined separately per each word apart in every language. Today, IT notions are coined in the dimension of the first cyber war, where Ukraine is fighting against Russia.</a:t>
            </a:r>
            <a:endParaRPr lang="ru-RU"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04296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Схема 6"/>
          <p:cNvGraphicFramePr/>
          <p:nvPr>
            <p:extLst>
              <p:ext uri="{D42A27DB-BD31-4B8C-83A1-F6EECF244321}">
                <p14:modId xmlns:p14="http://schemas.microsoft.com/office/powerpoint/2010/main" val="283842577"/>
              </p:ext>
            </p:extLst>
          </p:nvPr>
        </p:nvGraphicFramePr>
        <p:xfrm>
          <a:off x="986117" y="1604683"/>
          <a:ext cx="5522259" cy="46706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Прямоугольник 7"/>
          <p:cNvSpPr/>
          <p:nvPr/>
        </p:nvSpPr>
        <p:spPr>
          <a:xfrm>
            <a:off x="1719975" y="716287"/>
            <a:ext cx="3749744" cy="369332"/>
          </a:xfrm>
          <a:prstGeom prst="rect">
            <a:avLst/>
          </a:prstGeom>
        </p:spPr>
        <p:txBody>
          <a:bodyPr wrap="none">
            <a:spAutoFit/>
          </a:bodyPr>
          <a:lstStyle/>
          <a:p>
            <a:r>
              <a:rPr lang="ru-RU" b="1" dirty="0" err="1" smtClean="0">
                <a:solidFill>
                  <a:srgbClr val="1F1F1F"/>
                </a:solidFill>
                <a:effectLst/>
                <a:latin typeface="inherit"/>
                <a:ea typeface="Calibri" panose="020F0502020204030204" pitchFamily="34" charset="0"/>
                <a:cs typeface="Times New Roman" panose="02020603050405020304" pitchFamily="18" charset="0"/>
              </a:rPr>
              <a:t>Disparity</a:t>
            </a:r>
            <a:r>
              <a:rPr lang="ru-RU" b="1" dirty="0" smtClean="0">
                <a:solidFill>
                  <a:srgbClr val="1F1F1F"/>
                </a:solidFill>
                <a:effectLst/>
                <a:latin typeface="inherit"/>
                <a:ea typeface="Calibri" panose="020F0502020204030204" pitchFamily="34" charset="0"/>
                <a:cs typeface="Times New Roman" panose="02020603050405020304" pitchFamily="18" charset="0"/>
              </a:rPr>
              <a:t> </a:t>
            </a:r>
            <a:r>
              <a:rPr lang="ru-RU" b="1" dirty="0" err="1" smtClean="0">
                <a:solidFill>
                  <a:srgbClr val="1F1F1F"/>
                </a:solidFill>
                <a:effectLst/>
                <a:latin typeface="inherit"/>
                <a:ea typeface="Calibri" panose="020F0502020204030204" pitchFamily="34" charset="0"/>
                <a:cs typeface="Times New Roman" panose="02020603050405020304" pitchFamily="18" charset="0"/>
              </a:rPr>
              <a:t>in</a:t>
            </a:r>
            <a:r>
              <a:rPr lang="ru-RU" b="1" dirty="0" smtClean="0">
                <a:solidFill>
                  <a:srgbClr val="1F1F1F"/>
                </a:solidFill>
                <a:effectLst/>
                <a:latin typeface="inherit"/>
                <a:ea typeface="Calibri" panose="020F0502020204030204" pitchFamily="34" charset="0"/>
                <a:cs typeface="Times New Roman" panose="02020603050405020304" pitchFamily="18" charset="0"/>
              </a:rPr>
              <a:t> </a:t>
            </a:r>
            <a:r>
              <a:rPr lang="ru-RU" b="1" dirty="0" err="1" smtClean="0">
                <a:solidFill>
                  <a:srgbClr val="1F1F1F"/>
                </a:solidFill>
                <a:effectLst/>
                <a:latin typeface="inherit"/>
                <a:ea typeface="Calibri" panose="020F0502020204030204" pitchFamily="34" charset="0"/>
                <a:cs typeface="Times New Roman" panose="02020603050405020304" pitchFamily="18" charset="0"/>
              </a:rPr>
              <a:t>defining</a:t>
            </a:r>
            <a:r>
              <a:rPr lang="ru-RU" b="1" dirty="0" smtClean="0">
                <a:solidFill>
                  <a:srgbClr val="1F1F1F"/>
                </a:solidFill>
                <a:effectLst/>
                <a:latin typeface="inherit"/>
                <a:ea typeface="Calibri" panose="020F0502020204030204" pitchFamily="34" charset="0"/>
                <a:cs typeface="Times New Roman" panose="02020603050405020304" pitchFamily="18" charset="0"/>
              </a:rPr>
              <a:t> </a:t>
            </a:r>
            <a:r>
              <a:rPr lang="ru-RU" b="1" dirty="0" err="1" smtClean="0">
                <a:solidFill>
                  <a:srgbClr val="1F1F1F"/>
                </a:solidFill>
                <a:effectLst/>
                <a:latin typeface="inherit"/>
                <a:ea typeface="Calibri" panose="020F0502020204030204" pitchFamily="34" charset="0"/>
                <a:cs typeface="Times New Roman" panose="02020603050405020304" pitchFamily="18" charset="0"/>
              </a:rPr>
              <a:t>the</a:t>
            </a:r>
            <a:r>
              <a:rPr lang="ru-RU" b="1" dirty="0" smtClean="0">
                <a:solidFill>
                  <a:srgbClr val="1F1F1F"/>
                </a:solidFill>
                <a:effectLst/>
                <a:latin typeface="inherit"/>
                <a:ea typeface="Calibri" panose="020F0502020204030204" pitchFamily="34" charset="0"/>
                <a:cs typeface="Times New Roman" panose="02020603050405020304" pitchFamily="18" charset="0"/>
              </a:rPr>
              <a:t> </a:t>
            </a:r>
            <a:r>
              <a:rPr lang="ru-RU" b="1" dirty="0" err="1" smtClean="0">
                <a:solidFill>
                  <a:srgbClr val="1F1F1F"/>
                </a:solidFill>
                <a:effectLst/>
                <a:latin typeface="inherit"/>
                <a:ea typeface="Calibri" panose="020F0502020204030204" pitchFamily="34" charset="0"/>
                <a:cs typeface="Times New Roman" panose="02020603050405020304" pitchFamily="18" charset="0"/>
              </a:rPr>
              <a:t>subject</a:t>
            </a:r>
            <a:r>
              <a:rPr lang="en-US" b="1" dirty="0" smtClean="0">
                <a:solidFill>
                  <a:srgbClr val="1F1F1F"/>
                </a:solidFill>
                <a:effectLst/>
                <a:latin typeface="inherit"/>
                <a:ea typeface="Calibri" panose="020F0502020204030204" pitchFamily="34" charset="0"/>
                <a:cs typeface="Times New Roman" panose="02020603050405020304" pitchFamily="18" charset="0"/>
              </a:rPr>
              <a:t> </a:t>
            </a:r>
            <a:endParaRPr lang="ru-RU" dirty="0"/>
          </a:p>
        </p:txBody>
      </p:sp>
      <p:sp>
        <p:nvSpPr>
          <p:cNvPr id="9" name="Прямоугольник 8"/>
          <p:cNvSpPr/>
          <p:nvPr/>
        </p:nvSpPr>
        <p:spPr>
          <a:xfrm>
            <a:off x="7173012" y="1380566"/>
            <a:ext cx="4355600" cy="3416320"/>
          </a:xfrm>
          <a:prstGeom prst="rect">
            <a:avLst/>
          </a:prstGeom>
        </p:spPr>
        <p:txBody>
          <a:bodyPr wrap="square">
            <a:spAutoFit/>
          </a:bodyPr>
          <a:lstStyle/>
          <a:p>
            <a:r>
              <a:rPr lang="en-US" dirty="0" smtClean="0">
                <a:solidFill>
                  <a:srgbClr val="1F1F1F"/>
                </a:solidFill>
                <a:effectLst/>
                <a:latin typeface="inherit"/>
                <a:ea typeface="Calibri" panose="020F0502020204030204" pitchFamily="34" charset="0"/>
                <a:cs typeface="Times New Roman" panose="02020603050405020304" pitchFamily="18" charset="0"/>
              </a:rPr>
              <a:t>Meanwhile, </a:t>
            </a:r>
            <a:r>
              <a:rPr lang="ru-RU" dirty="0" err="1" smtClean="0">
                <a:solidFill>
                  <a:srgbClr val="1F1F1F"/>
                </a:solidFill>
                <a:effectLst/>
                <a:latin typeface="inherit"/>
                <a:ea typeface="Calibri" panose="020F0502020204030204" pitchFamily="34" charset="0"/>
                <a:cs typeface="Times New Roman" panose="02020603050405020304" pitchFamily="18" charset="0"/>
              </a:rPr>
              <a:t>the</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former</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Federal</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Agency</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for</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Government</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Communications</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and</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Information</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employee</a:t>
            </a:r>
            <a:r>
              <a:rPr lang="ru-RU" dirty="0" smtClean="0">
                <a:solidFill>
                  <a:srgbClr val="1F1F1F"/>
                </a:solidFill>
                <a:effectLst/>
                <a:latin typeface="inherit"/>
                <a:ea typeface="Calibri" panose="020F0502020204030204" pitchFamily="34" charset="0"/>
                <a:cs typeface="Times New Roman" panose="02020603050405020304" pitchFamily="18" charset="0"/>
              </a:rPr>
              <a:t> A. </a:t>
            </a:r>
            <a:r>
              <a:rPr lang="ru-RU" dirty="0" err="1" smtClean="0">
                <a:solidFill>
                  <a:srgbClr val="1F1F1F"/>
                </a:solidFill>
                <a:effectLst/>
                <a:latin typeface="inherit"/>
                <a:ea typeface="Calibri" panose="020F0502020204030204" pitchFamily="34" charset="0"/>
                <a:cs typeface="Times New Roman" panose="02020603050405020304" pitchFamily="18" charset="0"/>
              </a:rPr>
              <a:t>Masalovich</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Cyberded</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in</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his</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interview</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says</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cyberspace</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is</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not</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defined</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in</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any</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legislative</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act</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at</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the</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international</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level</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The</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Americans</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and</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the</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British</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are</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torpedoing</a:t>
            </a:r>
            <a:r>
              <a:rPr lang="ru-RU" dirty="0" smtClean="0">
                <a:solidFill>
                  <a:srgbClr val="1F1F1F"/>
                </a:solidFill>
                <a:effectLst/>
                <a:latin typeface="inherit"/>
                <a:ea typeface="Calibri" panose="020F0502020204030204" pitchFamily="34" charset="0"/>
                <a:cs typeface="Times New Roman" panose="02020603050405020304" pitchFamily="18" charset="0"/>
              </a:rPr>
              <a:t>” a </a:t>
            </a:r>
            <a:r>
              <a:rPr lang="ru-RU" dirty="0" err="1" smtClean="0">
                <a:solidFill>
                  <a:srgbClr val="1F1F1F"/>
                </a:solidFill>
                <a:effectLst/>
                <a:latin typeface="inherit"/>
                <a:ea typeface="Calibri" panose="020F0502020204030204" pitchFamily="34" charset="0"/>
                <a:cs typeface="Times New Roman" panose="02020603050405020304" pitchFamily="18" charset="0"/>
              </a:rPr>
              <a:t>single</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cyberspace</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where</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the</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political</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physical</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and</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technical</a:t>
            </a:r>
            <a:r>
              <a:rPr lang="en-US" b="1"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domains</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are</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simultaneously</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located</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while</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the</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Russian</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approach</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separates</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the</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information</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space</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and</a:t>
            </a:r>
            <a:r>
              <a:rPr lang="ru-RU" dirty="0" smtClean="0">
                <a:solidFill>
                  <a:srgbClr val="1F1F1F"/>
                </a:solidFill>
                <a:effectLst/>
                <a:latin typeface="inherit"/>
                <a:ea typeface="Calibri" panose="020F0502020204030204" pitchFamily="34" charset="0"/>
                <a:cs typeface="Times New Roman" panose="02020603050405020304" pitchFamily="18" charset="0"/>
              </a:rPr>
              <a:t> </a:t>
            </a:r>
            <a:r>
              <a:rPr lang="ru-RU" dirty="0" err="1" smtClean="0">
                <a:solidFill>
                  <a:srgbClr val="1F1F1F"/>
                </a:solidFill>
                <a:effectLst/>
                <a:latin typeface="inherit"/>
                <a:ea typeface="Calibri" panose="020F0502020204030204" pitchFamily="34" charset="0"/>
                <a:cs typeface="Times New Roman" panose="02020603050405020304" pitchFamily="18" charset="0"/>
              </a:rPr>
              <a:t>cyberspace</a:t>
            </a:r>
            <a:endParaRPr lang="ru-RU" dirty="0"/>
          </a:p>
        </p:txBody>
      </p:sp>
    </p:spTree>
    <p:extLst>
      <p:ext uri="{BB962C8B-B14F-4D97-AF65-F5344CB8AC3E}">
        <p14:creationId xmlns:p14="http://schemas.microsoft.com/office/powerpoint/2010/main" val="1154413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23364" y="602467"/>
            <a:ext cx="5082989" cy="2308324"/>
          </a:xfrm>
          <a:prstGeom prst="rect">
            <a:avLst/>
          </a:prstGeom>
        </p:spPr>
        <p:txBody>
          <a:bodyPr wrap="square">
            <a:spAutoFit/>
          </a:bodyPr>
          <a:lstStyle/>
          <a:p>
            <a:r>
              <a:rPr lang="en-US" dirty="0" smtClean="0">
                <a:solidFill>
                  <a:srgbClr val="1F1F1F"/>
                </a:solidFill>
                <a:effectLst/>
                <a:latin typeface="inherit"/>
                <a:ea typeface="Calibri" panose="020F0502020204030204" pitchFamily="34" charset="0"/>
                <a:cs typeface="Times New Roman" panose="02020603050405020304" pitchFamily="18" charset="0"/>
              </a:rPr>
              <a:t>The ethical part of “cyber” hasn`t been ironed out. There is no universal understanding of what is okay in “cyber” and what is not. I think as the war goes on, those conversations will become more “stark” because now we see an action, we have not seen before. It was more a possibility than it was a reality. That`s changing the conversation a lot.</a:t>
            </a:r>
            <a:endParaRPr lang="ru-RU"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1976" y="2910791"/>
            <a:ext cx="6036609" cy="3380501"/>
          </a:xfrm>
          <a:prstGeom prst="rect">
            <a:avLst/>
          </a:prstGeom>
        </p:spPr>
      </p:pic>
    </p:spTree>
    <p:extLst>
      <p:ext uri="{BB962C8B-B14F-4D97-AF65-F5344CB8AC3E}">
        <p14:creationId xmlns:p14="http://schemas.microsoft.com/office/powerpoint/2010/main" val="2493136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27314" y="563770"/>
            <a:ext cx="8926285" cy="507831"/>
          </a:xfrm>
          <a:prstGeom prst="rect">
            <a:avLst/>
          </a:prstGeom>
          <a:solidFill>
            <a:srgbClr val="00B0F0"/>
          </a:solidFill>
        </p:spPr>
        <p:txBody>
          <a:bodyPr wrap="square">
            <a:spAutoFit/>
          </a:bodyPr>
          <a:lstStyle/>
          <a:p>
            <a:pPr>
              <a:lnSpc>
                <a:spcPct val="150000"/>
              </a:lnSpc>
              <a:spcAft>
                <a:spcPts val="0"/>
              </a:spcAft>
            </a:pPr>
            <a:r>
              <a:rPr lang="en-US" b="1" dirty="0" smtClean="0">
                <a:solidFill>
                  <a:srgbClr val="1F1F1F"/>
                </a:solidFill>
                <a:effectLst/>
                <a:latin typeface="inherit"/>
                <a:ea typeface="Calibri" panose="020F0502020204030204" pitchFamily="34" charset="0"/>
                <a:cs typeface="Times New Roman" panose="02020603050405020304" pitchFamily="18" charset="0"/>
              </a:rPr>
              <a:t>2. </a:t>
            </a:r>
            <a:r>
              <a:rPr lang="en-US" b="1" dirty="0" err="1" smtClean="0">
                <a:solidFill>
                  <a:srgbClr val="1F1F1F"/>
                </a:solidFill>
                <a:effectLst/>
                <a:latin typeface="inherit"/>
                <a:ea typeface="Calibri" panose="020F0502020204030204" pitchFamily="34" charset="0"/>
                <a:cs typeface="Times New Roman" panose="02020603050405020304" pitchFamily="18" charset="0"/>
              </a:rPr>
              <a:t>Cybersecurity</a:t>
            </a:r>
            <a:r>
              <a:rPr lang="en-US" b="1" dirty="0" smtClean="0">
                <a:solidFill>
                  <a:srgbClr val="1F1F1F"/>
                </a:solidFill>
                <a:effectLst/>
                <a:latin typeface="inherit"/>
                <a:ea typeface="Calibri" panose="020F0502020204030204" pitchFamily="34" charset="0"/>
                <a:cs typeface="Times New Roman" panose="02020603050405020304" pitchFamily="18" charset="0"/>
              </a:rPr>
              <a:t> Legislation: Contrasting Strategies in Ukraine and Russia</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4"/>
          <p:cNvSpPr/>
          <p:nvPr/>
        </p:nvSpPr>
        <p:spPr>
          <a:xfrm>
            <a:off x="7297783" y="1622533"/>
            <a:ext cx="4293325" cy="3693319"/>
          </a:xfrm>
          <a:prstGeom prst="rect">
            <a:avLst/>
          </a:prstGeom>
        </p:spPr>
        <p:txBody>
          <a:bodyPr wrap="square">
            <a:spAutoFit/>
          </a:bodyPr>
          <a:lstStyle/>
          <a:p>
            <a:r>
              <a:rPr lang="en-US" dirty="0" smtClean="0">
                <a:effectLst/>
                <a:latin typeface="Times New Roman" panose="02020603050405020304" pitchFamily="18" charset="0"/>
                <a:ea typeface="Times New Roman" panose="02020603050405020304" pitchFamily="18" charset="0"/>
              </a:rPr>
              <a:t>The documents formulating Ukraine's cyber security legal framework encompass regulations, laws, orders, and resolutions: The law about the main principles of ensuring cyber security of Ukraine, Indicators of implementation of the cyber security strategy of Ukraine, Plan measures for 2023-2024 to implement the Cyber ​​Security Strategy of Ukraine, etc. At the same time, the regulation (EU, </a:t>
            </a:r>
            <a:r>
              <a:rPr lang="en-US" dirty="0" err="1" smtClean="0">
                <a:effectLst/>
                <a:latin typeface="Times New Roman" panose="02020603050405020304" pitchFamily="18" charset="0"/>
                <a:ea typeface="Times New Roman" panose="02020603050405020304" pitchFamily="18" charset="0"/>
              </a:rPr>
              <a:t>Euratom</a:t>
            </a:r>
            <a:r>
              <a:rPr lang="en-US" dirty="0" smtClean="0">
                <a:effectLst/>
                <a:latin typeface="Times New Roman" panose="02020603050405020304" pitchFamily="18" charset="0"/>
                <a:ea typeface="Times New Roman" panose="02020603050405020304" pitchFamily="18" charset="0"/>
              </a:rPr>
              <a:t>) 2023/2841 of the European Parliament and of the Council of 13 December 2023 defines new frontiers for Ukrainian legislation.</a:t>
            </a:r>
            <a:endParaRPr lang="ru-RU" dirty="0"/>
          </a:p>
        </p:txBody>
      </p:sp>
      <p:graphicFrame>
        <p:nvGraphicFramePr>
          <p:cNvPr id="6" name="Таблица 5"/>
          <p:cNvGraphicFramePr>
            <a:graphicFrameLocks noGrp="1"/>
          </p:cNvGraphicFramePr>
          <p:nvPr>
            <p:extLst>
              <p:ext uri="{D42A27DB-BD31-4B8C-83A1-F6EECF244321}">
                <p14:modId xmlns:p14="http://schemas.microsoft.com/office/powerpoint/2010/main" val="4264797147"/>
              </p:ext>
            </p:extLst>
          </p:nvPr>
        </p:nvGraphicFramePr>
        <p:xfrm>
          <a:off x="365757" y="1280161"/>
          <a:ext cx="6592390" cy="5016136"/>
        </p:xfrm>
        <a:graphic>
          <a:graphicData uri="http://schemas.openxmlformats.org/drawingml/2006/table">
            <a:tbl>
              <a:tblPr firstRow="1" firstCol="1" bandRow="1">
                <a:tableStyleId>{5C22544A-7EE6-4342-B048-85BDC9FD1C3A}</a:tableStyleId>
              </a:tblPr>
              <a:tblGrid>
                <a:gridCol w="2596745"/>
                <a:gridCol w="914258"/>
                <a:gridCol w="2167129"/>
                <a:gridCol w="914258"/>
              </a:tblGrid>
              <a:tr h="281088">
                <a:tc>
                  <a:txBody>
                    <a:bodyPr/>
                    <a:lstStyle/>
                    <a:p>
                      <a:pPr algn="just">
                        <a:lnSpc>
                          <a:spcPct val="150000"/>
                        </a:lnSpc>
                        <a:spcAft>
                          <a:spcPts val="0"/>
                        </a:spcAft>
                      </a:pPr>
                      <a:r>
                        <a:rPr lang="en-US" sz="1100" dirty="0">
                          <a:effectLst/>
                        </a:rPr>
                        <a:t>Ukrainian</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c>
                  <a:txBody>
                    <a:bodyPr/>
                    <a:lstStyle/>
                    <a:p>
                      <a:pPr algn="just">
                        <a:lnSpc>
                          <a:spcPct val="150000"/>
                        </a:lnSpc>
                        <a:spcAft>
                          <a:spcPts val="0"/>
                        </a:spcAft>
                      </a:pPr>
                      <a:r>
                        <a:rPr lang="en-US" sz="1100">
                          <a:effectLst/>
                        </a:rPr>
                        <a:t>Date</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c>
                  <a:txBody>
                    <a:bodyPr/>
                    <a:lstStyle/>
                    <a:p>
                      <a:pPr algn="just">
                        <a:lnSpc>
                          <a:spcPct val="150000"/>
                        </a:lnSpc>
                        <a:spcAft>
                          <a:spcPts val="0"/>
                        </a:spcAft>
                      </a:pPr>
                      <a:r>
                        <a:rPr lang="en-US" sz="1100">
                          <a:effectLst/>
                        </a:rPr>
                        <a:t>Russian</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c>
                  <a:txBody>
                    <a:bodyPr/>
                    <a:lstStyle/>
                    <a:p>
                      <a:pPr algn="just">
                        <a:lnSpc>
                          <a:spcPct val="150000"/>
                        </a:lnSpc>
                        <a:spcAft>
                          <a:spcPts val="0"/>
                        </a:spcAft>
                      </a:pPr>
                      <a:r>
                        <a:rPr lang="en-US" sz="1100" dirty="0">
                          <a:effectLst/>
                        </a:rPr>
                        <a:t>Date</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r>
              <a:tr h="1080898">
                <a:tc>
                  <a:txBody>
                    <a:bodyPr/>
                    <a:lstStyle/>
                    <a:p>
                      <a:pPr algn="just">
                        <a:lnSpc>
                          <a:spcPct val="150000"/>
                        </a:lnSpc>
                        <a:spcAft>
                          <a:spcPts val="0"/>
                        </a:spcAft>
                      </a:pPr>
                      <a:r>
                        <a:rPr lang="en-US" sz="1100" dirty="0">
                          <a:effectLst/>
                        </a:rPr>
                        <a:t>The law about the main principles of ensuring cyber security of Ukraine</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c>
                  <a:txBody>
                    <a:bodyPr/>
                    <a:lstStyle/>
                    <a:p>
                      <a:pPr algn="just">
                        <a:lnSpc>
                          <a:spcPct val="150000"/>
                        </a:lnSpc>
                        <a:spcAft>
                          <a:spcPts val="0"/>
                        </a:spcAft>
                      </a:pPr>
                      <a:r>
                        <a:rPr lang="ru-RU" sz="1100">
                          <a:effectLst/>
                        </a:rPr>
                        <a:t>05.10.2017</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c>
                  <a:txBody>
                    <a:bodyPr/>
                    <a:lstStyle/>
                    <a:p>
                      <a:pPr algn="just">
                        <a:lnSpc>
                          <a:spcPct val="150000"/>
                        </a:lnSpc>
                        <a:spcAft>
                          <a:spcPts val="0"/>
                        </a:spcAft>
                      </a:pPr>
                      <a:r>
                        <a:rPr lang="en-US" sz="1100">
                          <a:effectLst/>
                        </a:rPr>
                        <a:t>Federal Law  on safety critical information infrastructure Russian Federation</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c>
                  <a:txBody>
                    <a:bodyPr/>
                    <a:lstStyle/>
                    <a:p>
                      <a:pPr algn="just">
                        <a:lnSpc>
                          <a:spcPct val="150000"/>
                        </a:lnSpc>
                        <a:spcAft>
                          <a:spcPts val="0"/>
                        </a:spcAft>
                      </a:pPr>
                      <a:r>
                        <a:rPr lang="ru-RU" sz="1100" dirty="0">
                          <a:effectLst/>
                        </a:rPr>
                        <a:t>02.07.2013</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r>
              <a:tr h="1967619">
                <a:tc>
                  <a:txBody>
                    <a:bodyPr/>
                    <a:lstStyle/>
                    <a:p>
                      <a:pPr algn="just">
                        <a:lnSpc>
                          <a:spcPct val="150000"/>
                        </a:lnSpc>
                        <a:spcAft>
                          <a:spcPts val="0"/>
                        </a:spcAft>
                      </a:pPr>
                      <a:r>
                        <a:rPr lang="en-US" sz="1100">
                          <a:effectLst/>
                        </a:rPr>
                        <a:t>The procedure for conducting a cybersecurity assessment of critical information infrastructure, state information resources, and information whose protection requirements are established by law.</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c>
                  <a:txBody>
                    <a:bodyPr/>
                    <a:lstStyle/>
                    <a:p>
                      <a:pPr algn="just">
                        <a:lnSpc>
                          <a:spcPct val="150000"/>
                        </a:lnSpc>
                        <a:spcAft>
                          <a:spcPts val="0"/>
                        </a:spcAft>
                      </a:pPr>
                      <a:r>
                        <a:rPr lang="en-US" sz="1100">
                          <a:effectLst/>
                        </a:rPr>
                        <a:t>11</a:t>
                      </a:r>
                      <a:r>
                        <a:rPr lang="ro-RO" sz="1100">
                          <a:effectLst/>
                        </a:rPr>
                        <a:t>.11</a:t>
                      </a:r>
                      <a:r>
                        <a:rPr lang="en-US" sz="1100">
                          <a:effectLst/>
                        </a:rPr>
                        <a:t> 2020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c>
                  <a:txBody>
                    <a:bodyPr/>
                    <a:lstStyle/>
                    <a:p>
                      <a:pPr algn="just">
                        <a:lnSpc>
                          <a:spcPct val="150000"/>
                        </a:lnSpc>
                        <a:spcAft>
                          <a:spcPts val="0"/>
                        </a:spcAft>
                      </a:pPr>
                      <a:r>
                        <a:rPr lang="en-US" sz="1100">
                          <a:effectLst/>
                        </a:rPr>
                        <a:t>Decree of the President of the Russian Federation on additional measures to ensure information security of the Russian Federation</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c>
                  <a:txBody>
                    <a:bodyPr/>
                    <a:lstStyle/>
                    <a:p>
                      <a:pPr algn="just">
                        <a:lnSpc>
                          <a:spcPct val="150000"/>
                        </a:lnSpc>
                        <a:spcAft>
                          <a:spcPts val="0"/>
                        </a:spcAft>
                      </a:pPr>
                      <a:r>
                        <a:rPr lang="ru-RU" sz="1100">
                          <a:effectLst/>
                        </a:rPr>
                        <a:t>01</a:t>
                      </a:r>
                      <a:r>
                        <a:rPr lang="en-US" sz="1100">
                          <a:effectLst/>
                        </a:rPr>
                        <a:t>.05.2022</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r>
              <a:tr h="1686531">
                <a:tc>
                  <a:txBody>
                    <a:bodyPr/>
                    <a:lstStyle/>
                    <a:p>
                      <a:pPr algn="just">
                        <a:lnSpc>
                          <a:spcPct val="150000"/>
                        </a:lnSpc>
                        <a:spcAft>
                          <a:spcPts val="0"/>
                        </a:spcAft>
                      </a:pPr>
                      <a:r>
                        <a:rPr lang="en-US" sz="1100">
                          <a:effectLst/>
                        </a:rPr>
                        <a:t>- Plan measures for 2023-2024 to implement the Cyber ​​Security Strategy of Ukraine</a:t>
                      </a:r>
                      <a:endParaRPr lang="ru-RU" sz="1000">
                        <a:effectLst/>
                      </a:endParaRPr>
                    </a:p>
                    <a:p>
                      <a:pPr algn="just">
                        <a:lnSpc>
                          <a:spcPct val="150000"/>
                        </a:lnSpc>
                        <a:spcAft>
                          <a:spcPts val="0"/>
                        </a:spcAft>
                      </a:pPr>
                      <a:r>
                        <a:rPr lang="en-US" sz="1100">
                          <a:effectLst/>
                        </a:rPr>
                        <a:t>- Indicators of the implementation of the cyber security strategy of Ukraine</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c>
                  <a:txBody>
                    <a:bodyPr/>
                    <a:lstStyle/>
                    <a:p>
                      <a:pPr algn="just">
                        <a:lnSpc>
                          <a:spcPct val="150000"/>
                        </a:lnSpc>
                        <a:spcAft>
                          <a:spcPts val="0"/>
                        </a:spcAft>
                      </a:pPr>
                      <a:r>
                        <a:rPr lang="en-US" sz="1100">
                          <a:effectLst/>
                        </a:rPr>
                        <a:t>19.12.2023</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c>
                  <a:txBody>
                    <a:bodyPr/>
                    <a:lstStyle/>
                    <a:p>
                      <a:pPr algn="just">
                        <a:lnSpc>
                          <a:spcPct val="150000"/>
                        </a:lnSpc>
                        <a:spcAft>
                          <a:spcPts val="0"/>
                        </a:spcAft>
                      </a:pPr>
                      <a:r>
                        <a:rPr lang="en-US" sz="1100">
                          <a:effectLst/>
                        </a:rPr>
                        <a:t> </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c>
                  <a:txBody>
                    <a:bodyPr/>
                    <a:lstStyle/>
                    <a:p>
                      <a:pPr algn="just">
                        <a:lnSpc>
                          <a:spcPct val="150000"/>
                        </a:lnSpc>
                        <a:spcAft>
                          <a:spcPts val="0"/>
                        </a:spcAft>
                      </a:pPr>
                      <a:r>
                        <a:rPr lang="en-US" sz="1100" dirty="0">
                          <a:effectLst/>
                        </a:rPr>
                        <a:t> </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r>
            </a:tbl>
          </a:graphicData>
        </a:graphic>
      </p:graphicFrame>
    </p:spTree>
    <p:extLst>
      <p:ext uri="{BB962C8B-B14F-4D97-AF65-F5344CB8AC3E}">
        <p14:creationId xmlns:p14="http://schemas.microsoft.com/office/powerpoint/2010/main" val="3729889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Схема 11"/>
          <p:cNvGraphicFramePr/>
          <p:nvPr/>
        </p:nvGraphicFramePr>
        <p:xfrm>
          <a:off x="830580" y="891540"/>
          <a:ext cx="3680460" cy="205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Левая фигурная скобка 12"/>
          <p:cNvSpPr/>
          <p:nvPr/>
        </p:nvSpPr>
        <p:spPr>
          <a:xfrm rot="5400000">
            <a:off x="3089910" y="1406525"/>
            <a:ext cx="449580" cy="1280160"/>
          </a:xfrm>
          <a:prstGeom prst="lef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ru-RU"/>
          </a:p>
        </p:txBody>
      </p:sp>
      <p:cxnSp>
        <p:nvCxnSpPr>
          <p:cNvPr id="14" name="Прямая со стрелкой 13"/>
          <p:cNvCxnSpPr/>
          <p:nvPr/>
        </p:nvCxnSpPr>
        <p:spPr>
          <a:xfrm flipH="1">
            <a:off x="1270635" y="1226820"/>
            <a:ext cx="1417320" cy="14097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p:nvPr/>
        </p:nvCxnSpPr>
        <p:spPr>
          <a:xfrm flipV="1">
            <a:off x="1264920" y="2766695"/>
            <a:ext cx="868680" cy="228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Rectangle 10"/>
          <p:cNvSpPr>
            <a:spLocks noChangeArrowheads="1"/>
          </p:cNvSpPr>
          <p:nvPr/>
        </p:nvSpPr>
        <p:spPr bwMode="auto">
          <a:xfrm>
            <a:off x="152400" y="152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8" name="Rectangle 12"/>
          <p:cNvSpPr>
            <a:spLocks noChangeArrowheads="1"/>
          </p:cNvSpPr>
          <p:nvPr/>
        </p:nvSpPr>
        <p:spPr bwMode="auto">
          <a:xfrm>
            <a:off x="1699260" y="3426304"/>
            <a:ext cx="9016123" cy="175432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ro-RO"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B </a:t>
            </a:r>
            <a:r>
              <a:rPr kumimoji="0" lang="ro-RO"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European Convention on Cybercrime (crimes in cyberspace) Budapest, November 23, 2001</a:t>
            </a:r>
            <a:endParaRPr kumimoji="0" lang="ru-RU"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The law about the main principles of ensuring cyber security of Ukraine</a:t>
            </a:r>
            <a:endParaRPr kumimoji="0" lang="ru-RU" b="0" i="0" u="none" strike="noStrike" cap="none" normalizeH="0" baseline="0" dirty="0" smtClean="0">
              <a:ln>
                <a:noFill/>
              </a:ln>
              <a:solidFill>
                <a:schemeClr val="tx1"/>
              </a:solidFill>
              <a:effectLst/>
            </a:endParaRPr>
          </a:p>
          <a:p>
            <a:pPr eaLnBrk="0" fontAlgn="base" hangingPunct="0">
              <a:spcBef>
                <a:spcPct val="0"/>
              </a:spcBef>
              <a:spcAft>
                <a:spcPct val="0"/>
              </a:spcAft>
            </a:pPr>
            <a:r>
              <a:rPr lang="en-US" dirty="0"/>
              <a:t>C </a:t>
            </a:r>
            <a:r>
              <a:rPr lang="ro-RO" dirty="0" smtClean="0"/>
              <a:t>    </a:t>
            </a:r>
            <a:r>
              <a:rPr lang="en-US" dirty="0" smtClean="0"/>
              <a:t>The </a:t>
            </a:r>
            <a:r>
              <a:rPr lang="en-US" dirty="0"/>
              <a:t>law about the main principles of ensuring cyber security of </a:t>
            </a:r>
            <a:r>
              <a:rPr lang="en-US" dirty="0" smtClean="0"/>
              <a:t>Ukraine</a:t>
            </a:r>
            <a:endParaRPr kumimoji="0" lang="ro-RO"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ro-RO" dirty="0">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 </a:t>
            </a:r>
            <a:r>
              <a:rPr kumimoji="0" lang="ro-RO"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n-US"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The Concept on </a:t>
            </a:r>
            <a:r>
              <a:rPr kumimoji="0" lang="en-US"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Cybersecurity</a:t>
            </a:r>
            <a:endParaRPr kumimoji="0" lang="ru-RU" b="0" i="0" u="none" strike="noStrike" cap="none" normalizeH="0" baseline="0" dirty="0" smtClean="0">
              <a:ln>
                <a:noFill/>
              </a:ln>
              <a:solidFill>
                <a:schemeClr val="tx1"/>
              </a:solidFill>
              <a:effectLst/>
            </a:endParaRPr>
          </a:p>
        </p:txBody>
      </p:sp>
      <p:sp>
        <p:nvSpPr>
          <p:cNvPr id="19" name="Rectangle 13"/>
          <p:cNvSpPr>
            <a:spLocks noChangeArrowheads="1"/>
          </p:cNvSpPr>
          <p:nvPr/>
        </p:nvSpPr>
        <p:spPr bwMode="auto">
          <a:xfrm>
            <a:off x="1668332" y="5503596"/>
            <a:ext cx="8598188"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 </a:t>
            </a:r>
            <a:r>
              <a:rPr kumimoji="0" lang="ro-RO"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The Federal Law on Information, information technology,and oinformation protection</a:t>
            </a:r>
            <a:endParaRPr kumimoji="0" lang="ru-RU" b="0" i="0" u="none" strike="noStrike" cap="none" normalizeH="0" baseline="0" dirty="0" smtClean="0">
              <a:ln>
                <a:noFill/>
              </a:ln>
              <a:solidFill>
                <a:schemeClr val="tx1"/>
              </a:solidFill>
              <a:effectLst/>
            </a:endParaRPr>
          </a:p>
        </p:txBody>
      </p:sp>
      <p:sp>
        <p:nvSpPr>
          <p:cNvPr id="21" name="Прямоугольник 20"/>
          <p:cNvSpPr/>
          <p:nvPr/>
        </p:nvSpPr>
        <p:spPr>
          <a:xfrm>
            <a:off x="1699260" y="3422253"/>
            <a:ext cx="6061166" cy="369332"/>
          </a:xfrm>
          <a:prstGeom prst="rect">
            <a:avLst/>
          </a:prstGeom>
        </p:spPr>
        <p:txBody>
          <a:bodyPr wrap="square">
            <a:spAutoFit/>
          </a:bodyPr>
          <a:lstStyle/>
          <a:p>
            <a:pPr lvl="0" eaLnBrk="0" fontAlgn="base" hangingPunct="0">
              <a:spcBef>
                <a:spcPct val="0"/>
              </a:spcBef>
              <a:spcAft>
                <a:spcPct val="0"/>
              </a:spcAft>
            </a:pPr>
            <a:r>
              <a:rPr kumimoji="0" lang="en-US"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 </a:t>
            </a:r>
            <a:r>
              <a:rPr kumimoji="0" lang="ro-RO"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General Assembly Resolution United Nations A/RES/57/239</a:t>
            </a:r>
            <a:endParaRPr kumimoji="0" lang="ru-RU" sz="1400" b="0" i="0" u="none" strike="noStrike" cap="none" normalizeH="0" baseline="0" dirty="0" smtClean="0">
              <a:ln>
                <a:noFill/>
              </a:ln>
              <a:solidFill>
                <a:schemeClr val="tx1"/>
              </a:solidFill>
              <a:effectLst/>
            </a:endParaRPr>
          </a:p>
        </p:txBody>
      </p:sp>
      <p:sp>
        <p:nvSpPr>
          <p:cNvPr id="22" name="Прямоугольник 21"/>
          <p:cNvSpPr/>
          <p:nvPr/>
        </p:nvSpPr>
        <p:spPr>
          <a:xfrm>
            <a:off x="3425114" y="247670"/>
            <a:ext cx="5245988" cy="507831"/>
          </a:xfrm>
          <a:prstGeom prst="rect">
            <a:avLst/>
          </a:prstGeom>
        </p:spPr>
        <p:txBody>
          <a:bodyPr wrap="none">
            <a:spAutoFit/>
          </a:bodyPr>
          <a:lstStyle/>
          <a:p>
            <a:pPr algn="just">
              <a:lnSpc>
                <a:spcPct val="150000"/>
              </a:lnSpc>
              <a:spcAft>
                <a:spcPts val="0"/>
              </a:spcAft>
            </a:pPr>
            <a:r>
              <a:rPr lang="en-US" b="1" dirty="0" smtClean="0">
                <a:effectLst/>
                <a:latin typeface="Times New Roman" panose="02020603050405020304" pitchFamily="18" charset="0"/>
                <a:ea typeface="Times New Roman" panose="02020603050405020304" pitchFamily="18" charset="0"/>
                <a:cs typeface="Times New Roman" panose="02020603050405020304" pitchFamily="18" charset="0"/>
              </a:rPr>
              <a:t>The Sources of Concept Evolution in </a:t>
            </a:r>
            <a:r>
              <a:rPr lang="en-US"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Cybersecurity</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3" name="Прямоугольник 22"/>
          <p:cNvSpPr/>
          <p:nvPr/>
        </p:nvSpPr>
        <p:spPr>
          <a:xfrm>
            <a:off x="4607857" y="980320"/>
            <a:ext cx="7333131" cy="2169825"/>
          </a:xfrm>
          <a:prstGeom prst="rect">
            <a:avLst/>
          </a:prstGeom>
        </p:spPr>
        <p:txBody>
          <a:bodyPr wrap="square">
            <a:spAutoFit/>
          </a:bodyPr>
          <a:lstStyle/>
          <a:p>
            <a:pPr algn="just">
              <a:lnSpc>
                <a:spcPct val="150000"/>
              </a:lnSpc>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The figure includes the documents mentioned in the Russian manual of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cybersecurity</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for Russian schoolchildren. If points A, B, and C are strongly related to each other, how is the lack of connection with point D explained to students? Is it possible to empathetically analyze the process in triangle ACD? If not, then why? We have to find a scientific explanation.</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87689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Таблица 5"/>
          <p:cNvGraphicFramePr>
            <a:graphicFrameLocks noGrp="1"/>
          </p:cNvGraphicFramePr>
          <p:nvPr>
            <p:extLst>
              <p:ext uri="{D42A27DB-BD31-4B8C-83A1-F6EECF244321}">
                <p14:modId xmlns:p14="http://schemas.microsoft.com/office/powerpoint/2010/main" val="4179787116"/>
              </p:ext>
            </p:extLst>
          </p:nvPr>
        </p:nvGraphicFramePr>
        <p:xfrm>
          <a:off x="722811" y="905692"/>
          <a:ext cx="10389325" cy="4976750"/>
        </p:xfrm>
        <a:graphic>
          <a:graphicData uri="http://schemas.openxmlformats.org/drawingml/2006/table">
            <a:tbl>
              <a:tblPr firstRow="1" firstCol="1" bandRow="1">
                <a:tableStyleId>{5C22544A-7EE6-4342-B048-85BDC9FD1C3A}</a:tableStyleId>
              </a:tblPr>
              <a:tblGrid>
                <a:gridCol w="5579351"/>
                <a:gridCol w="4809974"/>
              </a:tblGrid>
              <a:tr h="346392">
                <a:tc>
                  <a:txBody>
                    <a:bodyPr/>
                    <a:lstStyle/>
                    <a:p>
                      <a:pPr algn="just">
                        <a:lnSpc>
                          <a:spcPct val="150000"/>
                        </a:lnSpc>
                        <a:spcAft>
                          <a:spcPts val="800"/>
                        </a:spcAft>
                      </a:pPr>
                      <a:r>
                        <a:rPr lang="ru-RU" sz="2400" dirty="0" err="1">
                          <a:effectLst/>
                        </a:rPr>
                        <a:t>European</a:t>
                      </a:r>
                      <a:r>
                        <a:rPr lang="ru-RU" sz="2400" dirty="0">
                          <a:effectLst/>
                        </a:rPr>
                        <a:t> </a:t>
                      </a:r>
                      <a:r>
                        <a:rPr lang="ru-RU" sz="2400" dirty="0" err="1">
                          <a:effectLst/>
                        </a:rPr>
                        <a:t>legislation</a:t>
                      </a:r>
                      <a:r>
                        <a:rPr lang="ru-RU" sz="2400" dirty="0">
                          <a:effectLst/>
                        </a:rPr>
                        <a:t> </a:t>
                      </a:r>
                      <a:r>
                        <a:rPr lang="ru-RU" sz="2400" dirty="0" err="1">
                          <a:effectLst/>
                        </a:rPr>
                        <a:t>on</a:t>
                      </a:r>
                      <a:r>
                        <a:rPr lang="ru-RU" sz="2400" dirty="0">
                          <a:effectLst/>
                        </a:rPr>
                        <a:t> </a:t>
                      </a:r>
                      <a:r>
                        <a:rPr lang="en-US" sz="2400" dirty="0">
                          <a:effectLst/>
                        </a:rPr>
                        <a:t>cyber</a:t>
                      </a:r>
                      <a:r>
                        <a:rPr lang="ru-RU" sz="2400" dirty="0" err="1">
                          <a:effectLst/>
                        </a:rPr>
                        <a:t>security</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US" sz="2400">
                          <a:effectLst/>
                        </a:rPr>
                        <a:t>Ukrainian</a:t>
                      </a:r>
                      <a:r>
                        <a:rPr lang="ru-RU" sz="2400">
                          <a:effectLst/>
                        </a:rPr>
                        <a:t> legislation on </a:t>
                      </a:r>
                      <a:r>
                        <a:rPr lang="en-US" sz="2400">
                          <a:effectLst/>
                        </a:rPr>
                        <a:t>cyber</a:t>
                      </a:r>
                      <a:r>
                        <a:rPr lang="ru-RU" sz="2400">
                          <a:effectLst/>
                        </a:rPr>
                        <a:t>security</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838808">
                <a:tc>
                  <a:txBody>
                    <a:bodyPr/>
                    <a:lstStyle/>
                    <a:p>
                      <a:pPr>
                        <a:lnSpc>
                          <a:spcPct val="150000"/>
                        </a:lnSpc>
                        <a:spcAft>
                          <a:spcPts val="0"/>
                        </a:spcAft>
                      </a:pPr>
                      <a:r>
                        <a:rPr lang="en-US" sz="2400" dirty="0">
                          <a:effectLst/>
                        </a:rPr>
                        <a:t>-Regulation(EU) 2019/881on ENISA  and on information and communications technology </a:t>
                      </a:r>
                      <a:r>
                        <a:rPr lang="en-US" sz="2400" dirty="0" err="1">
                          <a:effectLst/>
                        </a:rPr>
                        <a:t>cybersecurity</a:t>
                      </a:r>
                      <a:r>
                        <a:rPr lang="en-US" sz="2400" dirty="0">
                          <a:effectLst/>
                        </a:rPr>
                        <a:t> certification </a:t>
                      </a:r>
                      <a:endParaRPr lang="ru-RU" sz="2400" dirty="0">
                        <a:effectLst/>
                      </a:endParaRPr>
                    </a:p>
                    <a:p>
                      <a:pPr>
                        <a:lnSpc>
                          <a:spcPct val="150000"/>
                        </a:lnSpc>
                        <a:spcAft>
                          <a:spcPts val="0"/>
                        </a:spcAft>
                      </a:pPr>
                      <a:r>
                        <a:rPr lang="en-US" sz="2400" dirty="0">
                          <a:effectLst/>
                        </a:rPr>
                        <a:t>--Regulation (EU, </a:t>
                      </a:r>
                      <a:r>
                        <a:rPr lang="en-US" sz="2400" dirty="0" err="1">
                          <a:effectLst/>
                        </a:rPr>
                        <a:t>Euratom</a:t>
                      </a:r>
                      <a:r>
                        <a:rPr lang="en-US" sz="2400" dirty="0">
                          <a:effectLst/>
                        </a:rPr>
                        <a:t>) 2023/2841 laying down measures for a high common level of </a:t>
                      </a:r>
                      <a:r>
                        <a:rPr lang="en-US" sz="2400" dirty="0" err="1">
                          <a:effectLst/>
                        </a:rPr>
                        <a:t>cybersecurity</a:t>
                      </a:r>
                      <a:r>
                        <a:rPr lang="en-US" sz="2400" dirty="0">
                          <a:effectLst/>
                        </a:rPr>
                        <a:t> at the institutions, bodies, offices and agencies of the Union</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US" sz="2400" dirty="0">
                          <a:effectLst/>
                        </a:rPr>
                        <a:t>­- The law about the main principles of ensuring cyber security of Ukraine</a:t>
                      </a:r>
                      <a:endParaRPr lang="ru-RU" sz="2400" dirty="0">
                        <a:effectLst/>
                      </a:endParaRPr>
                    </a:p>
                    <a:p>
                      <a:pPr>
                        <a:lnSpc>
                          <a:spcPct val="150000"/>
                        </a:lnSpc>
                        <a:spcAft>
                          <a:spcPts val="0"/>
                        </a:spcAft>
                      </a:pPr>
                      <a:r>
                        <a:rPr lang="en-US" sz="2400" dirty="0">
                          <a:effectLst/>
                        </a:rPr>
                        <a:t>- Plan measures for 2023-2024 to implement the Cyber ​​Security Strategy of Ukraine</a:t>
                      </a:r>
                      <a:endParaRPr lang="ru-RU" sz="2400" dirty="0">
                        <a:effectLst/>
                      </a:endParaRPr>
                    </a:p>
                    <a:p>
                      <a:pPr>
                        <a:lnSpc>
                          <a:spcPct val="150000"/>
                        </a:lnSpc>
                        <a:spcBef>
                          <a:spcPts val="1200"/>
                        </a:spcBef>
                        <a:spcAft>
                          <a:spcPts val="800"/>
                        </a:spcAft>
                      </a:pPr>
                      <a:r>
                        <a:rPr lang="en-US" sz="2400" kern="0" dirty="0">
                          <a:effectLst/>
                        </a:rPr>
                        <a:t>- Indicators of the implementation of the cyber security strategy of Ukraine</a:t>
                      </a:r>
                      <a:endParaRPr lang="ru-RU" sz="2400" b="1" kern="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7" name="Прямоугольник 6"/>
          <p:cNvSpPr/>
          <p:nvPr/>
        </p:nvSpPr>
        <p:spPr>
          <a:xfrm>
            <a:off x="1325766" y="309545"/>
            <a:ext cx="3775393" cy="369332"/>
          </a:xfrm>
          <a:prstGeom prst="rect">
            <a:avLst/>
          </a:prstGeom>
        </p:spPr>
        <p:txBody>
          <a:bodyPr wrap="none">
            <a:spAutoFit/>
          </a:bodyPr>
          <a:lstStyle/>
          <a:p>
            <a:r>
              <a:rPr lang="en-US" dirty="0" smtClean="0">
                <a:effectLst/>
                <a:latin typeface="Times New Roman" panose="02020603050405020304" pitchFamily="18" charset="0"/>
                <a:ea typeface="Times New Roman" panose="02020603050405020304" pitchFamily="18" charset="0"/>
              </a:rPr>
              <a:t>EU and Ukrainian </a:t>
            </a:r>
            <a:r>
              <a:rPr lang="en-US" dirty="0" err="1" smtClean="0">
                <a:effectLst/>
                <a:latin typeface="Times New Roman" panose="02020603050405020304" pitchFamily="18" charset="0"/>
                <a:ea typeface="Times New Roman" panose="02020603050405020304" pitchFamily="18" charset="0"/>
              </a:rPr>
              <a:t>Cybersecurity</a:t>
            </a:r>
            <a:r>
              <a:rPr lang="en-US" dirty="0" smtClean="0">
                <a:effectLst/>
                <a:latin typeface="Times New Roman" panose="02020603050405020304" pitchFamily="18" charset="0"/>
                <a:ea typeface="Times New Roman" panose="02020603050405020304" pitchFamily="18" charset="0"/>
              </a:rPr>
              <a:t> Laws</a:t>
            </a:r>
            <a:endParaRPr lang="ru-RU" dirty="0"/>
          </a:p>
        </p:txBody>
      </p:sp>
    </p:spTree>
    <p:extLst>
      <p:ext uri="{BB962C8B-B14F-4D97-AF65-F5344CB8AC3E}">
        <p14:creationId xmlns:p14="http://schemas.microsoft.com/office/powerpoint/2010/main" val="1078243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31224" y="433141"/>
            <a:ext cx="9257210" cy="507831"/>
          </a:xfrm>
          <a:prstGeom prst="rect">
            <a:avLst/>
          </a:prstGeom>
          <a:solidFill>
            <a:srgbClr val="FFC000"/>
          </a:solidFill>
        </p:spPr>
        <p:txBody>
          <a:bodyPr wrap="square">
            <a:spAutoFit/>
          </a:bodyPr>
          <a:lstStyle/>
          <a:p>
            <a:pPr>
              <a:lnSpc>
                <a:spcPct val="150000"/>
              </a:lnSpc>
              <a:spcAft>
                <a:spcPts val="0"/>
              </a:spcAft>
            </a:pPr>
            <a:r>
              <a:rPr lang="en-US" b="1" dirty="0" smtClean="0">
                <a:effectLst/>
                <a:latin typeface="Times New Roman" panose="02020603050405020304" pitchFamily="18" charset="0"/>
                <a:ea typeface="Times New Roman" panose="02020603050405020304" pitchFamily="18" charset="0"/>
                <a:cs typeface="Times New Roman" panose="02020603050405020304" pitchFamily="18" charset="0"/>
              </a:rPr>
              <a:t>3. Analyzing Ukraine's Cyber Defense Strategy: Perspectives Beyond Official Documents</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4"/>
          <p:cNvSpPr/>
          <p:nvPr/>
        </p:nvSpPr>
        <p:spPr>
          <a:xfrm>
            <a:off x="409303" y="1051450"/>
            <a:ext cx="9788434" cy="507831"/>
          </a:xfrm>
          <a:prstGeom prst="rect">
            <a:avLst/>
          </a:prstGeom>
        </p:spPr>
        <p:txBody>
          <a:bodyPr wrap="square">
            <a:spAutoFit/>
          </a:bodyPr>
          <a:lstStyle/>
          <a:p>
            <a:pPr algn="just">
              <a:lnSpc>
                <a:spcPct val="150000"/>
              </a:lnSpc>
              <a:spcAft>
                <a:spcPts val="0"/>
              </a:spcAft>
            </a:pPr>
            <a:r>
              <a:rPr lang="en-US" dirty="0" smtClean="0">
                <a:solidFill>
                  <a:srgbClr val="1F1F1F"/>
                </a:solidFill>
                <a:effectLst/>
                <a:latin typeface="inherit"/>
                <a:ea typeface="Calibri" panose="020F0502020204030204" pitchFamily="34" charset="0"/>
                <a:cs typeface="Times New Roman" panose="02020603050405020304" pitchFamily="18" charset="0"/>
              </a:rPr>
              <a:t>Goals Derived from Ukrainian Laws Potentially Influencing New </a:t>
            </a:r>
            <a:r>
              <a:rPr lang="en-US" dirty="0" err="1" smtClean="0">
                <a:solidFill>
                  <a:srgbClr val="1F1F1F"/>
                </a:solidFill>
                <a:effectLst/>
                <a:latin typeface="inherit"/>
                <a:ea typeface="Calibri" panose="020F0502020204030204" pitchFamily="34" charset="0"/>
                <a:cs typeface="Times New Roman" panose="02020603050405020304" pitchFamily="18" charset="0"/>
              </a:rPr>
              <a:t>Cybersecurity</a:t>
            </a:r>
            <a:r>
              <a:rPr lang="en-US" dirty="0" smtClean="0">
                <a:solidFill>
                  <a:srgbClr val="1F1F1F"/>
                </a:solidFill>
                <a:effectLst/>
                <a:latin typeface="inherit"/>
                <a:ea typeface="Calibri" panose="020F0502020204030204" pitchFamily="34" charset="0"/>
                <a:cs typeface="Times New Roman" panose="02020603050405020304" pitchFamily="18" charset="0"/>
              </a:rPr>
              <a:t> Concepts</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Таблица 5"/>
          <p:cNvGraphicFramePr>
            <a:graphicFrameLocks noGrp="1"/>
          </p:cNvGraphicFramePr>
          <p:nvPr>
            <p:extLst>
              <p:ext uri="{D42A27DB-BD31-4B8C-83A1-F6EECF244321}">
                <p14:modId xmlns:p14="http://schemas.microsoft.com/office/powerpoint/2010/main" val="1579849044"/>
              </p:ext>
            </p:extLst>
          </p:nvPr>
        </p:nvGraphicFramePr>
        <p:xfrm>
          <a:off x="409303" y="1559281"/>
          <a:ext cx="6297930" cy="794639"/>
        </p:xfrm>
        <a:graphic>
          <a:graphicData uri="http://schemas.openxmlformats.org/drawingml/2006/table">
            <a:tbl>
              <a:tblPr firstRow="1" firstCol="1" bandRow="1">
                <a:tableStyleId>{5C22544A-7EE6-4342-B048-85BDC9FD1C3A}</a:tableStyleId>
              </a:tblPr>
              <a:tblGrid>
                <a:gridCol w="716915"/>
                <a:gridCol w="5581015"/>
              </a:tblGrid>
              <a:tr h="0">
                <a:tc>
                  <a:txBody>
                    <a:bodyPr/>
                    <a:lstStyle/>
                    <a:p>
                      <a:pPr algn="just">
                        <a:lnSpc>
                          <a:spcPct val="150000"/>
                        </a:lnSpc>
                        <a:spcAft>
                          <a:spcPts val="0"/>
                        </a:spcAft>
                      </a:pPr>
                      <a:r>
                        <a:rPr lang="en-US" sz="1200">
                          <a:effectLst/>
                        </a:rPr>
                        <a:t>Goal 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200" dirty="0">
                          <a:effectLst/>
                        </a:rPr>
                        <a:t>Aims to develop a system of </a:t>
                      </a:r>
                      <a:r>
                        <a:rPr lang="en-US" sz="1200" dirty="0" err="1">
                          <a:effectLst/>
                        </a:rPr>
                        <a:t>cybersecurity</a:t>
                      </a:r>
                      <a:r>
                        <a:rPr lang="en-US" sz="1200" dirty="0">
                          <a:effectLst/>
                        </a:rPr>
                        <a:t> indicators, including basic </a:t>
                      </a:r>
                      <a:r>
                        <a:rPr lang="en-US" sz="1200" dirty="0" err="1">
                          <a:effectLst/>
                        </a:rPr>
                        <a:t>cybersecurity</a:t>
                      </a:r>
                      <a:r>
                        <a:rPr lang="en-US" sz="1200" dirty="0">
                          <a:effectLst/>
                        </a:rPr>
                        <a:t> status indicators, indicators of national </a:t>
                      </a:r>
                      <a:r>
                        <a:rPr lang="en-US" sz="1200" dirty="0" err="1">
                          <a:effectLst/>
                        </a:rPr>
                        <a:t>cybersecurity</a:t>
                      </a:r>
                      <a:r>
                        <a:rPr lang="en-US" sz="1200" dirty="0">
                          <a:effectLst/>
                        </a:rPr>
                        <a:t> system development, and indicators of critical information infrastructure protection.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11" name="Таблица 10"/>
          <p:cNvGraphicFramePr>
            <a:graphicFrameLocks noGrp="1"/>
          </p:cNvGraphicFramePr>
          <p:nvPr>
            <p:extLst>
              <p:ext uri="{D42A27DB-BD31-4B8C-83A1-F6EECF244321}">
                <p14:modId xmlns:p14="http://schemas.microsoft.com/office/powerpoint/2010/main" val="2312381623"/>
              </p:ext>
            </p:extLst>
          </p:nvPr>
        </p:nvGraphicFramePr>
        <p:xfrm>
          <a:off x="409303" y="2490357"/>
          <a:ext cx="6301105" cy="794639"/>
        </p:xfrm>
        <a:graphic>
          <a:graphicData uri="http://schemas.openxmlformats.org/drawingml/2006/table">
            <a:tbl>
              <a:tblPr firstRow="1" firstCol="1" bandRow="1">
                <a:tableStyleId>{5C22544A-7EE6-4342-B048-85BDC9FD1C3A}</a:tableStyleId>
              </a:tblPr>
              <a:tblGrid>
                <a:gridCol w="720725"/>
                <a:gridCol w="5580380"/>
              </a:tblGrid>
              <a:tr h="354330">
                <a:tc>
                  <a:txBody>
                    <a:bodyPr/>
                    <a:lstStyle/>
                    <a:p>
                      <a:pPr algn="just">
                        <a:lnSpc>
                          <a:spcPct val="150000"/>
                        </a:lnSpc>
                        <a:spcAft>
                          <a:spcPts val="0"/>
                        </a:spcAft>
                      </a:pPr>
                      <a:r>
                        <a:rPr lang="en-US" sz="1200" dirty="0">
                          <a:effectLst/>
                        </a:rPr>
                        <a:t>Goal 2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200" dirty="0">
                          <a:effectLst/>
                        </a:rPr>
                        <a:t> to enhance Ukraine's capability to counteract espionage and cyber-terrorism. For that: </a:t>
                      </a:r>
                      <a:endParaRPr lang="ru-RU" sz="1100" dirty="0">
                        <a:effectLst/>
                      </a:endParaRPr>
                    </a:p>
                    <a:p>
                      <a:pPr algn="just">
                        <a:lnSpc>
                          <a:spcPct val="150000"/>
                        </a:lnSpc>
                        <a:spcAft>
                          <a:spcPts val="0"/>
                        </a:spcAft>
                      </a:pPr>
                      <a:r>
                        <a:rPr lang="en-US" sz="1200" dirty="0">
                          <a:effectLst/>
                        </a:rPr>
                        <a:t>- to establish a nationwide system for detecting </a:t>
                      </a:r>
                      <a:r>
                        <a:rPr lang="en-US" sz="1200" dirty="0" err="1">
                          <a:effectLst/>
                        </a:rPr>
                        <a:t>cyberattacks</a:t>
                      </a:r>
                      <a:r>
                        <a:rPr lang="en-US" sz="1200" dirty="0">
                          <a:effectLst/>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12" name="Таблица 11"/>
          <p:cNvGraphicFramePr>
            <a:graphicFrameLocks noGrp="1"/>
          </p:cNvGraphicFramePr>
          <p:nvPr>
            <p:extLst>
              <p:ext uri="{D42A27DB-BD31-4B8C-83A1-F6EECF244321}">
                <p14:modId xmlns:p14="http://schemas.microsoft.com/office/powerpoint/2010/main" val="3058519915"/>
              </p:ext>
            </p:extLst>
          </p:nvPr>
        </p:nvGraphicFramePr>
        <p:xfrm>
          <a:off x="409303" y="3500551"/>
          <a:ext cx="6301105" cy="1891919"/>
        </p:xfrm>
        <a:graphic>
          <a:graphicData uri="http://schemas.openxmlformats.org/drawingml/2006/table">
            <a:tbl>
              <a:tblPr firstRow="1" firstCol="1" bandRow="1">
                <a:tableStyleId>{5C22544A-7EE6-4342-B048-85BDC9FD1C3A}</a:tableStyleId>
              </a:tblPr>
              <a:tblGrid>
                <a:gridCol w="720725"/>
                <a:gridCol w="5580380"/>
              </a:tblGrid>
              <a:tr h="0">
                <a:tc>
                  <a:txBody>
                    <a:bodyPr/>
                    <a:lstStyle/>
                    <a:p>
                      <a:pPr algn="just">
                        <a:lnSpc>
                          <a:spcPct val="150000"/>
                        </a:lnSpc>
                        <a:spcAft>
                          <a:spcPts val="0"/>
                        </a:spcAft>
                      </a:pPr>
                      <a:r>
                        <a:rPr lang="en-US" sz="1200" dirty="0">
                          <a:effectLst/>
                        </a:rPr>
                        <a:t>Goal 3</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200" dirty="0">
                          <a:effectLst/>
                        </a:rPr>
                        <a:t> aims to enhance cybercrime prevention in Ukraine through several key strategies. These include:</a:t>
                      </a:r>
                      <a:endParaRPr lang="ru-RU" sz="1100" dirty="0">
                        <a:effectLst/>
                      </a:endParaRPr>
                    </a:p>
                    <a:p>
                      <a:pPr algn="just">
                        <a:lnSpc>
                          <a:spcPct val="150000"/>
                        </a:lnSpc>
                        <a:spcAft>
                          <a:spcPts val="0"/>
                        </a:spcAft>
                      </a:pPr>
                      <a:r>
                        <a:rPr lang="en-US" sz="1200" dirty="0">
                          <a:effectLst/>
                        </a:rPr>
                        <a:t>- developing conceptual approaches to safeguard citizens' rights in cyberspace.  </a:t>
                      </a:r>
                      <a:endParaRPr lang="ru-RU" sz="1100" dirty="0">
                        <a:effectLst/>
                      </a:endParaRPr>
                    </a:p>
                    <a:p>
                      <a:pPr algn="just">
                        <a:lnSpc>
                          <a:spcPct val="150000"/>
                        </a:lnSpc>
                        <a:spcAft>
                          <a:spcPts val="0"/>
                        </a:spcAft>
                      </a:pPr>
                      <a:r>
                        <a:rPr lang="en-US" sz="1200" dirty="0">
                          <a:effectLst/>
                        </a:rPr>
                        <a:t>- establishing methods for collecting cybercrime statistics, and facilitating communication between the government and society to counter large-scale </a:t>
                      </a:r>
                      <a:r>
                        <a:rPr lang="en-US" sz="1200" dirty="0" err="1">
                          <a:effectLst/>
                        </a:rPr>
                        <a:t>cyberattacks</a:t>
                      </a:r>
                      <a:r>
                        <a:rPr lang="en-US" sz="1200" dirty="0">
                          <a:effectLst/>
                        </a:rPr>
                        <a:t>. </a:t>
                      </a:r>
                      <a:endParaRPr lang="ru-RU" sz="1100" dirty="0">
                        <a:effectLst/>
                      </a:endParaRPr>
                    </a:p>
                    <a:p>
                      <a:pPr algn="just">
                        <a:lnSpc>
                          <a:spcPct val="150000"/>
                        </a:lnSpc>
                        <a:spcAft>
                          <a:spcPts val="0"/>
                        </a:spcAft>
                      </a:pPr>
                      <a:r>
                        <a:rPr lang="en-US" sz="1200" dirty="0">
                          <a:effectLst/>
                        </a:rPr>
                        <a:t>Furthermore, it seeks to regulate the legal status of </a:t>
                      </a:r>
                      <a:r>
                        <a:rPr lang="en-US" sz="1200" dirty="0" err="1">
                          <a:effectLst/>
                        </a:rPr>
                        <a:t>cryptocurrencies</a:t>
                      </a:r>
                      <a:r>
                        <a:rPr lang="en-US" sz="1200" dirty="0">
                          <a:effectLst/>
                        </a:rPr>
                        <a:t>.</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13" name="Таблица 12"/>
          <p:cNvGraphicFramePr>
            <a:graphicFrameLocks noGrp="1"/>
          </p:cNvGraphicFramePr>
          <p:nvPr>
            <p:extLst>
              <p:ext uri="{D42A27DB-BD31-4B8C-83A1-F6EECF244321}">
                <p14:modId xmlns:p14="http://schemas.microsoft.com/office/powerpoint/2010/main" val="3086221708"/>
              </p:ext>
            </p:extLst>
          </p:nvPr>
        </p:nvGraphicFramePr>
        <p:xfrm>
          <a:off x="7437120" y="1759578"/>
          <a:ext cx="3725318" cy="1097280"/>
        </p:xfrm>
        <a:graphic>
          <a:graphicData uri="http://schemas.openxmlformats.org/drawingml/2006/table">
            <a:tbl>
              <a:tblPr firstRow="1" firstCol="1" bandRow="1">
                <a:tableStyleId>{5C22544A-7EE6-4342-B048-85BDC9FD1C3A}</a:tableStyleId>
              </a:tblPr>
              <a:tblGrid>
                <a:gridCol w="426105"/>
                <a:gridCol w="3299213"/>
              </a:tblGrid>
              <a:tr h="0">
                <a:tc>
                  <a:txBody>
                    <a:bodyPr/>
                    <a:lstStyle/>
                    <a:p>
                      <a:pPr algn="just">
                        <a:lnSpc>
                          <a:spcPct val="150000"/>
                        </a:lnSpc>
                        <a:spcAft>
                          <a:spcPts val="0"/>
                        </a:spcAft>
                      </a:pPr>
                      <a:r>
                        <a:rPr lang="en-US" sz="1200" dirty="0">
                          <a:effectLst/>
                        </a:rPr>
                        <a:t>Goal 4</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200" dirty="0">
                          <a:effectLst/>
                        </a:rPr>
                        <a:t>aims to enhance asymmetric deterrence instruments by :</a:t>
                      </a:r>
                      <a:endParaRPr lang="ru-RU" sz="1100" dirty="0">
                        <a:effectLst/>
                      </a:endParaRPr>
                    </a:p>
                    <a:p>
                      <a:pPr algn="just">
                        <a:lnSpc>
                          <a:spcPct val="150000"/>
                        </a:lnSpc>
                        <a:spcAft>
                          <a:spcPts val="0"/>
                        </a:spcAft>
                      </a:pPr>
                      <a:r>
                        <a:rPr lang="en-US" sz="1200" dirty="0">
                          <a:effectLst/>
                        </a:rPr>
                        <a:t>- establishing legislative frameworks to engage private sector and civil society in cyber defense.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14" name="Таблица 13"/>
          <p:cNvGraphicFramePr>
            <a:graphicFrameLocks noGrp="1"/>
          </p:cNvGraphicFramePr>
          <p:nvPr>
            <p:extLst>
              <p:ext uri="{D42A27DB-BD31-4B8C-83A1-F6EECF244321}">
                <p14:modId xmlns:p14="http://schemas.microsoft.com/office/powerpoint/2010/main" val="84336526"/>
              </p:ext>
            </p:extLst>
          </p:nvPr>
        </p:nvGraphicFramePr>
        <p:xfrm>
          <a:off x="7228113" y="3219700"/>
          <a:ext cx="4195581" cy="1920240"/>
        </p:xfrm>
        <a:graphic>
          <a:graphicData uri="http://schemas.openxmlformats.org/drawingml/2006/table">
            <a:tbl>
              <a:tblPr firstRow="1" firstCol="1" bandRow="1">
                <a:tableStyleId>{5C22544A-7EE6-4342-B048-85BDC9FD1C3A}</a:tableStyleId>
              </a:tblPr>
              <a:tblGrid>
                <a:gridCol w="479894"/>
                <a:gridCol w="3715687"/>
              </a:tblGrid>
              <a:tr h="0">
                <a:tc>
                  <a:txBody>
                    <a:bodyPr/>
                    <a:lstStyle/>
                    <a:p>
                      <a:pPr algn="just">
                        <a:lnSpc>
                          <a:spcPct val="150000"/>
                        </a:lnSpc>
                        <a:spcAft>
                          <a:spcPts val="0"/>
                        </a:spcAft>
                      </a:pPr>
                      <a:r>
                        <a:rPr lang="en-US" sz="1200" dirty="0">
                          <a:effectLst/>
                        </a:rPr>
                        <a:t>Goal.5</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200" dirty="0">
                          <a:effectLst/>
                        </a:rPr>
                        <a:t> aims to enhance Ukraine's cyber preparedness and security through several key initiatives. These include:</a:t>
                      </a:r>
                      <a:endParaRPr lang="ru-RU" sz="1100" dirty="0">
                        <a:effectLst/>
                      </a:endParaRPr>
                    </a:p>
                    <a:p>
                      <a:pPr algn="just">
                        <a:lnSpc>
                          <a:spcPct val="150000"/>
                        </a:lnSpc>
                        <a:spcAft>
                          <a:spcPts val="0"/>
                        </a:spcAft>
                      </a:pPr>
                      <a:r>
                        <a:rPr lang="en-US" sz="1200" dirty="0">
                          <a:effectLst/>
                        </a:rPr>
                        <a:t>- developing a national response plan for cyber emergencies, </a:t>
                      </a:r>
                      <a:endParaRPr lang="ru-RU" sz="1100" dirty="0">
                        <a:effectLst/>
                      </a:endParaRPr>
                    </a:p>
                    <a:p>
                      <a:pPr algn="just">
                        <a:lnSpc>
                          <a:spcPct val="150000"/>
                        </a:lnSpc>
                        <a:spcAft>
                          <a:spcPts val="0"/>
                        </a:spcAft>
                      </a:pPr>
                      <a:r>
                        <a:rPr lang="en-US" sz="1200" dirty="0">
                          <a:effectLst/>
                        </a:rPr>
                        <a:t>- establishing a national incident management system, </a:t>
                      </a:r>
                      <a:endParaRPr lang="ru-RU" sz="1100" dirty="0">
                        <a:effectLst/>
                      </a:endParaRPr>
                    </a:p>
                    <a:p>
                      <a:pPr algn="just">
                        <a:lnSpc>
                          <a:spcPct val="150000"/>
                        </a:lnSpc>
                        <a:spcAft>
                          <a:spcPts val="0"/>
                        </a:spcAft>
                      </a:pPr>
                      <a:r>
                        <a:rPr lang="en-US" sz="1200" dirty="0">
                          <a:effectLst/>
                        </a:rPr>
                        <a:t>- setting minimum security standards for both public and private sectors .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15" name="Таблица 14"/>
          <p:cNvGraphicFramePr>
            <a:graphicFrameLocks noGrp="1"/>
          </p:cNvGraphicFramePr>
          <p:nvPr>
            <p:extLst>
              <p:ext uri="{D42A27DB-BD31-4B8C-83A1-F6EECF244321}">
                <p14:modId xmlns:p14="http://schemas.microsoft.com/office/powerpoint/2010/main" val="1926494048"/>
              </p:ext>
            </p:extLst>
          </p:nvPr>
        </p:nvGraphicFramePr>
        <p:xfrm>
          <a:off x="2355215" y="5510054"/>
          <a:ext cx="7433219" cy="1097280"/>
        </p:xfrm>
        <a:graphic>
          <a:graphicData uri="http://schemas.openxmlformats.org/drawingml/2006/table">
            <a:tbl>
              <a:tblPr firstRow="1" firstCol="1" bandRow="1">
                <a:tableStyleId>{5C22544A-7EE6-4342-B048-85BDC9FD1C3A}</a:tableStyleId>
              </a:tblPr>
              <a:tblGrid>
                <a:gridCol w="850217"/>
                <a:gridCol w="6583002"/>
              </a:tblGrid>
              <a:tr h="0">
                <a:tc>
                  <a:txBody>
                    <a:bodyPr/>
                    <a:lstStyle/>
                    <a:p>
                      <a:pPr algn="just">
                        <a:lnSpc>
                          <a:spcPct val="150000"/>
                        </a:lnSpc>
                        <a:spcAft>
                          <a:spcPts val="0"/>
                        </a:spcAft>
                      </a:pPr>
                      <a:r>
                        <a:rPr lang="en-US" sz="1200">
                          <a:effectLst/>
                        </a:rPr>
                        <a:t>Goal 6</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200" dirty="0">
                          <a:effectLst/>
                        </a:rPr>
                        <a:t>aims to enhance professional skills, cyber literacy, and scientific-technical support for </a:t>
                      </a:r>
                      <a:r>
                        <a:rPr lang="en-US" sz="1200" dirty="0" err="1">
                          <a:effectLst/>
                        </a:rPr>
                        <a:t>cybersecurity</a:t>
                      </a:r>
                      <a:r>
                        <a:rPr lang="en-US" sz="1200" dirty="0">
                          <a:effectLst/>
                        </a:rPr>
                        <a:t>. It involves :</a:t>
                      </a:r>
                      <a:endParaRPr lang="ru-RU" sz="1100" dirty="0">
                        <a:effectLst/>
                      </a:endParaRPr>
                    </a:p>
                    <a:p>
                      <a:pPr algn="just">
                        <a:lnSpc>
                          <a:spcPct val="150000"/>
                        </a:lnSpc>
                        <a:spcAft>
                          <a:spcPts val="0"/>
                        </a:spcAft>
                      </a:pPr>
                      <a:r>
                        <a:rPr lang="en-US" sz="1200" dirty="0">
                          <a:effectLst/>
                        </a:rPr>
                        <a:t>-stimulating research considering emerging technologies like cloud, quantum </a:t>
                      </a:r>
                      <a:r>
                        <a:rPr lang="en-US" sz="1200" dirty="0" err="1">
                          <a:effectLst/>
                        </a:rPr>
                        <a:t>computing,etc</a:t>
                      </a:r>
                      <a:r>
                        <a:rPr lang="en-US" sz="1200" dirty="0">
                          <a:effectLst/>
                        </a:rPr>
                        <a:t>. </a:t>
                      </a:r>
                      <a:endParaRPr lang="ru-RU" sz="1100" dirty="0">
                        <a:effectLst/>
                      </a:endParaRPr>
                    </a:p>
                    <a:p>
                      <a:pPr algn="just">
                        <a:lnSpc>
                          <a:spcPct val="150000"/>
                        </a:lnSpc>
                        <a:spcAft>
                          <a:spcPts val="0"/>
                        </a:spcAft>
                      </a:pPr>
                      <a:r>
                        <a:rPr lang="en-US" sz="1200" dirty="0">
                          <a:effectLst/>
                        </a:rPr>
                        <a:t>- developing a national cyber literacy program.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428153637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TotalTime>
  <Words>3020</Words>
  <Application>Microsoft Office PowerPoint</Application>
  <PresentationFormat>Широкоэкранный</PresentationFormat>
  <Paragraphs>229</Paragraphs>
  <Slides>16</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16</vt:i4>
      </vt:variant>
    </vt:vector>
  </HeadingPairs>
  <TitlesOfParts>
    <vt:vector size="24" baseType="lpstr">
      <vt:lpstr>Arial</vt:lpstr>
      <vt:lpstr>Calibri</vt:lpstr>
      <vt:lpstr>Calibri Light</vt:lpstr>
      <vt:lpstr>Courier New</vt:lpstr>
      <vt:lpstr>Georgia</vt:lpstr>
      <vt:lpstr>inherit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Учетная запись Майкрософт</dc:creator>
  <cp:lastModifiedBy>Учетная запись Майкрософт</cp:lastModifiedBy>
  <cp:revision>11</cp:revision>
  <dcterms:created xsi:type="dcterms:W3CDTF">2024-05-21T09:28:03Z</dcterms:created>
  <dcterms:modified xsi:type="dcterms:W3CDTF">2024-05-21T11:14:47Z</dcterms:modified>
</cp:coreProperties>
</file>