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handoutMasterIdLst>
    <p:handoutMasterId r:id="rId19"/>
  </p:handoutMasterIdLst>
  <p:sldIdLst>
    <p:sldId id="256" r:id="rId2"/>
    <p:sldId id="257" r:id="rId3"/>
    <p:sldId id="258" r:id="rId4"/>
    <p:sldId id="267" r:id="rId5"/>
    <p:sldId id="266" r:id="rId6"/>
    <p:sldId id="259" r:id="rId7"/>
    <p:sldId id="268" r:id="rId8"/>
    <p:sldId id="269" r:id="rId9"/>
    <p:sldId id="260" r:id="rId10"/>
    <p:sldId id="262" r:id="rId11"/>
    <p:sldId id="263" r:id="rId12"/>
    <p:sldId id="264" r:id="rId13"/>
    <p:sldId id="265" r:id="rId14"/>
    <p:sldId id="261"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F318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 mediu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4577" autoAdjust="0"/>
    <p:restoredTop sz="86455" autoAdjust="0"/>
  </p:normalViewPr>
  <p:slideViewPr>
    <p:cSldViewPr snapToGrid="0">
      <p:cViewPr varScale="1">
        <p:scale>
          <a:sx n="82" d="100"/>
          <a:sy n="82" d="100"/>
        </p:scale>
        <p:origin x="1190" y="7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4" d="100"/>
          <a:sy n="84" d="100"/>
        </p:scale>
        <p:origin x="3054"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
          <c:y val="2.1988497685842524E-2"/>
          <c:w val="0.75389391140922202"/>
          <c:h val="0.84727963729155931"/>
        </c:manualLayout>
      </c:layout>
      <c:barChart>
        <c:barDir val="col"/>
        <c:grouping val="clustered"/>
        <c:varyColors val="0"/>
        <c:ser>
          <c:idx val="0"/>
          <c:order val="0"/>
          <c:tx>
            <c:strRef>
              <c:f>Foaie1!$B$1</c:f>
              <c:strCache>
                <c:ptCount val="1"/>
                <c:pt idx="0">
                  <c:v>Feminin</c:v>
                </c:pt>
              </c:strCache>
            </c:strRef>
          </c:tx>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0E8-48BB-B07B-59E9092B779A}"/>
                </c:ext>
              </c:extLst>
            </c:dLbl>
            <c:spPr>
              <a:noFill/>
              <a:ln>
                <a:noFill/>
              </a:ln>
              <a:effectLst/>
            </c:spPr>
            <c:txPr>
              <a:bodyPr/>
              <a:lstStyle/>
              <a:p>
                <a:pPr>
                  <a:defRPr>
                    <a:latin typeface="Georgia" panose="02040502050405020303" pitchFamily="18"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Foaie1!$A$2</c:f>
              <c:strCache>
                <c:ptCount val="1"/>
                <c:pt idx="0">
                  <c:v>Genul dumneavoastră</c:v>
                </c:pt>
              </c:strCache>
            </c:strRef>
          </c:cat>
          <c:val>
            <c:numRef>
              <c:f>Foaie1!$B$2</c:f>
              <c:numCache>
                <c:formatCode>0.00%</c:formatCode>
                <c:ptCount val="1"/>
                <c:pt idx="0">
                  <c:v>0.83899999999999997</c:v>
                </c:pt>
              </c:numCache>
            </c:numRef>
          </c:val>
          <c:extLst>
            <c:ext xmlns:c16="http://schemas.microsoft.com/office/drawing/2014/chart" uri="{C3380CC4-5D6E-409C-BE32-E72D297353CC}">
              <c16:uniqueId val="{00000001-70E8-48BB-B07B-59E9092B779A}"/>
            </c:ext>
          </c:extLst>
        </c:ser>
        <c:ser>
          <c:idx val="1"/>
          <c:order val="1"/>
          <c:tx>
            <c:strRef>
              <c:f>Foaie1!$C$1</c:f>
              <c:strCache>
                <c:ptCount val="1"/>
                <c:pt idx="0">
                  <c:v>Masculin</c:v>
                </c:pt>
              </c:strCache>
            </c:strRef>
          </c:tx>
          <c:invertIfNegative val="0"/>
          <c:dLbls>
            <c:spPr>
              <a:noFill/>
              <a:ln>
                <a:noFill/>
              </a:ln>
              <a:effectLst/>
            </c:spPr>
            <c:txPr>
              <a:bodyPr/>
              <a:lstStyle/>
              <a:p>
                <a:pPr>
                  <a:defRPr>
                    <a:latin typeface="Georgia" panose="02040502050405020303"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Genul dumneavoastră</c:v>
                </c:pt>
              </c:strCache>
            </c:strRef>
          </c:cat>
          <c:val>
            <c:numRef>
              <c:f>Foaie1!$C$2</c:f>
              <c:numCache>
                <c:formatCode>0.00%</c:formatCode>
                <c:ptCount val="1"/>
                <c:pt idx="0">
                  <c:v>0.161</c:v>
                </c:pt>
              </c:numCache>
            </c:numRef>
          </c:val>
          <c:extLst>
            <c:ext xmlns:c16="http://schemas.microsoft.com/office/drawing/2014/chart" uri="{C3380CC4-5D6E-409C-BE32-E72D297353CC}">
              <c16:uniqueId val="{00000002-70E8-48BB-B07B-59E9092B779A}"/>
            </c:ext>
          </c:extLst>
        </c:ser>
        <c:dLbls>
          <c:showLegendKey val="0"/>
          <c:showVal val="0"/>
          <c:showCatName val="0"/>
          <c:showSerName val="0"/>
          <c:showPercent val="0"/>
          <c:showBubbleSize val="0"/>
        </c:dLbls>
        <c:gapWidth val="150"/>
        <c:axId val="123034240"/>
        <c:axId val="123037184"/>
      </c:barChart>
      <c:catAx>
        <c:axId val="123034240"/>
        <c:scaling>
          <c:orientation val="minMax"/>
        </c:scaling>
        <c:delete val="0"/>
        <c:axPos val="b"/>
        <c:numFmt formatCode="General" sourceLinked="0"/>
        <c:majorTickMark val="out"/>
        <c:minorTickMark val="none"/>
        <c:tickLblPos val="nextTo"/>
        <c:txPr>
          <a:bodyPr/>
          <a:lstStyle/>
          <a:p>
            <a:pPr>
              <a:defRPr>
                <a:latin typeface="Georgia" panose="02040502050405020303" pitchFamily="18" charset="0"/>
              </a:defRPr>
            </a:pPr>
            <a:endParaRPr lang="en-US"/>
          </a:p>
        </c:txPr>
        <c:crossAx val="123037184"/>
        <c:crosses val="autoZero"/>
        <c:auto val="1"/>
        <c:lblAlgn val="ctr"/>
        <c:lblOffset val="100"/>
        <c:noMultiLvlLbl val="0"/>
      </c:catAx>
      <c:valAx>
        <c:axId val="123037184"/>
        <c:scaling>
          <c:orientation val="minMax"/>
        </c:scaling>
        <c:delete val="1"/>
        <c:axPos val="l"/>
        <c:numFmt formatCode="0.00%" sourceLinked="1"/>
        <c:majorTickMark val="out"/>
        <c:minorTickMark val="none"/>
        <c:tickLblPos val="nextTo"/>
        <c:crossAx val="123034240"/>
        <c:crosses val="autoZero"/>
        <c:crossBetween val="between"/>
      </c:valAx>
    </c:plotArea>
    <c:legend>
      <c:legendPos val="r"/>
      <c:layout>
        <c:manualLayout>
          <c:xMode val="edge"/>
          <c:yMode val="edge"/>
          <c:x val="0.76580813293088557"/>
          <c:y val="0.4303427830320018"/>
          <c:w val="0.19258426728715011"/>
          <c:h val="0.13173653404600807"/>
        </c:manualLayout>
      </c:layout>
      <c:overlay val="0"/>
      <c:txPr>
        <a:bodyPr/>
        <a:lstStyle/>
        <a:p>
          <a:pPr>
            <a:defRPr>
              <a:latin typeface="Georgia" panose="02040502050405020303" pitchFamily="18"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Foaie1!$B$1</c:f>
              <c:strCache>
                <c:ptCount val="1"/>
                <c:pt idx="0">
                  <c:v>Dezacord total </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 M-am simțit pus/ă în pericol de modificările constante aduse de tehnologizare.</c:v>
                </c:pt>
              </c:strCache>
            </c:strRef>
          </c:cat>
          <c:val>
            <c:numRef>
              <c:f>Foaie1!$B$2</c:f>
              <c:numCache>
                <c:formatCode>0%</c:formatCode>
                <c:ptCount val="1"/>
                <c:pt idx="0">
                  <c:v>0.22</c:v>
                </c:pt>
              </c:numCache>
            </c:numRef>
          </c:val>
          <c:extLst>
            <c:ext xmlns:c16="http://schemas.microsoft.com/office/drawing/2014/chart" uri="{C3380CC4-5D6E-409C-BE32-E72D297353CC}">
              <c16:uniqueId val="{00000000-13ED-4F60-8578-0AD5BD3FF2B4}"/>
            </c:ext>
          </c:extLst>
        </c:ser>
        <c:ser>
          <c:idx val="1"/>
          <c:order val="1"/>
          <c:tx>
            <c:strRef>
              <c:f>Foaie1!$C$1</c:f>
              <c:strCache>
                <c:ptCount val="1"/>
                <c:pt idx="0">
                  <c:v>Dezacord</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 M-am simțit pus/ă în pericol de modificările constante aduse de tehnologizare.</c:v>
                </c:pt>
              </c:strCache>
            </c:strRef>
          </c:cat>
          <c:val>
            <c:numRef>
              <c:f>Foaie1!$C$2</c:f>
              <c:numCache>
                <c:formatCode>0.00%</c:formatCode>
                <c:ptCount val="1"/>
                <c:pt idx="0">
                  <c:v>0.32200000000000001</c:v>
                </c:pt>
              </c:numCache>
            </c:numRef>
          </c:val>
          <c:extLst>
            <c:ext xmlns:c16="http://schemas.microsoft.com/office/drawing/2014/chart" uri="{C3380CC4-5D6E-409C-BE32-E72D297353CC}">
              <c16:uniqueId val="{00000001-13ED-4F60-8578-0AD5BD3FF2B4}"/>
            </c:ext>
          </c:extLst>
        </c:ser>
        <c:ser>
          <c:idx val="2"/>
          <c:order val="2"/>
          <c:tx>
            <c:strRef>
              <c:f>Foaie1!$D$1</c:f>
              <c:strCache>
                <c:ptCount val="1"/>
                <c:pt idx="0">
                  <c:v>Neutru</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 M-am simțit pus/ă în pericol de modificările constante aduse de tehnologizare.</c:v>
                </c:pt>
              </c:strCache>
            </c:strRef>
          </c:cat>
          <c:val>
            <c:numRef>
              <c:f>Foaie1!$D$2</c:f>
              <c:numCache>
                <c:formatCode>0.00%</c:formatCode>
                <c:ptCount val="1"/>
                <c:pt idx="0">
                  <c:v>0.254</c:v>
                </c:pt>
              </c:numCache>
            </c:numRef>
          </c:val>
          <c:extLst>
            <c:ext xmlns:c16="http://schemas.microsoft.com/office/drawing/2014/chart" uri="{C3380CC4-5D6E-409C-BE32-E72D297353CC}">
              <c16:uniqueId val="{00000002-13ED-4F60-8578-0AD5BD3FF2B4}"/>
            </c:ext>
          </c:extLst>
        </c:ser>
        <c:ser>
          <c:idx val="3"/>
          <c:order val="3"/>
          <c:tx>
            <c:strRef>
              <c:f>Foaie1!$E$1</c:f>
              <c:strCache>
                <c:ptCount val="1"/>
                <c:pt idx="0">
                  <c:v>Acord </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 M-am simțit pus/ă în pericol de modificările constante aduse de tehnologizare.</c:v>
                </c:pt>
              </c:strCache>
            </c:strRef>
          </c:cat>
          <c:val>
            <c:numRef>
              <c:f>Foaie1!$E$2</c:f>
              <c:numCache>
                <c:formatCode>0.00%</c:formatCode>
                <c:ptCount val="1"/>
                <c:pt idx="0">
                  <c:v>0.17799999999999999</c:v>
                </c:pt>
              </c:numCache>
            </c:numRef>
          </c:val>
          <c:extLst>
            <c:ext xmlns:c16="http://schemas.microsoft.com/office/drawing/2014/chart" uri="{C3380CC4-5D6E-409C-BE32-E72D297353CC}">
              <c16:uniqueId val="{00000003-13ED-4F60-8578-0AD5BD3FF2B4}"/>
            </c:ext>
          </c:extLst>
        </c:ser>
        <c:ser>
          <c:idx val="4"/>
          <c:order val="4"/>
          <c:tx>
            <c:strRef>
              <c:f>Foaie1!$F$1</c:f>
              <c:strCache>
                <c:ptCount val="1"/>
                <c:pt idx="0">
                  <c:v>Acord total</c:v>
                </c:pt>
              </c:strCache>
            </c:strRef>
          </c:tx>
          <c:spPr>
            <a:solidFill>
              <a:schemeClr val="accent6"/>
            </a:solidFill>
          </c:spPr>
          <c:invertIfNegative val="0"/>
          <c:dPt>
            <c:idx val="0"/>
            <c:invertIfNegative val="0"/>
            <c:bubble3D val="0"/>
            <c:extLst>
              <c:ext xmlns:c16="http://schemas.microsoft.com/office/drawing/2014/chart" uri="{C3380CC4-5D6E-409C-BE32-E72D297353CC}">
                <c16:uniqueId val="{00000004-13ED-4F60-8578-0AD5BD3FF2B4}"/>
              </c:ext>
            </c:extLst>
          </c:dPt>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 M-am simțit pus/ă în pericol de modificările constante aduse de tehnologizare.</c:v>
                </c:pt>
              </c:strCache>
            </c:strRef>
          </c:cat>
          <c:val>
            <c:numRef>
              <c:f>Foaie1!$F$2</c:f>
              <c:numCache>
                <c:formatCode>0.00%</c:formatCode>
                <c:ptCount val="1"/>
                <c:pt idx="0">
                  <c:v>2.5000000000000001E-2</c:v>
                </c:pt>
              </c:numCache>
            </c:numRef>
          </c:val>
          <c:extLst>
            <c:ext xmlns:c16="http://schemas.microsoft.com/office/drawing/2014/chart" uri="{C3380CC4-5D6E-409C-BE32-E72D297353CC}">
              <c16:uniqueId val="{00000005-13ED-4F60-8578-0AD5BD3FF2B4}"/>
            </c:ext>
          </c:extLst>
        </c:ser>
        <c:dLbls>
          <c:dLblPos val="outEnd"/>
          <c:showLegendKey val="0"/>
          <c:showVal val="1"/>
          <c:showCatName val="0"/>
          <c:showSerName val="0"/>
          <c:showPercent val="0"/>
          <c:showBubbleSize val="0"/>
        </c:dLbls>
        <c:gapWidth val="150"/>
        <c:axId val="121944320"/>
        <c:axId val="121958400"/>
      </c:barChart>
      <c:catAx>
        <c:axId val="121944320"/>
        <c:scaling>
          <c:orientation val="minMax"/>
        </c:scaling>
        <c:delete val="0"/>
        <c:axPos val="b"/>
        <c:numFmt formatCode="General" sourceLinked="0"/>
        <c:majorTickMark val="out"/>
        <c:minorTickMark val="none"/>
        <c:tickLblPos val="nextTo"/>
        <c:txPr>
          <a:bodyPr/>
          <a:lstStyle/>
          <a:p>
            <a:pPr>
              <a:defRPr>
                <a:latin typeface="Georgia" panose="02040502050405020303" pitchFamily="18" charset="0"/>
              </a:defRPr>
            </a:pPr>
            <a:endParaRPr lang="en-US"/>
          </a:p>
        </c:txPr>
        <c:crossAx val="121958400"/>
        <c:crosses val="autoZero"/>
        <c:auto val="1"/>
        <c:lblAlgn val="ctr"/>
        <c:lblOffset val="100"/>
        <c:noMultiLvlLbl val="0"/>
      </c:catAx>
      <c:valAx>
        <c:axId val="121958400"/>
        <c:scaling>
          <c:orientation val="minMax"/>
        </c:scaling>
        <c:delete val="1"/>
        <c:axPos val="l"/>
        <c:numFmt formatCode="0%" sourceLinked="1"/>
        <c:majorTickMark val="out"/>
        <c:minorTickMark val="none"/>
        <c:tickLblPos val="nextTo"/>
        <c:crossAx val="121944320"/>
        <c:crosses val="autoZero"/>
        <c:crossBetween val="between"/>
      </c:valAx>
    </c:plotArea>
    <c:legend>
      <c:legendPos val="r"/>
      <c:overlay val="0"/>
      <c:txPr>
        <a:bodyPr/>
        <a:lstStyle/>
        <a:p>
          <a:pPr>
            <a:defRPr>
              <a:latin typeface="Georgia" panose="02040502050405020303" pitchFamily="18"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Foaie1!$B$1</c:f>
              <c:strCache>
                <c:ptCount val="1"/>
                <c:pt idx="0">
                  <c:v>Dezacord total</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Consider că rapiditatea digitalizării în domeniu mi-a ridicat nivelul de stres.</c:v>
                </c:pt>
              </c:strCache>
            </c:strRef>
          </c:cat>
          <c:val>
            <c:numRef>
              <c:f>Foaie1!$B$2</c:f>
              <c:numCache>
                <c:formatCode>0.00%</c:formatCode>
                <c:ptCount val="1"/>
                <c:pt idx="0">
                  <c:v>0.11899999999999999</c:v>
                </c:pt>
              </c:numCache>
            </c:numRef>
          </c:val>
          <c:extLst>
            <c:ext xmlns:c16="http://schemas.microsoft.com/office/drawing/2014/chart" uri="{C3380CC4-5D6E-409C-BE32-E72D297353CC}">
              <c16:uniqueId val="{00000000-748B-4F47-BFE6-90BC37083EC2}"/>
            </c:ext>
          </c:extLst>
        </c:ser>
        <c:ser>
          <c:idx val="1"/>
          <c:order val="1"/>
          <c:tx>
            <c:strRef>
              <c:f>Foaie1!$C$1</c:f>
              <c:strCache>
                <c:ptCount val="1"/>
                <c:pt idx="0">
                  <c:v>Dezacord</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Consider că rapiditatea digitalizării în domeniu mi-a ridicat nivelul de stres.</c:v>
                </c:pt>
              </c:strCache>
            </c:strRef>
          </c:cat>
          <c:val>
            <c:numRef>
              <c:f>Foaie1!$C$2</c:f>
              <c:numCache>
                <c:formatCode>0%</c:formatCode>
                <c:ptCount val="1"/>
                <c:pt idx="0">
                  <c:v>0.22</c:v>
                </c:pt>
              </c:numCache>
            </c:numRef>
          </c:val>
          <c:extLst>
            <c:ext xmlns:c16="http://schemas.microsoft.com/office/drawing/2014/chart" uri="{C3380CC4-5D6E-409C-BE32-E72D297353CC}">
              <c16:uniqueId val="{00000001-748B-4F47-BFE6-90BC37083EC2}"/>
            </c:ext>
          </c:extLst>
        </c:ser>
        <c:ser>
          <c:idx val="2"/>
          <c:order val="2"/>
          <c:tx>
            <c:strRef>
              <c:f>Foaie1!$D$1</c:f>
              <c:strCache>
                <c:ptCount val="1"/>
                <c:pt idx="0">
                  <c:v>Neutru</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Consider că rapiditatea digitalizării în domeniu mi-a ridicat nivelul de stres.</c:v>
                </c:pt>
              </c:strCache>
            </c:strRef>
          </c:cat>
          <c:val>
            <c:numRef>
              <c:f>Foaie1!$D$2</c:f>
              <c:numCache>
                <c:formatCode>0.00%</c:formatCode>
                <c:ptCount val="1"/>
                <c:pt idx="0">
                  <c:v>0.246</c:v>
                </c:pt>
              </c:numCache>
            </c:numRef>
          </c:val>
          <c:extLst>
            <c:ext xmlns:c16="http://schemas.microsoft.com/office/drawing/2014/chart" uri="{C3380CC4-5D6E-409C-BE32-E72D297353CC}">
              <c16:uniqueId val="{00000002-748B-4F47-BFE6-90BC37083EC2}"/>
            </c:ext>
          </c:extLst>
        </c:ser>
        <c:ser>
          <c:idx val="3"/>
          <c:order val="3"/>
          <c:tx>
            <c:strRef>
              <c:f>Foaie1!$E$1</c:f>
              <c:strCache>
                <c:ptCount val="1"/>
                <c:pt idx="0">
                  <c:v>Acord</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Consider că rapiditatea digitalizării în domeniu mi-a ridicat nivelul de stres.</c:v>
                </c:pt>
              </c:strCache>
            </c:strRef>
          </c:cat>
          <c:val>
            <c:numRef>
              <c:f>Foaie1!$E$2</c:f>
              <c:numCache>
                <c:formatCode>0%</c:formatCode>
                <c:ptCount val="1"/>
                <c:pt idx="0">
                  <c:v>0.28000000000000003</c:v>
                </c:pt>
              </c:numCache>
            </c:numRef>
          </c:val>
          <c:extLst>
            <c:ext xmlns:c16="http://schemas.microsoft.com/office/drawing/2014/chart" uri="{C3380CC4-5D6E-409C-BE32-E72D297353CC}">
              <c16:uniqueId val="{00000003-748B-4F47-BFE6-90BC37083EC2}"/>
            </c:ext>
          </c:extLst>
        </c:ser>
        <c:ser>
          <c:idx val="4"/>
          <c:order val="4"/>
          <c:tx>
            <c:strRef>
              <c:f>Foaie1!$F$1</c:f>
              <c:strCache>
                <c:ptCount val="1"/>
                <c:pt idx="0">
                  <c:v>Acord total</c:v>
                </c:pt>
              </c:strCache>
            </c:strRef>
          </c:tx>
          <c:spPr>
            <a:solidFill>
              <a:schemeClr val="accent6"/>
            </a:solidFill>
          </c:spPr>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Consider că rapiditatea digitalizării în domeniu mi-a ridicat nivelul de stres.</c:v>
                </c:pt>
              </c:strCache>
            </c:strRef>
          </c:cat>
          <c:val>
            <c:numRef>
              <c:f>Foaie1!$F$2</c:f>
              <c:numCache>
                <c:formatCode>0.00%</c:formatCode>
                <c:ptCount val="1"/>
                <c:pt idx="0">
                  <c:v>0.13600000000000001</c:v>
                </c:pt>
              </c:numCache>
            </c:numRef>
          </c:val>
          <c:extLst>
            <c:ext xmlns:c16="http://schemas.microsoft.com/office/drawing/2014/chart" uri="{C3380CC4-5D6E-409C-BE32-E72D297353CC}">
              <c16:uniqueId val="{00000004-748B-4F47-BFE6-90BC37083EC2}"/>
            </c:ext>
          </c:extLst>
        </c:ser>
        <c:dLbls>
          <c:dLblPos val="outEnd"/>
          <c:showLegendKey val="0"/>
          <c:showVal val="1"/>
          <c:showCatName val="0"/>
          <c:showSerName val="0"/>
          <c:showPercent val="0"/>
          <c:showBubbleSize val="0"/>
        </c:dLbls>
        <c:gapWidth val="150"/>
        <c:axId val="122041088"/>
        <c:axId val="122042624"/>
      </c:barChart>
      <c:catAx>
        <c:axId val="122041088"/>
        <c:scaling>
          <c:orientation val="minMax"/>
        </c:scaling>
        <c:delete val="0"/>
        <c:axPos val="b"/>
        <c:numFmt formatCode="General" sourceLinked="0"/>
        <c:majorTickMark val="out"/>
        <c:minorTickMark val="none"/>
        <c:tickLblPos val="nextTo"/>
        <c:txPr>
          <a:bodyPr/>
          <a:lstStyle/>
          <a:p>
            <a:pPr>
              <a:defRPr>
                <a:latin typeface="Georgia" panose="02040502050405020303" pitchFamily="18" charset="0"/>
              </a:defRPr>
            </a:pPr>
            <a:endParaRPr lang="en-US"/>
          </a:p>
        </c:txPr>
        <c:crossAx val="122042624"/>
        <c:crosses val="autoZero"/>
        <c:auto val="1"/>
        <c:lblAlgn val="ctr"/>
        <c:lblOffset val="100"/>
        <c:noMultiLvlLbl val="0"/>
      </c:catAx>
      <c:valAx>
        <c:axId val="122042624"/>
        <c:scaling>
          <c:orientation val="minMax"/>
        </c:scaling>
        <c:delete val="1"/>
        <c:axPos val="l"/>
        <c:numFmt formatCode="0.00%" sourceLinked="1"/>
        <c:majorTickMark val="out"/>
        <c:minorTickMark val="none"/>
        <c:tickLblPos val="nextTo"/>
        <c:crossAx val="122041088"/>
        <c:crosses val="autoZero"/>
        <c:crossBetween val="between"/>
      </c:valAx>
    </c:plotArea>
    <c:legend>
      <c:legendPos val="r"/>
      <c:overlay val="0"/>
      <c:txPr>
        <a:bodyPr/>
        <a:lstStyle/>
        <a:p>
          <a:pPr>
            <a:defRPr>
              <a:latin typeface="Georgia" panose="02040502050405020303" pitchFamily="18"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Foaie1!$B$1</c:f>
              <c:strCache>
                <c:ptCount val="1"/>
                <c:pt idx="0">
                  <c:v>Dezacord total</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Simt că nevoia de a fi la curent cu cele mai noi tehnologii îmi afectează încrederea în abilitățile profesionale.</c:v>
                </c:pt>
              </c:strCache>
            </c:strRef>
          </c:cat>
          <c:val>
            <c:numRef>
              <c:f>Foaie1!$B$2</c:f>
              <c:numCache>
                <c:formatCode>0.00%</c:formatCode>
                <c:ptCount val="1"/>
                <c:pt idx="0">
                  <c:v>0.17799999999999999</c:v>
                </c:pt>
              </c:numCache>
            </c:numRef>
          </c:val>
          <c:extLst>
            <c:ext xmlns:c16="http://schemas.microsoft.com/office/drawing/2014/chart" uri="{C3380CC4-5D6E-409C-BE32-E72D297353CC}">
              <c16:uniqueId val="{00000000-D309-43B3-BA39-6974B6D15C05}"/>
            </c:ext>
          </c:extLst>
        </c:ser>
        <c:ser>
          <c:idx val="1"/>
          <c:order val="1"/>
          <c:tx>
            <c:strRef>
              <c:f>Foaie1!$C$1</c:f>
              <c:strCache>
                <c:ptCount val="1"/>
                <c:pt idx="0">
                  <c:v>Dezacord</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Simt că nevoia de a fi la curent cu cele mai noi tehnologii îmi afectează încrederea în abilitățile profesionale.</c:v>
                </c:pt>
              </c:strCache>
            </c:strRef>
          </c:cat>
          <c:val>
            <c:numRef>
              <c:f>Foaie1!$C$2</c:f>
              <c:numCache>
                <c:formatCode>0.00%</c:formatCode>
                <c:ptCount val="1"/>
                <c:pt idx="0">
                  <c:v>0.246</c:v>
                </c:pt>
              </c:numCache>
            </c:numRef>
          </c:val>
          <c:extLst>
            <c:ext xmlns:c16="http://schemas.microsoft.com/office/drawing/2014/chart" uri="{C3380CC4-5D6E-409C-BE32-E72D297353CC}">
              <c16:uniqueId val="{00000001-D309-43B3-BA39-6974B6D15C05}"/>
            </c:ext>
          </c:extLst>
        </c:ser>
        <c:ser>
          <c:idx val="2"/>
          <c:order val="2"/>
          <c:tx>
            <c:strRef>
              <c:f>Foaie1!$D$1</c:f>
              <c:strCache>
                <c:ptCount val="1"/>
                <c:pt idx="0">
                  <c:v>Neutru</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Simt că nevoia de a fi la curent cu cele mai noi tehnologii îmi afectează încrederea în abilitățile profesionale.</c:v>
                </c:pt>
              </c:strCache>
            </c:strRef>
          </c:cat>
          <c:val>
            <c:numRef>
              <c:f>Foaie1!$D$2</c:f>
              <c:numCache>
                <c:formatCode>0.00%</c:formatCode>
                <c:ptCount val="1"/>
                <c:pt idx="0">
                  <c:v>0.21199999999999999</c:v>
                </c:pt>
              </c:numCache>
            </c:numRef>
          </c:val>
          <c:extLst>
            <c:ext xmlns:c16="http://schemas.microsoft.com/office/drawing/2014/chart" uri="{C3380CC4-5D6E-409C-BE32-E72D297353CC}">
              <c16:uniqueId val="{00000002-D309-43B3-BA39-6974B6D15C05}"/>
            </c:ext>
          </c:extLst>
        </c:ser>
        <c:ser>
          <c:idx val="3"/>
          <c:order val="3"/>
          <c:tx>
            <c:strRef>
              <c:f>Foaie1!$E$1</c:f>
              <c:strCache>
                <c:ptCount val="1"/>
                <c:pt idx="0">
                  <c:v>Acord </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Simt că nevoia de a fi la curent cu cele mai noi tehnologii îmi afectează încrederea în abilitățile profesionale.</c:v>
                </c:pt>
              </c:strCache>
            </c:strRef>
          </c:cat>
          <c:val>
            <c:numRef>
              <c:f>Foaie1!$E$2</c:f>
              <c:numCache>
                <c:formatCode>0.00%</c:formatCode>
                <c:ptCount val="1"/>
                <c:pt idx="0">
                  <c:v>0.254</c:v>
                </c:pt>
              </c:numCache>
            </c:numRef>
          </c:val>
          <c:extLst>
            <c:ext xmlns:c16="http://schemas.microsoft.com/office/drawing/2014/chart" uri="{C3380CC4-5D6E-409C-BE32-E72D297353CC}">
              <c16:uniqueId val="{00000003-D309-43B3-BA39-6974B6D15C05}"/>
            </c:ext>
          </c:extLst>
        </c:ser>
        <c:ser>
          <c:idx val="4"/>
          <c:order val="4"/>
          <c:tx>
            <c:strRef>
              <c:f>Foaie1!$F$1</c:f>
              <c:strCache>
                <c:ptCount val="1"/>
                <c:pt idx="0">
                  <c:v>Acord total</c:v>
                </c:pt>
              </c:strCache>
            </c:strRef>
          </c:tx>
          <c:spPr>
            <a:solidFill>
              <a:schemeClr val="accent6"/>
            </a:solidFill>
          </c:spPr>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Simt că nevoia de a fi la curent cu cele mai noi tehnologii îmi afectează încrederea în abilitățile profesionale.</c:v>
                </c:pt>
              </c:strCache>
            </c:strRef>
          </c:cat>
          <c:val>
            <c:numRef>
              <c:f>Foaie1!$F$2</c:f>
              <c:numCache>
                <c:formatCode>0%</c:formatCode>
                <c:ptCount val="1"/>
                <c:pt idx="0">
                  <c:v>0.11</c:v>
                </c:pt>
              </c:numCache>
            </c:numRef>
          </c:val>
          <c:extLst>
            <c:ext xmlns:c16="http://schemas.microsoft.com/office/drawing/2014/chart" uri="{C3380CC4-5D6E-409C-BE32-E72D297353CC}">
              <c16:uniqueId val="{00000004-D309-43B3-BA39-6974B6D15C05}"/>
            </c:ext>
          </c:extLst>
        </c:ser>
        <c:dLbls>
          <c:dLblPos val="outEnd"/>
          <c:showLegendKey val="0"/>
          <c:showVal val="1"/>
          <c:showCatName val="0"/>
          <c:showSerName val="0"/>
          <c:showPercent val="0"/>
          <c:showBubbleSize val="0"/>
        </c:dLbls>
        <c:gapWidth val="150"/>
        <c:axId val="122084352"/>
        <c:axId val="131007232"/>
      </c:barChart>
      <c:catAx>
        <c:axId val="122084352"/>
        <c:scaling>
          <c:orientation val="minMax"/>
        </c:scaling>
        <c:delete val="0"/>
        <c:axPos val="b"/>
        <c:numFmt formatCode="General" sourceLinked="0"/>
        <c:majorTickMark val="out"/>
        <c:minorTickMark val="none"/>
        <c:tickLblPos val="nextTo"/>
        <c:txPr>
          <a:bodyPr/>
          <a:lstStyle/>
          <a:p>
            <a:pPr>
              <a:defRPr>
                <a:latin typeface="Georgia" panose="02040502050405020303" pitchFamily="18" charset="0"/>
              </a:defRPr>
            </a:pPr>
            <a:endParaRPr lang="en-US"/>
          </a:p>
        </c:txPr>
        <c:crossAx val="131007232"/>
        <c:crosses val="autoZero"/>
        <c:auto val="1"/>
        <c:lblAlgn val="ctr"/>
        <c:lblOffset val="100"/>
        <c:noMultiLvlLbl val="0"/>
      </c:catAx>
      <c:valAx>
        <c:axId val="131007232"/>
        <c:scaling>
          <c:orientation val="minMax"/>
        </c:scaling>
        <c:delete val="1"/>
        <c:axPos val="l"/>
        <c:numFmt formatCode="0.00%" sourceLinked="1"/>
        <c:majorTickMark val="out"/>
        <c:minorTickMark val="none"/>
        <c:tickLblPos val="nextTo"/>
        <c:crossAx val="122084352"/>
        <c:crosses val="autoZero"/>
        <c:crossBetween val="between"/>
      </c:valAx>
    </c:plotArea>
    <c:legend>
      <c:legendPos val="r"/>
      <c:overlay val="0"/>
      <c:txPr>
        <a:bodyPr/>
        <a:lstStyle/>
        <a:p>
          <a:pPr>
            <a:defRPr>
              <a:latin typeface="Georgia" panose="02040502050405020303" pitchFamily="18"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Foaie1!$B$1</c:f>
              <c:strCache>
                <c:ptCount val="1"/>
                <c:pt idx="0">
                  <c:v>Dezacord total</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Consider că în viitor profesia mea o să fie mult mai simplificată de instrumentele tehnologice. </c:v>
                </c:pt>
              </c:strCache>
            </c:strRef>
          </c:cat>
          <c:val>
            <c:numRef>
              <c:f>Foaie1!$B$2</c:f>
              <c:numCache>
                <c:formatCode>0.00%</c:formatCode>
                <c:ptCount val="1"/>
                <c:pt idx="0">
                  <c:v>2.5000000000000001E-2</c:v>
                </c:pt>
              </c:numCache>
            </c:numRef>
          </c:val>
          <c:extLst>
            <c:ext xmlns:c16="http://schemas.microsoft.com/office/drawing/2014/chart" uri="{C3380CC4-5D6E-409C-BE32-E72D297353CC}">
              <c16:uniqueId val="{00000000-18CB-42F9-8DCA-B7478BCFB648}"/>
            </c:ext>
          </c:extLst>
        </c:ser>
        <c:ser>
          <c:idx val="1"/>
          <c:order val="1"/>
          <c:tx>
            <c:strRef>
              <c:f>Foaie1!$C$1</c:f>
              <c:strCache>
                <c:ptCount val="1"/>
                <c:pt idx="0">
                  <c:v>Dezacord </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Consider că în viitor profesia mea o să fie mult mai simplificată de instrumentele tehnologice. </c:v>
                </c:pt>
              </c:strCache>
            </c:strRef>
          </c:cat>
          <c:val>
            <c:numRef>
              <c:f>Foaie1!$C$2</c:f>
              <c:numCache>
                <c:formatCode>0.00%</c:formatCode>
                <c:ptCount val="1"/>
                <c:pt idx="0">
                  <c:v>8.5000000000000006E-2</c:v>
                </c:pt>
              </c:numCache>
            </c:numRef>
          </c:val>
          <c:extLst>
            <c:ext xmlns:c16="http://schemas.microsoft.com/office/drawing/2014/chart" uri="{C3380CC4-5D6E-409C-BE32-E72D297353CC}">
              <c16:uniqueId val="{00000001-18CB-42F9-8DCA-B7478BCFB648}"/>
            </c:ext>
          </c:extLst>
        </c:ser>
        <c:ser>
          <c:idx val="2"/>
          <c:order val="2"/>
          <c:tx>
            <c:strRef>
              <c:f>Foaie1!$D$1</c:f>
              <c:strCache>
                <c:ptCount val="1"/>
                <c:pt idx="0">
                  <c:v>Neutru</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Consider că în viitor profesia mea o să fie mult mai simplificată de instrumentele tehnologice. </c:v>
                </c:pt>
              </c:strCache>
            </c:strRef>
          </c:cat>
          <c:val>
            <c:numRef>
              <c:f>Foaie1!$D$2</c:f>
              <c:numCache>
                <c:formatCode>0.00%</c:formatCode>
                <c:ptCount val="1"/>
                <c:pt idx="0">
                  <c:v>0.17799999999999999</c:v>
                </c:pt>
              </c:numCache>
            </c:numRef>
          </c:val>
          <c:extLst>
            <c:ext xmlns:c16="http://schemas.microsoft.com/office/drawing/2014/chart" uri="{C3380CC4-5D6E-409C-BE32-E72D297353CC}">
              <c16:uniqueId val="{00000002-18CB-42F9-8DCA-B7478BCFB648}"/>
            </c:ext>
          </c:extLst>
        </c:ser>
        <c:ser>
          <c:idx val="3"/>
          <c:order val="3"/>
          <c:tx>
            <c:strRef>
              <c:f>Foaie1!$E$1</c:f>
              <c:strCache>
                <c:ptCount val="1"/>
                <c:pt idx="0">
                  <c:v>Acord</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Consider că în viitor profesia mea o să fie mult mai simplificată de instrumentele tehnologice. </c:v>
                </c:pt>
              </c:strCache>
            </c:strRef>
          </c:cat>
          <c:val>
            <c:numRef>
              <c:f>Foaie1!$E$2</c:f>
              <c:numCache>
                <c:formatCode>0.00%</c:formatCode>
                <c:ptCount val="1"/>
                <c:pt idx="0">
                  <c:v>0.47499999999999998</c:v>
                </c:pt>
              </c:numCache>
            </c:numRef>
          </c:val>
          <c:extLst>
            <c:ext xmlns:c16="http://schemas.microsoft.com/office/drawing/2014/chart" uri="{C3380CC4-5D6E-409C-BE32-E72D297353CC}">
              <c16:uniqueId val="{00000003-18CB-42F9-8DCA-B7478BCFB648}"/>
            </c:ext>
          </c:extLst>
        </c:ser>
        <c:ser>
          <c:idx val="4"/>
          <c:order val="4"/>
          <c:tx>
            <c:strRef>
              <c:f>Foaie1!$F$1</c:f>
              <c:strCache>
                <c:ptCount val="1"/>
                <c:pt idx="0">
                  <c:v>Acord total</c:v>
                </c:pt>
              </c:strCache>
            </c:strRef>
          </c:tx>
          <c:spPr>
            <a:solidFill>
              <a:schemeClr val="accent6"/>
            </a:solidFill>
          </c:spPr>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Consider că în viitor profesia mea o să fie mult mai simplificată de instrumentele tehnologice. </c:v>
                </c:pt>
              </c:strCache>
            </c:strRef>
          </c:cat>
          <c:val>
            <c:numRef>
              <c:f>Foaie1!$F$2</c:f>
              <c:numCache>
                <c:formatCode>0.00%</c:formatCode>
                <c:ptCount val="1"/>
                <c:pt idx="0">
                  <c:v>0.23699999999999999</c:v>
                </c:pt>
              </c:numCache>
            </c:numRef>
          </c:val>
          <c:extLst>
            <c:ext xmlns:c16="http://schemas.microsoft.com/office/drawing/2014/chart" uri="{C3380CC4-5D6E-409C-BE32-E72D297353CC}">
              <c16:uniqueId val="{00000004-18CB-42F9-8DCA-B7478BCFB648}"/>
            </c:ext>
          </c:extLst>
        </c:ser>
        <c:dLbls>
          <c:dLblPos val="outEnd"/>
          <c:showLegendKey val="0"/>
          <c:showVal val="1"/>
          <c:showCatName val="0"/>
          <c:showSerName val="0"/>
          <c:showPercent val="0"/>
          <c:showBubbleSize val="0"/>
        </c:dLbls>
        <c:gapWidth val="150"/>
        <c:axId val="131458560"/>
        <c:axId val="131460096"/>
      </c:barChart>
      <c:catAx>
        <c:axId val="131458560"/>
        <c:scaling>
          <c:orientation val="minMax"/>
        </c:scaling>
        <c:delete val="0"/>
        <c:axPos val="b"/>
        <c:numFmt formatCode="General" sourceLinked="0"/>
        <c:majorTickMark val="out"/>
        <c:minorTickMark val="none"/>
        <c:tickLblPos val="nextTo"/>
        <c:txPr>
          <a:bodyPr/>
          <a:lstStyle/>
          <a:p>
            <a:pPr>
              <a:defRPr>
                <a:latin typeface="Georgia" panose="02040502050405020303" pitchFamily="18" charset="0"/>
              </a:defRPr>
            </a:pPr>
            <a:endParaRPr lang="en-US"/>
          </a:p>
        </c:txPr>
        <c:crossAx val="131460096"/>
        <c:crosses val="autoZero"/>
        <c:auto val="1"/>
        <c:lblAlgn val="ctr"/>
        <c:lblOffset val="100"/>
        <c:noMultiLvlLbl val="0"/>
      </c:catAx>
      <c:valAx>
        <c:axId val="131460096"/>
        <c:scaling>
          <c:orientation val="minMax"/>
        </c:scaling>
        <c:delete val="1"/>
        <c:axPos val="l"/>
        <c:numFmt formatCode="0.00%" sourceLinked="1"/>
        <c:majorTickMark val="out"/>
        <c:minorTickMark val="none"/>
        <c:tickLblPos val="nextTo"/>
        <c:crossAx val="131458560"/>
        <c:crosses val="autoZero"/>
        <c:crossBetween val="between"/>
      </c:valAx>
    </c:plotArea>
    <c:legend>
      <c:legendPos val="r"/>
      <c:overlay val="0"/>
      <c:txPr>
        <a:bodyPr/>
        <a:lstStyle/>
        <a:p>
          <a:pPr>
            <a:defRPr>
              <a:latin typeface="Georgia" panose="02040502050405020303" pitchFamily="18"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Foaie1!$B$1</c:f>
              <c:strCache>
                <c:ptCount val="1"/>
                <c:pt idx="0">
                  <c:v>Perseverența, muncă și cunoștințe practice</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În opinia mea cheia succesului în domeniu este.</c:v>
                </c:pt>
              </c:strCache>
            </c:strRef>
          </c:cat>
          <c:val>
            <c:numRef>
              <c:f>Foaie1!$B$2</c:f>
              <c:numCache>
                <c:formatCode>0.00%</c:formatCode>
                <c:ptCount val="1"/>
                <c:pt idx="0">
                  <c:v>0.161</c:v>
                </c:pt>
              </c:numCache>
            </c:numRef>
          </c:val>
          <c:extLst>
            <c:ext xmlns:c16="http://schemas.microsoft.com/office/drawing/2014/chart" uri="{C3380CC4-5D6E-409C-BE32-E72D297353CC}">
              <c16:uniqueId val="{00000000-3853-46A9-AED8-65333A54CAEF}"/>
            </c:ext>
          </c:extLst>
        </c:ser>
        <c:ser>
          <c:idx val="1"/>
          <c:order val="1"/>
          <c:tx>
            <c:strRef>
              <c:f>Foaie1!$C$1</c:f>
              <c:strCache>
                <c:ptCount val="1"/>
                <c:pt idx="0">
                  <c:v>Instrumente tehnologice de lucru potrivite</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În opinia mea cheia succesului în domeniu este.</c:v>
                </c:pt>
              </c:strCache>
            </c:strRef>
          </c:cat>
          <c:val>
            <c:numRef>
              <c:f>Foaie1!$C$2</c:f>
              <c:numCache>
                <c:formatCode>0.00%</c:formatCode>
                <c:ptCount val="1"/>
                <c:pt idx="0">
                  <c:v>2.5000000000000001E-2</c:v>
                </c:pt>
              </c:numCache>
            </c:numRef>
          </c:val>
          <c:extLst>
            <c:ext xmlns:c16="http://schemas.microsoft.com/office/drawing/2014/chart" uri="{C3380CC4-5D6E-409C-BE32-E72D297353CC}">
              <c16:uniqueId val="{00000001-3853-46A9-AED8-65333A54CAEF}"/>
            </c:ext>
          </c:extLst>
        </c:ser>
        <c:ser>
          <c:idx val="2"/>
          <c:order val="2"/>
          <c:tx>
            <c:strRef>
              <c:f>Foaie1!$D$1</c:f>
              <c:strCache>
                <c:ptCount val="1"/>
                <c:pt idx="0">
                  <c:v>Ambele de mai sus</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În opinia mea cheia succesului în domeniu este.</c:v>
                </c:pt>
              </c:strCache>
            </c:strRef>
          </c:cat>
          <c:val>
            <c:numRef>
              <c:f>Foaie1!$D$2</c:f>
              <c:numCache>
                <c:formatCode>0.00%</c:formatCode>
                <c:ptCount val="1"/>
                <c:pt idx="0">
                  <c:v>0.81399999999999995</c:v>
                </c:pt>
              </c:numCache>
            </c:numRef>
          </c:val>
          <c:extLst>
            <c:ext xmlns:c16="http://schemas.microsoft.com/office/drawing/2014/chart" uri="{C3380CC4-5D6E-409C-BE32-E72D297353CC}">
              <c16:uniqueId val="{00000002-3853-46A9-AED8-65333A54CAEF}"/>
            </c:ext>
          </c:extLst>
        </c:ser>
        <c:dLbls>
          <c:dLblPos val="outEnd"/>
          <c:showLegendKey val="0"/>
          <c:showVal val="1"/>
          <c:showCatName val="0"/>
          <c:showSerName val="0"/>
          <c:showPercent val="0"/>
          <c:showBubbleSize val="0"/>
        </c:dLbls>
        <c:gapWidth val="150"/>
        <c:axId val="131193088"/>
        <c:axId val="131198976"/>
      </c:barChart>
      <c:catAx>
        <c:axId val="131193088"/>
        <c:scaling>
          <c:orientation val="minMax"/>
        </c:scaling>
        <c:delete val="0"/>
        <c:axPos val="b"/>
        <c:numFmt formatCode="General" sourceLinked="0"/>
        <c:majorTickMark val="out"/>
        <c:minorTickMark val="none"/>
        <c:tickLblPos val="nextTo"/>
        <c:txPr>
          <a:bodyPr/>
          <a:lstStyle/>
          <a:p>
            <a:pPr>
              <a:defRPr>
                <a:latin typeface="Georgia" panose="02040502050405020303" pitchFamily="18" charset="0"/>
              </a:defRPr>
            </a:pPr>
            <a:endParaRPr lang="en-US"/>
          </a:p>
        </c:txPr>
        <c:crossAx val="131198976"/>
        <c:crosses val="autoZero"/>
        <c:auto val="1"/>
        <c:lblAlgn val="ctr"/>
        <c:lblOffset val="100"/>
        <c:noMultiLvlLbl val="0"/>
      </c:catAx>
      <c:valAx>
        <c:axId val="131198976"/>
        <c:scaling>
          <c:orientation val="minMax"/>
        </c:scaling>
        <c:delete val="1"/>
        <c:axPos val="l"/>
        <c:numFmt formatCode="0.00%" sourceLinked="1"/>
        <c:majorTickMark val="out"/>
        <c:minorTickMark val="none"/>
        <c:tickLblPos val="nextTo"/>
        <c:crossAx val="131193088"/>
        <c:crosses val="autoZero"/>
        <c:crossBetween val="between"/>
      </c:valAx>
    </c:plotArea>
    <c:legend>
      <c:legendPos val="r"/>
      <c:layout>
        <c:manualLayout>
          <c:xMode val="edge"/>
          <c:yMode val="edge"/>
          <c:x val="0.66523425196850394"/>
          <c:y val="0.21812114296226248"/>
          <c:w val="0.33320324803149604"/>
          <c:h val="0.52203836783734059"/>
        </c:manualLayout>
      </c:layout>
      <c:overlay val="0"/>
      <c:txPr>
        <a:bodyPr/>
        <a:lstStyle/>
        <a:p>
          <a:pPr>
            <a:defRPr>
              <a:latin typeface="Georgia" panose="02040502050405020303" pitchFamily="18"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Foaie1!$B$1</c:f>
              <c:strCache>
                <c:ptCount val="1"/>
                <c:pt idx="0">
                  <c:v>20-30</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Grupa de vârstă</c:v>
                </c:pt>
              </c:strCache>
            </c:strRef>
          </c:cat>
          <c:val>
            <c:numRef>
              <c:f>Foaie1!$B$2</c:f>
              <c:numCache>
                <c:formatCode>0.00%</c:formatCode>
                <c:ptCount val="1"/>
                <c:pt idx="0">
                  <c:v>0.186</c:v>
                </c:pt>
              </c:numCache>
            </c:numRef>
          </c:val>
          <c:extLst>
            <c:ext xmlns:c16="http://schemas.microsoft.com/office/drawing/2014/chart" uri="{C3380CC4-5D6E-409C-BE32-E72D297353CC}">
              <c16:uniqueId val="{00000000-87E6-4F49-8A3F-2C851BF59E1C}"/>
            </c:ext>
          </c:extLst>
        </c:ser>
        <c:ser>
          <c:idx val="1"/>
          <c:order val="1"/>
          <c:tx>
            <c:strRef>
              <c:f>Foaie1!$C$1</c:f>
              <c:strCache>
                <c:ptCount val="1"/>
                <c:pt idx="0">
                  <c:v>30-40</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Grupa de vârstă</c:v>
                </c:pt>
              </c:strCache>
            </c:strRef>
          </c:cat>
          <c:val>
            <c:numRef>
              <c:f>Foaie1!$C$2</c:f>
              <c:numCache>
                <c:formatCode>0%</c:formatCode>
                <c:ptCount val="1"/>
                <c:pt idx="0">
                  <c:v>0.22</c:v>
                </c:pt>
              </c:numCache>
            </c:numRef>
          </c:val>
          <c:extLst>
            <c:ext xmlns:c16="http://schemas.microsoft.com/office/drawing/2014/chart" uri="{C3380CC4-5D6E-409C-BE32-E72D297353CC}">
              <c16:uniqueId val="{00000001-87E6-4F49-8A3F-2C851BF59E1C}"/>
            </c:ext>
          </c:extLst>
        </c:ser>
        <c:ser>
          <c:idx val="2"/>
          <c:order val="2"/>
          <c:tx>
            <c:strRef>
              <c:f>Foaie1!$D$1</c:f>
              <c:strCache>
                <c:ptCount val="1"/>
                <c:pt idx="0">
                  <c:v>40-50</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Grupa de vârstă</c:v>
                </c:pt>
              </c:strCache>
            </c:strRef>
          </c:cat>
          <c:val>
            <c:numRef>
              <c:f>Foaie1!$D$2</c:f>
              <c:numCache>
                <c:formatCode>0.00%</c:formatCode>
                <c:ptCount val="1"/>
                <c:pt idx="0">
                  <c:v>0.314</c:v>
                </c:pt>
              </c:numCache>
            </c:numRef>
          </c:val>
          <c:extLst>
            <c:ext xmlns:c16="http://schemas.microsoft.com/office/drawing/2014/chart" uri="{C3380CC4-5D6E-409C-BE32-E72D297353CC}">
              <c16:uniqueId val="{00000002-87E6-4F49-8A3F-2C851BF59E1C}"/>
            </c:ext>
          </c:extLst>
        </c:ser>
        <c:ser>
          <c:idx val="3"/>
          <c:order val="3"/>
          <c:tx>
            <c:strRef>
              <c:f>Foaie1!$E$1</c:f>
              <c:strCache>
                <c:ptCount val="1"/>
                <c:pt idx="0">
                  <c:v>50+</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Grupa de vârstă</c:v>
                </c:pt>
              </c:strCache>
            </c:strRef>
          </c:cat>
          <c:val>
            <c:numRef>
              <c:f>Foaie1!$E$2</c:f>
              <c:numCache>
                <c:formatCode>0%</c:formatCode>
                <c:ptCount val="1"/>
                <c:pt idx="0">
                  <c:v>0.28000000000000003</c:v>
                </c:pt>
              </c:numCache>
            </c:numRef>
          </c:val>
          <c:extLst>
            <c:ext xmlns:c16="http://schemas.microsoft.com/office/drawing/2014/chart" uri="{C3380CC4-5D6E-409C-BE32-E72D297353CC}">
              <c16:uniqueId val="{00000003-87E6-4F49-8A3F-2C851BF59E1C}"/>
            </c:ext>
          </c:extLst>
        </c:ser>
        <c:dLbls>
          <c:dLblPos val="outEnd"/>
          <c:showLegendKey val="0"/>
          <c:showVal val="1"/>
          <c:showCatName val="0"/>
          <c:showSerName val="0"/>
          <c:showPercent val="0"/>
          <c:showBubbleSize val="0"/>
        </c:dLbls>
        <c:gapWidth val="150"/>
        <c:axId val="123438208"/>
        <c:axId val="123439744"/>
      </c:barChart>
      <c:catAx>
        <c:axId val="123438208"/>
        <c:scaling>
          <c:orientation val="minMax"/>
        </c:scaling>
        <c:delete val="0"/>
        <c:axPos val="b"/>
        <c:numFmt formatCode="General" sourceLinked="0"/>
        <c:majorTickMark val="out"/>
        <c:minorTickMark val="none"/>
        <c:tickLblPos val="nextTo"/>
        <c:txPr>
          <a:bodyPr/>
          <a:lstStyle/>
          <a:p>
            <a:pPr>
              <a:defRPr>
                <a:latin typeface="Georgia" panose="02040502050405020303" pitchFamily="18" charset="0"/>
              </a:defRPr>
            </a:pPr>
            <a:endParaRPr lang="en-US"/>
          </a:p>
        </c:txPr>
        <c:crossAx val="123439744"/>
        <c:crosses val="autoZero"/>
        <c:auto val="1"/>
        <c:lblAlgn val="ctr"/>
        <c:lblOffset val="100"/>
        <c:noMultiLvlLbl val="0"/>
      </c:catAx>
      <c:valAx>
        <c:axId val="123439744"/>
        <c:scaling>
          <c:orientation val="minMax"/>
        </c:scaling>
        <c:delete val="1"/>
        <c:axPos val="l"/>
        <c:numFmt formatCode="0.00%" sourceLinked="1"/>
        <c:majorTickMark val="out"/>
        <c:minorTickMark val="none"/>
        <c:tickLblPos val="nextTo"/>
        <c:crossAx val="123438208"/>
        <c:crosses val="autoZero"/>
        <c:crossBetween val="between"/>
      </c:valAx>
    </c:plotArea>
    <c:legend>
      <c:legendPos val="r"/>
      <c:layout>
        <c:manualLayout>
          <c:xMode val="edge"/>
          <c:yMode val="edge"/>
          <c:x val="0.71895516317547925"/>
          <c:y val="0.46810577844226053"/>
          <c:w val="0.15808061108898941"/>
          <c:h val="0.27128485263569768"/>
        </c:manualLayout>
      </c:layout>
      <c:overlay val="0"/>
      <c:txPr>
        <a:bodyPr/>
        <a:lstStyle/>
        <a:p>
          <a:pPr>
            <a:defRPr>
              <a:latin typeface="Georgia" panose="02040502050405020303" pitchFamily="18"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2039997539370079"/>
          <c:y val="4.9189403962265996E-2"/>
          <c:w val="0.74711934055118112"/>
          <c:h val="0.87199822391743209"/>
        </c:manualLayout>
      </c:layout>
      <c:barChart>
        <c:barDir val="col"/>
        <c:grouping val="clustered"/>
        <c:varyColors val="0"/>
        <c:ser>
          <c:idx val="0"/>
          <c:order val="0"/>
          <c:tx>
            <c:strRef>
              <c:f>Foaie1!$B$1</c:f>
              <c:strCache>
                <c:ptCount val="1"/>
                <c:pt idx="0">
                  <c:v>1-5</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Experiența dumneavoastră</c:v>
                </c:pt>
              </c:strCache>
            </c:strRef>
          </c:cat>
          <c:val>
            <c:numRef>
              <c:f>Foaie1!$B$2</c:f>
              <c:numCache>
                <c:formatCode>0.00%</c:formatCode>
                <c:ptCount val="1"/>
                <c:pt idx="0">
                  <c:v>0.17799999999999999</c:v>
                </c:pt>
              </c:numCache>
            </c:numRef>
          </c:val>
          <c:extLst>
            <c:ext xmlns:c16="http://schemas.microsoft.com/office/drawing/2014/chart" uri="{C3380CC4-5D6E-409C-BE32-E72D297353CC}">
              <c16:uniqueId val="{00000000-3A20-4E15-BFCB-6A67DBFED151}"/>
            </c:ext>
          </c:extLst>
        </c:ser>
        <c:ser>
          <c:idx val="1"/>
          <c:order val="1"/>
          <c:tx>
            <c:strRef>
              <c:f>Foaie1!$C$1</c:f>
              <c:strCache>
                <c:ptCount val="1"/>
                <c:pt idx="0">
                  <c:v>5-10</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Experiența dumneavoastră</c:v>
                </c:pt>
              </c:strCache>
            </c:strRef>
          </c:cat>
          <c:val>
            <c:numRef>
              <c:f>Foaie1!$C$2</c:f>
              <c:numCache>
                <c:formatCode>0.00%</c:formatCode>
                <c:ptCount val="1"/>
                <c:pt idx="0">
                  <c:v>0.11899999999999999</c:v>
                </c:pt>
              </c:numCache>
            </c:numRef>
          </c:val>
          <c:extLst>
            <c:ext xmlns:c16="http://schemas.microsoft.com/office/drawing/2014/chart" uri="{C3380CC4-5D6E-409C-BE32-E72D297353CC}">
              <c16:uniqueId val="{00000001-3A20-4E15-BFCB-6A67DBFED151}"/>
            </c:ext>
          </c:extLst>
        </c:ser>
        <c:ser>
          <c:idx val="2"/>
          <c:order val="2"/>
          <c:tx>
            <c:strRef>
              <c:f>Foaie1!$D$1</c:f>
              <c:strCache>
                <c:ptCount val="1"/>
                <c:pt idx="0">
                  <c:v>10-15</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Experiența dumneavoastră</c:v>
                </c:pt>
              </c:strCache>
            </c:strRef>
          </c:cat>
          <c:val>
            <c:numRef>
              <c:f>Foaie1!$D$2</c:f>
              <c:numCache>
                <c:formatCode>0.00%</c:formatCode>
                <c:ptCount val="1"/>
                <c:pt idx="0">
                  <c:v>0.161</c:v>
                </c:pt>
              </c:numCache>
            </c:numRef>
          </c:val>
          <c:extLst>
            <c:ext xmlns:c16="http://schemas.microsoft.com/office/drawing/2014/chart" uri="{C3380CC4-5D6E-409C-BE32-E72D297353CC}">
              <c16:uniqueId val="{00000002-3A20-4E15-BFCB-6A67DBFED151}"/>
            </c:ext>
          </c:extLst>
        </c:ser>
        <c:ser>
          <c:idx val="3"/>
          <c:order val="3"/>
          <c:tx>
            <c:strRef>
              <c:f>Foaie1!$E$1</c:f>
              <c:strCache>
                <c:ptCount val="1"/>
                <c:pt idx="0">
                  <c:v>15+</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Experiența dumneavoastră</c:v>
                </c:pt>
              </c:strCache>
            </c:strRef>
          </c:cat>
          <c:val>
            <c:numRef>
              <c:f>Foaie1!$E$2</c:f>
              <c:numCache>
                <c:formatCode>0.00%</c:formatCode>
                <c:ptCount val="1"/>
                <c:pt idx="0">
                  <c:v>0.54200000000000004</c:v>
                </c:pt>
              </c:numCache>
            </c:numRef>
          </c:val>
          <c:extLst>
            <c:ext xmlns:c16="http://schemas.microsoft.com/office/drawing/2014/chart" uri="{C3380CC4-5D6E-409C-BE32-E72D297353CC}">
              <c16:uniqueId val="{00000003-3A20-4E15-BFCB-6A67DBFED151}"/>
            </c:ext>
          </c:extLst>
        </c:ser>
        <c:dLbls>
          <c:dLblPos val="outEnd"/>
          <c:showLegendKey val="0"/>
          <c:showVal val="1"/>
          <c:showCatName val="0"/>
          <c:showSerName val="0"/>
          <c:showPercent val="0"/>
          <c:showBubbleSize val="0"/>
        </c:dLbls>
        <c:gapWidth val="150"/>
        <c:axId val="123181312"/>
        <c:axId val="123203584"/>
      </c:barChart>
      <c:catAx>
        <c:axId val="123181312"/>
        <c:scaling>
          <c:orientation val="minMax"/>
        </c:scaling>
        <c:delete val="0"/>
        <c:axPos val="b"/>
        <c:numFmt formatCode="General" sourceLinked="0"/>
        <c:majorTickMark val="out"/>
        <c:minorTickMark val="none"/>
        <c:tickLblPos val="nextTo"/>
        <c:txPr>
          <a:bodyPr/>
          <a:lstStyle/>
          <a:p>
            <a:pPr>
              <a:defRPr>
                <a:latin typeface="Georgia" panose="02040502050405020303" pitchFamily="18" charset="0"/>
              </a:defRPr>
            </a:pPr>
            <a:endParaRPr lang="en-US"/>
          </a:p>
        </c:txPr>
        <c:crossAx val="123203584"/>
        <c:crosses val="autoZero"/>
        <c:auto val="1"/>
        <c:lblAlgn val="ctr"/>
        <c:lblOffset val="100"/>
        <c:noMultiLvlLbl val="0"/>
      </c:catAx>
      <c:valAx>
        <c:axId val="123203584"/>
        <c:scaling>
          <c:orientation val="minMax"/>
        </c:scaling>
        <c:delete val="1"/>
        <c:axPos val="l"/>
        <c:numFmt formatCode="0.00%" sourceLinked="1"/>
        <c:majorTickMark val="out"/>
        <c:minorTickMark val="none"/>
        <c:tickLblPos val="nextTo"/>
        <c:crossAx val="123181312"/>
        <c:crosses val="autoZero"/>
        <c:crossBetween val="between"/>
      </c:valAx>
    </c:plotArea>
    <c:legend>
      <c:legendPos val="r"/>
      <c:overlay val="0"/>
      <c:txPr>
        <a:bodyPr/>
        <a:lstStyle/>
        <a:p>
          <a:pPr>
            <a:defRPr>
              <a:latin typeface="Georgia" panose="02040502050405020303" pitchFamily="18"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1250000000000003E-2"/>
          <c:y val="3.5156247837337118E-2"/>
          <c:w val="0.73760888287401571"/>
          <c:h val="0.83733563992767968"/>
        </c:manualLayout>
      </c:layout>
      <c:barChart>
        <c:barDir val="col"/>
        <c:grouping val="clustered"/>
        <c:varyColors val="0"/>
        <c:ser>
          <c:idx val="0"/>
          <c:order val="0"/>
          <c:tx>
            <c:strRef>
              <c:f>Foaie1!$B$1</c:f>
              <c:strCache>
                <c:ptCount val="1"/>
                <c:pt idx="0">
                  <c:v>Dezacord total</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Consider că instrumentele tehnologice sunt utile în activitatea mea profesională.</c:v>
                </c:pt>
              </c:strCache>
            </c:strRef>
          </c:cat>
          <c:val>
            <c:numRef>
              <c:f>Foaie1!$B$2</c:f>
              <c:numCache>
                <c:formatCode>0.00%</c:formatCode>
                <c:ptCount val="1"/>
                <c:pt idx="0">
                  <c:v>8.0000000000000002E-3</c:v>
                </c:pt>
              </c:numCache>
            </c:numRef>
          </c:val>
          <c:extLst>
            <c:ext xmlns:c16="http://schemas.microsoft.com/office/drawing/2014/chart" uri="{C3380CC4-5D6E-409C-BE32-E72D297353CC}">
              <c16:uniqueId val="{00000000-6B54-4855-A256-2D1F23FA1EF1}"/>
            </c:ext>
          </c:extLst>
        </c:ser>
        <c:ser>
          <c:idx val="1"/>
          <c:order val="1"/>
          <c:tx>
            <c:strRef>
              <c:f>Foaie1!$C$1</c:f>
              <c:strCache>
                <c:ptCount val="1"/>
                <c:pt idx="0">
                  <c:v>Dezacord</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Consider că instrumentele tehnologice sunt utile în activitatea mea profesională.</c:v>
                </c:pt>
              </c:strCache>
            </c:strRef>
          </c:cat>
          <c:val>
            <c:numRef>
              <c:f>Foaie1!$C$2</c:f>
              <c:numCache>
                <c:formatCode>0%</c:formatCode>
                <c:ptCount val="1"/>
                <c:pt idx="0">
                  <c:v>0</c:v>
                </c:pt>
              </c:numCache>
            </c:numRef>
          </c:val>
          <c:extLst>
            <c:ext xmlns:c16="http://schemas.microsoft.com/office/drawing/2014/chart" uri="{C3380CC4-5D6E-409C-BE32-E72D297353CC}">
              <c16:uniqueId val="{00000001-6B54-4855-A256-2D1F23FA1EF1}"/>
            </c:ext>
          </c:extLst>
        </c:ser>
        <c:ser>
          <c:idx val="2"/>
          <c:order val="2"/>
          <c:tx>
            <c:strRef>
              <c:f>Foaie1!$D$1</c:f>
              <c:strCache>
                <c:ptCount val="1"/>
                <c:pt idx="0">
                  <c:v>Neutru</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Consider că instrumentele tehnologice sunt utile în activitatea mea profesională.</c:v>
                </c:pt>
              </c:strCache>
            </c:strRef>
          </c:cat>
          <c:val>
            <c:numRef>
              <c:f>Foaie1!$D$2</c:f>
              <c:numCache>
                <c:formatCode>0.00%</c:formatCode>
                <c:ptCount val="1"/>
                <c:pt idx="0">
                  <c:v>8.0000000000000002E-3</c:v>
                </c:pt>
              </c:numCache>
            </c:numRef>
          </c:val>
          <c:extLst>
            <c:ext xmlns:c16="http://schemas.microsoft.com/office/drawing/2014/chart" uri="{C3380CC4-5D6E-409C-BE32-E72D297353CC}">
              <c16:uniqueId val="{00000002-6B54-4855-A256-2D1F23FA1EF1}"/>
            </c:ext>
          </c:extLst>
        </c:ser>
        <c:ser>
          <c:idx val="3"/>
          <c:order val="3"/>
          <c:tx>
            <c:strRef>
              <c:f>Foaie1!$E$1</c:f>
              <c:strCache>
                <c:ptCount val="1"/>
                <c:pt idx="0">
                  <c:v>Acord</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Consider că instrumentele tehnologice sunt utile în activitatea mea profesională.</c:v>
                </c:pt>
              </c:strCache>
            </c:strRef>
          </c:cat>
          <c:val>
            <c:numRef>
              <c:f>Foaie1!$E$2</c:f>
              <c:numCache>
                <c:formatCode>0.00%</c:formatCode>
                <c:ptCount val="1"/>
                <c:pt idx="0">
                  <c:v>0.23699999999999999</c:v>
                </c:pt>
              </c:numCache>
            </c:numRef>
          </c:val>
          <c:extLst>
            <c:ext xmlns:c16="http://schemas.microsoft.com/office/drawing/2014/chart" uri="{C3380CC4-5D6E-409C-BE32-E72D297353CC}">
              <c16:uniqueId val="{00000003-6B54-4855-A256-2D1F23FA1EF1}"/>
            </c:ext>
          </c:extLst>
        </c:ser>
        <c:ser>
          <c:idx val="4"/>
          <c:order val="4"/>
          <c:tx>
            <c:strRef>
              <c:f>Foaie1!$F$1</c:f>
              <c:strCache>
                <c:ptCount val="1"/>
                <c:pt idx="0">
                  <c:v>Acord total</c:v>
                </c:pt>
              </c:strCache>
            </c:strRef>
          </c:tx>
          <c:spPr>
            <a:solidFill>
              <a:schemeClr val="accent6"/>
            </a:solidFill>
          </c:spPr>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Consider că instrumentele tehnologice sunt utile în activitatea mea profesională.</c:v>
                </c:pt>
              </c:strCache>
            </c:strRef>
          </c:cat>
          <c:val>
            <c:numRef>
              <c:f>Foaie1!$F$2</c:f>
              <c:numCache>
                <c:formatCode>0.00%</c:formatCode>
                <c:ptCount val="1"/>
                <c:pt idx="0">
                  <c:v>0.746</c:v>
                </c:pt>
              </c:numCache>
            </c:numRef>
          </c:val>
          <c:extLst>
            <c:ext xmlns:c16="http://schemas.microsoft.com/office/drawing/2014/chart" uri="{C3380CC4-5D6E-409C-BE32-E72D297353CC}">
              <c16:uniqueId val="{00000004-6B54-4855-A256-2D1F23FA1EF1}"/>
            </c:ext>
          </c:extLst>
        </c:ser>
        <c:dLbls>
          <c:dLblPos val="outEnd"/>
          <c:showLegendKey val="0"/>
          <c:showVal val="1"/>
          <c:showCatName val="0"/>
          <c:showSerName val="0"/>
          <c:showPercent val="0"/>
          <c:showBubbleSize val="0"/>
        </c:dLbls>
        <c:gapWidth val="150"/>
        <c:axId val="123271424"/>
        <c:axId val="123281408"/>
      </c:barChart>
      <c:catAx>
        <c:axId val="123271424"/>
        <c:scaling>
          <c:orientation val="minMax"/>
        </c:scaling>
        <c:delete val="0"/>
        <c:axPos val="b"/>
        <c:numFmt formatCode="General" sourceLinked="0"/>
        <c:majorTickMark val="out"/>
        <c:minorTickMark val="none"/>
        <c:tickLblPos val="nextTo"/>
        <c:txPr>
          <a:bodyPr/>
          <a:lstStyle/>
          <a:p>
            <a:pPr>
              <a:defRPr>
                <a:latin typeface="Georgia" panose="02040502050405020303" pitchFamily="18" charset="0"/>
              </a:defRPr>
            </a:pPr>
            <a:endParaRPr lang="en-US"/>
          </a:p>
        </c:txPr>
        <c:crossAx val="123281408"/>
        <c:crosses val="autoZero"/>
        <c:auto val="1"/>
        <c:lblAlgn val="ctr"/>
        <c:lblOffset val="100"/>
        <c:noMultiLvlLbl val="0"/>
      </c:catAx>
      <c:valAx>
        <c:axId val="123281408"/>
        <c:scaling>
          <c:orientation val="minMax"/>
        </c:scaling>
        <c:delete val="1"/>
        <c:axPos val="l"/>
        <c:numFmt formatCode="0.00%" sourceLinked="1"/>
        <c:majorTickMark val="out"/>
        <c:minorTickMark val="none"/>
        <c:tickLblPos val="nextTo"/>
        <c:crossAx val="123271424"/>
        <c:crosses val="autoZero"/>
        <c:crossBetween val="between"/>
      </c:valAx>
    </c:plotArea>
    <c:legend>
      <c:legendPos val="r"/>
      <c:overlay val="0"/>
      <c:txPr>
        <a:bodyPr/>
        <a:lstStyle/>
        <a:p>
          <a:pPr>
            <a:defRPr>
              <a:latin typeface="Georgia" panose="02040502050405020303" pitchFamily="18"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Foaie1!$B$1</c:f>
              <c:strCache>
                <c:ptCount val="1"/>
                <c:pt idx="0">
                  <c:v>Dezacord total</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Consider că m-am adaptat constant la evoluția digitalizării devenind astfel un bun profesionist.</c:v>
                </c:pt>
              </c:strCache>
            </c:strRef>
          </c:cat>
          <c:val>
            <c:numRef>
              <c:f>Foaie1!$B$2</c:f>
              <c:numCache>
                <c:formatCode>0.00%</c:formatCode>
                <c:ptCount val="1"/>
                <c:pt idx="0">
                  <c:v>8.0000000000000002E-3</c:v>
                </c:pt>
              </c:numCache>
            </c:numRef>
          </c:val>
          <c:extLst>
            <c:ext xmlns:c16="http://schemas.microsoft.com/office/drawing/2014/chart" uri="{C3380CC4-5D6E-409C-BE32-E72D297353CC}">
              <c16:uniqueId val="{00000000-8680-46F7-9763-51AB714BB1B6}"/>
            </c:ext>
          </c:extLst>
        </c:ser>
        <c:ser>
          <c:idx val="1"/>
          <c:order val="1"/>
          <c:tx>
            <c:strRef>
              <c:f>Foaie1!$C$1</c:f>
              <c:strCache>
                <c:ptCount val="1"/>
                <c:pt idx="0">
                  <c:v>Dezacord</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Consider că m-am adaptat constant la evoluția digitalizării devenind astfel un bun profesionist.</c:v>
                </c:pt>
              </c:strCache>
            </c:strRef>
          </c:cat>
          <c:val>
            <c:numRef>
              <c:f>Foaie1!$C$2</c:f>
              <c:numCache>
                <c:formatCode>0%</c:formatCode>
                <c:ptCount val="1"/>
                <c:pt idx="0">
                  <c:v>0</c:v>
                </c:pt>
              </c:numCache>
            </c:numRef>
          </c:val>
          <c:extLst>
            <c:ext xmlns:c16="http://schemas.microsoft.com/office/drawing/2014/chart" uri="{C3380CC4-5D6E-409C-BE32-E72D297353CC}">
              <c16:uniqueId val="{00000001-8680-46F7-9763-51AB714BB1B6}"/>
            </c:ext>
          </c:extLst>
        </c:ser>
        <c:ser>
          <c:idx val="2"/>
          <c:order val="2"/>
          <c:tx>
            <c:strRef>
              <c:f>Foaie1!$D$1</c:f>
              <c:strCache>
                <c:ptCount val="1"/>
                <c:pt idx="0">
                  <c:v>Neutru </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Consider că m-am adaptat constant la evoluția digitalizării devenind astfel un bun profesionist.</c:v>
                </c:pt>
              </c:strCache>
            </c:strRef>
          </c:cat>
          <c:val>
            <c:numRef>
              <c:f>Foaie1!$D$2</c:f>
              <c:numCache>
                <c:formatCode>0.00%</c:formatCode>
                <c:ptCount val="1"/>
                <c:pt idx="0">
                  <c:v>2.5000000000000001E-2</c:v>
                </c:pt>
              </c:numCache>
            </c:numRef>
          </c:val>
          <c:extLst>
            <c:ext xmlns:c16="http://schemas.microsoft.com/office/drawing/2014/chart" uri="{C3380CC4-5D6E-409C-BE32-E72D297353CC}">
              <c16:uniqueId val="{00000002-8680-46F7-9763-51AB714BB1B6}"/>
            </c:ext>
          </c:extLst>
        </c:ser>
        <c:ser>
          <c:idx val="3"/>
          <c:order val="3"/>
          <c:tx>
            <c:strRef>
              <c:f>Foaie1!$E$1</c:f>
              <c:strCache>
                <c:ptCount val="1"/>
                <c:pt idx="0">
                  <c:v>Acord </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Consider că m-am adaptat constant la evoluția digitalizării devenind astfel un bun profesionist.</c:v>
                </c:pt>
              </c:strCache>
            </c:strRef>
          </c:cat>
          <c:val>
            <c:numRef>
              <c:f>Foaie1!$E$2</c:f>
              <c:numCache>
                <c:formatCode>0.00%</c:formatCode>
                <c:ptCount val="1"/>
                <c:pt idx="0">
                  <c:v>0.373</c:v>
                </c:pt>
              </c:numCache>
            </c:numRef>
          </c:val>
          <c:extLst>
            <c:ext xmlns:c16="http://schemas.microsoft.com/office/drawing/2014/chart" uri="{C3380CC4-5D6E-409C-BE32-E72D297353CC}">
              <c16:uniqueId val="{00000003-8680-46F7-9763-51AB714BB1B6}"/>
            </c:ext>
          </c:extLst>
        </c:ser>
        <c:ser>
          <c:idx val="4"/>
          <c:order val="4"/>
          <c:tx>
            <c:strRef>
              <c:f>Foaie1!$F$1</c:f>
              <c:strCache>
                <c:ptCount val="1"/>
                <c:pt idx="0">
                  <c:v>Acord total</c:v>
                </c:pt>
              </c:strCache>
            </c:strRef>
          </c:tx>
          <c:spPr>
            <a:solidFill>
              <a:schemeClr val="accent6"/>
            </a:solidFill>
          </c:spPr>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Consider că m-am adaptat constant la evoluția digitalizării devenind astfel un bun profesionist.</c:v>
                </c:pt>
              </c:strCache>
            </c:strRef>
          </c:cat>
          <c:val>
            <c:numRef>
              <c:f>Foaie1!$F$2</c:f>
              <c:numCache>
                <c:formatCode>0.00%</c:formatCode>
                <c:ptCount val="1"/>
                <c:pt idx="0">
                  <c:v>0.59299999999999997</c:v>
                </c:pt>
              </c:numCache>
            </c:numRef>
          </c:val>
          <c:extLst>
            <c:ext xmlns:c16="http://schemas.microsoft.com/office/drawing/2014/chart" uri="{C3380CC4-5D6E-409C-BE32-E72D297353CC}">
              <c16:uniqueId val="{00000004-8680-46F7-9763-51AB714BB1B6}"/>
            </c:ext>
          </c:extLst>
        </c:ser>
        <c:dLbls>
          <c:dLblPos val="outEnd"/>
          <c:showLegendKey val="0"/>
          <c:showVal val="1"/>
          <c:showCatName val="0"/>
          <c:showSerName val="0"/>
          <c:showPercent val="0"/>
          <c:showBubbleSize val="0"/>
        </c:dLbls>
        <c:gapWidth val="150"/>
        <c:axId val="123475072"/>
        <c:axId val="123476608"/>
      </c:barChart>
      <c:catAx>
        <c:axId val="123475072"/>
        <c:scaling>
          <c:orientation val="minMax"/>
        </c:scaling>
        <c:delete val="0"/>
        <c:axPos val="b"/>
        <c:numFmt formatCode="General" sourceLinked="0"/>
        <c:majorTickMark val="out"/>
        <c:minorTickMark val="none"/>
        <c:tickLblPos val="nextTo"/>
        <c:txPr>
          <a:bodyPr/>
          <a:lstStyle/>
          <a:p>
            <a:pPr>
              <a:defRPr>
                <a:latin typeface="Georgia" panose="02040502050405020303" pitchFamily="18" charset="0"/>
              </a:defRPr>
            </a:pPr>
            <a:endParaRPr lang="en-US"/>
          </a:p>
        </c:txPr>
        <c:crossAx val="123476608"/>
        <c:crosses val="autoZero"/>
        <c:auto val="1"/>
        <c:lblAlgn val="ctr"/>
        <c:lblOffset val="100"/>
        <c:noMultiLvlLbl val="0"/>
      </c:catAx>
      <c:valAx>
        <c:axId val="123476608"/>
        <c:scaling>
          <c:orientation val="minMax"/>
        </c:scaling>
        <c:delete val="1"/>
        <c:axPos val="l"/>
        <c:numFmt formatCode="0.00%" sourceLinked="1"/>
        <c:majorTickMark val="out"/>
        <c:minorTickMark val="none"/>
        <c:tickLblPos val="nextTo"/>
        <c:crossAx val="123475072"/>
        <c:crosses val="autoZero"/>
        <c:crossBetween val="between"/>
      </c:valAx>
    </c:plotArea>
    <c:legend>
      <c:legendPos val="r"/>
      <c:overlay val="0"/>
      <c:txPr>
        <a:bodyPr/>
        <a:lstStyle/>
        <a:p>
          <a:pPr>
            <a:defRPr>
              <a:latin typeface="Georgia" panose="02040502050405020303" pitchFamily="18"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Foaie1!$B$1</c:f>
              <c:strCache>
                <c:ptCount val="1"/>
                <c:pt idx="0">
                  <c:v>Dezacord total</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Instrumentele tehnologice specifice mi-au oferit posibilitatea scurtării timpului de lucru.</c:v>
                </c:pt>
              </c:strCache>
            </c:strRef>
          </c:cat>
          <c:val>
            <c:numRef>
              <c:f>Foaie1!$B$2</c:f>
              <c:numCache>
                <c:formatCode>0.00%</c:formatCode>
                <c:ptCount val="1"/>
                <c:pt idx="0">
                  <c:v>8.0000000000000002E-3</c:v>
                </c:pt>
              </c:numCache>
            </c:numRef>
          </c:val>
          <c:extLst>
            <c:ext xmlns:c16="http://schemas.microsoft.com/office/drawing/2014/chart" uri="{C3380CC4-5D6E-409C-BE32-E72D297353CC}">
              <c16:uniqueId val="{00000000-EEF3-4CF5-B35E-B8B5C6FEDC1A}"/>
            </c:ext>
          </c:extLst>
        </c:ser>
        <c:ser>
          <c:idx val="1"/>
          <c:order val="1"/>
          <c:tx>
            <c:strRef>
              <c:f>Foaie1!$C$1</c:f>
              <c:strCache>
                <c:ptCount val="1"/>
                <c:pt idx="0">
                  <c:v>Dezacord</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Instrumentele tehnologice specifice mi-au oferit posibilitatea scurtării timpului de lucru.</c:v>
                </c:pt>
              </c:strCache>
            </c:strRef>
          </c:cat>
          <c:val>
            <c:numRef>
              <c:f>Foaie1!$C$2</c:f>
              <c:numCache>
                <c:formatCode>0.00%</c:formatCode>
                <c:ptCount val="1"/>
                <c:pt idx="0">
                  <c:v>1.7000000000000001E-2</c:v>
                </c:pt>
              </c:numCache>
            </c:numRef>
          </c:val>
          <c:extLst>
            <c:ext xmlns:c16="http://schemas.microsoft.com/office/drawing/2014/chart" uri="{C3380CC4-5D6E-409C-BE32-E72D297353CC}">
              <c16:uniqueId val="{00000001-EEF3-4CF5-B35E-B8B5C6FEDC1A}"/>
            </c:ext>
          </c:extLst>
        </c:ser>
        <c:ser>
          <c:idx val="2"/>
          <c:order val="2"/>
          <c:tx>
            <c:strRef>
              <c:f>Foaie1!$D$1</c:f>
              <c:strCache>
                <c:ptCount val="1"/>
                <c:pt idx="0">
                  <c:v>Neutru</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Instrumentele tehnologice specifice mi-au oferit posibilitatea scurtării timpului de lucru.</c:v>
                </c:pt>
              </c:strCache>
            </c:strRef>
          </c:cat>
          <c:val>
            <c:numRef>
              <c:f>Foaie1!$D$2</c:f>
              <c:numCache>
                <c:formatCode>0.00%</c:formatCode>
                <c:ptCount val="1"/>
                <c:pt idx="0">
                  <c:v>4.2000000000000003E-2</c:v>
                </c:pt>
              </c:numCache>
            </c:numRef>
          </c:val>
          <c:extLst>
            <c:ext xmlns:c16="http://schemas.microsoft.com/office/drawing/2014/chart" uri="{C3380CC4-5D6E-409C-BE32-E72D297353CC}">
              <c16:uniqueId val="{00000002-EEF3-4CF5-B35E-B8B5C6FEDC1A}"/>
            </c:ext>
          </c:extLst>
        </c:ser>
        <c:ser>
          <c:idx val="3"/>
          <c:order val="3"/>
          <c:tx>
            <c:strRef>
              <c:f>Foaie1!$E$1</c:f>
              <c:strCache>
                <c:ptCount val="1"/>
                <c:pt idx="0">
                  <c:v>Acord</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Instrumentele tehnologice specifice mi-au oferit posibilitatea scurtării timpului de lucru.</c:v>
                </c:pt>
              </c:strCache>
            </c:strRef>
          </c:cat>
          <c:val>
            <c:numRef>
              <c:f>Foaie1!$E$2</c:f>
              <c:numCache>
                <c:formatCode>0.00%</c:formatCode>
                <c:ptCount val="1"/>
                <c:pt idx="0">
                  <c:v>0.246</c:v>
                </c:pt>
              </c:numCache>
            </c:numRef>
          </c:val>
          <c:extLst>
            <c:ext xmlns:c16="http://schemas.microsoft.com/office/drawing/2014/chart" uri="{C3380CC4-5D6E-409C-BE32-E72D297353CC}">
              <c16:uniqueId val="{00000003-EEF3-4CF5-B35E-B8B5C6FEDC1A}"/>
            </c:ext>
          </c:extLst>
        </c:ser>
        <c:ser>
          <c:idx val="4"/>
          <c:order val="4"/>
          <c:tx>
            <c:strRef>
              <c:f>Foaie1!$F$1</c:f>
              <c:strCache>
                <c:ptCount val="1"/>
                <c:pt idx="0">
                  <c:v>Acord total</c:v>
                </c:pt>
              </c:strCache>
            </c:strRef>
          </c:tx>
          <c:spPr>
            <a:solidFill>
              <a:schemeClr val="accent6"/>
            </a:solidFill>
          </c:spPr>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Instrumentele tehnologice specifice mi-au oferit posibilitatea scurtării timpului de lucru.</c:v>
                </c:pt>
              </c:strCache>
            </c:strRef>
          </c:cat>
          <c:val>
            <c:numRef>
              <c:f>Foaie1!$F$2</c:f>
              <c:numCache>
                <c:formatCode>0.00%</c:formatCode>
                <c:ptCount val="1"/>
                <c:pt idx="0">
                  <c:v>0.68600000000000005</c:v>
                </c:pt>
              </c:numCache>
            </c:numRef>
          </c:val>
          <c:extLst>
            <c:ext xmlns:c16="http://schemas.microsoft.com/office/drawing/2014/chart" uri="{C3380CC4-5D6E-409C-BE32-E72D297353CC}">
              <c16:uniqueId val="{00000004-EEF3-4CF5-B35E-B8B5C6FEDC1A}"/>
            </c:ext>
          </c:extLst>
        </c:ser>
        <c:dLbls>
          <c:dLblPos val="outEnd"/>
          <c:showLegendKey val="0"/>
          <c:showVal val="1"/>
          <c:showCatName val="0"/>
          <c:showSerName val="0"/>
          <c:showPercent val="0"/>
          <c:showBubbleSize val="0"/>
        </c:dLbls>
        <c:gapWidth val="150"/>
        <c:axId val="123532416"/>
        <c:axId val="123533952"/>
      </c:barChart>
      <c:catAx>
        <c:axId val="123532416"/>
        <c:scaling>
          <c:orientation val="minMax"/>
        </c:scaling>
        <c:delete val="0"/>
        <c:axPos val="b"/>
        <c:numFmt formatCode="General" sourceLinked="0"/>
        <c:majorTickMark val="out"/>
        <c:minorTickMark val="none"/>
        <c:tickLblPos val="nextTo"/>
        <c:txPr>
          <a:bodyPr/>
          <a:lstStyle/>
          <a:p>
            <a:pPr>
              <a:defRPr>
                <a:latin typeface="Georgia" panose="02040502050405020303" pitchFamily="18" charset="0"/>
              </a:defRPr>
            </a:pPr>
            <a:endParaRPr lang="en-US"/>
          </a:p>
        </c:txPr>
        <c:crossAx val="123533952"/>
        <c:crosses val="autoZero"/>
        <c:auto val="1"/>
        <c:lblAlgn val="ctr"/>
        <c:lblOffset val="100"/>
        <c:noMultiLvlLbl val="0"/>
      </c:catAx>
      <c:valAx>
        <c:axId val="123533952"/>
        <c:scaling>
          <c:orientation val="minMax"/>
        </c:scaling>
        <c:delete val="1"/>
        <c:axPos val="l"/>
        <c:numFmt formatCode="0.00%" sourceLinked="1"/>
        <c:majorTickMark val="out"/>
        <c:minorTickMark val="none"/>
        <c:tickLblPos val="nextTo"/>
        <c:crossAx val="123532416"/>
        <c:crosses val="autoZero"/>
        <c:crossBetween val="between"/>
      </c:valAx>
    </c:plotArea>
    <c:legend>
      <c:legendPos val="r"/>
      <c:overlay val="0"/>
      <c:txPr>
        <a:bodyPr/>
        <a:lstStyle/>
        <a:p>
          <a:pPr>
            <a:defRPr>
              <a:latin typeface="Georgia" panose="02040502050405020303" pitchFamily="18"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Foaie1!$B$1</c:f>
              <c:strCache>
                <c:ptCount val="1"/>
                <c:pt idx="0">
                  <c:v>Dezacord total </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Din cauza digitalizării mi-au fost alocate mai multe sarcini ce nu țineau inițial de compentența mea.</c:v>
                </c:pt>
              </c:strCache>
            </c:strRef>
          </c:cat>
          <c:val>
            <c:numRef>
              <c:f>Foaie1!$B$2</c:f>
              <c:numCache>
                <c:formatCode>0%</c:formatCode>
                <c:ptCount val="1"/>
                <c:pt idx="0">
                  <c:v>0</c:v>
                </c:pt>
              </c:numCache>
            </c:numRef>
          </c:val>
          <c:extLst>
            <c:ext xmlns:c16="http://schemas.microsoft.com/office/drawing/2014/chart" uri="{C3380CC4-5D6E-409C-BE32-E72D297353CC}">
              <c16:uniqueId val="{00000000-C5C1-4387-BD57-D22CD8EEEE8C}"/>
            </c:ext>
          </c:extLst>
        </c:ser>
        <c:ser>
          <c:idx val="1"/>
          <c:order val="1"/>
          <c:tx>
            <c:strRef>
              <c:f>Foaie1!$C$1</c:f>
              <c:strCache>
                <c:ptCount val="1"/>
                <c:pt idx="0">
                  <c:v>Dezacord </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Din cauza digitalizării mi-au fost alocate mai multe sarcini ce nu țineau inițial de compentența mea.</c:v>
                </c:pt>
              </c:strCache>
            </c:strRef>
          </c:cat>
          <c:val>
            <c:numRef>
              <c:f>Foaie1!$C$2</c:f>
              <c:numCache>
                <c:formatCode>0.00%</c:formatCode>
                <c:ptCount val="1"/>
                <c:pt idx="0">
                  <c:v>0.10199999999999999</c:v>
                </c:pt>
              </c:numCache>
            </c:numRef>
          </c:val>
          <c:extLst>
            <c:ext xmlns:c16="http://schemas.microsoft.com/office/drawing/2014/chart" uri="{C3380CC4-5D6E-409C-BE32-E72D297353CC}">
              <c16:uniqueId val="{00000001-C5C1-4387-BD57-D22CD8EEEE8C}"/>
            </c:ext>
          </c:extLst>
        </c:ser>
        <c:ser>
          <c:idx val="2"/>
          <c:order val="2"/>
          <c:tx>
            <c:strRef>
              <c:f>Foaie1!$D$1</c:f>
              <c:strCache>
                <c:ptCount val="1"/>
                <c:pt idx="0">
                  <c:v>Neutru</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Din cauza digitalizării mi-au fost alocate mai multe sarcini ce nu țineau inițial de compentența mea.</c:v>
                </c:pt>
              </c:strCache>
            </c:strRef>
          </c:cat>
          <c:val>
            <c:numRef>
              <c:f>Foaie1!$D$2</c:f>
              <c:numCache>
                <c:formatCode>0.00%</c:formatCode>
                <c:ptCount val="1"/>
                <c:pt idx="0">
                  <c:v>0.30499999999999999</c:v>
                </c:pt>
              </c:numCache>
            </c:numRef>
          </c:val>
          <c:extLst>
            <c:ext xmlns:c16="http://schemas.microsoft.com/office/drawing/2014/chart" uri="{C3380CC4-5D6E-409C-BE32-E72D297353CC}">
              <c16:uniqueId val="{00000002-C5C1-4387-BD57-D22CD8EEEE8C}"/>
            </c:ext>
          </c:extLst>
        </c:ser>
        <c:ser>
          <c:idx val="3"/>
          <c:order val="3"/>
          <c:tx>
            <c:strRef>
              <c:f>Foaie1!$E$1</c:f>
              <c:strCache>
                <c:ptCount val="1"/>
                <c:pt idx="0">
                  <c:v>Acord</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Din cauza digitalizării mi-au fost alocate mai multe sarcini ce nu țineau inițial de compentența mea.</c:v>
                </c:pt>
              </c:strCache>
            </c:strRef>
          </c:cat>
          <c:val>
            <c:numRef>
              <c:f>Foaie1!$E$2</c:f>
              <c:numCache>
                <c:formatCode>0.00%</c:formatCode>
                <c:ptCount val="1"/>
                <c:pt idx="0">
                  <c:v>0.34699999999999998</c:v>
                </c:pt>
              </c:numCache>
            </c:numRef>
          </c:val>
          <c:extLst>
            <c:ext xmlns:c16="http://schemas.microsoft.com/office/drawing/2014/chart" uri="{C3380CC4-5D6E-409C-BE32-E72D297353CC}">
              <c16:uniqueId val="{00000003-C5C1-4387-BD57-D22CD8EEEE8C}"/>
            </c:ext>
          </c:extLst>
        </c:ser>
        <c:ser>
          <c:idx val="4"/>
          <c:order val="4"/>
          <c:tx>
            <c:strRef>
              <c:f>Foaie1!$F$1</c:f>
              <c:strCache>
                <c:ptCount val="1"/>
                <c:pt idx="0">
                  <c:v>Acord total</c:v>
                </c:pt>
              </c:strCache>
            </c:strRef>
          </c:tx>
          <c:spPr>
            <a:solidFill>
              <a:schemeClr val="accent6"/>
            </a:solidFill>
          </c:spPr>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Din cauza digitalizării mi-au fost alocate mai multe sarcini ce nu țineau inițial de compentența mea.</c:v>
                </c:pt>
              </c:strCache>
            </c:strRef>
          </c:cat>
          <c:val>
            <c:numRef>
              <c:f>Foaie1!$F$2</c:f>
              <c:numCache>
                <c:formatCode>0.00%</c:formatCode>
                <c:ptCount val="1"/>
                <c:pt idx="0">
                  <c:v>0.246</c:v>
                </c:pt>
              </c:numCache>
            </c:numRef>
          </c:val>
          <c:extLst>
            <c:ext xmlns:c16="http://schemas.microsoft.com/office/drawing/2014/chart" uri="{C3380CC4-5D6E-409C-BE32-E72D297353CC}">
              <c16:uniqueId val="{00000004-C5C1-4387-BD57-D22CD8EEEE8C}"/>
            </c:ext>
          </c:extLst>
        </c:ser>
        <c:dLbls>
          <c:dLblPos val="outEnd"/>
          <c:showLegendKey val="0"/>
          <c:showVal val="1"/>
          <c:showCatName val="0"/>
          <c:showSerName val="0"/>
          <c:showPercent val="0"/>
          <c:showBubbleSize val="0"/>
        </c:dLbls>
        <c:gapWidth val="150"/>
        <c:axId val="136852992"/>
        <c:axId val="136854528"/>
      </c:barChart>
      <c:catAx>
        <c:axId val="136852992"/>
        <c:scaling>
          <c:orientation val="minMax"/>
        </c:scaling>
        <c:delete val="0"/>
        <c:axPos val="b"/>
        <c:numFmt formatCode="General" sourceLinked="0"/>
        <c:majorTickMark val="out"/>
        <c:minorTickMark val="none"/>
        <c:tickLblPos val="nextTo"/>
        <c:txPr>
          <a:bodyPr/>
          <a:lstStyle/>
          <a:p>
            <a:pPr>
              <a:defRPr>
                <a:latin typeface="Georgia" panose="02040502050405020303" pitchFamily="18" charset="0"/>
              </a:defRPr>
            </a:pPr>
            <a:endParaRPr lang="en-US"/>
          </a:p>
        </c:txPr>
        <c:crossAx val="136854528"/>
        <c:crosses val="autoZero"/>
        <c:auto val="1"/>
        <c:lblAlgn val="ctr"/>
        <c:lblOffset val="100"/>
        <c:noMultiLvlLbl val="0"/>
      </c:catAx>
      <c:valAx>
        <c:axId val="136854528"/>
        <c:scaling>
          <c:orientation val="minMax"/>
        </c:scaling>
        <c:delete val="1"/>
        <c:axPos val="l"/>
        <c:numFmt formatCode="0%" sourceLinked="1"/>
        <c:majorTickMark val="out"/>
        <c:minorTickMark val="none"/>
        <c:tickLblPos val="nextTo"/>
        <c:crossAx val="136852992"/>
        <c:crosses val="autoZero"/>
        <c:crossBetween val="between"/>
      </c:valAx>
    </c:plotArea>
    <c:legend>
      <c:legendPos val="r"/>
      <c:overlay val="0"/>
      <c:txPr>
        <a:bodyPr/>
        <a:lstStyle/>
        <a:p>
          <a:pPr>
            <a:defRPr>
              <a:latin typeface="Georgia" panose="02040502050405020303" pitchFamily="18"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Foaie1!$B$1</c:f>
              <c:strCache>
                <c:ptCount val="1"/>
                <c:pt idx="0">
                  <c:v>Dezacord total</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 Consider că mi-am folosit timpul câștigat în dezvoltarea altor abilități astfel încât să performez la locul de muncă.</c:v>
                </c:pt>
              </c:strCache>
            </c:strRef>
          </c:cat>
          <c:val>
            <c:numRef>
              <c:f>Foaie1!$B$2</c:f>
              <c:numCache>
                <c:formatCode>0.00%</c:formatCode>
                <c:ptCount val="1"/>
                <c:pt idx="0">
                  <c:v>2.5000000000000001E-2</c:v>
                </c:pt>
              </c:numCache>
            </c:numRef>
          </c:val>
          <c:extLst>
            <c:ext xmlns:c16="http://schemas.microsoft.com/office/drawing/2014/chart" uri="{C3380CC4-5D6E-409C-BE32-E72D297353CC}">
              <c16:uniqueId val="{00000000-4FEA-4BB8-8B72-D15B1A5315F7}"/>
            </c:ext>
          </c:extLst>
        </c:ser>
        <c:ser>
          <c:idx val="1"/>
          <c:order val="1"/>
          <c:tx>
            <c:strRef>
              <c:f>Foaie1!$C$1</c:f>
              <c:strCache>
                <c:ptCount val="1"/>
                <c:pt idx="0">
                  <c:v>Dezacord</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 Consider că mi-am folosit timpul câștigat în dezvoltarea altor abilități astfel încât să performez la locul de muncă.</c:v>
                </c:pt>
              </c:strCache>
            </c:strRef>
          </c:cat>
          <c:val>
            <c:numRef>
              <c:f>Foaie1!$C$2</c:f>
              <c:numCache>
                <c:formatCode>0.00%</c:formatCode>
                <c:ptCount val="1"/>
                <c:pt idx="0">
                  <c:v>2.5000000000000001E-2</c:v>
                </c:pt>
              </c:numCache>
            </c:numRef>
          </c:val>
          <c:extLst>
            <c:ext xmlns:c16="http://schemas.microsoft.com/office/drawing/2014/chart" uri="{C3380CC4-5D6E-409C-BE32-E72D297353CC}">
              <c16:uniqueId val="{00000001-4FEA-4BB8-8B72-D15B1A5315F7}"/>
            </c:ext>
          </c:extLst>
        </c:ser>
        <c:ser>
          <c:idx val="2"/>
          <c:order val="2"/>
          <c:tx>
            <c:strRef>
              <c:f>Foaie1!$D$1</c:f>
              <c:strCache>
                <c:ptCount val="1"/>
                <c:pt idx="0">
                  <c:v>Neutru</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 Consider că mi-am folosit timpul câștigat în dezvoltarea altor abilități astfel încât să performez la locul de muncă.</c:v>
                </c:pt>
              </c:strCache>
            </c:strRef>
          </c:cat>
          <c:val>
            <c:numRef>
              <c:f>Foaie1!$D$2</c:f>
              <c:numCache>
                <c:formatCode>0.00%</c:formatCode>
                <c:ptCount val="1"/>
                <c:pt idx="0">
                  <c:v>9.2999999999999999E-2</c:v>
                </c:pt>
              </c:numCache>
            </c:numRef>
          </c:val>
          <c:extLst>
            <c:ext xmlns:c16="http://schemas.microsoft.com/office/drawing/2014/chart" uri="{C3380CC4-5D6E-409C-BE32-E72D297353CC}">
              <c16:uniqueId val="{00000002-4FEA-4BB8-8B72-D15B1A5315F7}"/>
            </c:ext>
          </c:extLst>
        </c:ser>
        <c:ser>
          <c:idx val="3"/>
          <c:order val="3"/>
          <c:tx>
            <c:strRef>
              <c:f>Foaie1!$E$1</c:f>
              <c:strCache>
                <c:ptCount val="1"/>
                <c:pt idx="0">
                  <c:v>Acord</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 Consider că mi-am folosit timpul câștigat în dezvoltarea altor abilități astfel încât să performez la locul de muncă.</c:v>
                </c:pt>
              </c:strCache>
            </c:strRef>
          </c:cat>
          <c:val>
            <c:numRef>
              <c:f>Foaie1!$E$2</c:f>
              <c:numCache>
                <c:formatCode>0.00%</c:formatCode>
                <c:ptCount val="1"/>
                <c:pt idx="0">
                  <c:v>0.35599999999999998</c:v>
                </c:pt>
              </c:numCache>
            </c:numRef>
          </c:val>
          <c:extLst>
            <c:ext xmlns:c16="http://schemas.microsoft.com/office/drawing/2014/chart" uri="{C3380CC4-5D6E-409C-BE32-E72D297353CC}">
              <c16:uniqueId val="{00000003-4FEA-4BB8-8B72-D15B1A5315F7}"/>
            </c:ext>
          </c:extLst>
        </c:ser>
        <c:ser>
          <c:idx val="4"/>
          <c:order val="4"/>
          <c:tx>
            <c:strRef>
              <c:f>Foaie1!$F$1</c:f>
              <c:strCache>
                <c:ptCount val="1"/>
                <c:pt idx="0">
                  <c:v>Acord total</c:v>
                </c:pt>
              </c:strCache>
            </c:strRef>
          </c:tx>
          <c:spPr>
            <a:solidFill>
              <a:schemeClr val="accent6"/>
            </a:solidFill>
          </c:spPr>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 Consider că mi-am folosit timpul câștigat în dezvoltarea altor abilități astfel încât să performez la locul de muncă.</c:v>
                </c:pt>
              </c:strCache>
            </c:strRef>
          </c:cat>
          <c:val>
            <c:numRef>
              <c:f>Foaie1!$F$2</c:f>
              <c:numCache>
                <c:formatCode>0%</c:formatCode>
                <c:ptCount val="1"/>
                <c:pt idx="0">
                  <c:v>0.5</c:v>
                </c:pt>
              </c:numCache>
            </c:numRef>
          </c:val>
          <c:extLst>
            <c:ext xmlns:c16="http://schemas.microsoft.com/office/drawing/2014/chart" uri="{C3380CC4-5D6E-409C-BE32-E72D297353CC}">
              <c16:uniqueId val="{00000004-4FEA-4BB8-8B72-D15B1A5315F7}"/>
            </c:ext>
          </c:extLst>
        </c:ser>
        <c:dLbls>
          <c:dLblPos val="outEnd"/>
          <c:showLegendKey val="0"/>
          <c:showVal val="1"/>
          <c:showCatName val="0"/>
          <c:showSerName val="0"/>
          <c:showPercent val="0"/>
          <c:showBubbleSize val="0"/>
        </c:dLbls>
        <c:gapWidth val="150"/>
        <c:axId val="175947776"/>
        <c:axId val="175949312"/>
      </c:barChart>
      <c:catAx>
        <c:axId val="175947776"/>
        <c:scaling>
          <c:orientation val="minMax"/>
        </c:scaling>
        <c:delete val="0"/>
        <c:axPos val="b"/>
        <c:numFmt formatCode="General" sourceLinked="0"/>
        <c:majorTickMark val="out"/>
        <c:minorTickMark val="none"/>
        <c:tickLblPos val="nextTo"/>
        <c:txPr>
          <a:bodyPr/>
          <a:lstStyle/>
          <a:p>
            <a:pPr>
              <a:defRPr>
                <a:latin typeface="Georgia" panose="02040502050405020303" pitchFamily="18" charset="0"/>
              </a:defRPr>
            </a:pPr>
            <a:endParaRPr lang="en-US"/>
          </a:p>
        </c:txPr>
        <c:crossAx val="175949312"/>
        <c:crosses val="autoZero"/>
        <c:auto val="1"/>
        <c:lblAlgn val="ctr"/>
        <c:lblOffset val="100"/>
        <c:noMultiLvlLbl val="0"/>
      </c:catAx>
      <c:valAx>
        <c:axId val="175949312"/>
        <c:scaling>
          <c:orientation val="minMax"/>
        </c:scaling>
        <c:delete val="1"/>
        <c:axPos val="l"/>
        <c:numFmt formatCode="0.00%" sourceLinked="1"/>
        <c:majorTickMark val="out"/>
        <c:minorTickMark val="none"/>
        <c:tickLblPos val="nextTo"/>
        <c:crossAx val="175947776"/>
        <c:crosses val="autoZero"/>
        <c:crossBetween val="between"/>
      </c:valAx>
    </c:plotArea>
    <c:legend>
      <c:legendPos val="r"/>
      <c:overlay val="0"/>
      <c:txPr>
        <a:bodyPr/>
        <a:lstStyle/>
        <a:p>
          <a:pPr>
            <a:defRPr>
              <a:latin typeface="Georgia" panose="02040502050405020303" pitchFamily="18"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Foaie1!$B$1</c:f>
              <c:strCache>
                <c:ptCount val="1"/>
                <c:pt idx="0">
                  <c:v>Dezacord total</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Am fost nevoit/ă să imi lărgesc sfera de competențe.</c:v>
                </c:pt>
              </c:strCache>
            </c:strRef>
          </c:cat>
          <c:val>
            <c:numRef>
              <c:f>Foaie1!$B$2</c:f>
              <c:numCache>
                <c:formatCode>0%</c:formatCode>
                <c:ptCount val="1"/>
                <c:pt idx="0">
                  <c:v>0</c:v>
                </c:pt>
              </c:numCache>
            </c:numRef>
          </c:val>
          <c:extLst>
            <c:ext xmlns:c16="http://schemas.microsoft.com/office/drawing/2014/chart" uri="{C3380CC4-5D6E-409C-BE32-E72D297353CC}">
              <c16:uniqueId val="{00000000-D42F-45FD-814E-BB58F768AFD1}"/>
            </c:ext>
          </c:extLst>
        </c:ser>
        <c:ser>
          <c:idx val="1"/>
          <c:order val="1"/>
          <c:tx>
            <c:strRef>
              <c:f>Foaie1!$C$1</c:f>
              <c:strCache>
                <c:ptCount val="1"/>
                <c:pt idx="0">
                  <c:v>Dezacord</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Am fost nevoit/ă să imi lărgesc sfera de competențe.</c:v>
                </c:pt>
              </c:strCache>
            </c:strRef>
          </c:cat>
          <c:val>
            <c:numRef>
              <c:f>Foaie1!$C$2</c:f>
              <c:numCache>
                <c:formatCode>0.00%</c:formatCode>
                <c:ptCount val="1"/>
                <c:pt idx="0">
                  <c:v>8.0000000000000002E-3</c:v>
                </c:pt>
              </c:numCache>
            </c:numRef>
          </c:val>
          <c:extLst>
            <c:ext xmlns:c16="http://schemas.microsoft.com/office/drawing/2014/chart" uri="{C3380CC4-5D6E-409C-BE32-E72D297353CC}">
              <c16:uniqueId val="{00000001-D42F-45FD-814E-BB58F768AFD1}"/>
            </c:ext>
          </c:extLst>
        </c:ser>
        <c:ser>
          <c:idx val="2"/>
          <c:order val="2"/>
          <c:tx>
            <c:strRef>
              <c:f>Foaie1!$D$1</c:f>
              <c:strCache>
                <c:ptCount val="1"/>
                <c:pt idx="0">
                  <c:v>Neutru</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Am fost nevoit/ă să imi lărgesc sfera de competențe.</c:v>
                </c:pt>
              </c:strCache>
            </c:strRef>
          </c:cat>
          <c:val>
            <c:numRef>
              <c:f>Foaie1!$D$2</c:f>
              <c:numCache>
                <c:formatCode>0.00%</c:formatCode>
                <c:ptCount val="1"/>
                <c:pt idx="0">
                  <c:v>0.11899999999999999</c:v>
                </c:pt>
              </c:numCache>
            </c:numRef>
          </c:val>
          <c:extLst>
            <c:ext xmlns:c16="http://schemas.microsoft.com/office/drawing/2014/chart" uri="{C3380CC4-5D6E-409C-BE32-E72D297353CC}">
              <c16:uniqueId val="{00000002-D42F-45FD-814E-BB58F768AFD1}"/>
            </c:ext>
          </c:extLst>
        </c:ser>
        <c:ser>
          <c:idx val="3"/>
          <c:order val="3"/>
          <c:tx>
            <c:strRef>
              <c:f>Foaie1!$E$1</c:f>
              <c:strCache>
                <c:ptCount val="1"/>
                <c:pt idx="0">
                  <c:v>Acord</c:v>
                </c:pt>
              </c:strCache>
            </c:strRef>
          </c:tx>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Am fost nevoit/ă să imi lărgesc sfera de competențe.</c:v>
                </c:pt>
              </c:strCache>
            </c:strRef>
          </c:cat>
          <c:val>
            <c:numRef>
              <c:f>Foaie1!$E$2</c:f>
              <c:numCache>
                <c:formatCode>0.00%</c:formatCode>
                <c:ptCount val="1"/>
                <c:pt idx="0">
                  <c:v>0.52500000000000002</c:v>
                </c:pt>
              </c:numCache>
            </c:numRef>
          </c:val>
          <c:extLst>
            <c:ext xmlns:c16="http://schemas.microsoft.com/office/drawing/2014/chart" uri="{C3380CC4-5D6E-409C-BE32-E72D297353CC}">
              <c16:uniqueId val="{00000003-D42F-45FD-814E-BB58F768AFD1}"/>
            </c:ext>
          </c:extLst>
        </c:ser>
        <c:ser>
          <c:idx val="4"/>
          <c:order val="4"/>
          <c:tx>
            <c:strRef>
              <c:f>Foaie1!$F$1</c:f>
              <c:strCache>
                <c:ptCount val="1"/>
                <c:pt idx="0">
                  <c:v>Acord total</c:v>
                </c:pt>
              </c:strCache>
            </c:strRef>
          </c:tx>
          <c:spPr>
            <a:solidFill>
              <a:schemeClr val="accent6"/>
            </a:solidFill>
          </c:spPr>
          <c:invertIfNegative val="0"/>
          <c:dLbls>
            <c:spPr>
              <a:noFill/>
              <a:ln>
                <a:noFill/>
              </a:ln>
              <a:effectLst/>
            </c:spPr>
            <c:txPr>
              <a:bodyPr/>
              <a:lstStyle/>
              <a:p>
                <a:pPr>
                  <a:defRPr>
                    <a:latin typeface="Georgia" panose="02040502050405020303"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Foaie1!$A$2</c:f>
              <c:strCache>
                <c:ptCount val="1"/>
                <c:pt idx="0">
                  <c:v>Am fost nevoit/ă să imi lărgesc sfera de competențe.</c:v>
                </c:pt>
              </c:strCache>
            </c:strRef>
          </c:cat>
          <c:val>
            <c:numRef>
              <c:f>Foaie1!$F$2</c:f>
              <c:numCache>
                <c:formatCode>0.00%</c:formatCode>
                <c:ptCount val="1"/>
                <c:pt idx="0">
                  <c:v>0.34699999999999998</c:v>
                </c:pt>
              </c:numCache>
            </c:numRef>
          </c:val>
          <c:extLst>
            <c:ext xmlns:c16="http://schemas.microsoft.com/office/drawing/2014/chart" uri="{C3380CC4-5D6E-409C-BE32-E72D297353CC}">
              <c16:uniqueId val="{00000004-D42F-45FD-814E-BB58F768AFD1}"/>
            </c:ext>
          </c:extLst>
        </c:ser>
        <c:dLbls>
          <c:dLblPos val="outEnd"/>
          <c:showLegendKey val="0"/>
          <c:showVal val="1"/>
          <c:showCatName val="0"/>
          <c:showSerName val="0"/>
          <c:showPercent val="0"/>
          <c:showBubbleSize val="0"/>
        </c:dLbls>
        <c:gapWidth val="150"/>
        <c:axId val="207710464"/>
        <c:axId val="207728640"/>
      </c:barChart>
      <c:catAx>
        <c:axId val="207710464"/>
        <c:scaling>
          <c:orientation val="minMax"/>
        </c:scaling>
        <c:delete val="0"/>
        <c:axPos val="b"/>
        <c:numFmt formatCode="General" sourceLinked="0"/>
        <c:majorTickMark val="out"/>
        <c:minorTickMark val="none"/>
        <c:tickLblPos val="nextTo"/>
        <c:txPr>
          <a:bodyPr/>
          <a:lstStyle/>
          <a:p>
            <a:pPr>
              <a:defRPr>
                <a:latin typeface="Georgia" panose="02040502050405020303" pitchFamily="18" charset="0"/>
              </a:defRPr>
            </a:pPr>
            <a:endParaRPr lang="en-US"/>
          </a:p>
        </c:txPr>
        <c:crossAx val="207728640"/>
        <c:crosses val="autoZero"/>
        <c:auto val="1"/>
        <c:lblAlgn val="ctr"/>
        <c:lblOffset val="100"/>
        <c:noMultiLvlLbl val="0"/>
      </c:catAx>
      <c:valAx>
        <c:axId val="207728640"/>
        <c:scaling>
          <c:orientation val="minMax"/>
        </c:scaling>
        <c:delete val="1"/>
        <c:axPos val="l"/>
        <c:numFmt formatCode="0%" sourceLinked="1"/>
        <c:majorTickMark val="out"/>
        <c:minorTickMark val="none"/>
        <c:tickLblPos val="nextTo"/>
        <c:crossAx val="207710464"/>
        <c:crosses val="autoZero"/>
        <c:crossBetween val="between"/>
      </c:valAx>
    </c:plotArea>
    <c:legend>
      <c:legendPos val="r"/>
      <c:overlay val="0"/>
      <c:txPr>
        <a:bodyPr/>
        <a:lstStyle/>
        <a:p>
          <a:pPr>
            <a:defRPr>
              <a:latin typeface="Georgia" panose="02040502050405020303" pitchFamily="18"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90BD12D-26E3-40DB-B7EB-2751ABE74DA5}"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o-RO"/>
        </a:p>
      </dgm:t>
    </dgm:pt>
    <dgm:pt modelId="{DA6CBF5F-D90F-466E-A2B9-8D0F0BE736B2}">
      <dgm:prSet phldrT="[Text]" custT="1"/>
      <dgm:spPr>
        <a:solidFill>
          <a:schemeClr val="accent1">
            <a:lumMod val="60000"/>
            <a:lumOff val="40000"/>
          </a:schemeClr>
        </a:solidFill>
      </dgm:spPr>
      <dgm:t>
        <a:bodyPr/>
        <a:lstStyle/>
        <a:p>
          <a:r>
            <a:rPr lang="ro-RO" sz="2400" dirty="0">
              <a:latin typeface="Georgia" panose="02040502050405020303" pitchFamily="18" charset="0"/>
            </a:rPr>
            <a:t>Abstract </a:t>
          </a:r>
        </a:p>
      </dgm:t>
    </dgm:pt>
    <dgm:pt modelId="{F9799772-DF54-4558-A087-6277C209F868}" type="parTrans" cxnId="{5CF57CAD-744E-42E4-A547-9C34EDB5CDE2}">
      <dgm:prSet/>
      <dgm:spPr/>
      <dgm:t>
        <a:bodyPr/>
        <a:lstStyle/>
        <a:p>
          <a:endParaRPr lang="ro-RO"/>
        </a:p>
      </dgm:t>
    </dgm:pt>
    <dgm:pt modelId="{E391BACB-4E5D-4D4A-BC10-6C47F67D4665}" type="sibTrans" cxnId="{5CF57CAD-744E-42E4-A547-9C34EDB5CDE2}">
      <dgm:prSet/>
      <dgm:spPr/>
      <dgm:t>
        <a:bodyPr/>
        <a:lstStyle/>
        <a:p>
          <a:endParaRPr lang="ro-RO"/>
        </a:p>
      </dgm:t>
    </dgm:pt>
    <dgm:pt modelId="{BC9AA7F2-BD36-446D-9086-DCB86A6597FA}">
      <dgm:prSet phldrT="[Text]" custT="1"/>
      <dgm:spPr>
        <a:solidFill>
          <a:schemeClr val="accent1">
            <a:lumMod val="60000"/>
            <a:lumOff val="40000"/>
          </a:schemeClr>
        </a:solidFill>
      </dgm:spPr>
      <dgm:t>
        <a:bodyPr/>
        <a:lstStyle/>
        <a:p>
          <a:r>
            <a:rPr lang="ro-RO" sz="2400" dirty="0">
              <a:latin typeface="Georgia" panose="02040502050405020303" pitchFamily="18" charset="0"/>
            </a:rPr>
            <a:t>Introducere</a:t>
          </a:r>
        </a:p>
      </dgm:t>
    </dgm:pt>
    <dgm:pt modelId="{69CD62CF-628C-4C2F-B96E-F4967634B10B}" type="parTrans" cxnId="{DCEF3B16-884D-408B-B7A6-9753FA2611EC}">
      <dgm:prSet/>
      <dgm:spPr/>
      <dgm:t>
        <a:bodyPr/>
        <a:lstStyle/>
        <a:p>
          <a:endParaRPr lang="ro-RO"/>
        </a:p>
      </dgm:t>
    </dgm:pt>
    <dgm:pt modelId="{9CD5F213-EBB9-474F-8704-378A19E8759A}" type="sibTrans" cxnId="{DCEF3B16-884D-408B-B7A6-9753FA2611EC}">
      <dgm:prSet/>
      <dgm:spPr/>
      <dgm:t>
        <a:bodyPr/>
        <a:lstStyle/>
        <a:p>
          <a:endParaRPr lang="ro-RO"/>
        </a:p>
      </dgm:t>
    </dgm:pt>
    <dgm:pt modelId="{2708FA88-F2A6-48E3-958B-E44158E8FE46}">
      <dgm:prSet phldrT="[Text]" custT="1"/>
      <dgm:spPr>
        <a:solidFill>
          <a:schemeClr val="accent1">
            <a:lumMod val="60000"/>
            <a:lumOff val="40000"/>
          </a:schemeClr>
        </a:solidFill>
      </dgm:spPr>
      <dgm:t>
        <a:bodyPr/>
        <a:lstStyle/>
        <a:p>
          <a:r>
            <a:rPr lang="ro-RO" sz="2400" dirty="0">
              <a:latin typeface="Georgia" panose="02040502050405020303" pitchFamily="18" charset="0"/>
            </a:rPr>
            <a:t>Istoria contabilității</a:t>
          </a:r>
        </a:p>
      </dgm:t>
    </dgm:pt>
    <dgm:pt modelId="{952086AC-FD04-4781-A261-8EC008B80C8C}" type="parTrans" cxnId="{74B19EF1-C020-413F-B030-4DA766ECA818}">
      <dgm:prSet/>
      <dgm:spPr/>
      <dgm:t>
        <a:bodyPr/>
        <a:lstStyle/>
        <a:p>
          <a:endParaRPr lang="ro-RO"/>
        </a:p>
      </dgm:t>
    </dgm:pt>
    <dgm:pt modelId="{222765A9-469C-4DA0-92F4-E2485F74520F}" type="sibTrans" cxnId="{74B19EF1-C020-413F-B030-4DA766ECA818}">
      <dgm:prSet/>
      <dgm:spPr/>
      <dgm:t>
        <a:bodyPr/>
        <a:lstStyle/>
        <a:p>
          <a:endParaRPr lang="ro-RO"/>
        </a:p>
      </dgm:t>
    </dgm:pt>
    <dgm:pt modelId="{6E3F4421-5DEC-4F56-960E-5135ADD6857D}">
      <dgm:prSet custT="1"/>
      <dgm:spPr>
        <a:solidFill>
          <a:schemeClr val="accent1">
            <a:lumMod val="60000"/>
            <a:lumOff val="40000"/>
          </a:schemeClr>
        </a:solidFill>
      </dgm:spPr>
      <dgm:t>
        <a:bodyPr/>
        <a:lstStyle/>
        <a:p>
          <a:r>
            <a:rPr lang="ro-RO" sz="2400" dirty="0">
              <a:latin typeface="Georgia" panose="02040502050405020303" pitchFamily="18" charset="0"/>
            </a:rPr>
            <a:t>Impactul </a:t>
          </a:r>
          <a:r>
            <a:rPr lang="ro-RO" sz="2400">
              <a:latin typeface="Georgia" panose="02040502050405020303" pitchFamily="18" charset="0"/>
            </a:rPr>
            <a:t>digitalizării contabilității</a:t>
          </a:r>
          <a:endParaRPr lang="ro-RO" sz="2400" dirty="0">
            <a:latin typeface="Georgia" panose="02040502050405020303" pitchFamily="18" charset="0"/>
          </a:endParaRPr>
        </a:p>
      </dgm:t>
    </dgm:pt>
    <dgm:pt modelId="{A65B4F79-CCD5-4A59-BA04-E048E8C26B12}" type="parTrans" cxnId="{3AB1D880-E69F-4282-8166-B37309DF3F41}">
      <dgm:prSet/>
      <dgm:spPr/>
      <dgm:t>
        <a:bodyPr/>
        <a:lstStyle/>
        <a:p>
          <a:endParaRPr lang="ro-RO"/>
        </a:p>
      </dgm:t>
    </dgm:pt>
    <dgm:pt modelId="{A2A67675-2801-46C1-A023-06E3DF5B0054}" type="sibTrans" cxnId="{3AB1D880-E69F-4282-8166-B37309DF3F41}">
      <dgm:prSet/>
      <dgm:spPr/>
      <dgm:t>
        <a:bodyPr/>
        <a:lstStyle/>
        <a:p>
          <a:endParaRPr lang="ro-RO"/>
        </a:p>
      </dgm:t>
    </dgm:pt>
    <dgm:pt modelId="{ACB5BEB8-5889-40E6-9950-9765D4326DC1}">
      <dgm:prSet custT="1"/>
      <dgm:spPr>
        <a:solidFill>
          <a:schemeClr val="accent1">
            <a:lumMod val="60000"/>
            <a:lumOff val="40000"/>
          </a:schemeClr>
        </a:solidFill>
      </dgm:spPr>
      <dgm:t>
        <a:bodyPr/>
        <a:lstStyle/>
        <a:p>
          <a:r>
            <a:rPr lang="ro-RO" sz="2400" dirty="0">
              <a:latin typeface="Georgia" panose="02040502050405020303" pitchFamily="18" charset="0"/>
            </a:rPr>
            <a:t>Studiu de caz</a:t>
          </a:r>
        </a:p>
      </dgm:t>
    </dgm:pt>
    <dgm:pt modelId="{92D27137-A657-4156-8979-C2FA8D219E76}" type="parTrans" cxnId="{F86EF4DE-D3CE-4D00-84BC-A27F0A3B6DA5}">
      <dgm:prSet/>
      <dgm:spPr/>
      <dgm:t>
        <a:bodyPr/>
        <a:lstStyle/>
        <a:p>
          <a:endParaRPr lang="ro-RO"/>
        </a:p>
      </dgm:t>
    </dgm:pt>
    <dgm:pt modelId="{DA437704-FC88-4CC0-8E01-4B8421F86305}" type="sibTrans" cxnId="{F86EF4DE-D3CE-4D00-84BC-A27F0A3B6DA5}">
      <dgm:prSet/>
      <dgm:spPr/>
      <dgm:t>
        <a:bodyPr/>
        <a:lstStyle/>
        <a:p>
          <a:endParaRPr lang="ro-RO"/>
        </a:p>
      </dgm:t>
    </dgm:pt>
    <dgm:pt modelId="{AE0EE95F-8DB4-4DDE-B4B4-2513E7D06D5F}">
      <dgm:prSet custT="1"/>
      <dgm:spPr>
        <a:solidFill>
          <a:schemeClr val="accent1">
            <a:lumMod val="60000"/>
            <a:lumOff val="40000"/>
          </a:schemeClr>
        </a:solidFill>
      </dgm:spPr>
      <dgm:t>
        <a:bodyPr/>
        <a:lstStyle/>
        <a:p>
          <a:r>
            <a:rPr lang="ro-RO" sz="2400" dirty="0">
              <a:latin typeface="Georgia" panose="02040502050405020303" pitchFamily="18" charset="0"/>
            </a:rPr>
            <a:t>Concluzie</a:t>
          </a:r>
        </a:p>
      </dgm:t>
    </dgm:pt>
    <dgm:pt modelId="{EEFFF355-FD6C-4D9A-B1C9-3438EDE61390}" type="parTrans" cxnId="{69B47868-B876-4B92-8784-1D73117DC080}">
      <dgm:prSet/>
      <dgm:spPr/>
      <dgm:t>
        <a:bodyPr/>
        <a:lstStyle/>
        <a:p>
          <a:endParaRPr lang="ro-RO"/>
        </a:p>
      </dgm:t>
    </dgm:pt>
    <dgm:pt modelId="{4DD1432B-79D3-4190-984A-82562FAA7CE3}" type="sibTrans" cxnId="{69B47868-B876-4B92-8784-1D73117DC080}">
      <dgm:prSet/>
      <dgm:spPr/>
      <dgm:t>
        <a:bodyPr/>
        <a:lstStyle/>
        <a:p>
          <a:endParaRPr lang="ro-RO"/>
        </a:p>
      </dgm:t>
    </dgm:pt>
    <dgm:pt modelId="{F435F222-372B-46FF-9983-93E71ECE486A}">
      <dgm:prSet custT="1"/>
      <dgm:spPr>
        <a:solidFill>
          <a:schemeClr val="accent1">
            <a:lumMod val="60000"/>
            <a:lumOff val="40000"/>
          </a:schemeClr>
        </a:solidFill>
      </dgm:spPr>
      <dgm:t>
        <a:bodyPr/>
        <a:lstStyle/>
        <a:p>
          <a:r>
            <a:rPr lang="ro-RO" sz="2400">
              <a:latin typeface="Georgia" panose="02040502050405020303" pitchFamily="18" charset="0"/>
            </a:rPr>
            <a:t>Bibliografie</a:t>
          </a:r>
          <a:endParaRPr lang="ro-RO" sz="2400" dirty="0">
            <a:latin typeface="Georgia" panose="02040502050405020303" pitchFamily="18" charset="0"/>
          </a:endParaRPr>
        </a:p>
      </dgm:t>
    </dgm:pt>
    <dgm:pt modelId="{5A298CF7-E0BE-41E0-8112-5AB789772E1F}" type="parTrans" cxnId="{68DB22FB-CC1A-4D89-8AB9-03E181AE3D58}">
      <dgm:prSet/>
      <dgm:spPr/>
      <dgm:t>
        <a:bodyPr/>
        <a:lstStyle/>
        <a:p>
          <a:endParaRPr lang="ro-RO"/>
        </a:p>
      </dgm:t>
    </dgm:pt>
    <dgm:pt modelId="{785ECD5B-6371-42A4-AAB6-2CD9BD36FFFB}" type="sibTrans" cxnId="{68DB22FB-CC1A-4D89-8AB9-03E181AE3D58}">
      <dgm:prSet/>
      <dgm:spPr/>
      <dgm:t>
        <a:bodyPr/>
        <a:lstStyle/>
        <a:p>
          <a:endParaRPr lang="ro-RO"/>
        </a:p>
      </dgm:t>
    </dgm:pt>
    <dgm:pt modelId="{EE3B5599-449B-4176-8EB5-0E00B69EC5ED}" type="pres">
      <dgm:prSet presAssocID="{690BD12D-26E3-40DB-B7EB-2751ABE74DA5}" presName="linear" presStyleCnt="0">
        <dgm:presLayoutVars>
          <dgm:dir/>
          <dgm:animLvl val="lvl"/>
          <dgm:resizeHandles val="exact"/>
        </dgm:presLayoutVars>
      </dgm:prSet>
      <dgm:spPr/>
    </dgm:pt>
    <dgm:pt modelId="{94F1A5DC-B397-430C-9103-77831716F377}" type="pres">
      <dgm:prSet presAssocID="{DA6CBF5F-D90F-466E-A2B9-8D0F0BE736B2}" presName="parentLin" presStyleCnt="0"/>
      <dgm:spPr/>
    </dgm:pt>
    <dgm:pt modelId="{441DCA1F-9697-4427-A423-108BD5BED94F}" type="pres">
      <dgm:prSet presAssocID="{DA6CBF5F-D90F-466E-A2B9-8D0F0BE736B2}" presName="parentLeftMargin" presStyleLbl="node1" presStyleIdx="0" presStyleCnt="7"/>
      <dgm:spPr/>
    </dgm:pt>
    <dgm:pt modelId="{1AD4199D-12C9-40B3-B9BF-60D2B4D666BF}" type="pres">
      <dgm:prSet presAssocID="{DA6CBF5F-D90F-466E-A2B9-8D0F0BE736B2}" presName="parentText" presStyleLbl="node1" presStyleIdx="0" presStyleCnt="7" custScaleX="142857">
        <dgm:presLayoutVars>
          <dgm:chMax val="0"/>
          <dgm:bulletEnabled val="1"/>
        </dgm:presLayoutVars>
      </dgm:prSet>
      <dgm:spPr/>
    </dgm:pt>
    <dgm:pt modelId="{05E07DBD-CD5D-4384-96F9-179FD53AC3A1}" type="pres">
      <dgm:prSet presAssocID="{DA6CBF5F-D90F-466E-A2B9-8D0F0BE736B2}" presName="negativeSpace" presStyleCnt="0"/>
      <dgm:spPr/>
    </dgm:pt>
    <dgm:pt modelId="{0D49A123-03DB-4799-968F-FC461443B862}" type="pres">
      <dgm:prSet presAssocID="{DA6CBF5F-D90F-466E-A2B9-8D0F0BE736B2}" presName="childText" presStyleLbl="conFgAcc1" presStyleIdx="0" presStyleCnt="7">
        <dgm:presLayoutVars>
          <dgm:bulletEnabled val="1"/>
        </dgm:presLayoutVars>
      </dgm:prSet>
      <dgm:spPr/>
    </dgm:pt>
    <dgm:pt modelId="{74C7DA52-EBA6-4CDB-AAB3-C500CCEC6B8D}" type="pres">
      <dgm:prSet presAssocID="{E391BACB-4E5D-4D4A-BC10-6C47F67D4665}" presName="spaceBetweenRectangles" presStyleCnt="0"/>
      <dgm:spPr/>
    </dgm:pt>
    <dgm:pt modelId="{93FB4C2D-0913-4939-B451-597D2D32B40B}" type="pres">
      <dgm:prSet presAssocID="{BC9AA7F2-BD36-446D-9086-DCB86A6597FA}" presName="parentLin" presStyleCnt="0"/>
      <dgm:spPr/>
    </dgm:pt>
    <dgm:pt modelId="{516FC336-96FD-4487-9358-852ACBD31B65}" type="pres">
      <dgm:prSet presAssocID="{BC9AA7F2-BD36-446D-9086-DCB86A6597FA}" presName="parentLeftMargin" presStyleLbl="node1" presStyleIdx="0" presStyleCnt="7"/>
      <dgm:spPr/>
    </dgm:pt>
    <dgm:pt modelId="{036FCDDF-2FA4-45A9-B45A-DCFFE75023D4}" type="pres">
      <dgm:prSet presAssocID="{BC9AA7F2-BD36-446D-9086-DCB86A6597FA}" presName="parentText" presStyleLbl="node1" presStyleIdx="1" presStyleCnt="7" custScaleX="142857">
        <dgm:presLayoutVars>
          <dgm:chMax val="0"/>
          <dgm:bulletEnabled val="1"/>
        </dgm:presLayoutVars>
      </dgm:prSet>
      <dgm:spPr/>
    </dgm:pt>
    <dgm:pt modelId="{8BF828B8-3E61-4088-9918-7BE8D03229A1}" type="pres">
      <dgm:prSet presAssocID="{BC9AA7F2-BD36-446D-9086-DCB86A6597FA}" presName="negativeSpace" presStyleCnt="0"/>
      <dgm:spPr/>
    </dgm:pt>
    <dgm:pt modelId="{DA4EB503-5F79-4BA0-9EE1-6D550E5A0BC7}" type="pres">
      <dgm:prSet presAssocID="{BC9AA7F2-BD36-446D-9086-DCB86A6597FA}" presName="childText" presStyleLbl="conFgAcc1" presStyleIdx="1" presStyleCnt="7">
        <dgm:presLayoutVars>
          <dgm:bulletEnabled val="1"/>
        </dgm:presLayoutVars>
      </dgm:prSet>
      <dgm:spPr/>
    </dgm:pt>
    <dgm:pt modelId="{E54CA44D-AFC2-4C37-AFA7-98807EA4F90C}" type="pres">
      <dgm:prSet presAssocID="{9CD5F213-EBB9-474F-8704-378A19E8759A}" presName="spaceBetweenRectangles" presStyleCnt="0"/>
      <dgm:spPr/>
    </dgm:pt>
    <dgm:pt modelId="{D62B96FF-3B5B-45C1-A203-14AACFB958CC}" type="pres">
      <dgm:prSet presAssocID="{2708FA88-F2A6-48E3-958B-E44158E8FE46}" presName="parentLin" presStyleCnt="0"/>
      <dgm:spPr/>
    </dgm:pt>
    <dgm:pt modelId="{2DF724D6-13F1-4CEA-B0E0-78823C7E4952}" type="pres">
      <dgm:prSet presAssocID="{2708FA88-F2A6-48E3-958B-E44158E8FE46}" presName="parentLeftMargin" presStyleLbl="node1" presStyleIdx="1" presStyleCnt="7"/>
      <dgm:spPr/>
    </dgm:pt>
    <dgm:pt modelId="{AE1D6BD8-7C19-40F2-BDCA-CC958CC88B4E}" type="pres">
      <dgm:prSet presAssocID="{2708FA88-F2A6-48E3-958B-E44158E8FE46}" presName="parentText" presStyleLbl="node1" presStyleIdx="2" presStyleCnt="7" custScaleX="142857">
        <dgm:presLayoutVars>
          <dgm:chMax val="0"/>
          <dgm:bulletEnabled val="1"/>
        </dgm:presLayoutVars>
      </dgm:prSet>
      <dgm:spPr/>
    </dgm:pt>
    <dgm:pt modelId="{FE894517-B57C-4202-BB9A-B41F3C1AC3F7}" type="pres">
      <dgm:prSet presAssocID="{2708FA88-F2A6-48E3-958B-E44158E8FE46}" presName="negativeSpace" presStyleCnt="0"/>
      <dgm:spPr/>
    </dgm:pt>
    <dgm:pt modelId="{01BB2B44-9671-40F2-9A39-55A7CB42226D}" type="pres">
      <dgm:prSet presAssocID="{2708FA88-F2A6-48E3-958B-E44158E8FE46}" presName="childText" presStyleLbl="conFgAcc1" presStyleIdx="2" presStyleCnt="7">
        <dgm:presLayoutVars>
          <dgm:bulletEnabled val="1"/>
        </dgm:presLayoutVars>
      </dgm:prSet>
      <dgm:spPr/>
    </dgm:pt>
    <dgm:pt modelId="{F914E788-575E-4358-937E-80951783275A}" type="pres">
      <dgm:prSet presAssocID="{222765A9-469C-4DA0-92F4-E2485F74520F}" presName="spaceBetweenRectangles" presStyleCnt="0"/>
      <dgm:spPr/>
    </dgm:pt>
    <dgm:pt modelId="{A26B2346-06E8-4A57-8D49-2B5A7D413402}" type="pres">
      <dgm:prSet presAssocID="{6E3F4421-5DEC-4F56-960E-5135ADD6857D}" presName="parentLin" presStyleCnt="0"/>
      <dgm:spPr/>
    </dgm:pt>
    <dgm:pt modelId="{7BB50142-9AA6-4721-9845-B97F0A6265C0}" type="pres">
      <dgm:prSet presAssocID="{6E3F4421-5DEC-4F56-960E-5135ADD6857D}" presName="parentLeftMargin" presStyleLbl="node1" presStyleIdx="2" presStyleCnt="7"/>
      <dgm:spPr/>
    </dgm:pt>
    <dgm:pt modelId="{42B246AA-4E97-4E92-8146-10051048250F}" type="pres">
      <dgm:prSet presAssocID="{6E3F4421-5DEC-4F56-960E-5135ADD6857D}" presName="parentText" presStyleLbl="node1" presStyleIdx="3" presStyleCnt="7" custScaleX="142857" custScaleY="104522">
        <dgm:presLayoutVars>
          <dgm:chMax val="0"/>
          <dgm:bulletEnabled val="1"/>
        </dgm:presLayoutVars>
      </dgm:prSet>
      <dgm:spPr/>
    </dgm:pt>
    <dgm:pt modelId="{E0C3B3B0-2732-4F09-AFF1-D56293215604}" type="pres">
      <dgm:prSet presAssocID="{6E3F4421-5DEC-4F56-960E-5135ADD6857D}" presName="negativeSpace" presStyleCnt="0"/>
      <dgm:spPr/>
    </dgm:pt>
    <dgm:pt modelId="{8190929C-874B-4B96-9054-456E58143087}" type="pres">
      <dgm:prSet presAssocID="{6E3F4421-5DEC-4F56-960E-5135ADD6857D}" presName="childText" presStyleLbl="conFgAcc1" presStyleIdx="3" presStyleCnt="7">
        <dgm:presLayoutVars>
          <dgm:bulletEnabled val="1"/>
        </dgm:presLayoutVars>
      </dgm:prSet>
      <dgm:spPr/>
    </dgm:pt>
    <dgm:pt modelId="{F625F70D-B8E0-48CA-B9CF-B4A8EF63A169}" type="pres">
      <dgm:prSet presAssocID="{A2A67675-2801-46C1-A023-06E3DF5B0054}" presName="spaceBetweenRectangles" presStyleCnt="0"/>
      <dgm:spPr/>
    </dgm:pt>
    <dgm:pt modelId="{028EC67A-E068-4536-AE18-217F689702F7}" type="pres">
      <dgm:prSet presAssocID="{ACB5BEB8-5889-40E6-9950-9765D4326DC1}" presName="parentLin" presStyleCnt="0"/>
      <dgm:spPr/>
    </dgm:pt>
    <dgm:pt modelId="{858DC926-40D3-4E5A-BE64-37BADEC49233}" type="pres">
      <dgm:prSet presAssocID="{ACB5BEB8-5889-40E6-9950-9765D4326DC1}" presName="parentLeftMargin" presStyleLbl="node1" presStyleIdx="3" presStyleCnt="7"/>
      <dgm:spPr/>
    </dgm:pt>
    <dgm:pt modelId="{A8C7F076-9FF3-4083-976B-B4C194C6FDE4}" type="pres">
      <dgm:prSet presAssocID="{ACB5BEB8-5889-40E6-9950-9765D4326DC1}" presName="parentText" presStyleLbl="node1" presStyleIdx="4" presStyleCnt="7" custScaleX="142857">
        <dgm:presLayoutVars>
          <dgm:chMax val="0"/>
          <dgm:bulletEnabled val="1"/>
        </dgm:presLayoutVars>
      </dgm:prSet>
      <dgm:spPr/>
    </dgm:pt>
    <dgm:pt modelId="{2A6F1F1E-51BA-45CF-AFBB-FF9AEEF0C935}" type="pres">
      <dgm:prSet presAssocID="{ACB5BEB8-5889-40E6-9950-9765D4326DC1}" presName="negativeSpace" presStyleCnt="0"/>
      <dgm:spPr/>
    </dgm:pt>
    <dgm:pt modelId="{E132E114-8C40-48F8-AB21-242329A7A196}" type="pres">
      <dgm:prSet presAssocID="{ACB5BEB8-5889-40E6-9950-9765D4326DC1}" presName="childText" presStyleLbl="conFgAcc1" presStyleIdx="4" presStyleCnt="7">
        <dgm:presLayoutVars>
          <dgm:bulletEnabled val="1"/>
        </dgm:presLayoutVars>
      </dgm:prSet>
      <dgm:spPr/>
    </dgm:pt>
    <dgm:pt modelId="{98FD8B61-09B1-4B62-96BF-891C4ABBCC70}" type="pres">
      <dgm:prSet presAssocID="{DA437704-FC88-4CC0-8E01-4B8421F86305}" presName="spaceBetweenRectangles" presStyleCnt="0"/>
      <dgm:spPr/>
    </dgm:pt>
    <dgm:pt modelId="{A4FCD09B-A25C-4593-8BC6-35F22353B021}" type="pres">
      <dgm:prSet presAssocID="{AE0EE95F-8DB4-4DDE-B4B4-2513E7D06D5F}" presName="parentLin" presStyleCnt="0"/>
      <dgm:spPr/>
    </dgm:pt>
    <dgm:pt modelId="{A05AC96A-5D50-490D-B05E-3B2DF90E2097}" type="pres">
      <dgm:prSet presAssocID="{AE0EE95F-8DB4-4DDE-B4B4-2513E7D06D5F}" presName="parentLeftMargin" presStyleLbl="node1" presStyleIdx="4" presStyleCnt="7"/>
      <dgm:spPr/>
    </dgm:pt>
    <dgm:pt modelId="{07085446-1EA6-43EA-86AD-E722AD7F2887}" type="pres">
      <dgm:prSet presAssocID="{AE0EE95F-8DB4-4DDE-B4B4-2513E7D06D5F}" presName="parentText" presStyleLbl="node1" presStyleIdx="5" presStyleCnt="7" custScaleX="142857">
        <dgm:presLayoutVars>
          <dgm:chMax val="0"/>
          <dgm:bulletEnabled val="1"/>
        </dgm:presLayoutVars>
      </dgm:prSet>
      <dgm:spPr/>
    </dgm:pt>
    <dgm:pt modelId="{58C30AD3-A388-4F3A-892F-9938E4BDDC07}" type="pres">
      <dgm:prSet presAssocID="{AE0EE95F-8DB4-4DDE-B4B4-2513E7D06D5F}" presName="negativeSpace" presStyleCnt="0"/>
      <dgm:spPr/>
    </dgm:pt>
    <dgm:pt modelId="{B44D51E5-D287-400F-B63C-FAA4AD317854}" type="pres">
      <dgm:prSet presAssocID="{AE0EE95F-8DB4-4DDE-B4B4-2513E7D06D5F}" presName="childText" presStyleLbl="conFgAcc1" presStyleIdx="5" presStyleCnt="7">
        <dgm:presLayoutVars>
          <dgm:bulletEnabled val="1"/>
        </dgm:presLayoutVars>
      </dgm:prSet>
      <dgm:spPr/>
    </dgm:pt>
    <dgm:pt modelId="{206397C1-8353-4E8A-8353-2CE7B0E1C81A}" type="pres">
      <dgm:prSet presAssocID="{4DD1432B-79D3-4190-984A-82562FAA7CE3}" presName="spaceBetweenRectangles" presStyleCnt="0"/>
      <dgm:spPr/>
    </dgm:pt>
    <dgm:pt modelId="{882ABF99-87CC-420C-BE9F-A9A67B83A74C}" type="pres">
      <dgm:prSet presAssocID="{F435F222-372B-46FF-9983-93E71ECE486A}" presName="parentLin" presStyleCnt="0"/>
      <dgm:spPr/>
    </dgm:pt>
    <dgm:pt modelId="{A75352CA-1121-48FD-9BEC-088CA89561C4}" type="pres">
      <dgm:prSet presAssocID="{F435F222-372B-46FF-9983-93E71ECE486A}" presName="parentLeftMargin" presStyleLbl="node1" presStyleIdx="5" presStyleCnt="7"/>
      <dgm:spPr/>
    </dgm:pt>
    <dgm:pt modelId="{844A85D5-D583-435F-9BFA-EB3C526EEE15}" type="pres">
      <dgm:prSet presAssocID="{F435F222-372B-46FF-9983-93E71ECE486A}" presName="parentText" presStyleLbl="node1" presStyleIdx="6" presStyleCnt="7" custScaleX="142857">
        <dgm:presLayoutVars>
          <dgm:chMax val="0"/>
          <dgm:bulletEnabled val="1"/>
        </dgm:presLayoutVars>
      </dgm:prSet>
      <dgm:spPr/>
    </dgm:pt>
    <dgm:pt modelId="{0A882C35-1966-4142-934A-7482B89F88C7}" type="pres">
      <dgm:prSet presAssocID="{F435F222-372B-46FF-9983-93E71ECE486A}" presName="negativeSpace" presStyleCnt="0"/>
      <dgm:spPr/>
    </dgm:pt>
    <dgm:pt modelId="{1C6FB569-85F3-4FDD-B211-CB57362F7DDE}" type="pres">
      <dgm:prSet presAssocID="{F435F222-372B-46FF-9983-93E71ECE486A}" presName="childText" presStyleLbl="conFgAcc1" presStyleIdx="6" presStyleCnt="7">
        <dgm:presLayoutVars>
          <dgm:bulletEnabled val="1"/>
        </dgm:presLayoutVars>
      </dgm:prSet>
      <dgm:spPr/>
    </dgm:pt>
  </dgm:ptLst>
  <dgm:cxnLst>
    <dgm:cxn modelId="{DCEF3B16-884D-408B-B7A6-9753FA2611EC}" srcId="{690BD12D-26E3-40DB-B7EB-2751ABE74DA5}" destId="{BC9AA7F2-BD36-446D-9086-DCB86A6597FA}" srcOrd="1" destOrd="0" parTransId="{69CD62CF-628C-4C2F-B96E-F4967634B10B}" sibTransId="{9CD5F213-EBB9-474F-8704-378A19E8759A}"/>
    <dgm:cxn modelId="{48B7A53D-87D4-4743-9FCD-C4A61A78675F}" type="presOf" srcId="{BC9AA7F2-BD36-446D-9086-DCB86A6597FA}" destId="{516FC336-96FD-4487-9358-852ACBD31B65}" srcOrd="0" destOrd="0" presId="urn:microsoft.com/office/officeart/2005/8/layout/list1"/>
    <dgm:cxn modelId="{A4F10342-D091-4D2D-9862-066F4D6551B1}" type="presOf" srcId="{ACB5BEB8-5889-40E6-9950-9765D4326DC1}" destId="{858DC926-40D3-4E5A-BE64-37BADEC49233}" srcOrd="0" destOrd="0" presId="urn:microsoft.com/office/officeart/2005/8/layout/list1"/>
    <dgm:cxn modelId="{8F279147-C058-41E3-B025-39A97BC2CDBD}" type="presOf" srcId="{690BD12D-26E3-40DB-B7EB-2751ABE74DA5}" destId="{EE3B5599-449B-4176-8EB5-0E00B69EC5ED}" srcOrd="0" destOrd="0" presId="urn:microsoft.com/office/officeart/2005/8/layout/list1"/>
    <dgm:cxn modelId="{69B47868-B876-4B92-8784-1D73117DC080}" srcId="{690BD12D-26E3-40DB-B7EB-2751ABE74DA5}" destId="{AE0EE95F-8DB4-4DDE-B4B4-2513E7D06D5F}" srcOrd="5" destOrd="0" parTransId="{EEFFF355-FD6C-4D9A-B1C9-3438EDE61390}" sibTransId="{4DD1432B-79D3-4190-984A-82562FAA7CE3}"/>
    <dgm:cxn modelId="{DC131F4B-6D3E-4C3E-9FF5-E5C0F517C5A9}" type="presOf" srcId="{BC9AA7F2-BD36-446D-9086-DCB86A6597FA}" destId="{036FCDDF-2FA4-45A9-B45A-DCFFE75023D4}" srcOrd="1" destOrd="0" presId="urn:microsoft.com/office/officeart/2005/8/layout/list1"/>
    <dgm:cxn modelId="{ABF0056D-2781-49F4-9C0D-A53FE460B055}" type="presOf" srcId="{2708FA88-F2A6-48E3-958B-E44158E8FE46}" destId="{AE1D6BD8-7C19-40F2-BDCA-CC958CC88B4E}" srcOrd="1" destOrd="0" presId="urn:microsoft.com/office/officeart/2005/8/layout/list1"/>
    <dgm:cxn modelId="{3AB1D880-E69F-4282-8166-B37309DF3F41}" srcId="{690BD12D-26E3-40DB-B7EB-2751ABE74DA5}" destId="{6E3F4421-5DEC-4F56-960E-5135ADD6857D}" srcOrd="3" destOrd="0" parTransId="{A65B4F79-CCD5-4A59-BA04-E048E8C26B12}" sibTransId="{A2A67675-2801-46C1-A023-06E3DF5B0054}"/>
    <dgm:cxn modelId="{5D109687-5B26-4A70-B4C2-23A4AEB5066E}" type="presOf" srcId="{6E3F4421-5DEC-4F56-960E-5135ADD6857D}" destId="{7BB50142-9AA6-4721-9845-B97F0A6265C0}" srcOrd="0" destOrd="0" presId="urn:microsoft.com/office/officeart/2005/8/layout/list1"/>
    <dgm:cxn modelId="{3E0EB390-3D29-41BF-8992-4A1168384E2D}" type="presOf" srcId="{AE0EE95F-8DB4-4DDE-B4B4-2513E7D06D5F}" destId="{A05AC96A-5D50-490D-B05E-3B2DF90E2097}" srcOrd="0" destOrd="0" presId="urn:microsoft.com/office/officeart/2005/8/layout/list1"/>
    <dgm:cxn modelId="{C84AE89C-A485-4F2D-9B22-A654B127D79D}" type="presOf" srcId="{F435F222-372B-46FF-9983-93E71ECE486A}" destId="{844A85D5-D583-435F-9BFA-EB3C526EEE15}" srcOrd="1" destOrd="0" presId="urn:microsoft.com/office/officeart/2005/8/layout/list1"/>
    <dgm:cxn modelId="{698710AA-8D73-44E4-87F3-2884A25477E9}" type="presOf" srcId="{ACB5BEB8-5889-40E6-9950-9765D4326DC1}" destId="{A8C7F076-9FF3-4083-976B-B4C194C6FDE4}" srcOrd="1" destOrd="0" presId="urn:microsoft.com/office/officeart/2005/8/layout/list1"/>
    <dgm:cxn modelId="{5CF57CAD-744E-42E4-A547-9C34EDB5CDE2}" srcId="{690BD12D-26E3-40DB-B7EB-2751ABE74DA5}" destId="{DA6CBF5F-D90F-466E-A2B9-8D0F0BE736B2}" srcOrd="0" destOrd="0" parTransId="{F9799772-DF54-4558-A087-6277C209F868}" sibTransId="{E391BACB-4E5D-4D4A-BC10-6C47F67D4665}"/>
    <dgm:cxn modelId="{0D8469C7-E341-4F4A-8C84-1EB9B39DED82}" type="presOf" srcId="{6E3F4421-5DEC-4F56-960E-5135ADD6857D}" destId="{42B246AA-4E97-4E92-8146-10051048250F}" srcOrd="1" destOrd="0" presId="urn:microsoft.com/office/officeart/2005/8/layout/list1"/>
    <dgm:cxn modelId="{F86EF4DE-D3CE-4D00-84BC-A27F0A3B6DA5}" srcId="{690BD12D-26E3-40DB-B7EB-2751ABE74DA5}" destId="{ACB5BEB8-5889-40E6-9950-9765D4326DC1}" srcOrd="4" destOrd="0" parTransId="{92D27137-A657-4156-8979-C2FA8D219E76}" sibTransId="{DA437704-FC88-4CC0-8E01-4B8421F86305}"/>
    <dgm:cxn modelId="{E84178E6-900A-4587-8D70-78CAF5F69E31}" type="presOf" srcId="{F435F222-372B-46FF-9983-93E71ECE486A}" destId="{A75352CA-1121-48FD-9BEC-088CA89561C4}" srcOrd="0" destOrd="0" presId="urn:microsoft.com/office/officeart/2005/8/layout/list1"/>
    <dgm:cxn modelId="{25456AE8-A97D-4F0E-8877-321292D091D4}" type="presOf" srcId="{DA6CBF5F-D90F-466E-A2B9-8D0F0BE736B2}" destId="{441DCA1F-9697-4427-A423-108BD5BED94F}" srcOrd="0" destOrd="0" presId="urn:microsoft.com/office/officeart/2005/8/layout/list1"/>
    <dgm:cxn modelId="{74B19EF1-C020-413F-B030-4DA766ECA818}" srcId="{690BD12D-26E3-40DB-B7EB-2751ABE74DA5}" destId="{2708FA88-F2A6-48E3-958B-E44158E8FE46}" srcOrd="2" destOrd="0" parTransId="{952086AC-FD04-4781-A261-8EC008B80C8C}" sibTransId="{222765A9-469C-4DA0-92F4-E2485F74520F}"/>
    <dgm:cxn modelId="{9356ADF7-B0F8-41C2-BB44-65B1D9539A1E}" type="presOf" srcId="{DA6CBF5F-D90F-466E-A2B9-8D0F0BE736B2}" destId="{1AD4199D-12C9-40B3-B9BF-60D2B4D666BF}" srcOrd="1" destOrd="0" presId="urn:microsoft.com/office/officeart/2005/8/layout/list1"/>
    <dgm:cxn modelId="{055A69F9-65EB-4387-A7FC-3A26A2E613C7}" type="presOf" srcId="{AE0EE95F-8DB4-4DDE-B4B4-2513E7D06D5F}" destId="{07085446-1EA6-43EA-86AD-E722AD7F2887}" srcOrd="1" destOrd="0" presId="urn:microsoft.com/office/officeart/2005/8/layout/list1"/>
    <dgm:cxn modelId="{68DB22FB-CC1A-4D89-8AB9-03E181AE3D58}" srcId="{690BD12D-26E3-40DB-B7EB-2751ABE74DA5}" destId="{F435F222-372B-46FF-9983-93E71ECE486A}" srcOrd="6" destOrd="0" parTransId="{5A298CF7-E0BE-41E0-8112-5AB789772E1F}" sibTransId="{785ECD5B-6371-42A4-AAB6-2CD9BD36FFFB}"/>
    <dgm:cxn modelId="{82BBF3FE-8BCB-48DE-A049-31A17BC23389}" type="presOf" srcId="{2708FA88-F2A6-48E3-958B-E44158E8FE46}" destId="{2DF724D6-13F1-4CEA-B0E0-78823C7E4952}" srcOrd="0" destOrd="0" presId="urn:microsoft.com/office/officeart/2005/8/layout/list1"/>
    <dgm:cxn modelId="{05D0147D-9FCA-458D-9C66-157C41728DC1}" type="presParOf" srcId="{EE3B5599-449B-4176-8EB5-0E00B69EC5ED}" destId="{94F1A5DC-B397-430C-9103-77831716F377}" srcOrd="0" destOrd="0" presId="urn:microsoft.com/office/officeart/2005/8/layout/list1"/>
    <dgm:cxn modelId="{C057A857-DD38-4030-B5AB-0C75526966BE}" type="presParOf" srcId="{94F1A5DC-B397-430C-9103-77831716F377}" destId="{441DCA1F-9697-4427-A423-108BD5BED94F}" srcOrd="0" destOrd="0" presId="urn:microsoft.com/office/officeart/2005/8/layout/list1"/>
    <dgm:cxn modelId="{55F456E1-07D2-4F17-B972-5DC7A1392B0A}" type="presParOf" srcId="{94F1A5DC-B397-430C-9103-77831716F377}" destId="{1AD4199D-12C9-40B3-B9BF-60D2B4D666BF}" srcOrd="1" destOrd="0" presId="urn:microsoft.com/office/officeart/2005/8/layout/list1"/>
    <dgm:cxn modelId="{FD63D54B-61EA-4DAB-931B-449B1809B66D}" type="presParOf" srcId="{EE3B5599-449B-4176-8EB5-0E00B69EC5ED}" destId="{05E07DBD-CD5D-4384-96F9-179FD53AC3A1}" srcOrd="1" destOrd="0" presId="urn:microsoft.com/office/officeart/2005/8/layout/list1"/>
    <dgm:cxn modelId="{549D5CEA-A03C-485D-B1F1-C9374938B275}" type="presParOf" srcId="{EE3B5599-449B-4176-8EB5-0E00B69EC5ED}" destId="{0D49A123-03DB-4799-968F-FC461443B862}" srcOrd="2" destOrd="0" presId="urn:microsoft.com/office/officeart/2005/8/layout/list1"/>
    <dgm:cxn modelId="{1996ADF5-46EF-4B7C-9573-6DCFE0E9F8F2}" type="presParOf" srcId="{EE3B5599-449B-4176-8EB5-0E00B69EC5ED}" destId="{74C7DA52-EBA6-4CDB-AAB3-C500CCEC6B8D}" srcOrd="3" destOrd="0" presId="urn:microsoft.com/office/officeart/2005/8/layout/list1"/>
    <dgm:cxn modelId="{75676ED0-E106-4213-8B7E-4C36A7319746}" type="presParOf" srcId="{EE3B5599-449B-4176-8EB5-0E00B69EC5ED}" destId="{93FB4C2D-0913-4939-B451-597D2D32B40B}" srcOrd="4" destOrd="0" presId="urn:microsoft.com/office/officeart/2005/8/layout/list1"/>
    <dgm:cxn modelId="{65DEFDC5-0FF0-42D4-BB8D-8E4E2FCE1A88}" type="presParOf" srcId="{93FB4C2D-0913-4939-B451-597D2D32B40B}" destId="{516FC336-96FD-4487-9358-852ACBD31B65}" srcOrd="0" destOrd="0" presId="urn:microsoft.com/office/officeart/2005/8/layout/list1"/>
    <dgm:cxn modelId="{0D974EDE-215A-48C7-AC06-0AFE2E7545AD}" type="presParOf" srcId="{93FB4C2D-0913-4939-B451-597D2D32B40B}" destId="{036FCDDF-2FA4-45A9-B45A-DCFFE75023D4}" srcOrd="1" destOrd="0" presId="urn:microsoft.com/office/officeart/2005/8/layout/list1"/>
    <dgm:cxn modelId="{346EF015-F18E-41AF-9F4A-4534FCD2712E}" type="presParOf" srcId="{EE3B5599-449B-4176-8EB5-0E00B69EC5ED}" destId="{8BF828B8-3E61-4088-9918-7BE8D03229A1}" srcOrd="5" destOrd="0" presId="urn:microsoft.com/office/officeart/2005/8/layout/list1"/>
    <dgm:cxn modelId="{C8E8A3E0-B795-407B-81D3-E49E3F93AD79}" type="presParOf" srcId="{EE3B5599-449B-4176-8EB5-0E00B69EC5ED}" destId="{DA4EB503-5F79-4BA0-9EE1-6D550E5A0BC7}" srcOrd="6" destOrd="0" presId="urn:microsoft.com/office/officeart/2005/8/layout/list1"/>
    <dgm:cxn modelId="{20714BB6-D9E5-4556-AAEB-8807A87646A7}" type="presParOf" srcId="{EE3B5599-449B-4176-8EB5-0E00B69EC5ED}" destId="{E54CA44D-AFC2-4C37-AFA7-98807EA4F90C}" srcOrd="7" destOrd="0" presId="urn:microsoft.com/office/officeart/2005/8/layout/list1"/>
    <dgm:cxn modelId="{9EBC8FF3-93E5-40CA-88A0-99DB6C3C51AD}" type="presParOf" srcId="{EE3B5599-449B-4176-8EB5-0E00B69EC5ED}" destId="{D62B96FF-3B5B-45C1-A203-14AACFB958CC}" srcOrd="8" destOrd="0" presId="urn:microsoft.com/office/officeart/2005/8/layout/list1"/>
    <dgm:cxn modelId="{0AD994CD-E674-445F-83BB-77FAD03076A8}" type="presParOf" srcId="{D62B96FF-3B5B-45C1-A203-14AACFB958CC}" destId="{2DF724D6-13F1-4CEA-B0E0-78823C7E4952}" srcOrd="0" destOrd="0" presId="urn:microsoft.com/office/officeart/2005/8/layout/list1"/>
    <dgm:cxn modelId="{5D78267A-579B-4E70-92C4-C7F820CBC53E}" type="presParOf" srcId="{D62B96FF-3B5B-45C1-A203-14AACFB958CC}" destId="{AE1D6BD8-7C19-40F2-BDCA-CC958CC88B4E}" srcOrd="1" destOrd="0" presId="urn:microsoft.com/office/officeart/2005/8/layout/list1"/>
    <dgm:cxn modelId="{AAD98918-A873-4525-9785-D4C6DC941C64}" type="presParOf" srcId="{EE3B5599-449B-4176-8EB5-0E00B69EC5ED}" destId="{FE894517-B57C-4202-BB9A-B41F3C1AC3F7}" srcOrd="9" destOrd="0" presId="urn:microsoft.com/office/officeart/2005/8/layout/list1"/>
    <dgm:cxn modelId="{53F22250-F908-4FAC-9F1C-1220D46FD9BE}" type="presParOf" srcId="{EE3B5599-449B-4176-8EB5-0E00B69EC5ED}" destId="{01BB2B44-9671-40F2-9A39-55A7CB42226D}" srcOrd="10" destOrd="0" presId="urn:microsoft.com/office/officeart/2005/8/layout/list1"/>
    <dgm:cxn modelId="{B6135766-C1C3-43D2-AB41-ADF739D071B7}" type="presParOf" srcId="{EE3B5599-449B-4176-8EB5-0E00B69EC5ED}" destId="{F914E788-575E-4358-937E-80951783275A}" srcOrd="11" destOrd="0" presId="urn:microsoft.com/office/officeart/2005/8/layout/list1"/>
    <dgm:cxn modelId="{06AB9505-C59A-49B7-AB91-2E81D62B5138}" type="presParOf" srcId="{EE3B5599-449B-4176-8EB5-0E00B69EC5ED}" destId="{A26B2346-06E8-4A57-8D49-2B5A7D413402}" srcOrd="12" destOrd="0" presId="urn:microsoft.com/office/officeart/2005/8/layout/list1"/>
    <dgm:cxn modelId="{3DBF058C-9EFA-4874-93F2-9BCB635EAE29}" type="presParOf" srcId="{A26B2346-06E8-4A57-8D49-2B5A7D413402}" destId="{7BB50142-9AA6-4721-9845-B97F0A6265C0}" srcOrd="0" destOrd="0" presId="urn:microsoft.com/office/officeart/2005/8/layout/list1"/>
    <dgm:cxn modelId="{8F7583A3-160A-4F1A-AC32-44A2836170C0}" type="presParOf" srcId="{A26B2346-06E8-4A57-8D49-2B5A7D413402}" destId="{42B246AA-4E97-4E92-8146-10051048250F}" srcOrd="1" destOrd="0" presId="urn:microsoft.com/office/officeart/2005/8/layout/list1"/>
    <dgm:cxn modelId="{1C647656-C9AD-4AD9-97A4-568300FEADB8}" type="presParOf" srcId="{EE3B5599-449B-4176-8EB5-0E00B69EC5ED}" destId="{E0C3B3B0-2732-4F09-AFF1-D56293215604}" srcOrd="13" destOrd="0" presId="urn:microsoft.com/office/officeart/2005/8/layout/list1"/>
    <dgm:cxn modelId="{95F1A964-C786-42FE-8FAB-45CC179278B3}" type="presParOf" srcId="{EE3B5599-449B-4176-8EB5-0E00B69EC5ED}" destId="{8190929C-874B-4B96-9054-456E58143087}" srcOrd="14" destOrd="0" presId="urn:microsoft.com/office/officeart/2005/8/layout/list1"/>
    <dgm:cxn modelId="{B536C6AB-9EF3-457F-8FE9-9309C69A1440}" type="presParOf" srcId="{EE3B5599-449B-4176-8EB5-0E00B69EC5ED}" destId="{F625F70D-B8E0-48CA-B9CF-B4A8EF63A169}" srcOrd="15" destOrd="0" presId="urn:microsoft.com/office/officeart/2005/8/layout/list1"/>
    <dgm:cxn modelId="{A57F1B7D-6F82-4600-921D-2E604CEBEE31}" type="presParOf" srcId="{EE3B5599-449B-4176-8EB5-0E00B69EC5ED}" destId="{028EC67A-E068-4536-AE18-217F689702F7}" srcOrd="16" destOrd="0" presId="urn:microsoft.com/office/officeart/2005/8/layout/list1"/>
    <dgm:cxn modelId="{5AF35004-F0B5-4755-89EB-9FF346472A02}" type="presParOf" srcId="{028EC67A-E068-4536-AE18-217F689702F7}" destId="{858DC926-40D3-4E5A-BE64-37BADEC49233}" srcOrd="0" destOrd="0" presId="urn:microsoft.com/office/officeart/2005/8/layout/list1"/>
    <dgm:cxn modelId="{AB3BA5EC-2E98-4525-8D2F-782012856E06}" type="presParOf" srcId="{028EC67A-E068-4536-AE18-217F689702F7}" destId="{A8C7F076-9FF3-4083-976B-B4C194C6FDE4}" srcOrd="1" destOrd="0" presId="urn:microsoft.com/office/officeart/2005/8/layout/list1"/>
    <dgm:cxn modelId="{8AFD271E-BB6F-468D-A4F8-208130FE3C47}" type="presParOf" srcId="{EE3B5599-449B-4176-8EB5-0E00B69EC5ED}" destId="{2A6F1F1E-51BA-45CF-AFBB-FF9AEEF0C935}" srcOrd="17" destOrd="0" presId="urn:microsoft.com/office/officeart/2005/8/layout/list1"/>
    <dgm:cxn modelId="{00D57161-8884-408E-850F-947B57015EA3}" type="presParOf" srcId="{EE3B5599-449B-4176-8EB5-0E00B69EC5ED}" destId="{E132E114-8C40-48F8-AB21-242329A7A196}" srcOrd="18" destOrd="0" presId="urn:microsoft.com/office/officeart/2005/8/layout/list1"/>
    <dgm:cxn modelId="{E258BF69-B319-4B6C-B2A4-C9908F0CCD07}" type="presParOf" srcId="{EE3B5599-449B-4176-8EB5-0E00B69EC5ED}" destId="{98FD8B61-09B1-4B62-96BF-891C4ABBCC70}" srcOrd="19" destOrd="0" presId="urn:microsoft.com/office/officeart/2005/8/layout/list1"/>
    <dgm:cxn modelId="{8BCD300D-15E1-4201-A21A-958C4ABD49A6}" type="presParOf" srcId="{EE3B5599-449B-4176-8EB5-0E00B69EC5ED}" destId="{A4FCD09B-A25C-4593-8BC6-35F22353B021}" srcOrd="20" destOrd="0" presId="urn:microsoft.com/office/officeart/2005/8/layout/list1"/>
    <dgm:cxn modelId="{D079F710-1962-4461-A0BD-FCDC0A05F146}" type="presParOf" srcId="{A4FCD09B-A25C-4593-8BC6-35F22353B021}" destId="{A05AC96A-5D50-490D-B05E-3B2DF90E2097}" srcOrd="0" destOrd="0" presId="urn:microsoft.com/office/officeart/2005/8/layout/list1"/>
    <dgm:cxn modelId="{AA88BDB2-E976-4BE5-B972-2CD699409E67}" type="presParOf" srcId="{A4FCD09B-A25C-4593-8BC6-35F22353B021}" destId="{07085446-1EA6-43EA-86AD-E722AD7F2887}" srcOrd="1" destOrd="0" presId="urn:microsoft.com/office/officeart/2005/8/layout/list1"/>
    <dgm:cxn modelId="{D335CD2B-DB6A-4F96-A3AD-456F2B2020D2}" type="presParOf" srcId="{EE3B5599-449B-4176-8EB5-0E00B69EC5ED}" destId="{58C30AD3-A388-4F3A-892F-9938E4BDDC07}" srcOrd="21" destOrd="0" presId="urn:microsoft.com/office/officeart/2005/8/layout/list1"/>
    <dgm:cxn modelId="{0B8C1C49-93C7-4504-B386-F43D6249304B}" type="presParOf" srcId="{EE3B5599-449B-4176-8EB5-0E00B69EC5ED}" destId="{B44D51E5-D287-400F-B63C-FAA4AD317854}" srcOrd="22" destOrd="0" presId="urn:microsoft.com/office/officeart/2005/8/layout/list1"/>
    <dgm:cxn modelId="{3F47C047-22C4-4376-B091-B8DDE35F35AA}" type="presParOf" srcId="{EE3B5599-449B-4176-8EB5-0E00B69EC5ED}" destId="{206397C1-8353-4E8A-8353-2CE7B0E1C81A}" srcOrd="23" destOrd="0" presId="urn:microsoft.com/office/officeart/2005/8/layout/list1"/>
    <dgm:cxn modelId="{37945B05-4E20-41A6-94F3-38D8B73E0E4D}" type="presParOf" srcId="{EE3B5599-449B-4176-8EB5-0E00B69EC5ED}" destId="{882ABF99-87CC-420C-BE9F-A9A67B83A74C}" srcOrd="24" destOrd="0" presId="urn:microsoft.com/office/officeart/2005/8/layout/list1"/>
    <dgm:cxn modelId="{61B33A02-1D15-4061-9AFB-1240AFC93372}" type="presParOf" srcId="{882ABF99-87CC-420C-BE9F-A9A67B83A74C}" destId="{A75352CA-1121-48FD-9BEC-088CA89561C4}" srcOrd="0" destOrd="0" presId="urn:microsoft.com/office/officeart/2005/8/layout/list1"/>
    <dgm:cxn modelId="{E95467AB-CCF1-4175-A545-E9E2C2202D87}" type="presParOf" srcId="{882ABF99-87CC-420C-BE9F-A9A67B83A74C}" destId="{844A85D5-D583-435F-9BFA-EB3C526EEE15}" srcOrd="1" destOrd="0" presId="urn:microsoft.com/office/officeart/2005/8/layout/list1"/>
    <dgm:cxn modelId="{1FE81B60-2B2D-4305-BFE3-4B8706508B8D}" type="presParOf" srcId="{EE3B5599-449B-4176-8EB5-0E00B69EC5ED}" destId="{0A882C35-1966-4142-934A-7482B89F88C7}" srcOrd="25" destOrd="0" presId="urn:microsoft.com/office/officeart/2005/8/layout/list1"/>
    <dgm:cxn modelId="{38A61E06-AB2B-4E7C-9E92-1D1086620F4C}" type="presParOf" srcId="{EE3B5599-449B-4176-8EB5-0E00B69EC5ED}" destId="{1C6FB569-85F3-4FDD-B211-CB57362F7DDE}" srcOrd="2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49A123-03DB-4799-968F-FC461443B862}">
      <dsp:nvSpPr>
        <dsp:cNvPr id="0" name=""/>
        <dsp:cNvSpPr/>
      </dsp:nvSpPr>
      <dsp:spPr>
        <a:xfrm>
          <a:off x="0" y="227877"/>
          <a:ext cx="5771573" cy="378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AD4199D-12C9-40B3-B9BF-60D2B4D666BF}">
      <dsp:nvSpPr>
        <dsp:cNvPr id="0" name=""/>
        <dsp:cNvSpPr/>
      </dsp:nvSpPr>
      <dsp:spPr>
        <a:xfrm>
          <a:off x="274769" y="6477"/>
          <a:ext cx="5495388" cy="442800"/>
        </a:xfrm>
        <a:prstGeom prst="roundRect">
          <a:avLst/>
        </a:prstGeom>
        <a:solidFill>
          <a:schemeClr val="accent1">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706" tIns="0" rIns="152706" bIns="0" numCol="1" spcCol="1270" anchor="ctr" anchorCtr="0">
          <a:noAutofit/>
        </a:bodyPr>
        <a:lstStyle/>
        <a:p>
          <a:pPr marL="0" lvl="0" indent="0" algn="l" defTabSz="1066800">
            <a:lnSpc>
              <a:spcPct val="90000"/>
            </a:lnSpc>
            <a:spcBef>
              <a:spcPct val="0"/>
            </a:spcBef>
            <a:spcAft>
              <a:spcPct val="35000"/>
            </a:spcAft>
            <a:buNone/>
          </a:pPr>
          <a:r>
            <a:rPr lang="ro-RO" sz="2400" kern="1200" dirty="0">
              <a:latin typeface="Georgia" panose="02040502050405020303" pitchFamily="18" charset="0"/>
            </a:rPr>
            <a:t>Abstract </a:t>
          </a:r>
        </a:p>
      </dsp:txBody>
      <dsp:txXfrm>
        <a:off x="296385" y="28093"/>
        <a:ext cx="5452156" cy="399568"/>
      </dsp:txXfrm>
    </dsp:sp>
    <dsp:sp modelId="{DA4EB503-5F79-4BA0-9EE1-6D550E5A0BC7}">
      <dsp:nvSpPr>
        <dsp:cNvPr id="0" name=""/>
        <dsp:cNvSpPr/>
      </dsp:nvSpPr>
      <dsp:spPr>
        <a:xfrm>
          <a:off x="0" y="908277"/>
          <a:ext cx="5771573" cy="378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36FCDDF-2FA4-45A9-B45A-DCFFE75023D4}">
      <dsp:nvSpPr>
        <dsp:cNvPr id="0" name=""/>
        <dsp:cNvSpPr/>
      </dsp:nvSpPr>
      <dsp:spPr>
        <a:xfrm>
          <a:off x="274769" y="686877"/>
          <a:ext cx="5495388" cy="442800"/>
        </a:xfrm>
        <a:prstGeom prst="roundRect">
          <a:avLst/>
        </a:prstGeom>
        <a:solidFill>
          <a:schemeClr val="accent1">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706" tIns="0" rIns="152706" bIns="0" numCol="1" spcCol="1270" anchor="ctr" anchorCtr="0">
          <a:noAutofit/>
        </a:bodyPr>
        <a:lstStyle/>
        <a:p>
          <a:pPr marL="0" lvl="0" indent="0" algn="l" defTabSz="1066800">
            <a:lnSpc>
              <a:spcPct val="90000"/>
            </a:lnSpc>
            <a:spcBef>
              <a:spcPct val="0"/>
            </a:spcBef>
            <a:spcAft>
              <a:spcPct val="35000"/>
            </a:spcAft>
            <a:buNone/>
          </a:pPr>
          <a:r>
            <a:rPr lang="ro-RO" sz="2400" kern="1200" dirty="0">
              <a:latin typeface="Georgia" panose="02040502050405020303" pitchFamily="18" charset="0"/>
            </a:rPr>
            <a:t>Introducere</a:t>
          </a:r>
        </a:p>
      </dsp:txBody>
      <dsp:txXfrm>
        <a:off x="296385" y="708493"/>
        <a:ext cx="5452156" cy="399568"/>
      </dsp:txXfrm>
    </dsp:sp>
    <dsp:sp modelId="{01BB2B44-9671-40F2-9A39-55A7CB42226D}">
      <dsp:nvSpPr>
        <dsp:cNvPr id="0" name=""/>
        <dsp:cNvSpPr/>
      </dsp:nvSpPr>
      <dsp:spPr>
        <a:xfrm>
          <a:off x="0" y="1588677"/>
          <a:ext cx="5771573" cy="378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E1D6BD8-7C19-40F2-BDCA-CC958CC88B4E}">
      <dsp:nvSpPr>
        <dsp:cNvPr id="0" name=""/>
        <dsp:cNvSpPr/>
      </dsp:nvSpPr>
      <dsp:spPr>
        <a:xfrm>
          <a:off x="274769" y="1367277"/>
          <a:ext cx="5495388" cy="442800"/>
        </a:xfrm>
        <a:prstGeom prst="roundRect">
          <a:avLst/>
        </a:prstGeom>
        <a:solidFill>
          <a:schemeClr val="accent1">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706" tIns="0" rIns="152706" bIns="0" numCol="1" spcCol="1270" anchor="ctr" anchorCtr="0">
          <a:noAutofit/>
        </a:bodyPr>
        <a:lstStyle/>
        <a:p>
          <a:pPr marL="0" lvl="0" indent="0" algn="l" defTabSz="1066800">
            <a:lnSpc>
              <a:spcPct val="90000"/>
            </a:lnSpc>
            <a:spcBef>
              <a:spcPct val="0"/>
            </a:spcBef>
            <a:spcAft>
              <a:spcPct val="35000"/>
            </a:spcAft>
            <a:buNone/>
          </a:pPr>
          <a:r>
            <a:rPr lang="ro-RO" sz="2400" kern="1200" dirty="0">
              <a:latin typeface="Georgia" panose="02040502050405020303" pitchFamily="18" charset="0"/>
            </a:rPr>
            <a:t>Istoria contabilității</a:t>
          </a:r>
        </a:p>
      </dsp:txBody>
      <dsp:txXfrm>
        <a:off x="296385" y="1388893"/>
        <a:ext cx="5452156" cy="399568"/>
      </dsp:txXfrm>
    </dsp:sp>
    <dsp:sp modelId="{8190929C-874B-4B96-9054-456E58143087}">
      <dsp:nvSpPr>
        <dsp:cNvPr id="0" name=""/>
        <dsp:cNvSpPr/>
      </dsp:nvSpPr>
      <dsp:spPr>
        <a:xfrm>
          <a:off x="0" y="2289100"/>
          <a:ext cx="5771573" cy="378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2B246AA-4E97-4E92-8146-10051048250F}">
      <dsp:nvSpPr>
        <dsp:cNvPr id="0" name=""/>
        <dsp:cNvSpPr/>
      </dsp:nvSpPr>
      <dsp:spPr>
        <a:xfrm>
          <a:off x="274769" y="2047677"/>
          <a:ext cx="5495388" cy="462823"/>
        </a:xfrm>
        <a:prstGeom prst="roundRect">
          <a:avLst/>
        </a:prstGeom>
        <a:solidFill>
          <a:schemeClr val="accent1">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706" tIns="0" rIns="152706" bIns="0" numCol="1" spcCol="1270" anchor="ctr" anchorCtr="0">
          <a:noAutofit/>
        </a:bodyPr>
        <a:lstStyle/>
        <a:p>
          <a:pPr marL="0" lvl="0" indent="0" algn="l" defTabSz="1066800">
            <a:lnSpc>
              <a:spcPct val="90000"/>
            </a:lnSpc>
            <a:spcBef>
              <a:spcPct val="0"/>
            </a:spcBef>
            <a:spcAft>
              <a:spcPct val="35000"/>
            </a:spcAft>
            <a:buNone/>
          </a:pPr>
          <a:r>
            <a:rPr lang="ro-RO" sz="2400" kern="1200" dirty="0">
              <a:latin typeface="Georgia" panose="02040502050405020303" pitchFamily="18" charset="0"/>
            </a:rPr>
            <a:t>Impactul </a:t>
          </a:r>
          <a:r>
            <a:rPr lang="ro-RO" sz="2400" kern="1200">
              <a:latin typeface="Georgia" panose="02040502050405020303" pitchFamily="18" charset="0"/>
            </a:rPr>
            <a:t>digitalizării contabilității</a:t>
          </a:r>
          <a:endParaRPr lang="ro-RO" sz="2400" kern="1200" dirty="0">
            <a:latin typeface="Georgia" panose="02040502050405020303" pitchFamily="18" charset="0"/>
          </a:endParaRPr>
        </a:p>
      </dsp:txBody>
      <dsp:txXfrm>
        <a:off x="297362" y="2070270"/>
        <a:ext cx="5450202" cy="417637"/>
      </dsp:txXfrm>
    </dsp:sp>
    <dsp:sp modelId="{E132E114-8C40-48F8-AB21-242329A7A196}">
      <dsp:nvSpPr>
        <dsp:cNvPr id="0" name=""/>
        <dsp:cNvSpPr/>
      </dsp:nvSpPr>
      <dsp:spPr>
        <a:xfrm>
          <a:off x="0" y="2969500"/>
          <a:ext cx="5771573" cy="378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8C7F076-9FF3-4083-976B-B4C194C6FDE4}">
      <dsp:nvSpPr>
        <dsp:cNvPr id="0" name=""/>
        <dsp:cNvSpPr/>
      </dsp:nvSpPr>
      <dsp:spPr>
        <a:xfrm>
          <a:off x="274769" y="2748100"/>
          <a:ext cx="5495388" cy="442800"/>
        </a:xfrm>
        <a:prstGeom prst="roundRect">
          <a:avLst/>
        </a:prstGeom>
        <a:solidFill>
          <a:schemeClr val="accent1">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706" tIns="0" rIns="152706" bIns="0" numCol="1" spcCol="1270" anchor="ctr" anchorCtr="0">
          <a:noAutofit/>
        </a:bodyPr>
        <a:lstStyle/>
        <a:p>
          <a:pPr marL="0" lvl="0" indent="0" algn="l" defTabSz="1066800">
            <a:lnSpc>
              <a:spcPct val="90000"/>
            </a:lnSpc>
            <a:spcBef>
              <a:spcPct val="0"/>
            </a:spcBef>
            <a:spcAft>
              <a:spcPct val="35000"/>
            </a:spcAft>
            <a:buNone/>
          </a:pPr>
          <a:r>
            <a:rPr lang="ro-RO" sz="2400" kern="1200" dirty="0">
              <a:latin typeface="Georgia" panose="02040502050405020303" pitchFamily="18" charset="0"/>
            </a:rPr>
            <a:t>Studiu de caz</a:t>
          </a:r>
        </a:p>
      </dsp:txBody>
      <dsp:txXfrm>
        <a:off x="296385" y="2769716"/>
        <a:ext cx="5452156" cy="399568"/>
      </dsp:txXfrm>
    </dsp:sp>
    <dsp:sp modelId="{B44D51E5-D287-400F-B63C-FAA4AD317854}">
      <dsp:nvSpPr>
        <dsp:cNvPr id="0" name=""/>
        <dsp:cNvSpPr/>
      </dsp:nvSpPr>
      <dsp:spPr>
        <a:xfrm>
          <a:off x="0" y="3649900"/>
          <a:ext cx="5771573" cy="378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7085446-1EA6-43EA-86AD-E722AD7F2887}">
      <dsp:nvSpPr>
        <dsp:cNvPr id="0" name=""/>
        <dsp:cNvSpPr/>
      </dsp:nvSpPr>
      <dsp:spPr>
        <a:xfrm>
          <a:off x="274769" y="3428500"/>
          <a:ext cx="5495388" cy="442800"/>
        </a:xfrm>
        <a:prstGeom prst="roundRect">
          <a:avLst/>
        </a:prstGeom>
        <a:solidFill>
          <a:schemeClr val="accent1">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706" tIns="0" rIns="152706" bIns="0" numCol="1" spcCol="1270" anchor="ctr" anchorCtr="0">
          <a:noAutofit/>
        </a:bodyPr>
        <a:lstStyle/>
        <a:p>
          <a:pPr marL="0" lvl="0" indent="0" algn="l" defTabSz="1066800">
            <a:lnSpc>
              <a:spcPct val="90000"/>
            </a:lnSpc>
            <a:spcBef>
              <a:spcPct val="0"/>
            </a:spcBef>
            <a:spcAft>
              <a:spcPct val="35000"/>
            </a:spcAft>
            <a:buNone/>
          </a:pPr>
          <a:r>
            <a:rPr lang="ro-RO" sz="2400" kern="1200" dirty="0">
              <a:latin typeface="Georgia" panose="02040502050405020303" pitchFamily="18" charset="0"/>
            </a:rPr>
            <a:t>Concluzie</a:t>
          </a:r>
        </a:p>
      </dsp:txBody>
      <dsp:txXfrm>
        <a:off x="296385" y="3450116"/>
        <a:ext cx="5452156" cy="399568"/>
      </dsp:txXfrm>
    </dsp:sp>
    <dsp:sp modelId="{1C6FB569-85F3-4FDD-B211-CB57362F7DDE}">
      <dsp:nvSpPr>
        <dsp:cNvPr id="0" name=""/>
        <dsp:cNvSpPr/>
      </dsp:nvSpPr>
      <dsp:spPr>
        <a:xfrm>
          <a:off x="0" y="4330300"/>
          <a:ext cx="5771573" cy="378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44A85D5-D583-435F-9BFA-EB3C526EEE15}">
      <dsp:nvSpPr>
        <dsp:cNvPr id="0" name=""/>
        <dsp:cNvSpPr/>
      </dsp:nvSpPr>
      <dsp:spPr>
        <a:xfrm>
          <a:off x="274769" y="4108900"/>
          <a:ext cx="5495388" cy="442800"/>
        </a:xfrm>
        <a:prstGeom prst="roundRect">
          <a:avLst/>
        </a:prstGeom>
        <a:solidFill>
          <a:schemeClr val="accent1">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706" tIns="0" rIns="152706" bIns="0" numCol="1" spcCol="1270" anchor="ctr" anchorCtr="0">
          <a:noAutofit/>
        </a:bodyPr>
        <a:lstStyle/>
        <a:p>
          <a:pPr marL="0" lvl="0" indent="0" algn="l" defTabSz="1066800">
            <a:lnSpc>
              <a:spcPct val="90000"/>
            </a:lnSpc>
            <a:spcBef>
              <a:spcPct val="0"/>
            </a:spcBef>
            <a:spcAft>
              <a:spcPct val="35000"/>
            </a:spcAft>
            <a:buNone/>
          </a:pPr>
          <a:r>
            <a:rPr lang="ro-RO" sz="2400" kern="1200">
              <a:latin typeface="Georgia" panose="02040502050405020303" pitchFamily="18" charset="0"/>
            </a:rPr>
            <a:t>Bibliografie</a:t>
          </a:r>
          <a:endParaRPr lang="ro-RO" sz="2400" kern="1200" dirty="0">
            <a:latin typeface="Georgia" panose="02040502050405020303" pitchFamily="18" charset="0"/>
          </a:endParaRPr>
        </a:p>
      </dsp:txBody>
      <dsp:txXfrm>
        <a:off x="296385" y="4130516"/>
        <a:ext cx="5452156" cy="399568"/>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858FEB5-E8C6-3A80-493D-10CAD46A125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B648C581-C775-98C2-8A72-CD05A2CA637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9894724-09D4-4F07-9DDA-0BDFDA992456}" type="datetimeFigureOut">
              <a:rPr lang="en-US" smtClean="0"/>
              <a:t>5/19/2024</a:t>
            </a:fld>
            <a:endParaRPr lang="en-US"/>
          </a:p>
        </p:txBody>
      </p:sp>
      <p:sp>
        <p:nvSpPr>
          <p:cNvPr id="4" name="Footer Placeholder 3">
            <a:extLst>
              <a:ext uri="{FF2B5EF4-FFF2-40B4-BE49-F238E27FC236}">
                <a16:creationId xmlns:a16="http://schemas.microsoft.com/office/drawing/2014/main" id="{EFBBA7D3-DC7D-9A8E-6060-596812F9E5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396B5FF-CA0B-B91F-D0C8-5360C7A04B5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3C62FCD-D8A9-45DB-A117-7E517482F7AF}" type="slidenum">
              <a:rPr lang="en-US" smtClean="0"/>
              <a:t>‹#›</a:t>
            </a:fld>
            <a:endParaRPr lang="en-US"/>
          </a:p>
        </p:txBody>
      </p:sp>
    </p:spTree>
    <p:extLst>
      <p:ext uri="{BB962C8B-B14F-4D97-AF65-F5344CB8AC3E}">
        <p14:creationId xmlns:p14="http://schemas.microsoft.com/office/powerpoint/2010/main" val="10670966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1E0B70-0B2D-4454-9C0D-63442C140F78}" type="datetimeFigureOut">
              <a:rPr lang="en-US" smtClean="0"/>
              <a:t>5/19/2024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39ADCB-FF44-4D11-94CD-9544E5DFB95D}" type="slidenum">
              <a:rPr lang="en-US" smtClean="0"/>
              <a:t>‹#›</a:t>
            </a:fld>
            <a:endParaRPr lang="en-US"/>
          </a:p>
        </p:txBody>
      </p:sp>
    </p:spTree>
    <p:extLst>
      <p:ext uri="{BB962C8B-B14F-4D97-AF65-F5344CB8AC3E}">
        <p14:creationId xmlns:p14="http://schemas.microsoft.com/office/powerpoint/2010/main" val="8125659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976A059-0727-59BF-99E8-577EE0A776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0" name="Date Placeholder 9">
            <a:extLst>
              <a:ext uri="{FF2B5EF4-FFF2-40B4-BE49-F238E27FC236}">
                <a16:creationId xmlns:a16="http://schemas.microsoft.com/office/drawing/2014/main" id="{CB65C056-B1A7-7FF8-5965-B3650A744900}"/>
              </a:ext>
            </a:extLst>
          </p:cNvPr>
          <p:cNvSpPr>
            <a:spLocks noGrp="1"/>
          </p:cNvSpPr>
          <p:nvPr>
            <p:ph type="dt" sz="half" idx="10"/>
          </p:nvPr>
        </p:nvSpPr>
        <p:spPr/>
        <p:txBody>
          <a:bodyPr/>
          <a:lstStyle/>
          <a:p>
            <a:fld id="{EB9B8737-127D-4908-932B-731DE6930369}" type="datetime1">
              <a:rPr lang="en-US" smtClean="0"/>
              <a:t>5/19/2024</a:t>
            </a:fld>
            <a:endParaRPr lang="en-US"/>
          </a:p>
        </p:txBody>
      </p:sp>
      <p:sp>
        <p:nvSpPr>
          <p:cNvPr id="11" name="Footer Placeholder 10">
            <a:extLst>
              <a:ext uri="{FF2B5EF4-FFF2-40B4-BE49-F238E27FC236}">
                <a16:creationId xmlns:a16="http://schemas.microsoft.com/office/drawing/2014/main" id="{43454174-9D12-C596-18E0-9C3B2A95332A}"/>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C4464E70-28DA-BB7E-E872-926FCA585B8B}"/>
              </a:ext>
            </a:extLst>
          </p:cNvPr>
          <p:cNvSpPr>
            <a:spLocks noGrp="1"/>
          </p:cNvSpPr>
          <p:nvPr>
            <p:ph type="sldNum" sz="quarter" idx="12"/>
          </p:nvPr>
        </p:nvSpPr>
        <p:spPr>
          <a:xfrm>
            <a:off x="8610600" y="6356350"/>
            <a:ext cx="2743200" cy="365125"/>
          </a:xfrm>
          <a:prstGeom prst="rect">
            <a:avLst/>
          </a:prstGeom>
        </p:spPr>
        <p:txBody>
          <a:bodyPr/>
          <a:lstStyle/>
          <a:p>
            <a:fld id="{BBE5057F-7482-41AE-BBDB-C83C2F3461DE}" type="slidenum">
              <a:rPr lang="en-US" smtClean="0"/>
              <a:t>‹#›</a:t>
            </a:fld>
            <a:endParaRPr lang="en-US" dirty="0"/>
          </a:p>
        </p:txBody>
      </p:sp>
      <p:sp>
        <p:nvSpPr>
          <p:cNvPr id="15" name="Title 14">
            <a:extLst>
              <a:ext uri="{FF2B5EF4-FFF2-40B4-BE49-F238E27FC236}">
                <a16:creationId xmlns:a16="http://schemas.microsoft.com/office/drawing/2014/main" id="{107A79B4-F12F-0B57-BE23-C003FE3F04EF}"/>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5012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5A113-4075-8F72-7862-87499373AE0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CB85D07-1D31-8F87-D767-AAC820751A3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8B13C3-5CD5-C3AA-CDCE-CCECAFFEDEAB}"/>
              </a:ext>
            </a:extLst>
          </p:cNvPr>
          <p:cNvSpPr>
            <a:spLocks noGrp="1"/>
          </p:cNvSpPr>
          <p:nvPr>
            <p:ph type="dt" sz="half" idx="10"/>
          </p:nvPr>
        </p:nvSpPr>
        <p:spPr/>
        <p:txBody>
          <a:bodyPr/>
          <a:lstStyle/>
          <a:p>
            <a:fld id="{D2840CA8-5CE1-4958-B669-D933AA49FA40}" type="datetime1">
              <a:rPr lang="en-US" smtClean="0"/>
              <a:t>5/19/2024</a:t>
            </a:fld>
            <a:endParaRPr lang="en-US"/>
          </a:p>
        </p:txBody>
      </p:sp>
      <p:sp>
        <p:nvSpPr>
          <p:cNvPr id="5" name="Footer Placeholder 4">
            <a:extLst>
              <a:ext uri="{FF2B5EF4-FFF2-40B4-BE49-F238E27FC236}">
                <a16:creationId xmlns:a16="http://schemas.microsoft.com/office/drawing/2014/main" id="{6C2768F2-FD99-3CF5-F7F2-46FDE2F9B292}"/>
              </a:ext>
            </a:extLst>
          </p:cNvPr>
          <p:cNvSpPr>
            <a:spLocks noGrp="1"/>
          </p:cNvSpPr>
          <p:nvPr>
            <p:ph type="ftr" sz="quarter" idx="11"/>
          </p:nvPr>
        </p:nvSpPr>
        <p:spPr/>
        <p:txBody>
          <a:bodyPr/>
          <a:lstStyle/>
          <a:p>
            <a:endParaRPr lang="en-US"/>
          </a:p>
        </p:txBody>
      </p:sp>
      <p:sp>
        <p:nvSpPr>
          <p:cNvPr id="7" name="Slide Number Placeholder 4">
            <a:extLst>
              <a:ext uri="{FF2B5EF4-FFF2-40B4-BE49-F238E27FC236}">
                <a16:creationId xmlns:a16="http://schemas.microsoft.com/office/drawing/2014/main" id="{3EC49622-4FE3-B449-2292-88184B047481}"/>
              </a:ext>
            </a:extLst>
          </p:cNvPr>
          <p:cNvSpPr>
            <a:spLocks noGrp="1"/>
          </p:cNvSpPr>
          <p:nvPr>
            <p:ph type="sldNum" sz="quarter" idx="12"/>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p14="http://schemas.microsoft.com/office/powerpoint/2010/main" val="2973012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D4378C-BCD6-D0EC-73F4-F426025DBA6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4BA115D-71AF-967D-2312-B5BDEFE0E04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98CDB7-E1FC-7FF0-47F9-FF05A8DAC060}"/>
              </a:ext>
            </a:extLst>
          </p:cNvPr>
          <p:cNvSpPr>
            <a:spLocks noGrp="1"/>
          </p:cNvSpPr>
          <p:nvPr>
            <p:ph type="dt" sz="half" idx="10"/>
          </p:nvPr>
        </p:nvSpPr>
        <p:spPr/>
        <p:txBody>
          <a:bodyPr/>
          <a:lstStyle/>
          <a:p>
            <a:fld id="{F5F1163A-39AB-4876-8208-83F43F159039}" type="datetime1">
              <a:rPr lang="en-US" smtClean="0"/>
              <a:t>5/19/2024</a:t>
            </a:fld>
            <a:endParaRPr lang="en-US"/>
          </a:p>
        </p:txBody>
      </p:sp>
      <p:sp>
        <p:nvSpPr>
          <p:cNvPr id="5" name="Footer Placeholder 4">
            <a:extLst>
              <a:ext uri="{FF2B5EF4-FFF2-40B4-BE49-F238E27FC236}">
                <a16:creationId xmlns:a16="http://schemas.microsoft.com/office/drawing/2014/main" id="{7172E43B-2C2F-5E9B-ACCD-6AEA1DA50D31}"/>
              </a:ext>
            </a:extLst>
          </p:cNvPr>
          <p:cNvSpPr>
            <a:spLocks noGrp="1"/>
          </p:cNvSpPr>
          <p:nvPr>
            <p:ph type="ftr" sz="quarter" idx="11"/>
          </p:nvPr>
        </p:nvSpPr>
        <p:spPr/>
        <p:txBody>
          <a:bodyPr/>
          <a:lstStyle/>
          <a:p>
            <a:endParaRPr lang="en-US"/>
          </a:p>
        </p:txBody>
      </p:sp>
      <p:sp>
        <p:nvSpPr>
          <p:cNvPr id="7" name="Slide Number Placeholder 4">
            <a:extLst>
              <a:ext uri="{FF2B5EF4-FFF2-40B4-BE49-F238E27FC236}">
                <a16:creationId xmlns:a16="http://schemas.microsoft.com/office/drawing/2014/main" id="{44211ED7-BD8A-629D-8203-8375D7B6B937}"/>
              </a:ext>
            </a:extLst>
          </p:cNvPr>
          <p:cNvSpPr>
            <a:spLocks noGrp="1"/>
          </p:cNvSpPr>
          <p:nvPr>
            <p:ph type="sldNum" sz="quarter" idx="12"/>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p14="http://schemas.microsoft.com/office/powerpoint/2010/main" val="2418874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FEDC8-C1D4-96B9-6790-5B9DC0A230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6B7742-A5DF-8640-884B-5925C8857A6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F3D6A2-5C7B-D0C9-3B9D-D25E4A280D78}"/>
              </a:ext>
            </a:extLst>
          </p:cNvPr>
          <p:cNvSpPr>
            <a:spLocks noGrp="1"/>
          </p:cNvSpPr>
          <p:nvPr>
            <p:ph type="dt" sz="half" idx="10"/>
          </p:nvPr>
        </p:nvSpPr>
        <p:spPr/>
        <p:txBody>
          <a:bodyPr/>
          <a:lstStyle/>
          <a:p>
            <a:fld id="{C069DCC1-85F1-475E-9B24-A4E3F71BBD89}" type="datetime1">
              <a:rPr lang="en-US" smtClean="0"/>
              <a:t>5/19/2024</a:t>
            </a:fld>
            <a:endParaRPr lang="en-US"/>
          </a:p>
        </p:txBody>
      </p:sp>
      <p:sp>
        <p:nvSpPr>
          <p:cNvPr id="5" name="Footer Placeholder 4">
            <a:extLst>
              <a:ext uri="{FF2B5EF4-FFF2-40B4-BE49-F238E27FC236}">
                <a16:creationId xmlns:a16="http://schemas.microsoft.com/office/drawing/2014/main" id="{1554B767-0001-682F-BB9E-30E86F99DC6B}"/>
              </a:ext>
            </a:extLst>
          </p:cNvPr>
          <p:cNvSpPr>
            <a:spLocks noGrp="1"/>
          </p:cNvSpPr>
          <p:nvPr>
            <p:ph type="ftr" sz="quarter" idx="11"/>
          </p:nvPr>
        </p:nvSpPr>
        <p:spPr/>
        <p:txBody>
          <a:bodyPr/>
          <a:lstStyle/>
          <a:p>
            <a:endParaRPr lang="en-US"/>
          </a:p>
        </p:txBody>
      </p:sp>
      <p:sp>
        <p:nvSpPr>
          <p:cNvPr id="7" name="Slide Number Placeholder 4">
            <a:extLst>
              <a:ext uri="{FF2B5EF4-FFF2-40B4-BE49-F238E27FC236}">
                <a16:creationId xmlns:a16="http://schemas.microsoft.com/office/drawing/2014/main" id="{CD16685D-6EFA-6621-5A4B-4BD1CC76F88E}"/>
              </a:ext>
            </a:extLst>
          </p:cNvPr>
          <p:cNvSpPr>
            <a:spLocks noGrp="1"/>
          </p:cNvSpPr>
          <p:nvPr>
            <p:ph type="sldNum" sz="quarter" idx="12"/>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p14="http://schemas.microsoft.com/office/powerpoint/2010/main" val="197227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07548-9A0C-3301-B536-7456420E1BB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98811CA-5E37-D2CF-D424-D1AC6FBAB1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852E129-0D49-9C8B-5FA2-1686D5838CA2}"/>
              </a:ext>
            </a:extLst>
          </p:cNvPr>
          <p:cNvSpPr>
            <a:spLocks noGrp="1"/>
          </p:cNvSpPr>
          <p:nvPr>
            <p:ph type="dt" sz="half" idx="10"/>
          </p:nvPr>
        </p:nvSpPr>
        <p:spPr/>
        <p:txBody>
          <a:bodyPr/>
          <a:lstStyle/>
          <a:p>
            <a:fld id="{B1189982-FAA6-4525-A1E7-2F7673A24390}" type="datetime1">
              <a:rPr lang="en-US" smtClean="0"/>
              <a:t>5/19/2024</a:t>
            </a:fld>
            <a:endParaRPr lang="en-US"/>
          </a:p>
        </p:txBody>
      </p:sp>
      <p:sp>
        <p:nvSpPr>
          <p:cNvPr id="5" name="Footer Placeholder 4">
            <a:extLst>
              <a:ext uri="{FF2B5EF4-FFF2-40B4-BE49-F238E27FC236}">
                <a16:creationId xmlns:a16="http://schemas.microsoft.com/office/drawing/2014/main" id="{3DEC0534-7709-E1AB-3F86-5C55514442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73C340-5C0A-05DE-38D1-F5101A965058}"/>
              </a:ext>
            </a:extLst>
          </p:cNvPr>
          <p:cNvSpPr>
            <a:spLocks noGrp="1"/>
          </p:cNvSpPr>
          <p:nvPr>
            <p:ph type="sldNum" sz="quarter" idx="12"/>
          </p:nvPr>
        </p:nvSpPr>
        <p:spPr>
          <a:xfrm>
            <a:off x="8610600" y="6356350"/>
            <a:ext cx="2743200" cy="365125"/>
          </a:xfrm>
          <a:prstGeom prst="rect">
            <a:avLst/>
          </a:prstGeom>
        </p:spPr>
        <p:txBody>
          <a:bodyPr/>
          <a:lstStyle/>
          <a:p>
            <a:fld id="{BBE5057F-7482-41AE-BBDB-C83C2F3461DE}" type="slidenum">
              <a:rPr lang="en-US" smtClean="0"/>
              <a:t>‹#›</a:t>
            </a:fld>
            <a:endParaRPr lang="en-US"/>
          </a:p>
        </p:txBody>
      </p:sp>
    </p:spTree>
    <p:extLst>
      <p:ext uri="{BB962C8B-B14F-4D97-AF65-F5344CB8AC3E}">
        <p14:creationId xmlns:p14="http://schemas.microsoft.com/office/powerpoint/2010/main" val="868417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612FB-8D31-A6BF-B26A-54F2E57F6E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B09BBD1-0C18-604B-75C7-619BE6A2D27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5E8E06B-2B4A-F0CB-ECE2-D91FD1EA912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ECB85DF-D2C7-EDF7-CAE1-90A424B74A71}"/>
              </a:ext>
            </a:extLst>
          </p:cNvPr>
          <p:cNvSpPr>
            <a:spLocks noGrp="1"/>
          </p:cNvSpPr>
          <p:nvPr>
            <p:ph type="dt" sz="half" idx="10"/>
          </p:nvPr>
        </p:nvSpPr>
        <p:spPr/>
        <p:txBody>
          <a:bodyPr/>
          <a:lstStyle/>
          <a:p>
            <a:fld id="{EB1CB7FA-7B94-4F91-BABC-9D716D9D537E}" type="datetime1">
              <a:rPr lang="en-US" smtClean="0"/>
              <a:t>5/19/2024</a:t>
            </a:fld>
            <a:endParaRPr lang="en-US"/>
          </a:p>
        </p:txBody>
      </p:sp>
      <p:sp>
        <p:nvSpPr>
          <p:cNvPr id="6" name="Footer Placeholder 5">
            <a:extLst>
              <a:ext uri="{FF2B5EF4-FFF2-40B4-BE49-F238E27FC236}">
                <a16:creationId xmlns:a16="http://schemas.microsoft.com/office/drawing/2014/main" id="{9D0B35ED-B1AD-C7A3-789D-D56E84CC32BD}"/>
              </a:ext>
            </a:extLst>
          </p:cNvPr>
          <p:cNvSpPr>
            <a:spLocks noGrp="1"/>
          </p:cNvSpPr>
          <p:nvPr>
            <p:ph type="ftr" sz="quarter" idx="11"/>
          </p:nvPr>
        </p:nvSpPr>
        <p:spPr/>
        <p:txBody>
          <a:bodyPr/>
          <a:lstStyle/>
          <a:p>
            <a:endParaRPr lang="en-US"/>
          </a:p>
        </p:txBody>
      </p:sp>
      <p:sp>
        <p:nvSpPr>
          <p:cNvPr id="8" name="Slide Number Placeholder 4">
            <a:extLst>
              <a:ext uri="{FF2B5EF4-FFF2-40B4-BE49-F238E27FC236}">
                <a16:creationId xmlns:a16="http://schemas.microsoft.com/office/drawing/2014/main" id="{F60C7F7F-C143-ADD7-651F-32FEE87D270A}"/>
              </a:ext>
            </a:extLst>
          </p:cNvPr>
          <p:cNvSpPr>
            <a:spLocks noGrp="1"/>
          </p:cNvSpPr>
          <p:nvPr>
            <p:ph type="sldNum" sz="quarter" idx="12"/>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p14="http://schemas.microsoft.com/office/powerpoint/2010/main" val="213949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FDBC-A612-A3C7-16CF-DB422883145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CBA53AE-EB85-9424-6870-715378B9B3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38B861F-D83D-874A-8F0E-9BE8ADBCB87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83CD26E-130E-3EFD-1E58-D0A076C9EC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3D80009-3EE4-D16F-CCB1-73CA63D3287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E75DF4-258D-AB76-230B-8ABE0E21D163}"/>
              </a:ext>
            </a:extLst>
          </p:cNvPr>
          <p:cNvSpPr>
            <a:spLocks noGrp="1"/>
          </p:cNvSpPr>
          <p:nvPr>
            <p:ph type="dt" sz="half" idx="10"/>
          </p:nvPr>
        </p:nvSpPr>
        <p:spPr/>
        <p:txBody>
          <a:bodyPr/>
          <a:lstStyle/>
          <a:p>
            <a:fld id="{E09AAAC3-BDBB-47BF-BA5C-45EFB7F81241}" type="datetime1">
              <a:rPr lang="en-US" smtClean="0"/>
              <a:t>5/19/2024</a:t>
            </a:fld>
            <a:endParaRPr lang="en-US"/>
          </a:p>
        </p:txBody>
      </p:sp>
      <p:sp>
        <p:nvSpPr>
          <p:cNvPr id="8" name="Footer Placeholder 7">
            <a:extLst>
              <a:ext uri="{FF2B5EF4-FFF2-40B4-BE49-F238E27FC236}">
                <a16:creationId xmlns:a16="http://schemas.microsoft.com/office/drawing/2014/main" id="{0CD679FF-8C9F-A02B-BF83-EEDA27910F39}"/>
              </a:ext>
            </a:extLst>
          </p:cNvPr>
          <p:cNvSpPr>
            <a:spLocks noGrp="1"/>
          </p:cNvSpPr>
          <p:nvPr>
            <p:ph type="ftr" sz="quarter" idx="11"/>
          </p:nvPr>
        </p:nvSpPr>
        <p:spPr/>
        <p:txBody>
          <a:bodyPr/>
          <a:lstStyle/>
          <a:p>
            <a:endParaRPr lang="en-US"/>
          </a:p>
        </p:txBody>
      </p:sp>
      <p:sp>
        <p:nvSpPr>
          <p:cNvPr id="10" name="Slide Number Placeholder 4">
            <a:extLst>
              <a:ext uri="{FF2B5EF4-FFF2-40B4-BE49-F238E27FC236}">
                <a16:creationId xmlns:a16="http://schemas.microsoft.com/office/drawing/2014/main" id="{A698A86C-2570-E5A2-0B29-BBD245951707}"/>
              </a:ext>
            </a:extLst>
          </p:cNvPr>
          <p:cNvSpPr>
            <a:spLocks noGrp="1"/>
          </p:cNvSpPr>
          <p:nvPr>
            <p:ph type="sldNum" sz="quarter" idx="12"/>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p14="http://schemas.microsoft.com/office/powerpoint/2010/main" val="3258189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1054B-64E0-23D2-6B48-69B7EDFBB2F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4E744E3-8DA2-E6D6-2A16-DE06AFA8A318}"/>
              </a:ext>
            </a:extLst>
          </p:cNvPr>
          <p:cNvSpPr>
            <a:spLocks noGrp="1"/>
          </p:cNvSpPr>
          <p:nvPr>
            <p:ph type="dt" sz="half" idx="10"/>
          </p:nvPr>
        </p:nvSpPr>
        <p:spPr/>
        <p:txBody>
          <a:bodyPr/>
          <a:lstStyle/>
          <a:p>
            <a:fld id="{43A3E560-4FCD-4798-9AF2-642BCAC1830E}" type="datetime1">
              <a:rPr lang="en-US" smtClean="0"/>
              <a:t>5/19/2024</a:t>
            </a:fld>
            <a:endParaRPr lang="en-US"/>
          </a:p>
        </p:txBody>
      </p:sp>
      <p:sp>
        <p:nvSpPr>
          <p:cNvPr id="4" name="Footer Placeholder 3">
            <a:extLst>
              <a:ext uri="{FF2B5EF4-FFF2-40B4-BE49-F238E27FC236}">
                <a16:creationId xmlns:a16="http://schemas.microsoft.com/office/drawing/2014/main" id="{10C89B19-AB7A-A19A-30D2-AEDBCAA04A8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006698D-5F79-0980-9B76-3D58659850DB}"/>
              </a:ext>
            </a:extLst>
          </p:cNvPr>
          <p:cNvSpPr>
            <a:spLocks noGrp="1"/>
          </p:cNvSpPr>
          <p:nvPr>
            <p:ph type="sldNum" sz="quarter" idx="12"/>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p14="http://schemas.microsoft.com/office/powerpoint/2010/main" val="3295153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9050C9-6840-84E5-D463-1BB9420EE5D7}"/>
              </a:ext>
            </a:extLst>
          </p:cNvPr>
          <p:cNvSpPr>
            <a:spLocks noGrp="1"/>
          </p:cNvSpPr>
          <p:nvPr>
            <p:ph type="dt" sz="half" idx="10"/>
          </p:nvPr>
        </p:nvSpPr>
        <p:spPr/>
        <p:txBody>
          <a:bodyPr/>
          <a:lstStyle/>
          <a:p>
            <a:fld id="{BD4C1CC0-1E6D-4B25-A2AE-33306CF856E6}" type="datetime1">
              <a:rPr lang="en-US" smtClean="0"/>
              <a:t>5/19/2024</a:t>
            </a:fld>
            <a:endParaRPr lang="en-US"/>
          </a:p>
        </p:txBody>
      </p:sp>
      <p:sp>
        <p:nvSpPr>
          <p:cNvPr id="3" name="Footer Placeholder 2">
            <a:extLst>
              <a:ext uri="{FF2B5EF4-FFF2-40B4-BE49-F238E27FC236}">
                <a16:creationId xmlns:a16="http://schemas.microsoft.com/office/drawing/2014/main" id="{4ABA4735-8AB6-87BE-D400-DE9A5D4494E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B7E5D0F-ABFC-3AB6-B29E-7372DFF5EA3A}"/>
              </a:ext>
            </a:extLst>
          </p:cNvPr>
          <p:cNvSpPr txBox="1">
            <a:spLocks/>
          </p:cNvSpPr>
          <p:nvPr userDrawn="1"/>
        </p:nvSpPr>
        <p:spPr>
          <a:xfrm>
            <a:off x="10151706" y="6356350"/>
            <a:ext cx="1202094" cy="365125"/>
          </a:xfrm>
          <a:prstGeom prst="rect">
            <a:avLst/>
          </a:prstGeom>
          <a:solidFill>
            <a:srgbClr val="9F318D">
              <a:alpha val="50000"/>
            </a:srgbClr>
          </a:solidFill>
        </p:spPr>
        <p:txBody>
          <a:bodyPr vert="horz" lIns="91440" tIns="45720" rIns="91440" bIns="45720" rtlCol="0" anchor="ctr"/>
          <a:lstStyle>
            <a:defPPr>
              <a:defRPr lang="en-US"/>
            </a:defPPr>
            <a:lvl1pPr marL="0" algn="r" defTabSz="914400" rtl="0" eaLnBrk="1" latinLnBrk="0" hangingPunct="1">
              <a:defRPr sz="18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0"/>
              <a:t>Page</a:t>
            </a:r>
            <a:r>
              <a:rPr lang="en-US"/>
              <a:t> </a:t>
            </a:r>
            <a:fld id="{BBE5057F-7482-41AE-BBDB-C83C2F3461DE}" type="slidenum">
              <a:rPr lang="en-US" smtClean="0"/>
              <a:pPr/>
              <a:t>‹#›</a:t>
            </a:fld>
            <a:endParaRPr lang="en-US" dirty="0"/>
          </a:p>
        </p:txBody>
      </p:sp>
    </p:spTree>
    <p:extLst>
      <p:ext uri="{BB962C8B-B14F-4D97-AF65-F5344CB8AC3E}">
        <p14:creationId xmlns:p14="http://schemas.microsoft.com/office/powerpoint/2010/main" val="229442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D85EC-E506-22F4-346F-7974EAC2F9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8EAA53F-C0C5-EA92-EF29-52B56CEE80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82D2632-BED3-5DD1-0D92-845D5CA5BE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33BAEC-429D-7A50-4D81-A1BF2ECC0EB2}"/>
              </a:ext>
            </a:extLst>
          </p:cNvPr>
          <p:cNvSpPr>
            <a:spLocks noGrp="1"/>
          </p:cNvSpPr>
          <p:nvPr>
            <p:ph type="dt" sz="half" idx="10"/>
          </p:nvPr>
        </p:nvSpPr>
        <p:spPr/>
        <p:txBody>
          <a:bodyPr/>
          <a:lstStyle/>
          <a:p>
            <a:fld id="{BFE42552-A208-4103-BBAD-2B95A95E1FEC}" type="datetime1">
              <a:rPr lang="en-US" smtClean="0"/>
              <a:t>5/19/2024</a:t>
            </a:fld>
            <a:endParaRPr lang="en-US"/>
          </a:p>
        </p:txBody>
      </p:sp>
      <p:sp>
        <p:nvSpPr>
          <p:cNvPr id="6" name="Footer Placeholder 5">
            <a:extLst>
              <a:ext uri="{FF2B5EF4-FFF2-40B4-BE49-F238E27FC236}">
                <a16:creationId xmlns:a16="http://schemas.microsoft.com/office/drawing/2014/main" id="{C816B86E-B8A1-4F80-E1FB-62FB5458483E}"/>
              </a:ext>
            </a:extLst>
          </p:cNvPr>
          <p:cNvSpPr>
            <a:spLocks noGrp="1"/>
          </p:cNvSpPr>
          <p:nvPr>
            <p:ph type="ftr" sz="quarter" idx="11"/>
          </p:nvPr>
        </p:nvSpPr>
        <p:spPr/>
        <p:txBody>
          <a:bodyPr/>
          <a:lstStyle/>
          <a:p>
            <a:endParaRPr lang="en-US"/>
          </a:p>
        </p:txBody>
      </p:sp>
      <p:sp>
        <p:nvSpPr>
          <p:cNvPr id="8" name="Slide Number Placeholder 4">
            <a:extLst>
              <a:ext uri="{FF2B5EF4-FFF2-40B4-BE49-F238E27FC236}">
                <a16:creationId xmlns:a16="http://schemas.microsoft.com/office/drawing/2014/main" id="{B84E180B-01F9-F756-B76F-DBCB1FEBB953}"/>
              </a:ext>
            </a:extLst>
          </p:cNvPr>
          <p:cNvSpPr txBox="1">
            <a:spLocks/>
          </p:cNvSpPr>
          <p:nvPr userDrawn="1"/>
        </p:nvSpPr>
        <p:spPr>
          <a:xfrm>
            <a:off x="10151706" y="6356350"/>
            <a:ext cx="1202094" cy="365125"/>
          </a:xfrm>
          <a:prstGeom prst="rect">
            <a:avLst/>
          </a:prstGeom>
          <a:solidFill>
            <a:srgbClr val="9F318D">
              <a:alpha val="50000"/>
            </a:srgbClr>
          </a:solidFill>
        </p:spPr>
        <p:txBody>
          <a:bodyPr vert="horz" lIns="91440" tIns="45720" rIns="91440" bIns="45720" rtlCol="0" anchor="ctr"/>
          <a:lstStyle>
            <a:defPPr>
              <a:defRPr lang="en-US"/>
            </a:defPPr>
            <a:lvl1pPr marL="0" algn="r" defTabSz="914400" rtl="0" eaLnBrk="1" latinLnBrk="0" hangingPunct="1">
              <a:defRPr sz="18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0"/>
              <a:t>Page</a:t>
            </a:r>
            <a:r>
              <a:rPr lang="en-US"/>
              <a:t> </a:t>
            </a:r>
            <a:fld id="{BBE5057F-7482-41AE-BBDB-C83C2F3461DE}" type="slidenum">
              <a:rPr lang="en-US" smtClean="0"/>
              <a:pPr/>
              <a:t>‹#›</a:t>
            </a:fld>
            <a:endParaRPr lang="en-US" dirty="0"/>
          </a:p>
        </p:txBody>
      </p:sp>
    </p:spTree>
    <p:extLst>
      <p:ext uri="{BB962C8B-B14F-4D97-AF65-F5344CB8AC3E}">
        <p14:creationId xmlns:p14="http://schemas.microsoft.com/office/powerpoint/2010/main" val="1431498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7A099-1061-09E4-DC3E-DEBACB3D56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7A513E4-8368-44F8-EA23-5FE27B6FA6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DABFFC8-2261-76FE-8474-2FCFEDC97D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B83C56-760D-2584-1EE9-9E92C5F9DCFB}"/>
              </a:ext>
            </a:extLst>
          </p:cNvPr>
          <p:cNvSpPr>
            <a:spLocks noGrp="1"/>
          </p:cNvSpPr>
          <p:nvPr>
            <p:ph type="dt" sz="half" idx="10"/>
          </p:nvPr>
        </p:nvSpPr>
        <p:spPr/>
        <p:txBody>
          <a:bodyPr/>
          <a:lstStyle/>
          <a:p>
            <a:fld id="{171E08EA-84C3-4938-9F36-6CC12B53B25F}" type="datetime1">
              <a:rPr lang="en-US" smtClean="0"/>
              <a:t>5/19/2024</a:t>
            </a:fld>
            <a:endParaRPr lang="en-US"/>
          </a:p>
        </p:txBody>
      </p:sp>
      <p:sp>
        <p:nvSpPr>
          <p:cNvPr id="6" name="Footer Placeholder 5">
            <a:extLst>
              <a:ext uri="{FF2B5EF4-FFF2-40B4-BE49-F238E27FC236}">
                <a16:creationId xmlns:a16="http://schemas.microsoft.com/office/drawing/2014/main" id="{17E642CD-FFF3-B465-F5E9-7EA5EEE2C003}"/>
              </a:ext>
            </a:extLst>
          </p:cNvPr>
          <p:cNvSpPr>
            <a:spLocks noGrp="1"/>
          </p:cNvSpPr>
          <p:nvPr>
            <p:ph type="ftr" sz="quarter" idx="11"/>
          </p:nvPr>
        </p:nvSpPr>
        <p:spPr/>
        <p:txBody>
          <a:bodyPr/>
          <a:lstStyle/>
          <a:p>
            <a:endParaRPr lang="en-US"/>
          </a:p>
        </p:txBody>
      </p:sp>
      <p:sp>
        <p:nvSpPr>
          <p:cNvPr id="8" name="Slide Number Placeholder 4">
            <a:extLst>
              <a:ext uri="{FF2B5EF4-FFF2-40B4-BE49-F238E27FC236}">
                <a16:creationId xmlns:a16="http://schemas.microsoft.com/office/drawing/2014/main" id="{8C4EA6F1-DE73-3AD0-FFED-F8CA89127EA5}"/>
              </a:ext>
            </a:extLst>
          </p:cNvPr>
          <p:cNvSpPr>
            <a:spLocks noGrp="1"/>
          </p:cNvSpPr>
          <p:nvPr>
            <p:ph type="sldNum" sz="quarter" idx="12"/>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p14="http://schemas.microsoft.com/office/powerpoint/2010/main" val="2562379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76000" b="-76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AA504E-AD37-2053-5C5B-AE2A891180A2}"/>
              </a:ext>
            </a:extLst>
          </p:cNvPr>
          <p:cNvSpPr>
            <a:spLocks noGrp="1"/>
          </p:cNvSpPr>
          <p:nvPr>
            <p:ph type="title"/>
          </p:nvPr>
        </p:nvSpPr>
        <p:spPr>
          <a:xfrm>
            <a:off x="838200" y="828422"/>
            <a:ext cx="10515600" cy="86226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929BFCC0-702E-A0E6-7AC8-E887DEE53D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79B09F-5F50-DEE3-1E0B-39D8F06684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358DAF-AFE5-4394-A263-6FDE350004BD}" type="datetime1">
              <a:rPr lang="en-US" smtClean="0"/>
              <a:t>5/19/2024</a:t>
            </a:fld>
            <a:endParaRPr lang="en-US"/>
          </a:p>
        </p:txBody>
      </p:sp>
      <p:sp>
        <p:nvSpPr>
          <p:cNvPr id="5" name="Footer Placeholder 4">
            <a:extLst>
              <a:ext uri="{FF2B5EF4-FFF2-40B4-BE49-F238E27FC236}">
                <a16:creationId xmlns:a16="http://schemas.microsoft.com/office/drawing/2014/main" id="{6F288452-2736-5F09-F17B-38FEE2A213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descr="Shape&#10;&#10;Description automatically generated with medium confidence">
            <a:extLst>
              <a:ext uri="{FF2B5EF4-FFF2-40B4-BE49-F238E27FC236}">
                <a16:creationId xmlns:a16="http://schemas.microsoft.com/office/drawing/2014/main" id="{3F761627-0927-EAE4-3C8C-120709F05142}"/>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0213846" y="365125"/>
            <a:ext cx="1139954" cy="463297"/>
          </a:xfrm>
          <a:prstGeom prst="rect">
            <a:avLst/>
          </a:prstGeom>
        </p:spPr>
      </p:pic>
      <p:sp>
        <p:nvSpPr>
          <p:cNvPr id="7" name="Slide Number Placeholder 4">
            <a:extLst>
              <a:ext uri="{FF2B5EF4-FFF2-40B4-BE49-F238E27FC236}">
                <a16:creationId xmlns:a16="http://schemas.microsoft.com/office/drawing/2014/main" id="{7653F00A-FF5A-1AFA-0B55-634828FAD746}"/>
              </a:ext>
            </a:extLst>
          </p:cNvPr>
          <p:cNvSpPr>
            <a:spLocks noGrp="1"/>
          </p:cNvSpPr>
          <p:nvPr>
            <p:ph type="sldNum" sz="quarter" idx="4"/>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p14="http://schemas.microsoft.com/office/powerpoint/2010/main" val="21792945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9.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9.xml"/><Relationship Id="rId4" Type="http://schemas.openxmlformats.org/officeDocument/2006/relationships/chart" Target="../charts/chart9.xml"/></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9.xml"/><Relationship Id="rId4" Type="http://schemas.openxmlformats.org/officeDocument/2006/relationships/chart" Target="../charts/chart12.xml"/></Relationships>
</file>

<file path=ppt/slides/_rels/slide13.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9.xml"/><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26994-1CA3-A39D-4FDE-D835BC5851F4}"/>
              </a:ext>
            </a:extLst>
          </p:cNvPr>
          <p:cNvSpPr>
            <a:spLocks noGrp="1"/>
          </p:cNvSpPr>
          <p:nvPr>
            <p:ph type="ctrTitle"/>
          </p:nvPr>
        </p:nvSpPr>
        <p:spPr>
          <a:xfrm>
            <a:off x="1524000" y="1122363"/>
            <a:ext cx="9144000" cy="2387600"/>
          </a:xfrm>
        </p:spPr>
        <p:txBody>
          <a:bodyPr>
            <a:normAutofit/>
          </a:bodyPr>
          <a:lstStyle/>
          <a:p>
            <a:pPr algn="ctr"/>
            <a:r>
              <a:rPr lang="ro-RO" sz="4000" dirty="0">
                <a:latin typeface="Georgia" panose="02040502050405020303" pitchFamily="18" charset="0"/>
              </a:rPr>
              <a:t>STUDIU PRIVIND PRESIUNILE EREI DIGITALE ASUPRA DEZVOLTĂRII SERVICIILOR FINANCIAR </a:t>
            </a:r>
            <a:br>
              <a:rPr lang="ro-RO" sz="4000" dirty="0">
                <a:latin typeface="Georgia" panose="02040502050405020303" pitchFamily="18" charset="0"/>
              </a:rPr>
            </a:br>
            <a:r>
              <a:rPr lang="ro-RO" sz="4000" dirty="0">
                <a:latin typeface="Georgia" panose="02040502050405020303" pitchFamily="18" charset="0"/>
              </a:rPr>
              <a:t>CONTABILE</a:t>
            </a:r>
            <a:endParaRPr lang="en-US" sz="4000" dirty="0">
              <a:latin typeface="Georgia" panose="02040502050405020303" pitchFamily="18" charset="0"/>
            </a:endParaRPr>
          </a:p>
        </p:txBody>
      </p:sp>
      <p:sp>
        <p:nvSpPr>
          <p:cNvPr id="3" name="Subtitle 2">
            <a:extLst>
              <a:ext uri="{FF2B5EF4-FFF2-40B4-BE49-F238E27FC236}">
                <a16:creationId xmlns:a16="http://schemas.microsoft.com/office/drawing/2014/main" id="{B12F05B2-EF03-DBB5-4446-A81ABE5970EE}"/>
              </a:ext>
            </a:extLst>
          </p:cNvPr>
          <p:cNvSpPr>
            <a:spLocks noGrp="1"/>
          </p:cNvSpPr>
          <p:nvPr>
            <p:ph type="subTitle" idx="1"/>
          </p:nvPr>
        </p:nvSpPr>
        <p:spPr>
          <a:xfrm>
            <a:off x="7626927" y="4152543"/>
            <a:ext cx="4173682" cy="1208953"/>
          </a:xfrm>
        </p:spPr>
        <p:txBody>
          <a:bodyPr>
            <a:noAutofit/>
          </a:bodyPr>
          <a:lstStyle/>
          <a:p>
            <a:pPr algn="r"/>
            <a:r>
              <a:rPr lang="ro-RO" sz="2000" dirty="0">
                <a:latin typeface="Georgia" panose="02040502050405020303" pitchFamily="18" charset="0"/>
              </a:rPr>
              <a:t>Autori</a:t>
            </a:r>
            <a:r>
              <a:rPr lang="en-US" sz="2000" dirty="0">
                <a:latin typeface="Georgia" panose="02040502050405020303" pitchFamily="18" charset="0"/>
              </a:rPr>
              <a:t>:</a:t>
            </a:r>
            <a:r>
              <a:rPr lang="ro-RO" sz="2000" dirty="0">
                <a:latin typeface="Georgia" panose="02040502050405020303" pitchFamily="18" charset="0"/>
              </a:rPr>
              <a:t> Andrada-Roxana, IONIȚĂ</a:t>
            </a:r>
          </a:p>
          <a:p>
            <a:pPr algn="r"/>
            <a:r>
              <a:rPr lang="ro-RO" sz="2000" dirty="0" err="1">
                <a:latin typeface="Georgia" panose="02040502050405020303" pitchFamily="18" charset="0"/>
              </a:rPr>
              <a:t>Rosia-Beatriz</a:t>
            </a:r>
            <a:r>
              <a:rPr lang="ro-RO" sz="2000" dirty="0">
                <a:latin typeface="Georgia" panose="02040502050405020303" pitchFamily="18" charset="0"/>
              </a:rPr>
              <a:t>, MATEI </a:t>
            </a:r>
          </a:p>
          <a:p>
            <a:pPr algn="r"/>
            <a:r>
              <a:rPr lang="ro-RO" sz="2000" dirty="0">
                <a:latin typeface="Georgia" panose="02040502050405020303" pitchFamily="18" charset="0"/>
              </a:rPr>
              <a:t>Alexandru-Marian, VASILE </a:t>
            </a:r>
            <a:endParaRPr lang="en-US" sz="2000" dirty="0">
              <a:latin typeface="Georgia" panose="02040502050405020303" pitchFamily="18" charset="0"/>
            </a:endParaRPr>
          </a:p>
          <a:p>
            <a:endParaRPr lang="en-US" dirty="0"/>
          </a:p>
        </p:txBody>
      </p:sp>
      <p:sp>
        <p:nvSpPr>
          <p:cNvPr id="4" name="CasetăText 3"/>
          <p:cNvSpPr txBox="1"/>
          <p:nvPr/>
        </p:nvSpPr>
        <p:spPr>
          <a:xfrm>
            <a:off x="332509" y="4110689"/>
            <a:ext cx="3200399" cy="707886"/>
          </a:xfrm>
          <a:prstGeom prst="rect">
            <a:avLst/>
          </a:prstGeom>
          <a:noFill/>
        </p:spPr>
        <p:txBody>
          <a:bodyPr wrap="square" rtlCol="0">
            <a:spAutoFit/>
          </a:bodyPr>
          <a:lstStyle/>
          <a:p>
            <a:r>
              <a:rPr lang="ro-RO" sz="2000" dirty="0">
                <a:latin typeface="Georgia" panose="02040502050405020303" pitchFamily="18" charset="0"/>
              </a:rPr>
              <a:t>Coordonator: </a:t>
            </a:r>
          </a:p>
          <a:p>
            <a:r>
              <a:rPr lang="ro-RO" sz="2000" dirty="0">
                <a:latin typeface="Georgia" panose="02040502050405020303" pitchFamily="18" charset="0"/>
              </a:rPr>
              <a:t>Conf. Dr. </a:t>
            </a:r>
            <a:r>
              <a:rPr lang="ro-RO" sz="2000" dirty="0" err="1">
                <a:latin typeface="Georgia" panose="02040502050405020303" pitchFamily="18" charset="0"/>
              </a:rPr>
              <a:t>Riana</a:t>
            </a:r>
            <a:r>
              <a:rPr lang="ro-RO" sz="2000" dirty="0">
                <a:latin typeface="Georgia" panose="02040502050405020303" pitchFamily="18" charset="0"/>
              </a:rPr>
              <a:t> RADU</a:t>
            </a:r>
            <a:endParaRPr lang="ro-RO" sz="2000" dirty="0"/>
          </a:p>
        </p:txBody>
      </p:sp>
      <p:sp>
        <p:nvSpPr>
          <p:cNvPr id="5" name="CasetăText 4"/>
          <p:cNvSpPr txBox="1"/>
          <p:nvPr/>
        </p:nvSpPr>
        <p:spPr>
          <a:xfrm>
            <a:off x="2161307" y="5513186"/>
            <a:ext cx="7096991" cy="923330"/>
          </a:xfrm>
          <a:prstGeom prst="rect">
            <a:avLst/>
          </a:prstGeom>
          <a:noFill/>
        </p:spPr>
        <p:txBody>
          <a:bodyPr wrap="square" rtlCol="0">
            <a:spAutoFit/>
          </a:bodyPr>
          <a:lstStyle/>
          <a:p>
            <a:pPr algn="ctr"/>
            <a:r>
              <a:rPr lang="ro-RO" dirty="0">
                <a:latin typeface="Georgia" panose="02040502050405020303" pitchFamily="18" charset="0"/>
              </a:rPr>
              <a:t>UNIVERSITATEA „DUNĂREA DE JOS” GALAȚI</a:t>
            </a:r>
          </a:p>
          <a:p>
            <a:pPr algn="ctr"/>
            <a:r>
              <a:rPr lang="ro-RO" dirty="0">
                <a:latin typeface="Georgia" panose="02040502050405020303" pitchFamily="18" charset="0"/>
              </a:rPr>
              <a:t>Facultatea de Economie și Administrarea Afacerilor</a:t>
            </a:r>
          </a:p>
          <a:p>
            <a:pPr algn="ctr"/>
            <a:r>
              <a:rPr lang="ro-RO" dirty="0">
                <a:latin typeface="Georgia" panose="02040502050405020303" pitchFamily="18" charset="0"/>
              </a:rPr>
              <a:t>Specializarea: Marketing</a:t>
            </a:r>
          </a:p>
        </p:txBody>
      </p:sp>
    </p:spTree>
    <p:extLst>
      <p:ext uri="{BB962C8B-B14F-4D97-AF65-F5344CB8AC3E}">
        <p14:creationId xmlns:p14="http://schemas.microsoft.com/office/powerpoint/2010/main" val="32111161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B606A02-9EEB-404B-CA6B-40A9355C3A1B}"/>
              </a:ext>
            </a:extLst>
          </p:cNvPr>
          <p:cNvSpPr>
            <a:spLocks noGrp="1"/>
          </p:cNvSpPr>
          <p:nvPr>
            <p:ph type="sldNum" sz="quarter" idx="12"/>
          </p:nvPr>
        </p:nvSpPr>
        <p:spPr/>
        <p:txBody>
          <a:bodyPr/>
          <a:lstStyle/>
          <a:p>
            <a:r>
              <a:rPr lang="en-US" sz="1400" b="0"/>
              <a:t>Page</a:t>
            </a:r>
            <a:r>
              <a:rPr lang="en-US"/>
              <a:t> </a:t>
            </a:r>
            <a:fld id="{BBE5057F-7482-41AE-BBDB-C83C2F3461DE}" type="slidenum">
              <a:rPr lang="en-US" smtClean="0"/>
              <a:pPr/>
              <a:t>10</a:t>
            </a:fld>
            <a:endParaRPr lang="en-US" dirty="0"/>
          </a:p>
        </p:txBody>
      </p:sp>
      <p:graphicFrame>
        <p:nvGraphicFramePr>
          <p:cNvPr id="8" name="Diagramă 7"/>
          <p:cNvGraphicFramePr/>
          <p:nvPr>
            <p:extLst>
              <p:ext uri="{D42A27DB-BD31-4B8C-83A1-F6EECF244321}">
                <p14:modId xmlns:p14="http://schemas.microsoft.com/office/powerpoint/2010/main" val="4249958976"/>
              </p:ext>
            </p:extLst>
          </p:nvPr>
        </p:nvGraphicFramePr>
        <p:xfrm>
          <a:off x="3096491" y="789710"/>
          <a:ext cx="6993082" cy="551487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Diagramă 9"/>
          <p:cNvGraphicFramePr/>
          <p:nvPr>
            <p:extLst>
              <p:ext uri="{D42A27DB-BD31-4B8C-83A1-F6EECF244321}">
                <p14:modId xmlns:p14="http://schemas.microsoft.com/office/powerpoint/2010/main" val="2278940137"/>
              </p:ext>
            </p:extLst>
          </p:nvPr>
        </p:nvGraphicFramePr>
        <p:xfrm>
          <a:off x="317500" y="1278083"/>
          <a:ext cx="5771572" cy="530706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Diagramă 10"/>
          <p:cNvGraphicFramePr/>
          <p:nvPr>
            <p:extLst>
              <p:ext uri="{D42A27DB-BD31-4B8C-83A1-F6EECF244321}">
                <p14:modId xmlns:p14="http://schemas.microsoft.com/office/powerpoint/2010/main" val="1150446032"/>
              </p:ext>
            </p:extLst>
          </p:nvPr>
        </p:nvGraphicFramePr>
        <p:xfrm>
          <a:off x="5218653" y="1366768"/>
          <a:ext cx="6445747" cy="5029200"/>
        </p:xfrm>
        <a:graphic>
          <a:graphicData uri="http://schemas.openxmlformats.org/drawingml/2006/chart">
            <c:chart xmlns:c="http://schemas.openxmlformats.org/drawingml/2006/chart" xmlns:r="http://schemas.openxmlformats.org/officeDocument/2006/relationships" r:id="rId4"/>
          </a:graphicData>
        </a:graphic>
      </p:graphicFrame>
      <p:sp>
        <p:nvSpPr>
          <p:cNvPr id="7" name="Title 4">
            <a:extLst>
              <a:ext uri="{FF2B5EF4-FFF2-40B4-BE49-F238E27FC236}">
                <a16:creationId xmlns:a16="http://schemas.microsoft.com/office/drawing/2014/main" id="{BE1ED4F1-F471-EA9E-FD62-BBE79018A0D9}"/>
              </a:ext>
            </a:extLst>
          </p:cNvPr>
          <p:cNvSpPr txBox="1">
            <a:spLocks/>
          </p:cNvSpPr>
          <p:nvPr/>
        </p:nvSpPr>
        <p:spPr>
          <a:xfrm>
            <a:off x="347156" y="547252"/>
            <a:ext cx="4588525" cy="581890"/>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ro-RO" sz="2400" dirty="0">
                <a:latin typeface="Georgia" panose="02040502050405020303" pitchFamily="18" charset="0"/>
              </a:rPr>
              <a:t>Analiza efectelor digitalizării</a:t>
            </a:r>
            <a:endParaRPr lang="en-US" sz="2400" dirty="0">
              <a:latin typeface="Georgia" panose="02040502050405020303" pitchFamily="18" charset="0"/>
            </a:endParaRPr>
          </a:p>
        </p:txBody>
      </p:sp>
    </p:spTree>
    <p:extLst>
      <p:ext uri="{BB962C8B-B14F-4D97-AF65-F5344CB8AC3E}">
        <p14:creationId xmlns:p14="http://schemas.microsoft.com/office/powerpoint/2010/main" val="3333353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xit" presetSubtype="4" fill="hold" grpId="1" nodeType="clickEffect">
                                  <p:stCondLst>
                                    <p:cond delay="0"/>
                                  </p:stCondLst>
                                  <p:childTnLst>
                                    <p:animEffect transition="out" filter="wipe(down)">
                                      <p:cBhvr>
                                        <p:cTn id="11" dur="500"/>
                                        <p:tgtEl>
                                          <p:spTgt spid="8"/>
                                        </p:tgtEl>
                                      </p:cBhvr>
                                    </p:animEffect>
                                    <p:set>
                                      <p:cBhvr>
                                        <p:cTn id="12" dur="1" fill="hold">
                                          <p:stCondLst>
                                            <p:cond delay="4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xit" presetSubtype="4" fill="hold" grpId="1" nodeType="clickEffect">
                                  <p:stCondLst>
                                    <p:cond delay="0"/>
                                  </p:stCondLst>
                                  <p:childTnLst>
                                    <p:animEffect transition="out" filter="wipe(down)">
                                      <p:cBhvr>
                                        <p:cTn id="21" dur="500"/>
                                        <p:tgtEl>
                                          <p:spTgt spid="10"/>
                                        </p:tgtEl>
                                      </p:cBhvr>
                                    </p:animEffect>
                                    <p:set>
                                      <p:cBhvr>
                                        <p:cTn id="22" dur="1" fill="hold">
                                          <p:stCondLst>
                                            <p:cond delay="499"/>
                                          </p:stCondLst>
                                        </p:cTn>
                                        <p:tgtEl>
                                          <p:spTgt spid="10"/>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down)">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xit" presetSubtype="4" fill="hold" grpId="1" nodeType="clickEffect">
                                  <p:stCondLst>
                                    <p:cond delay="0"/>
                                  </p:stCondLst>
                                  <p:childTnLst>
                                    <p:animEffect transition="out" filter="wipe(down)">
                                      <p:cBhvr>
                                        <p:cTn id="31" dur="500"/>
                                        <p:tgtEl>
                                          <p:spTgt spid="11"/>
                                        </p:tgtEl>
                                      </p:cBhvr>
                                    </p:animEffect>
                                    <p:set>
                                      <p:cBhvr>
                                        <p:cTn id="32"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Graphic spid="8" grpId="1">
        <p:bldAsOne/>
      </p:bldGraphic>
      <p:bldGraphic spid="10" grpId="0">
        <p:bldAsOne/>
      </p:bldGraphic>
      <p:bldGraphic spid="10" grpId="1">
        <p:bldAsOne/>
      </p:bldGraphic>
      <p:bldGraphic spid="11" grpId="0">
        <p:bldAsOne/>
      </p:bldGraphic>
      <p:bldGraphic spid="11" grpId="1">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B606A02-9EEB-404B-CA6B-40A9355C3A1B}"/>
              </a:ext>
            </a:extLst>
          </p:cNvPr>
          <p:cNvSpPr>
            <a:spLocks noGrp="1"/>
          </p:cNvSpPr>
          <p:nvPr>
            <p:ph type="sldNum" sz="quarter" idx="12"/>
          </p:nvPr>
        </p:nvSpPr>
        <p:spPr/>
        <p:txBody>
          <a:bodyPr/>
          <a:lstStyle/>
          <a:p>
            <a:r>
              <a:rPr lang="en-US" sz="1400" b="0"/>
              <a:t>Page</a:t>
            </a:r>
            <a:r>
              <a:rPr lang="en-US"/>
              <a:t> </a:t>
            </a:r>
            <a:fld id="{BBE5057F-7482-41AE-BBDB-C83C2F3461DE}" type="slidenum">
              <a:rPr lang="en-US" smtClean="0"/>
              <a:pPr/>
              <a:t>11</a:t>
            </a:fld>
            <a:endParaRPr lang="en-US" dirty="0"/>
          </a:p>
        </p:txBody>
      </p:sp>
      <p:graphicFrame>
        <p:nvGraphicFramePr>
          <p:cNvPr id="2" name="Diagramă 1"/>
          <p:cNvGraphicFramePr/>
          <p:nvPr>
            <p:extLst>
              <p:ext uri="{D42A27DB-BD31-4B8C-83A1-F6EECF244321}">
                <p14:modId xmlns:p14="http://schemas.microsoft.com/office/powerpoint/2010/main" val="2491538763"/>
              </p:ext>
            </p:extLst>
          </p:nvPr>
        </p:nvGraphicFramePr>
        <p:xfrm>
          <a:off x="374072" y="1319646"/>
          <a:ext cx="7655791" cy="490181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Diagramă 2"/>
          <p:cNvGraphicFramePr/>
          <p:nvPr>
            <p:extLst>
              <p:ext uri="{D42A27DB-BD31-4B8C-83A1-F6EECF244321}">
                <p14:modId xmlns:p14="http://schemas.microsoft.com/office/powerpoint/2010/main" val="1897388675"/>
              </p:ext>
            </p:extLst>
          </p:nvPr>
        </p:nvGraphicFramePr>
        <p:xfrm>
          <a:off x="4363027" y="1352165"/>
          <a:ext cx="7828973" cy="490181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Diagramă 5"/>
          <p:cNvGraphicFramePr/>
          <p:nvPr>
            <p:extLst>
              <p:ext uri="{D42A27DB-BD31-4B8C-83A1-F6EECF244321}">
                <p14:modId xmlns:p14="http://schemas.microsoft.com/office/powerpoint/2010/main" val="1778435107"/>
              </p:ext>
            </p:extLst>
          </p:nvPr>
        </p:nvGraphicFramePr>
        <p:xfrm>
          <a:off x="2032000" y="1333500"/>
          <a:ext cx="8128000" cy="4912206"/>
        </p:xfrm>
        <a:graphic>
          <a:graphicData uri="http://schemas.openxmlformats.org/drawingml/2006/chart">
            <c:chart xmlns:c="http://schemas.openxmlformats.org/drawingml/2006/chart" xmlns:r="http://schemas.openxmlformats.org/officeDocument/2006/relationships" r:id="rId4"/>
          </a:graphicData>
        </a:graphic>
      </p:graphicFrame>
      <p:sp>
        <p:nvSpPr>
          <p:cNvPr id="8" name="Title 4">
            <a:extLst>
              <a:ext uri="{FF2B5EF4-FFF2-40B4-BE49-F238E27FC236}">
                <a16:creationId xmlns:a16="http://schemas.microsoft.com/office/drawing/2014/main" id="{BE1ED4F1-F471-EA9E-FD62-BBE79018A0D9}"/>
              </a:ext>
            </a:extLst>
          </p:cNvPr>
          <p:cNvSpPr txBox="1">
            <a:spLocks/>
          </p:cNvSpPr>
          <p:nvPr/>
        </p:nvSpPr>
        <p:spPr>
          <a:xfrm>
            <a:off x="347156" y="585354"/>
            <a:ext cx="4287190" cy="581890"/>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ro-RO" sz="2400" dirty="0">
                <a:latin typeface="Georgia" panose="02040502050405020303" pitchFamily="18" charset="0"/>
              </a:rPr>
              <a:t>Analiza efectelor digitalizării</a:t>
            </a:r>
            <a:endParaRPr lang="en-US" sz="2400" dirty="0">
              <a:latin typeface="Georgia" panose="02040502050405020303" pitchFamily="18" charset="0"/>
            </a:endParaRPr>
          </a:p>
        </p:txBody>
      </p:sp>
    </p:spTree>
    <p:extLst>
      <p:ext uri="{BB962C8B-B14F-4D97-AF65-F5344CB8AC3E}">
        <p14:creationId xmlns:p14="http://schemas.microsoft.com/office/powerpoint/2010/main" val="4246761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xit" presetSubtype="4" fill="hold" grpId="1" nodeType="clickEffect">
                                  <p:stCondLst>
                                    <p:cond delay="0"/>
                                  </p:stCondLst>
                                  <p:childTnLst>
                                    <p:animEffect transition="out" filter="wipe(down)">
                                      <p:cBhvr>
                                        <p:cTn id="11" dur="500"/>
                                        <p:tgtEl>
                                          <p:spTgt spid="2"/>
                                        </p:tgtEl>
                                      </p:cBhvr>
                                    </p:animEffect>
                                    <p:set>
                                      <p:cBhvr>
                                        <p:cTn id="12" dur="1" fill="hold">
                                          <p:stCondLst>
                                            <p:cond delay="499"/>
                                          </p:stCondLst>
                                        </p:cTn>
                                        <p:tgtEl>
                                          <p:spTgt spid="2"/>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xit" presetSubtype="4" fill="hold" grpId="1" nodeType="clickEffect">
                                  <p:stCondLst>
                                    <p:cond delay="0"/>
                                  </p:stCondLst>
                                  <p:childTnLst>
                                    <p:animEffect transition="out" filter="wipe(down)">
                                      <p:cBhvr>
                                        <p:cTn id="21" dur="500"/>
                                        <p:tgtEl>
                                          <p:spTgt spid="3"/>
                                        </p:tgtEl>
                                      </p:cBhvr>
                                    </p:animEffect>
                                    <p:set>
                                      <p:cBhvr>
                                        <p:cTn id="22" dur="1" fill="hold">
                                          <p:stCondLst>
                                            <p:cond delay="499"/>
                                          </p:stCondLst>
                                        </p:cTn>
                                        <p:tgtEl>
                                          <p:spTgt spid="3"/>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down)">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xit" presetSubtype="4" fill="hold" grpId="1" nodeType="clickEffect">
                                  <p:stCondLst>
                                    <p:cond delay="0"/>
                                  </p:stCondLst>
                                  <p:childTnLst>
                                    <p:animEffect transition="out" filter="wipe(down)">
                                      <p:cBhvr>
                                        <p:cTn id="31" dur="500"/>
                                        <p:tgtEl>
                                          <p:spTgt spid="6"/>
                                        </p:tgtEl>
                                      </p:cBhvr>
                                    </p:animEffect>
                                    <p:set>
                                      <p:cBhvr>
                                        <p:cTn id="32"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Graphic spid="2" grpId="1">
        <p:bldAsOne/>
      </p:bldGraphic>
      <p:bldGraphic spid="3" grpId="0">
        <p:bldAsOne/>
      </p:bldGraphic>
      <p:bldGraphic spid="3" grpId="1">
        <p:bldAsOne/>
      </p:bldGraphic>
      <p:bldGraphic spid="6" grpId="0">
        <p:bldAsOne/>
      </p:bldGraphic>
      <p:bldGraphic spid="6" grpId="1">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B606A02-9EEB-404B-CA6B-40A9355C3A1B}"/>
              </a:ext>
            </a:extLst>
          </p:cNvPr>
          <p:cNvSpPr>
            <a:spLocks noGrp="1"/>
          </p:cNvSpPr>
          <p:nvPr>
            <p:ph type="sldNum" sz="quarter" idx="12"/>
          </p:nvPr>
        </p:nvSpPr>
        <p:spPr/>
        <p:txBody>
          <a:bodyPr/>
          <a:lstStyle/>
          <a:p>
            <a:r>
              <a:rPr lang="en-US" sz="1400" b="0"/>
              <a:t>Page</a:t>
            </a:r>
            <a:r>
              <a:rPr lang="en-US"/>
              <a:t> </a:t>
            </a:r>
            <a:fld id="{BBE5057F-7482-41AE-BBDB-C83C2F3461DE}" type="slidenum">
              <a:rPr lang="en-US" smtClean="0"/>
              <a:pPr/>
              <a:t>12</a:t>
            </a:fld>
            <a:endParaRPr lang="en-US" dirty="0"/>
          </a:p>
        </p:txBody>
      </p:sp>
      <p:graphicFrame>
        <p:nvGraphicFramePr>
          <p:cNvPr id="7" name="Diagramă 6"/>
          <p:cNvGraphicFramePr/>
          <p:nvPr>
            <p:extLst>
              <p:ext uri="{D42A27DB-BD31-4B8C-83A1-F6EECF244321}">
                <p14:modId xmlns:p14="http://schemas.microsoft.com/office/powerpoint/2010/main" val="1129832211"/>
              </p:ext>
            </p:extLst>
          </p:nvPr>
        </p:nvGraphicFramePr>
        <p:xfrm>
          <a:off x="231078" y="1296447"/>
          <a:ext cx="7091218" cy="484986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Diagramă 7"/>
          <p:cNvGraphicFramePr/>
          <p:nvPr>
            <p:extLst>
              <p:ext uri="{D42A27DB-BD31-4B8C-83A1-F6EECF244321}">
                <p14:modId xmlns:p14="http://schemas.microsoft.com/office/powerpoint/2010/main" val="1729603042"/>
              </p:ext>
            </p:extLst>
          </p:nvPr>
        </p:nvGraphicFramePr>
        <p:xfrm>
          <a:off x="4795982" y="1309255"/>
          <a:ext cx="7028873" cy="487064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Diagramă 8"/>
          <p:cNvGraphicFramePr/>
          <p:nvPr>
            <p:extLst>
              <p:ext uri="{D42A27DB-BD31-4B8C-83A1-F6EECF244321}">
                <p14:modId xmlns:p14="http://schemas.microsoft.com/office/powerpoint/2010/main" val="407690377"/>
              </p:ext>
            </p:extLst>
          </p:nvPr>
        </p:nvGraphicFramePr>
        <p:xfrm>
          <a:off x="2791745" y="1264308"/>
          <a:ext cx="8128000" cy="4901815"/>
        </p:xfrm>
        <a:graphic>
          <a:graphicData uri="http://schemas.openxmlformats.org/drawingml/2006/chart">
            <c:chart xmlns:c="http://schemas.openxmlformats.org/drawingml/2006/chart" xmlns:r="http://schemas.openxmlformats.org/officeDocument/2006/relationships" r:id="rId4"/>
          </a:graphicData>
        </a:graphic>
      </p:graphicFrame>
      <p:sp>
        <p:nvSpPr>
          <p:cNvPr id="10" name="Title 4">
            <a:extLst>
              <a:ext uri="{FF2B5EF4-FFF2-40B4-BE49-F238E27FC236}">
                <a16:creationId xmlns:a16="http://schemas.microsoft.com/office/drawing/2014/main" id="{BE1ED4F1-F471-EA9E-FD62-BBE79018A0D9}"/>
              </a:ext>
            </a:extLst>
          </p:cNvPr>
          <p:cNvSpPr txBox="1">
            <a:spLocks/>
          </p:cNvSpPr>
          <p:nvPr/>
        </p:nvSpPr>
        <p:spPr>
          <a:xfrm>
            <a:off x="357547" y="526469"/>
            <a:ext cx="3861162" cy="58189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ro-RO" sz="2400" dirty="0">
                <a:latin typeface="Georgia" panose="02040502050405020303" pitchFamily="18" charset="0"/>
              </a:rPr>
              <a:t>Analiză psihologică</a:t>
            </a:r>
            <a:endParaRPr lang="en-US" sz="2400" dirty="0">
              <a:latin typeface="Georgia" panose="02040502050405020303" pitchFamily="18" charset="0"/>
            </a:endParaRPr>
          </a:p>
        </p:txBody>
      </p:sp>
    </p:spTree>
    <p:extLst>
      <p:ext uri="{BB962C8B-B14F-4D97-AF65-F5344CB8AC3E}">
        <p14:creationId xmlns:p14="http://schemas.microsoft.com/office/powerpoint/2010/main" val="1553619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xit" presetSubtype="4" fill="hold" grpId="1" nodeType="clickEffect">
                                  <p:stCondLst>
                                    <p:cond delay="0"/>
                                  </p:stCondLst>
                                  <p:childTnLst>
                                    <p:animEffect transition="out" filter="wipe(down)">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xit" presetSubtype="4" fill="hold" grpId="1" nodeType="clickEffect">
                                  <p:stCondLst>
                                    <p:cond delay="0"/>
                                  </p:stCondLst>
                                  <p:childTnLst>
                                    <p:animEffect transition="out" filter="wipe(down)">
                                      <p:cBhvr>
                                        <p:cTn id="21" dur="500"/>
                                        <p:tgtEl>
                                          <p:spTgt spid="8"/>
                                        </p:tgtEl>
                                      </p:cBhvr>
                                    </p:animEffect>
                                    <p:set>
                                      <p:cBhvr>
                                        <p:cTn id="22" dur="1" fill="hold">
                                          <p:stCondLst>
                                            <p:cond delay="499"/>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down)">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xit" presetSubtype="4" fill="hold" grpId="1" nodeType="clickEffect">
                                  <p:stCondLst>
                                    <p:cond delay="0"/>
                                  </p:stCondLst>
                                  <p:childTnLst>
                                    <p:animEffect transition="out" filter="wipe(down)">
                                      <p:cBhvr>
                                        <p:cTn id="31" dur="500"/>
                                        <p:tgtEl>
                                          <p:spTgt spid="9"/>
                                        </p:tgtEl>
                                      </p:cBhvr>
                                    </p:animEffect>
                                    <p:set>
                                      <p:cBhvr>
                                        <p:cTn id="32"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Graphic spid="7" grpId="1">
        <p:bldAsOne/>
      </p:bldGraphic>
      <p:bldGraphic spid="8" grpId="0">
        <p:bldAsOne/>
      </p:bldGraphic>
      <p:bldGraphic spid="8" grpId="1">
        <p:bldAsOne/>
      </p:bldGraphic>
      <p:bldGraphic spid="9" grpId="0">
        <p:bldAsOne/>
      </p:bldGraphic>
      <p:bldGraphic spid="9" grpId="1">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B606A02-9EEB-404B-CA6B-40A9355C3A1B}"/>
              </a:ext>
            </a:extLst>
          </p:cNvPr>
          <p:cNvSpPr>
            <a:spLocks noGrp="1"/>
          </p:cNvSpPr>
          <p:nvPr>
            <p:ph type="sldNum" sz="quarter" idx="12"/>
          </p:nvPr>
        </p:nvSpPr>
        <p:spPr/>
        <p:txBody>
          <a:bodyPr/>
          <a:lstStyle/>
          <a:p>
            <a:r>
              <a:rPr lang="en-US" sz="1400" b="0"/>
              <a:t>Page</a:t>
            </a:r>
            <a:r>
              <a:rPr lang="en-US"/>
              <a:t> </a:t>
            </a:r>
            <a:fld id="{BBE5057F-7482-41AE-BBDB-C83C2F3461DE}" type="slidenum">
              <a:rPr lang="en-US" smtClean="0"/>
              <a:pPr/>
              <a:t>13</a:t>
            </a:fld>
            <a:endParaRPr lang="en-US" dirty="0"/>
          </a:p>
        </p:txBody>
      </p:sp>
      <p:graphicFrame>
        <p:nvGraphicFramePr>
          <p:cNvPr id="2" name="Diagramă 1"/>
          <p:cNvGraphicFramePr/>
          <p:nvPr>
            <p:extLst>
              <p:ext uri="{D42A27DB-BD31-4B8C-83A1-F6EECF244321}">
                <p14:modId xmlns:p14="http://schemas.microsoft.com/office/powerpoint/2010/main" val="2090762145"/>
              </p:ext>
            </p:extLst>
          </p:nvPr>
        </p:nvGraphicFramePr>
        <p:xfrm>
          <a:off x="1554019" y="1371600"/>
          <a:ext cx="8128000" cy="494337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Diagramă 2"/>
          <p:cNvGraphicFramePr/>
          <p:nvPr>
            <p:extLst>
              <p:ext uri="{D42A27DB-BD31-4B8C-83A1-F6EECF244321}">
                <p14:modId xmlns:p14="http://schemas.microsoft.com/office/powerpoint/2010/main" val="1056759018"/>
              </p:ext>
            </p:extLst>
          </p:nvPr>
        </p:nvGraphicFramePr>
        <p:xfrm>
          <a:off x="3394269" y="1371600"/>
          <a:ext cx="8418285" cy="487064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73480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xit" presetSubtype="4" fill="hold" grpId="1" nodeType="clickEffect">
                                  <p:stCondLst>
                                    <p:cond delay="0"/>
                                  </p:stCondLst>
                                  <p:childTnLst>
                                    <p:animEffect transition="out" filter="wipe(down)">
                                      <p:cBhvr>
                                        <p:cTn id="11" dur="500"/>
                                        <p:tgtEl>
                                          <p:spTgt spid="2"/>
                                        </p:tgtEl>
                                      </p:cBhvr>
                                    </p:animEffect>
                                    <p:set>
                                      <p:cBhvr>
                                        <p:cTn id="12" dur="1" fill="hold">
                                          <p:stCondLst>
                                            <p:cond delay="499"/>
                                          </p:stCondLst>
                                        </p:cTn>
                                        <p:tgtEl>
                                          <p:spTgt spid="2"/>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xit" presetSubtype="4" fill="hold" grpId="1" nodeType="clickEffect">
                                  <p:stCondLst>
                                    <p:cond delay="0"/>
                                  </p:stCondLst>
                                  <p:childTnLst>
                                    <p:animEffect transition="out" filter="wipe(down)">
                                      <p:cBhvr>
                                        <p:cTn id="21" dur="500"/>
                                        <p:tgtEl>
                                          <p:spTgt spid="3"/>
                                        </p:tgtEl>
                                      </p:cBhvr>
                                    </p:animEffect>
                                    <p:set>
                                      <p:cBhvr>
                                        <p:cTn id="22"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Graphic spid="2" grpId="1">
        <p:bldAsOne/>
      </p:bldGraphic>
      <p:bldGraphic spid="3" grpId="0">
        <p:bldAsOne/>
      </p:bldGraphic>
      <p:bldGraphic spid="3" grpId="1">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F504F-0731-C44A-1A5A-E36325781B46}"/>
              </a:ext>
            </a:extLst>
          </p:cNvPr>
          <p:cNvSpPr>
            <a:spLocks noGrp="1"/>
          </p:cNvSpPr>
          <p:nvPr>
            <p:ph type="title"/>
          </p:nvPr>
        </p:nvSpPr>
        <p:spPr>
          <a:xfrm>
            <a:off x="329045" y="485522"/>
            <a:ext cx="10515600" cy="862266"/>
          </a:xfrm>
        </p:spPr>
        <p:txBody>
          <a:bodyPr/>
          <a:lstStyle/>
          <a:p>
            <a:r>
              <a:rPr lang="ro-RO" dirty="0">
                <a:latin typeface="Georgia" panose="02040502050405020303" pitchFamily="18" charset="0"/>
              </a:rPr>
              <a:t>Concluzie</a:t>
            </a:r>
            <a:endParaRPr lang="en-US" dirty="0">
              <a:latin typeface="Georgia" panose="02040502050405020303" pitchFamily="18" charset="0"/>
            </a:endParaRPr>
          </a:p>
        </p:txBody>
      </p:sp>
      <p:sp>
        <p:nvSpPr>
          <p:cNvPr id="3" name="Content Placeholder 2">
            <a:extLst>
              <a:ext uri="{FF2B5EF4-FFF2-40B4-BE49-F238E27FC236}">
                <a16:creationId xmlns:a16="http://schemas.microsoft.com/office/drawing/2014/main" id="{AC7A67A9-E78E-A54A-0D10-A09B73134582}"/>
              </a:ext>
            </a:extLst>
          </p:cNvPr>
          <p:cNvSpPr>
            <a:spLocks noGrp="1"/>
          </p:cNvSpPr>
          <p:nvPr>
            <p:ph idx="1"/>
          </p:nvPr>
        </p:nvSpPr>
        <p:spPr>
          <a:xfrm>
            <a:off x="838200" y="1381991"/>
            <a:ext cx="10515600" cy="4794972"/>
          </a:xfrm>
        </p:spPr>
        <p:txBody>
          <a:bodyPr>
            <a:normAutofit lnSpcReduction="10000"/>
          </a:bodyPr>
          <a:lstStyle/>
          <a:p>
            <a:pPr marL="0" indent="0" algn="just">
              <a:buNone/>
            </a:pPr>
            <a:r>
              <a:rPr lang="ro-RO" dirty="0">
                <a:latin typeface="Georgia" panose="02040502050405020303" pitchFamily="18" charset="0"/>
              </a:rPr>
              <a:t>     Numai este o noutate faptul că lumea este într-o continuă evoluție, iar una dintre cele mai mari schimbări ale ei este tehnologia, o parte ce a devenit esențială și fundamentală atât în viața privată cât și în cea profesională. </a:t>
            </a:r>
          </a:p>
          <a:p>
            <a:pPr marL="0" indent="0" algn="just">
              <a:buNone/>
            </a:pPr>
            <a:r>
              <a:rPr lang="ro-RO" dirty="0">
                <a:latin typeface="Georgia" panose="02040502050405020303" pitchFamily="18" charset="0"/>
              </a:rPr>
              <a:t>   Cercetarea noastră demonstrează că balanța înclină în defavoarea presiunii provocate de era digitală, deoarece există avantajele ireproșabile precum scurtarea timpului de lucru, diminuarea erorilor umane şi apariția oportunităților de dezvoltare prin care specialiștii pot fi în permanență competenți astfel încât să ofere cele mai concise și calitative servicii. </a:t>
            </a:r>
          </a:p>
          <a:p>
            <a:pPr marL="0" indent="0" algn="just">
              <a:buNone/>
            </a:pPr>
            <a:r>
              <a:rPr lang="ro-RO" dirty="0">
                <a:latin typeface="Georgia" panose="02040502050405020303" pitchFamily="18" charset="0"/>
              </a:rPr>
              <a:t>   Prin urmare, profesia de contabil trebuie să îmbine abilitățile tehnice cu abilitățile sociale, umane. Dacă vor fi combinate cu succes, atunci profesia de contabil va avea un viitor prosper.</a:t>
            </a:r>
          </a:p>
          <a:p>
            <a:pPr marL="0" indent="0">
              <a:buNone/>
            </a:pPr>
            <a:endParaRPr lang="en-US" dirty="0"/>
          </a:p>
        </p:txBody>
      </p:sp>
      <p:sp>
        <p:nvSpPr>
          <p:cNvPr id="4" name="Slide Number Placeholder 3">
            <a:extLst>
              <a:ext uri="{FF2B5EF4-FFF2-40B4-BE49-F238E27FC236}">
                <a16:creationId xmlns:a16="http://schemas.microsoft.com/office/drawing/2014/main" id="{43003DA3-758C-699E-8D1C-8EA216910BCD}"/>
              </a:ext>
            </a:extLst>
          </p:cNvPr>
          <p:cNvSpPr>
            <a:spLocks noGrp="1"/>
          </p:cNvSpPr>
          <p:nvPr>
            <p:ph type="sldNum" sz="quarter" idx="12"/>
          </p:nvPr>
        </p:nvSpPr>
        <p:spPr/>
        <p:txBody>
          <a:bodyPr/>
          <a:lstStyle/>
          <a:p>
            <a:r>
              <a:rPr lang="en-US" sz="1400" b="0"/>
              <a:t>Page</a:t>
            </a:r>
            <a:r>
              <a:rPr lang="en-US"/>
              <a:t> </a:t>
            </a:r>
            <a:fld id="{BBE5057F-7482-41AE-BBDB-C83C2F3461DE}" type="slidenum">
              <a:rPr lang="en-US" smtClean="0"/>
              <a:pPr/>
              <a:t>14</a:t>
            </a:fld>
            <a:endParaRPr lang="en-US" dirty="0"/>
          </a:p>
        </p:txBody>
      </p:sp>
    </p:spTree>
    <p:extLst>
      <p:ext uri="{BB962C8B-B14F-4D97-AF65-F5344CB8AC3E}">
        <p14:creationId xmlns:p14="http://schemas.microsoft.com/office/powerpoint/2010/main" val="15238472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F504F-0731-C44A-1A5A-E36325781B46}"/>
              </a:ext>
            </a:extLst>
          </p:cNvPr>
          <p:cNvSpPr>
            <a:spLocks noGrp="1"/>
          </p:cNvSpPr>
          <p:nvPr>
            <p:ph type="title"/>
          </p:nvPr>
        </p:nvSpPr>
        <p:spPr>
          <a:xfrm>
            <a:off x="329045" y="485522"/>
            <a:ext cx="10515600" cy="862266"/>
          </a:xfrm>
        </p:spPr>
        <p:txBody>
          <a:bodyPr/>
          <a:lstStyle/>
          <a:p>
            <a:r>
              <a:rPr lang="ro-RO" dirty="0">
                <a:latin typeface="Georgia" panose="02040502050405020303" pitchFamily="18" charset="0"/>
              </a:rPr>
              <a:t>Bibliografie</a:t>
            </a:r>
            <a:endParaRPr lang="en-US" dirty="0">
              <a:latin typeface="Georgia" panose="02040502050405020303" pitchFamily="18" charset="0"/>
            </a:endParaRPr>
          </a:p>
        </p:txBody>
      </p:sp>
      <p:sp>
        <p:nvSpPr>
          <p:cNvPr id="3" name="Content Placeholder 2">
            <a:extLst>
              <a:ext uri="{FF2B5EF4-FFF2-40B4-BE49-F238E27FC236}">
                <a16:creationId xmlns:a16="http://schemas.microsoft.com/office/drawing/2014/main" id="{AC7A67A9-E78E-A54A-0D10-A09B73134582}"/>
              </a:ext>
            </a:extLst>
          </p:cNvPr>
          <p:cNvSpPr>
            <a:spLocks noGrp="1"/>
          </p:cNvSpPr>
          <p:nvPr>
            <p:ph idx="1"/>
          </p:nvPr>
        </p:nvSpPr>
        <p:spPr>
          <a:xfrm>
            <a:off x="665018" y="1475509"/>
            <a:ext cx="10515600" cy="4794972"/>
          </a:xfrm>
        </p:spPr>
        <p:txBody>
          <a:bodyPr>
            <a:normAutofit/>
          </a:bodyPr>
          <a:lstStyle/>
          <a:p>
            <a:pPr marL="0" indent="0" algn="just">
              <a:buNone/>
            </a:pPr>
            <a:r>
              <a:rPr lang="ro-RO" dirty="0">
                <a:latin typeface="Georgia" panose="02040502050405020303" pitchFamily="18" charset="0"/>
              </a:rPr>
              <a:t>     </a:t>
            </a:r>
            <a:endParaRPr lang="en-US" dirty="0"/>
          </a:p>
        </p:txBody>
      </p:sp>
      <p:sp>
        <p:nvSpPr>
          <p:cNvPr id="4" name="Slide Number Placeholder 3">
            <a:extLst>
              <a:ext uri="{FF2B5EF4-FFF2-40B4-BE49-F238E27FC236}">
                <a16:creationId xmlns:a16="http://schemas.microsoft.com/office/drawing/2014/main" id="{43003DA3-758C-699E-8D1C-8EA216910BCD}"/>
              </a:ext>
            </a:extLst>
          </p:cNvPr>
          <p:cNvSpPr>
            <a:spLocks noGrp="1"/>
          </p:cNvSpPr>
          <p:nvPr>
            <p:ph type="sldNum" sz="quarter" idx="12"/>
          </p:nvPr>
        </p:nvSpPr>
        <p:spPr/>
        <p:txBody>
          <a:bodyPr/>
          <a:lstStyle/>
          <a:p>
            <a:r>
              <a:rPr lang="en-US" sz="1400" b="0"/>
              <a:t>Page</a:t>
            </a:r>
            <a:r>
              <a:rPr lang="en-US"/>
              <a:t> </a:t>
            </a:r>
            <a:fld id="{BBE5057F-7482-41AE-BBDB-C83C2F3461DE}" type="slidenum">
              <a:rPr lang="en-US" smtClean="0"/>
              <a:pPr/>
              <a:t>15</a:t>
            </a:fld>
            <a:endParaRPr lang="en-US" dirty="0"/>
          </a:p>
        </p:txBody>
      </p:sp>
      <p:sp>
        <p:nvSpPr>
          <p:cNvPr id="6" name="CasetăText 5"/>
          <p:cNvSpPr txBox="1"/>
          <p:nvPr/>
        </p:nvSpPr>
        <p:spPr>
          <a:xfrm>
            <a:off x="381000" y="1891146"/>
            <a:ext cx="11430000" cy="3970318"/>
          </a:xfrm>
          <a:prstGeom prst="rect">
            <a:avLst/>
          </a:prstGeom>
          <a:noFill/>
        </p:spPr>
        <p:txBody>
          <a:bodyPr wrap="square" rtlCol="0">
            <a:spAutoFit/>
          </a:bodyPr>
          <a:lstStyle/>
          <a:p>
            <a:pPr algn="just"/>
            <a:r>
              <a:rPr lang="ro-RO" dirty="0">
                <a:latin typeface="Georgia" panose="02040502050405020303" pitchFamily="18" charset="0"/>
              </a:rPr>
              <a:t>[1] </a:t>
            </a:r>
            <a:r>
              <a:rPr lang="en-US" dirty="0">
                <a:latin typeface="Georgia" panose="02040502050405020303" pitchFamily="18" charset="0"/>
              </a:rPr>
              <a:t>M.-S. CIUBOTARIU, „The accounting profession in the digital era,” </a:t>
            </a:r>
            <a:r>
              <a:rPr lang="en-US" i="1" dirty="0">
                <a:latin typeface="Georgia" panose="02040502050405020303" pitchFamily="18" charset="0"/>
              </a:rPr>
              <a:t>European Journal of Accounting, Finance &amp; Business, </a:t>
            </a:r>
            <a:r>
              <a:rPr lang="en-US" dirty="0">
                <a:latin typeface="Georgia" panose="02040502050405020303" pitchFamily="18" charset="0"/>
              </a:rPr>
              <a:t>vol. 11, 2019. </a:t>
            </a:r>
            <a:endParaRPr lang="ro-RO" dirty="0">
              <a:latin typeface="Georgia" panose="02040502050405020303" pitchFamily="18" charset="0"/>
            </a:endParaRPr>
          </a:p>
          <a:p>
            <a:pPr algn="just"/>
            <a:r>
              <a:rPr lang="ro-RO" dirty="0">
                <a:latin typeface="Georgia" panose="02040502050405020303" pitchFamily="18" charset="0"/>
              </a:rPr>
              <a:t>[2] </a:t>
            </a:r>
            <a:r>
              <a:rPr lang="en-US" dirty="0">
                <a:latin typeface="Georgia" panose="02040502050405020303" pitchFamily="18" charset="0"/>
              </a:rPr>
              <a:t>M. S. BĂDICU G., „</a:t>
            </a:r>
            <a:r>
              <a:rPr lang="en-US" dirty="0" err="1">
                <a:latin typeface="Georgia" panose="02040502050405020303" pitchFamily="18" charset="0"/>
              </a:rPr>
              <a:t>Relevanţa</a:t>
            </a:r>
            <a:r>
              <a:rPr lang="en-US" dirty="0">
                <a:latin typeface="Georgia" panose="02040502050405020303" pitchFamily="18" charset="0"/>
              </a:rPr>
              <a:t> </a:t>
            </a:r>
            <a:r>
              <a:rPr lang="en-US" dirty="0" err="1">
                <a:latin typeface="Georgia" panose="02040502050405020303" pitchFamily="18" charset="0"/>
              </a:rPr>
              <a:t>contabilităţii</a:t>
            </a:r>
            <a:r>
              <a:rPr lang="en-US" dirty="0">
                <a:latin typeface="Georgia" panose="02040502050405020303" pitchFamily="18" charset="0"/>
              </a:rPr>
              <a:t> </a:t>
            </a:r>
            <a:r>
              <a:rPr lang="en-US" dirty="0" err="1">
                <a:latin typeface="Georgia" panose="02040502050405020303" pitchFamily="18" charset="0"/>
              </a:rPr>
              <a:t>şi</a:t>
            </a:r>
            <a:r>
              <a:rPr lang="en-US" dirty="0">
                <a:latin typeface="Georgia" panose="02040502050405020303" pitchFamily="18" charset="0"/>
              </a:rPr>
              <a:t> </a:t>
            </a:r>
            <a:r>
              <a:rPr lang="en-US" dirty="0" err="1">
                <a:latin typeface="Georgia" panose="02040502050405020303" pitchFamily="18" charset="0"/>
              </a:rPr>
              <a:t>rolul</a:t>
            </a:r>
            <a:r>
              <a:rPr lang="en-US" dirty="0">
                <a:latin typeface="Georgia" panose="02040502050405020303" pitchFamily="18" charset="0"/>
              </a:rPr>
              <a:t> </a:t>
            </a:r>
            <a:r>
              <a:rPr lang="en-US" dirty="0" err="1">
                <a:latin typeface="Georgia" panose="02040502050405020303" pitchFamily="18" charset="0"/>
              </a:rPr>
              <a:t>contabilului</a:t>
            </a:r>
            <a:r>
              <a:rPr lang="en-US" dirty="0">
                <a:latin typeface="Georgia" panose="02040502050405020303" pitchFamily="18" charset="0"/>
              </a:rPr>
              <a:t> </a:t>
            </a:r>
            <a:r>
              <a:rPr lang="en-US" dirty="0" err="1">
                <a:latin typeface="Georgia" panose="02040502050405020303" pitchFamily="18" charset="0"/>
              </a:rPr>
              <a:t>în</a:t>
            </a:r>
            <a:r>
              <a:rPr lang="en-US" dirty="0">
                <a:latin typeface="Georgia" panose="02040502050405020303" pitchFamily="18" charset="0"/>
              </a:rPr>
              <a:t> </a:t>
            </a:r>
            <a:r>
              <a:rPr lang="en-US" dirty="0" err="1">
                <a:latin typeface="Georgia" panose="02040502050405020303" pitchFamily="18" charset="0"/>
              </a:rPr>
              <a:t>dezvoltarea</a:t>
            </a:r>
            <a:r>
              <a:rPr lang="en-US" dirty="0">
                <a:latin typeface="Georgia" panose="02040502050405020303" pitchFamily="18" charset="0"/>
              </a:rPr>
              <a:t> </a:t>
            </a:r>
            <a:r>
              <a:rPr lang="en-US" dirty="0" err="1">
                <a:latin typeface="Georgia" panose="02040502050405020303" pitchFamily="18" charset="0"/>
              </a:rPr>
              <a:t>afacerii</a:t>
            </a:r>
            <a:r>
              <a:rPr lang="en-US" dirty="0">
                <a:latin typeface="Georgia" panose="02040502050405020303" pitchFamily="18" charset="0"/>
              </a:rPr>
              <a:t>.,” </a:t>
            </a:r>
            <a:r>
              <a:rPr lang="en-US" i="1" dirty="0" err="1">
                <a:latin typeface="Georgia" panose="02040502050405020303" pitchFamily="18" charset="0"/>
              </a:rPr>
              <a:t>Revista</a:t>
            </a:r>
            <a:r>
              <a:rPr lang="en-US" i="1" dirty="0">
                <a:latin typeface="Georgia" panose="02040502050405020303" pitchFamily="18" charset="0"/>
              </a:rPr>
              <a:t> de </a:t>
            </a:r>
            <a:r>
              <a:rPr lang="en-US" i="1" dirty="0" err="1">
                <a:latin typeface="Georgia" panose="02040502050405020303" pitchFamily="18" charset="0"/>
              </a:rPr>
              <a:t>studii</a:t>
            </a:r>
            <a:r>
              <a:rPr lang="en-US" i="1" dirty="0">
                <a:latin typeface="Georgia" panose="02040502050405020303" pitchFamily="18" charset="0"/>
              </a:rPr>
              <a:t> </a:t>
            </a:r>
            <a:r>
              <a:rPr lang="en-US" i="1" dirty="0" err="1">
                <a:latin typeface="Georgia" panose="02040502050405020303" pitchFamily="18" charset="0"/>
              </a:rPr>
              <a:t>interdisciplinare</a:t>
            </a:r>
            <a:r>
              <a:rPr lang="en-US" i="1" dirty="0">
                <a:latin typeface="Georgia" panose="02040502050405020303" pitchFamily="18" charset="0"/>
              </a:rPr>
              <a:t> „</a:t>
            </a:r>
            <a:r>
              <a:rPr lang="en-US" i="1" dirty="0" err="1">
                <a:latin typeface="Georgia" panose="02040502050405020303" pitchFamily="18" charset="0"/>
              </a:rPr>
              <a:t>C.Stere</a:t>
            </a:r>
            <a:r>
              <a:rPr lang="en-US" i="1" dirty="0">
                <a:latin typeface="Georgia" panose="02040502050405020303" pitchFamily="18" charset="0"/>
              </a:rPr>
              <a:t>”, </a:t>
            </a:r>
            <a:r>
              <a:rPr lang="en-US" dirty="0">
                <a:latin typeface="Georgia" panose="02040502050405020303" pitchFamily="18" charset="0"/>
              </a:rPr>
              <a:t>vol. Vol. 10, pp. pp. 44-47., 2016. </a:t>
            </a:r>
            <a:endParaRPr lang="ro-RO" dirty="0">
              <a:latin typeface="Georgia" panose="02040502050405020303" pitchFamily="18" charset="0"/>
            </a:endParaRPr>
          </a:p>
          <a:p>
            <a:pPr algn="just"/>
            <a:r>
              <a:rPr lang="ro-RO" dirty="0">
                <a:latin typeface="Georgia" panose="02040502050405020303" pitchFamily="18" charset="0"/>
              </a:rPr>
              <a:t>[3]</a:t>
            </a:r>
            <a:r>
              <a:rPr lang="en-US" dirty="0">
                <a:latin typeface="Georgia" panose="02040502050405020303" pitchFamily="18" charset="0"/>
              </a:rPr>
              <a:t>„https://www.scritub.com/</a:t>
            </a:r>
            <a:r>
              <a:rPr lang="en-US" dirty="0" err="1">
                <a:latin typeface="Georgia" panose="02040502050405020303" pitchFamily="18" charset="0"/>
              </a:rPr>
              <a:t>economie</a:t>
            </a:r>
            <a:r>
              <a:rPr lang="en-US" dirty="0">
                <a:latin typeface="Georgia" panose="02040502050405020303" pitchFamily="18" charset="0"/>
              </a:rPr>
              <a:t>/</a:t>
            </a:r>
            <a:r>
              <a:rPr lang="en-US" dirty="0" err="1">
                <a:latin typeface="Georgia" panose="02040502050405020303" pitchFamily="18" charset="0"/>
              </a:rPr>
              <a:t>contabilitate</a:t>
            </a:r>
            <a:r>
              <a:rPr lang="en-US" dirty="0">
                <a:latin typeface="Georgia" panose="02040502050405020303" pitchFamily="18" charset="0"/>
              </a:rPr>
              <a:t>/Evolutia-contabilitatii-de-la-95982.php,” [</a:t>
            </a:r>
            <a:r>
              <a:rPr lang="en-US" dirty="0" err="1">
                <a:latin typeface="Georgia" panose="02040502050405020303" pitchFamily="18" charset="0"/>
              </a:rPr>
              <a:t>Interactiv</a:t>
            </a:r>
            <a:r>
              <a:rPr lang="en-US" dirty="0">
                <a:latin typeface="Georgia" panose="02040502050405020303" pitchFamily="18" charset="0"/>
              </a:rPr>
              <a:t>]. </a:t>
            </a:r>
            <a:endParaRPr lang="ro-RO" dirty="0">
              <a:latin typeface="Georgia" panose="02040502050405020303" pitchFamily="18" charset="0"/>
            </a:endParaRPr>
          </a:p>
          <a:p>
            <a:pPr algn="just"/>
            <a:r>
              <a:rPr lang="ro-RO" dirty="0">
                <a:latin typeface="Georgia" panose="02040502050405020303" pitchFamily="18" charset="0"/>
              </a:rPr>
              <a:t>[4]</a:t>
            </a:r>
            <a:r>
              <a:rPr lang="en-US" dirty="0">
                <a:latin typeface="Georgia" panose="02040502050405020303" pitchFamily="18" charset="0"/>
              </a:rPr>
              <a:t>„https://tmelitzike.wordpress.com/</a:t>
            </a:r>
            <a:r>
              <a:rPr lang="en-US" dirty="0" err="1">
                <a:latin typeface="Georgia" panose="02040502050405020303" pitchFamily="18" charset="0"/>
              </a:rPr>
              <a:t>istorie</a:t>
            </a:r>
            <a:r>
              <a:rPr lang="en-US" dirty="0">
                <a:latin typeface="Georgia" panose="02040502050405020303" pitchFamily="18" charset="0"/>
              </a:rPr>
              <a:t>/</a:t>
            </a:r>
            <a:r>
              <a:rPr lang="en-US" dirty="0" err="1">
                <a:latin typeface="Georgia" panose="02040502050405020303" pitchFamily="18" charset="0"/>
              </a:rPr>
              <a:t>repere</a:t>
            </a:r>
            <a:r>
              <a:rPr lang="en-US" dirty="0">
                <a:latin typeface="Georgia" panose="02040502050405020303" pitchFamily="18" charset="0"/>
              </a:rPr>
              <a:t>-</a:t>
            </a:r>
            <a:r>
              <a:rPr lang="en-US" dirty="0" err="1">
                <a:latin typeface="Georgia" panose="02040502050405020303" pitchFamily="18" charset="0"/>
              </a:rPr>
              <a:t>istorice</a:t>
            </a:r>
            <a:r>
              <a:rPr lang="en-US" dirty="0">
                <a:latin typeface="Georgia" panose="02040502050405020303" pitchFamily="18" charset="0"/>
              </a:rPr>
              <a:t>-in-</a:t>
            </a:r>
            <a:r>
              <a:rPr lang="en-US" dirty="0" err="1">
                <a:latin typeface="Georgia" panose="02040502050405020303" pitchFamily="18" charset="0"/>
              </a:rPr>
              <a:t>sfera</a:t>
            </a:r>
            <a:r>
              <a:rPr lang="en-US" dirty="0">
                <a:latin typeface="Georgia" panose="02040502050405020303" pitchFamily="18" charset="0"/>
              </a:rPr>
              <a:t>-</a:t>
            </a:r>
            <a:r>
              <a:rPr lang="en-US" dirty="0" err="1">
                <a:latin typeface="Georgia" panose="02040502050405020303" pitchFamily="18" charset="0"/>
              </a:rPr>
              <a:t>contabilitatii-romanesti</a:t>
            </a:r>
            <a:r>
              <a:rPr lang="en-US" dirty="0">
                <a:latin typeface="Georgia" panose="02040502050405020303" pitchFamily="18" charset="0"/>
              </a:rPr>
              <a:t>/,” [</a:t>
            </a:r>
            <a:r>
              <a:rPr lang="en-US" dirty="0" err="1">
                <a:latin typeface="Georgia" panose="02040502050405020303" pitchFamily="18" charset="0"/>
              </a:rPr>
              <a:t>Interactiv</a:t>
            </a:r>
            <a:r>
              <a:rPr lang="en-US" dirty="0">
                <a:latin typeface="Georgia" panose="02040502050405020303" pitchFamily="18" charset="0"/>
              </a:rPr>
              <a:t>]. </a:t>
            </a:r>
            <a:endParaRPr lang="ro-RO" dirty="0">
              <a:latin typeface="Georgia" panose="02040502050405020303" pitchFamily="18" charset="0"/>
            </a:endParaRPr>
          </a:p>
          <a:p>
            <a:pPr algn="just"/>
            <a:r>
              <a:rPr lang="ro-RO" dirty="0">
                <a:latin typeface="Georgia" panose="02040502050405020303" pitchFamily="18" charset="0"/>
              </a:rPr>
              <a:t>[5] </a:t>
            </a:r>
            <a:r>
              <a:rPr lang="en-US" dirty="0">
                <a:latin typeface="Georgia" panose="02040502050405020303" pitchFamily="18" charset="0"/>
              </a:rPr>
              <a:t>M. G. </a:t>
            </a:r>
            <a:r>
              <a:rPr lang="en-US" dirty="0" err="1">
                <a:latin typeface="Georgia" panose="02040502050405020303" pitchFamily="18" charset="0"/>
              </a:rPr>
              <a:t>Alles</a:t>
            </a:r>
            <a:r>
              <a:rPr lang="en-US" dirty="0">
                <a:latin typeface="Georgia" panose="02040502050405020303" pitchFamily="18" charset="0"/>
              </a:rPr>
              <a:t>, „Drivers of the use and facilitators and obstacles of the </a:t>
            </a:r>
            <a:r>
              <a:rPr lang="en-US" dirty="0" err="1">
                <a:latin typeface="Georgia" panose="02040502050405020303" pitchFamily="18" charset="0"/>
              </a:rPr>
              <a:t>evolutionof</a:t>
            </a:r>
            <a:r>
              <a:rPr lang="en-US" dirty="0">
                <a:latin typeface="Georgia" panose="02040502050405020303" pitchFamily="18" charset="0"/>
              </a:rPr>
              <a:t> big data by the,” </a:t>
            </a:r>
            <a:r>
              <a:rPr lang="en-US" i="1" dirty="0">
                <a:latin typeface="Georgia" panose="02040502050405020303" pitchFamily="18" charset="0"/>
              </a:rPr>
              <a:t>Accounting Horizons, </a:t>
            </a:r>
            <a:r>
              <a:rPr lang="en-US" dirty="0">
                <a:latin typeface="Georgia" panose="02040502050405020303" pitchFamily="18" charset="0"/>
              </a:rPr>
              <a:t>p. 439–449, 2015. </a:t>
            </a:r>
            <a:endParaRPr lang="ro-RO" dirty="0">
              <a:latin typeface="Georgia" panose="02040502050405020303" pitchFamily="18" charset="0"/>
            </a:endParaRPr>
          </a:p>
          <a:p>
            <a:pPr algn="just"/>
            <a:r>
              <a:rPr lang="ro-RO" dirty="0">
                <a:latin typeface="Georgia" panose="02040502050405020303" pitchFamily="18" charset="0"/>
              </a:rPr>
              <a:t>[6] </a:t>
            </a:r>
            <a:r>
              <a:rPr lang="en-US" dirty="0">
                <a:latin typeface="Georgia" panose="02040502050405020303" pitchFamily="18" charset="0"/>
              </a:rPr>
              <a:t>D. K. J. </a:t>
            </a:r>
            <a:r>
              <a:rPr lang="en-US" dirty="0" err="1">
                <a:latin typeface="Georgia" panose="02040502050405020303" pitchFamily="18" charset="0"/>
              </a:rPr>
              <a:t>Constantiou</a:t>
            </a:r>
            <a:r>
              <a:rPr lang="en-US" dirty="0">
                <a:latin typeface="Georgia" panose="02040502050405020303" pitchFamily="18" charset="0"/>
              </a:rPr>
              <a:t>, „New games, new rules: Big data and the changing context of strategy.,” </a:t>
            </a:r>
            <a:r>
              <a:rPr lang="en-US" i="1" dirty="0">
                <a:latin typeface="Georgia" panose="02040502050405020303" pitchFamily="18" charset="0"/>
              </a:rPr>
              <a:t>Journal of Information Technology, </a:t>
            </a:r>
            <a:r>
              <a:rPr lang="en-US" dirty="0">
                <a:latin typeface="Georgia" panose="02040502050405020303" pitchFamily="18" charset="0"/>
              </a:rPr>
              <a:t>p. 44–57, 2015. </a:t>
            </a:r>
            <a:endParaRPr lang="ro-RO" dirty="0">
              <a:latin typeface="Georgia" panose="02040502050405020303" pitchFamily="18" charset="0"/>
            </a:endParaRPr>
          </a:p>
          <a:p>
            <a:pPr algn="just"/>
            <a:r>
              <a:rPr lang="ro-RO" dirty="0">
                <a:latin typeface="Georgia" panose="02040502050405020303" pitchFamily="18" charset="0"/>
              </a:rPr>
              <a:t>[7] A. </a:t>
            </a:r>
            <a:r>
              <a:rPr lang="en-US" dirty="0">
                <a:latin typeface="Georgia" panose="02040502050405020303" pitchFamily="18" charset="0"/>
              </a:rPr>
              <a:t>G. K. V. C. Syed, „The future revolution on big data.,” </a:t>
            </a:r>
            <a:r>
              <a:rPr lang="en-US" i="1" dirty="0">
                <a:latin typeface="Georgia" panose="02040502050405020303" pitchFamily="18" charset="0"/>
              </a:rPr>
              <a:t>International Journal of Advanced Research in Computer and Communication Engineering, </a:t>
            </a:r>
            <a:r>
              <a:rPr lang="en-US" dirty="0">
                <a:latin typeface="Georgia" panose="02040502050405020303" pitchFamily="18" charset="0"/>
              </a:rPr>
              <a:t>p. 2446–2451, 2013. </a:t>
            </a:r>
            <a:endParaRPr lang="ro-RO" dirty="0">
              <a:latin typeface="Georgia" panose="02040502050405020303" pitchFamily="18" charset="0"/>
            </a:endParaRPr>
          </a:p>
          <a:p>
            <a:pPr algn="just"/>
            <a:r>
              <a:rPr lang="ro-RO" dirty="0">
                <a:latin typeface="Georgia" panose="02040502050405020303" pitchFamily="18" charset="0"/>
              </a:rPr>
              <a:t>[8] </a:t>
            </a:r>
            <a:r>
              <a:rPr lang="en-US" dirty="0">
                <a:latin typeface="Georgia" panose="02040502050405020303" pitchFamily="18" charset="0"/>
              </a:rPr>
              <a:t>R. BOTEA, „</a:t>
            </a:r>
            <a:r>
              <a:rPr lang="en-US" dirty="0" err="1">
                <a:latin typeface="Georgia" panose="02040502050405020303" pitchFamily="18" charset="0"/>
              </a:rPr>
              <a:t>Profesia</a:t>
            </a:r>
            <a:r>
              <a:rPr lang="en-US" dirty="0">
                <a:latin typeface="Georgia" panose="02040502050405020303" pitchFamily="18" charset="0"/>
              </a:rPr>
              <a:t> de </a:t>
            </a:r>
            <a:r>
              <a:rPr lang="en-US" dirty="0" err="1">
                <a:latin typeface="Georgia" panose="02040502050405020303" pitchFamily="18" charset="0"/>
              </a:rPr>
              <a:t>contabil</a:t>
            </a:r>
            <a:r>
              <a:rPr lang="en-US" dirty="0">
                <a:latin typeface="Georgia" panose="02040502050405020303" pitchFamily="18" charset="0"/>
              </a:rPr>
              <a:t> </a:t>
            </a:r>
            <a:r>
              <a:rPr lang="en-US" dirty="0" err="1">
                <a:latin typeface="Georgia" panose="02040502050405020303" pitchFamily="18" charset="0"/>
              </a:rPr>
              <a:t>este</a:t>
            </a:r>
            <a:r>
              <a:rPr lang="en-US" dirty="0">
                <a:latin typeface="Georgia" panose="02040502050405020303" pitchFamily="18" charset="0"/>
              </a:rPr>
              <a:t> </a:t>
            </a:r>
            <a:r>
              <a:rPr lang="en-US" dirty="0" err="1">
                <a:latin typeface="Georgia" panose="02040502050405020303" pitchFamily="18" charset="0"/>
              </a:rPr>
              <a:t>cea</a:t>
            </a:r>
            <a:r>
              <a:rPr lang="en-US" dirty="0">
                <a:latin typeface="Georgia" panose="02040502050405020303" pitchFamily="18" charset="0"/>
              </a:rPr>
              <a:t> </a:t>
            </a:r>
            <a:r>
              <a:rPr lang="en-US" dirty="0" err="1">
                <a:latin typeface="Georgia" panose="02040502050405020303" pitchFamily="18" charset="0"/>
              </a:rPr>
              <a:t>mai</a:t>
            </a:r>
            <a:r>
              <a:rPr lang="en-US" dirty="0">
                <a:latin typeface="Georgia" panose="02040502050405020303" pitchFamily="18" charset="0"/>
              </a:rPr>
              <a:t> </a:t>
            </a:r>
            <a:r>
              <a:rPr lang="en-US" dirty="0" err="1">
                <a:latin typeface="Georgia" panose="02040502050405020303" pitchFamily="18" charset="0"/>
              </a:rPr>
              <a:t>în</a:t>
            </a:r>
            <a:r>
              <a:rPr lang="en-US" dirty="0">
                <a:latin typeface="Georgia" panose="02040502050405020303" pitchFamily="18" charset="0"/>
              </a:rPr>
              <a:t> </a:t>
            </a:r>
            <a:r>
              <a:rPr lang="en-US" dirty="0" err="1">
                <a:latin typeface="Georgia" panose="02040502050405020303" pitchFamily="18" charset="0"/>
              </a:rPr>
              <a:t>pericol</a:t>
            </a:r>
            <a:r>
              <a:rPr lang="en-US" dirty="0">
                <a:latin typeface="Georgia" panose="02040502050405020303" pitchFamily="18" charset="0"/>
              </a:rPr>
              <a:t> de a fi </a:t>
            </a:r>
            <a:r>
              <a:rPr lang="en-US" dirty="0" err="1">
                <a:latin typeface="Georgia" panose="02040502050405020303" pitchFamily="18" charset="0"/>
              </a:rPr>
              <a:t>înlocuită</a:t>
            </a:r>
            <a:r>
              <a:rPr lang="en-US" dirty="0">
                <a:latin typeface="Georgia" panose="02040502050405020303" pitchFamily="18" charset="0"/>
              </a:rPr>
              <a:t> de </a:t>
            </a:r>
            <a:r>
              <a:rPr lang="en-US" dirty="0" err="1">
                <a:latin typeface="Georgia" panose="02040502050405020303" pitchFamily="18" charset="0"/>
              </a:rPr>
              <a:t>digitalizare</a:t>
            </a:r>
            <a:r>
              <a:rPr lang="en-US" dirty="0">
                <a:latin typeface="Georgia" panose="02040502050405020303" pitchFamily="18" charset="0"/>
              </a:rPr>
              <a:t>. </a:t>
            </a:r>
            <a:r>
              <a:rPr lang="en-US" dirty="0" err="1">
                <a:latin typeface="Georgia" panose="02040502050405020303" pitchFamily="18" charset="0"/>
              </a:rPr>
              <a:t>Contabilul</a:t>
            </a:r>
            <a:r>
              <a:rPr lang="en-US" dirty="0">
                <a:latin typeface="Georgia" panose="02040502050405020303" pitchFamily="18" charset="0"/>
              </a:rPr>
              <a:t> care se </a:t>
            </a:r>
            <a:r>
              <a:rPr lang="en-US" dirty="0" err="1">
                <a:latin typeface="Georgia" panose="02040502050405020303" pitchFamily="18" charset="0"/>
              </a:rPr>
              <a:t>adaptează</a:t>
            </a:r>
            <a:r>
              <a:rPr lang="en-US" dirty="0">
                <a:latin typeface="Georgia" panose="02040502050405020303" pitchFamily="18" charset="0"/>
              </a:rPr>
              <a:t> </a:t>
            </a:r>
            <a:r>
              <a:rPr lang="en-US" dirty="0" err="1">
                <a:latin typeface="Georgia" panose="02040502050405020303" pitchFamily="18" charset="0"/>
              </a:rPr>
              <a:t>schimbării</a:t>
            </a:r>
            <a:r>
              <a:rPr lang="en-US" dirty="0">
                <a:latin typeface="Georgia" panose="02040502050405020303" pitchFamily="18" charset="0"/>
              </a:rPr>
              <a:t> </a:t>
            </a:r>
            <a:r>
              <a:rPr lang="en-US" dirty="0" err="1">
                <a:latin typeface="Georgia" panose="02040502050405020303" pitchFamily="18" charset="0"/>
              </a:rPr>
              <a:t>va</a:t>
            </a:r>
            <a:r>
              <a:rPr lang="en-US" dirty="0">
                <a:latin typeface="Georgia" panose="02040502050405020303" pitchFamily="18" charset="0"/>
              </a:rPr>
              <a:t> </a:t>
            </a:r>
            <a:r>
              <a:rPr lang="en-US" dirty="0" err="1">
                <a:latin typeface="Georgia" panose="02040502050405020303" pitchFamily="18" charset="0"/>
              </a:rPr>
              <a:t>rămâne</a:t>
            </a:r>
            <a:r>
              <a:rPr lang="en-US" dirty="0">
                <a:latin typeface="Georgia" panose="02040502050405020303" pitchFamily="18" charset="0"/>
              </a:rPr>
              <a:t>, </a:t>
            </a:r>
            <a:r>
              <a:rPr lang="en-US" dirty="0" err="1">
                <a:latin typeface="Georgia" panose="02040502050405020303" pitchFamily="18" charset="0"/>
              </a:rPr>
              <a:t>în</a:t>
            </a:r>
            <a:r>
              <a:rPr lang="en-US" dirty="0">
                <a:latin typeface="Georgia" panose="02040502050405020303" pitchFamily="18" charset="0"/>
              </a:rPr>
              <a:t> </a:t>
            </a:r>
            <a:r>
              <a:rPr lang="en-US" dirty="0" err="1">
                <a:latin typeface="Georgia" panose="02040502050405020303" pitchFamily="18" charset="0"/>
              </a:rPr>
              <a:t>timp</a:t>
            </a:r>
            <a:r>
              <a:rPr lang="en-US" dirty="0">
                <a:latin typeface="Georgia" panose="02040502050405020303" pitchFamily="18" charset="0"/>
              </a:rPr>
              <a:t> </a:t>
            </a:r>
            <a:r>
              <a:rPr lang="en-US" dirty="0" err="1">
                <a:latin typeface="Georgia" panose="02040502050405020303" pitchFamily="18" charset="0"/>
              </a:rPr>
              <a:t>ce</a:t>
            </a:r>
            <a:r>
              <a:rPr lang="en-US" dirty="0">
                <a:latin typeface="Georgia" panose="02040502050405020303" pitchFamily="18" charset="0"/>
              </a:rPr>
              <a:t> </a:t>
            </a:r>
            <a:r>
              <a:rPr lang="en-US" dirty="0" err="1">
                <a:latin typeface="Georgia" panose="02040502050405020303" pitchFamily="18" charset="0"/>
              </a:rPr>
              <a:t>contabilul</a:t>
            </a:r>
            <a:r>
              <a:rPr lang="en-US" dirty="0">
                <a:latin typeface="Georgia" panose="02040502050405020303" pitchFamily="18" charset="0"/>
              </a:rPr>
              <a:t> care nu </a:t>
            </a:r>
            <a:r>
              <a:rPr lang="en-US" dirty="0" err="1">
                <a:latin typeface="Georgia" panose="02040502050405020303" pitchFamily="18" charset="0"/>
              </a:rPr>
              <a:t>ține</a:t>
            </a:r>
            <a:r>
              <a:rPr lang="en-US" dirty="0">
                <a:latin typeface="Georgia" panose="02040502050405020303" pitchFamily="18" charset="0"/>
              </a:rPr>
              <a:t> </a:t>
            </a:r>
            <a:r>
              <a:rPr lang="en-US" dirty="0" err="1">
                <a:latin typeface="Georgia" panose="02040502050405020303" pitchFamily="18" charset="0"/>
              </a:rPr>
              <a:t>pasul</a:t>
            </a:r>
            <a:r>
              <a:rPr lang="en-US" dirty="0">
                <a:latin typeface="Georgia" panose="02040502050405020303" pitchFamily="18" charset="0"/>
              </a:rPr>
              <a:t> </a:t>
            </a:r>
            <a:r>
              <a:rPr lang="en-US" dirty="0" err="1">
                <a:latin typeface="Georgia" panose="02040502050405020303" pitchFamily="18" charset="0"/>
              </a:rPr>
              <a:t>va</a:t>
            </a:r>
            <a:r>
              <a:rPr lang="en-US" dirty="0">
                <a:latin typeface="Georgia" panose="02040502050405020303" pitchFamily="18" charset="0"/>
              </a:rPr>
              <a:t> </a:t>
            </a:r>
            <a:r>
              <a:rPr lang="en-US" dirty="0" err="1">
                <a:latin typeface="Georgia" panose="02040502050405020303" pitchFamily="18" charset="0"/>
              </a:rPr>
              <a:t>ieși</a:t>
            </a:r>
            <a:r>
              <a:rPr lang="en-US" dirty="0">
                <a:latin typeface="Georgia" panose="02040502050405020303" pitchFamily="18" charset="0"/>
              </a:rPr>
              <a:t> din </a:t>
            </a:r>
            <a:r>
              <a:rPr lang="en-US" dirty="0" err="1">
                <a:latin typeface="Georgia" panose="02040502050405020303" pitchFamily="18" charset="0"/>
              </a:rPr>
              <a:t>piață</a:t>
            </a:r>
            <a:r>
              <a:rPr lang="en-US" dirty="0">
                <a:latin typeface="Georgia" panose="02040502050405020303" pitchFamily="18" charset="0"/>
              </a:rPr>
              <a:t>.,” 2018. </a:t>
            </a:r>
            <a:endParaRPr lang="ro-RO" b="1" dirty="0">
              <a:latin typeface="Georgia" panose="02040502050405020303" pitchFamily="18" charset="0"/>
            </a:endParaRPr>
          </a:p>
        </p:txBody>
      </p:sp>
    </p:spTree>
    <p:extLst>
      <p:ext uri="{BB962C8B-B14F-4D97-AF65-F5344CB8AC3E}">
        <p14:creationId xmlns:p14="http://schemas.microsoft.com/office/powerpoint/2010/main" val="27824231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a:xfrm>
            <a:off x="838200" y="2777980"/>
            <a:ext cx="10515600" cy="1302039"/>
          </a:xfrm>
        </p:spPr>
        <p:txBody>
          <a:bodyPr>
            <a:normAutofit/>
          </a:bodyPr>
          <a:lstStyle/>
          <a:p>
            <a:pPr marL="0" indent="0" algn="ctr">
              <a:buNone/>
            </a:pPr>
            <a:r>
              <a:rPr lang="ro-RO" sz="4400" dirty="0">
                <a:latin typeface="Georgia" panose="02040502050405020303" pitchFamily="18" charset="0"/>
              </a:rPr>
              <a:t>Mulțumim pentru atenția acordată!</a:t>
            </a:r>
          </a:p>
        </p:txBody>
      </p:sp>
      <p:sp>
        <p:nvSpPr>
          <p:cNvPr id="4" name="Substituent număr diapozitiv 3"/>
          <p:cNvSpPr>
            <a:spLocks noGrp="1"/>
          </p:cNvSpPr>
          <p:nvPr>
            <p:ph type="sldNum" sz="quarter" idx="12"/>
          </p:nvPr>
        </p:nvSpPr>
        <p:spPr/>
        <p:txBody>
          <a:bodyPr/>
          <a:lstStyle/>
          <a:p>
            <a:r>
              <a:rPr lang="en-US" sz="1400" b="0"/>
              <a:t>Page</a:t>
            </a:r>
            <a:r>
              <a:rPr lang="en-US"/>
              <a:t> </a:t>
            </a:r>
            <a:fld id="{BBE5057F-7482-41AE-BBDB-C83C2F3461DE}" type="slidenum">
              <a:rPr lang="en-US" smtClean="0"/>
              <a:pPr/>
              <a:t>16</a:t>
            </a:fld>
            <a:endParaRPr lang="en-US" dirty="0"/>
          </a:p>
        </p:txBody>
      </p:sp>
    </p:spTree>
    <p:extLst>
      <p:ext uri="{BB962C8B-B14F-4D97-AF65-F5344CB8AC3E}">
        <p14:creationId xmlns:p14="http://schemas.microsoft.com/office/powerpoint/2010/main" val="858405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3A089-89BD-3474-63FA-0AC6C91C8865}"/>
              </a:ext>
            </a:extLst>
          </p:cNvPr>
          <p:cNvSpPr>
            <a:spLocks noGrp="1"/>
          </p:cNvSpPr>
          <p:nvPr>
            <p:ph type="title"/>
          </p:nvPr>
        </p:nvSpPr>
        <p:spPr>
          <a:xfrm>
            <a:off x="360217" y="423177"/>
            <a:ext cx="2382982" cy="862266"/>
          </a:xfrm>
        </p:spPr>
        <p:txBody>
          <a:bodyPr/>
          <a:lstStyle/>
          <a:p>
            <a:r>
              <a:rPr lang="ro-RO" dirty="0">
                <a:latin typeface="Georgia" panose="02040502050405020303" pitchFamily="18" charset="0"/>
              </a:rPr>
              <a:t>Cuprins:</a:t>
            </a:r>
            <a:endParaRPr lang="en-US" dirty="0">
              <a:latin typeface="Georgia" panose="02040502050405020303" pitchFamily="18" charset="0"/>
            </a:endParaRPr>
          </a:p>
        </p:txBody>
      </p:sp>
      <p:sp>
        <p:nvSpPr>
          <p:cNvPr id="4" name="Slide Number Placeholder 3">
            <a:extLst>
              <a:ext uri="{FF2B5EF4-FFF2-40B4-BE49-F238E27FC236}">
                <a16:creationId xmlns:a16="http://schemas.microsoft.com/office/drawing/2014/main" id="{30FCF717-4B06-2D6C-9A1D-65B9FF3D265D}"/>
              </a:ext>
            </a:extLst>
          </p:cNvPr>
          <p:cNvSpPr>
            <a:spLocks noGrp="1"/>
          </p:cNvSpPr>
          <p:nvPr>
            <p:ph type="sldNum" sz="quarter" idx="12"/>
          </p:nvPr>
        </p:nvSpPr>
        <p:spPr/>
        <p:txBody>
          <a:bodyPr/>
          <a:lstStyle/>
          <a:p>
            <a:r>
              <a:rPr lang="en-US" sz="1400" b="0"/>
              <a:t>Page</a:t>
            </a:r>
            <a:r>
              <a:rPr lang="en-US"/>
              <a:t> </a:t>
            </a:r>
            <a:fld id="{BBE5057F-7482-41AE-BBDB-C83C2F3461DE}" type="slidenum">
              <a:rPr lang="en-US" smtClean="0"/>
              <a:pPr/>
              <a:t>2</a:t>
            </a:fld>
            <a:endParaRPr lang="en-US" dirty="0"/>
          </a:p>
        </p:txBody>
      </p:sp>
      <p:graphicFrame>
        <p:nvGraphicFramePr>
          <p:cNvPr id="5" name="Nomogramă 4"/>
          <p:cNvGraphicFramePr/>
          <p:nvPr>
            <p:extLst>
              <p:ext uri="{D42A27DB-BD31-4B8C-83A1-F6EECF244321}">
                <p14:modId xmlns:p14="http://schemas.microsoft.com/office/powerpoint/2010/main" val="3264534512"/>
              </p:ext>
            </p:extLst>
          </p:nvPr>
        </p:nvGraphicFramePr>
        <p:xfrm>
          <a:off x="1086427" y="1527464"/>
          <a:ext cx="5771573" cy="47147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74069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853AD99-FEA1-8B05-841E-BD5AD2500660}"/>
              </a:ext>
            </a:extLst>
          </p:cNvPr>
          <p:cNvSpPr>
            <a:spLocks noGrp="1"/>
          </p:cNvSpPr>
          <p:nvPr>
            <p:ph type="title"/>
          </p:nvPr>
        </p:nvSpPr>
        <p:spPr>
          <a:xfrm>
            <a:off x="422563" y="488372"/>
            <a:ext cx="3089564" cy="765897"/>
          </a:xfrm>
        </p:spPr>
        <p:txBody>
          <a:bodyPr/>
          <a:lstStyle/>
          <a:p>
            <a:r>
              <a:rPr lang="ro-RO" dirty="0">
                <a:latin typeface="Georgia" panose="02040502050405020303" pitchFamily="18" charset="0"/>
              </a:rPr>
              <a:t>Abstract</a:t>
            </a:r>
            <a:endParaRPr lang="en-US" dirty="0">
              <a:latin typeface="Georgia" panose="02040502050405020303" pitchFamily="18" charset="0"/>
            </a:endParaRPr>
          </a:p>
        </p:txBody>
      </p:sp>
      <p:sp>
        <p:nvSpPr>
          <p:cNvPr id="4" name="Slide Number Placeholder 3">
            <a:extLst>
              <a:ext uri="{FF2B5EF4-FFF2-40B4-BE49-F238E27FC236}">
                <a16:creationId xmlns:a16="http://schemas.microsoft.com/office/drawing/2014/main" id="{AD91327D-D14C-4AAD-D45A-46A6D42A884E}"/>
              </a:ext>
            </a:extLst>
          </p:cNvPr>
          <p:cNvSpPr>
            <a:spLocks noGrp="1"/>
          </p:cNvSpPr>
          <p:nvPr>
            <p:ph type="sldNum" sz="quarter" idx="12"/>
          </p:nvPr>
        </p:nvSpPr>
        <p:spPr/>
        <p:txBody>
          <a:bodyPr/>
          <a:lstStyle/>
          <a:p>
            <a:r>
              <a:rPr lang="en-US" sz="1400" b="0"/>
              <a:t>Page</a:t>
            </a:r>
            <a:r>
              <a:rPr lang="en-US"/>
              <a:t> </a:t>
            </a:r>
            <a:fld id="{BBE5057F-7482-41AE-BBDB-C83C2F3461DE}" type="slidenum">
              <a:rPr lang="en-US" smtClean="0"/>
              <a:pPr/>
              <a:t>3</a:t>
            </a:fld>
            <a:endParaRPr lang="en-US" dirty="0"/>
          </a:p>
        </p:txBody>
      </p:sp>
      <p:sp>
        <p:nvSpPr>
          <p:cNvPr id="10" name="Content Placeholder 6">
            <a:extLst>
              <a:ext uri="{FF2B5EF4-FFF2-40B4-BE49-F238E27FC236}">
                <a16:creationId xmlns:a16="http://schemas.microsoft.com/office/drawing/2014/main" id="{6F21CC89-7157-44A9-917C-647FA1F731C7}"/>
              </a:ext>
            </a:extLst>
          </p:cNvPr>
          <p:cNvSpPr>
            <a:spLocks noGrp="1"/>
          </p:cNvSpPr>
          <p:nvPr>
            <p:ph sz="half" idx="1"/>
          </p:nvPr>
        </p:nvSpPr>
        <p:spPr>
          <a:xfrm>
            <a:off x="869373" y="2524702"/>
            <a:ext cx="10820400" cy="2400589"/>
          </a:xfrm>
        </p:spPr>
        <p:txBody>
          <a:bodyPr>
            <a:normAutofit/>
          </a:bodyPr>
          <a:lstStyle/>
          <a:p>
            <a:pPr marL="0" indent="0" algn="just">
              <a:buNone/>
            </a:pPr>
            <a:r>
              <a:rPr lang="ro-RO" dirty="0"/>
              <a:t>     </a:t>
            </a:r>
            <a:r>
              <a:rPr lang="ro-RO" dirty="0">
                <a:latin typeface="Georgia" panose="02040502050405020303" pitchFamily="18" charset="0"/>
              </a:rPr>
              <a:t>Civilizația umană a fost și este în strânsă legătură cu evoluția tehnologică. Digitalizarea nu mai este doar un concept ci a devenit o realitate. Această realitate este susținută de oportunitățile semnificative ce au accelerat ritmul de îmbunătățire a abilităților și cunoștințelor digitale. </a:t>
            </a:r>
          </a:p>
        </p:txBody>
      </p:sp>
    </p:spTree>
    <p:extLst>
      <p:ext uri="{BB962C8B-B14F-4D97-AF65-F5344CB8AC3E}">
        <p14:creationId xmlns:p14="http://schemas.microsoft.com/office/powerpoint/2010/main" val="124151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853AD99-FEA1-8B05-841E-BD5AD2500660}"/>
              </a:ext>
            </a:extLst>
          </p:cNvPr>
          <p:cNvSpPr>
            <a:spLocks noGrp="1"/>
          </p:cNvSpPr>
          <p:nvPr>
            <p:ph type="title"/>
          </p:nvPr>
        </p:nvSpPr>
        <p:spPr>
          <a:xfrm>
            <a:off x="505691" y="454349"/>
            <a:ext cx="3546764" cy="862266"/>
          </a:xfrm>
        </p:spPr>
        <p:txBody>
          <a:bodyPr/>
          <a:lstStyle/>
          <a:p>
            <a:r>
              <a:rPr lang="ro-RO" dirty="0">
                <a:latin typeface="Georgia" panose="02040502050405020303" pitchFamily="18" charset="0"/>
              </a:rPr>
              <a:t>Introducere</a:t>
            </a:r>
            <a:endParaRPr lang="en-US" dirty="0">
              <a:latin typeface="Georgia" panose="02040502050405020303" pitchFamily="18" charset="0"/>
            </a:endParaRPr>
          </a:p>
        </p:txBody>
      </p:sp>
      <p:sp>
        <p:nvSpPr>
          <p:cNvPr id="4" name="Slide Number Placeholder 3">
            <a:extLst>
              <a:ext uri="{FF2B5EF4-FFF2-40B4-BE49-F238E27FC236}">
                <a16:creationId xmlns:a16="http://schemas.microsoft.com/office/drawing/2014/main" id="{AD91327D-D14C-4AAD-D45A-46A6D42A884E}"/>
              </a:ext>
            </a:extLst>
          </p:cNvPr>
          <p:cNvSpPr>
            <a:spLocks noGrp="1"/>
          </p:cNvSpPr>
          <p:nvPr>
            <p:ph type="sldNum" sz="quarter" idx="12"/>
          </p:nvPr>
        </p:nvSpPr>
        <p:spPr/>
        <p:txBody>
          <a:bodyPr/>
          <a:lstStyle/>
          <a:p>
            <a:r>
              <a:rPr lang="en-US" sz="1400" b="0"/>
              <a:t>Page</a:t>
            </a:r>
            <a:r>
              <a:rPr lang="en-US"/>
              <a:t> </a:t>
            </a:r>
            <a:fld id="{BBE5057F-7482-41AE-BBDB-C83C2F3461DE}" type="slidenum">
              <a:rPr lang="en-US" smtClean="0"/>
              <a:pPr/>
              <a:t>4</a:t>
            </a:fld>
            <a:endParaRPr lang="en-US" dirty="0"/>
          </a:p>
        </p:txBody>
      </p:sp>
      <p:sp>
        <p:nvSpPr>
          <p:cNvPr id="10" name="Content Placeholder 6">
            <a:extLst>
              <a:ext uri="{FF2B5EF4-FFF2-40B4-BE49-F238E27FC236}">
                <a16:creationId xmlns:a16="http://schemas.microsoft.com/office/drawing/2014/main" id="{6F21CC89-7157-44A9-917C-647FA1F731C7}"/>
              </a:ext>
            </a:extLst>
          </p:cNvPr>
          <p:cNvSpPr>
            <a:spLocks noGrp="1"/>
          </p:cNvSpPr>
          <p:nvPr>
            <p:ph sz="half" idx="1"/>
          </p:nvPr>
        </p:nvSpPr>
        <p:spPr>
          <a:xfrm>
            <a:off x="838200" y="2098675"/>
            <a:ext cx="10820400" cy="4078288"/>
          </a:xfrm>
        </p:spPr>
        <p:txBody>
          <a:bodyPr>
            <a:normAutofit/>
          </a:bodyPr>
          <a:lstStyle/>
          <a:p>
            <a:pPr marL="0" indent="0" algn="just">
              <a:buNone/>
            </a:pPr>
            <a:r>
              <a:rPr lang="ro-RO" i="1" dirty="0">
                <a:latin typeface="Georgia" panose="02040502050405020303" pitchFamily="18" charset="0"/>
              </a:rPr>
              <a:t>     Motivația</a:t>
            </a:r>
            <a:r>
              <a:rPr lang="ro-RO" dirty="0">
                <a:latin typeface="Georgia" panose="02040502050405020303" pitchFamily="18" charset="0"/>
              </a:rPr>
              <a:t> alegerii acestei teme se datorează evoluțiilor tehnologice din societate, implicit cele din cadrul profesiei contabile și viitoarele urmări, pozitive sau negative. Noile tehnologii schimbă atât viața personală a individului cât și cea profesională. Prin lucrarea de față ne propunem să analizăm evoluția profesiei contabile încă de la începuturile ei până în momentul actual, pentru a putea analiza efectele pe care aceasta le are asupra domeniului.</a:t>
            </a:r>
          </a:p>
          <a:p>
            <a:endParaRPr lang="ro-RO" dirty="0"/>
          </a:p>
        </p:txBody>
      </p:sp>
    </p:spTree>
    <p:extLst>
      <p:ext uri="{BB962C8B-B14F-4D97-AF65-F5344CB8AC3E}">
        <p14:creationId xmlns:p14="http://schemas.microsoft.com/office/powerpoint/2010/main" val="616989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D91327D-D14C-4AAD-D45A-46A6D42A884E}"/>
              </a:ext>
            </a:extLst>
          </p:cNvPr>
          <p:cNvSpPr>
            <a:spLocks noGrp="1"/>
          </p:cNvSpPr>
          <p:nvPr>
            <p:ph type="sldNum" sz="quarter" idx="12"/>
          </p:nvPr>
        </p:nvSpPr>
        <p:spPr/>
        <p:txBody>
          <a:bodyPr/>
          <a:lstStyle/>
          <a:p>
            <a:r>
              <a:rPr lang="en-US" sz="1400" b="0"/>
              <a:t>Page</a:t>
            </a:r>
            <a:r>
              <a:rPr lang="en-US"/>
              <a:t> </a:t>
            </a:r>
            <a:fld id="{BBE5057F-7482-41AE-BBDB-C83C2F3461DE}" type="slidenum">
              <a:rPr lang="en-US" smtClean="0"/>
              <a:pPr/>
              <a:t>5</a:t>
            </a:fld>
            <a:endParaRPr lang="en-US" dirty="0"/>
          </a:p>
        </p:txBody>
      </p:sp>
      <p:sp>
        <p:nvSpPr>
          <p:cNvPr id="10" name="Content Placeholder 6">
            <a:extLst>
              <a:ext uri="{FF2B5EF4-FFF2-40B4-BE49-F238E27FC236}">
                <a16:creationId xmlns:a16="http://schemas.microsoft.com/office/drawing/2014/main" id="{6F21CC89-7157-44A9-917C-647FA1F731C7}"/>
              </a:ext>
            </a:extLst>
          </p:cNvPr>
          <p:cNvSpPr>
            <a:spLocks noGrp="1"/>
          </p:cNvSpPr>
          <p:nvPr>
            <p:ph sz="half" idx="1"/>
          </p:nvPr>
        </p:nvSpPr>
        <p:spPr>
          <a:xfrm>
            <a:off x="838200" y="1070263"/>
            <a:ext cx="10820400" cy="5169045"/>
          </a:xfrm>
        </p:spPr>
        <p:txBody>
          <a:bodyPr>
            <a:normAutofit fontScale="92500" lnSpcReduction="10000"/>
          </a:bodyPr>
          <a:lstStyle/>
          <a:p>
            <a:pPr marL="0" indent="0" algn="just">
              <a:buNone/>
            </a:pPr>
            <a:r>
              <a:rPr lang="ro-RO" dirty="0">
                <a:latin typeface="Georgia" panose="02040502050405020303" pitchFamily="18" charset="0"/>
              </a:rPr>
              <a:t>     Profesia contabilă este frecvent percepută ca fiind predominant o activitate numerică, caracterizată prin gestiunea înregistrărilor patrimoniale ale unei entități, proces care presupune transferul datelor din documentele justificative în registrele adecvate. Această operațiune a devenit semnificativ mai eficientă cu ajutorul softurilor contabile avansate. Cu toate acestea, în esența sa, contabilitatea transcende simpla evidență a înregistrărilor; un expert contabil nu doar că gestionează aceste înregistrări, dar și interpretează consecințele lor financiare, o capacitate analitică ce nu poate fi replicată de programele informatice.</a:t>
            </a:r>
          </a:p>
          <a:p>
            <a:pPr marL="0" indent="0" algn="just">
              <a:buNone/>
            </a:pPr>
            <a:endParaRPr lang="ro-RO" dirty="0">
              <a:latin typeface="Georgia" panose="02040502050405020303" pitchFamily="18" charset="0"/>
            </a:endParaRPr>
          </a:p>
          <a:p>
            <a:pPr marL="0" indent="0" algn="just">
              <a:buNone/>
            </a:pPr>
            <a:r>
              <a:rPr lang="ro-RO" dirty="0">
                <a:latin typeface="Georgia" panose="02040502050405020303" pitchFamily="18" charset="0"/>
              </a:rPr>
              <a:t>   În era digitalizării programele informatice au devenit instrumente de lucru indispensabile domeniului financiar-contabil. Astfel atribuția contabilului se concentrează pe analiză, pe detectarea posibilelor erori cauzate de programele informatice si devenirea unui consultant în ceea ce privește problemele economice.  </a:t>
            </a:r>
          </a:p>
        </p:txBody>
      </p:sp>
    </p:spTree>
    <p:extLst>
      <p:ext uri="{BB962C8B-B14F-4D97-AF65-F5344CB8AC3E}">
        <p14:creationId xmlns:p14="http://schemas.microsoft.com/office/powerpoint/2010/main" val="2857234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C073BB5-1E80-C3BC-10B8-50C20922EF1D}"/>
              </a:ext>
            </a:extLst>
          </p:cNvPr>
          <p:cNvSpPr>
            <a:spLocks noGrp="1"/>
          </p:cNvSpPr>
          <p:nvPr>
            <p:ph type="title"/>
          </p:nvPr>
        </p:nvSpPr>
        <p:spPr>
          <a:xfrm>
            <a:off x="320242" y="302779"/>
            <a:ext cx="5256212" cy="1048039"/>
          </a:xfrm>
        </p:spPr>
        <p:txBody>
          <a:bodyPr/>
          <a:lstStyle/>
          <a:p>
            <a:r>
              <a:rPr lang="ro-RO" dirty="0">
                <a:latin typeface="Georgia" panose="02040502050405020303" pitchFamily="18" charset="0"/>
              </a:rPr>
              <a:t>Istoria contabilității</a:t>
            </a:r>
            <a:endParaRPr lang="en-US" dirty="0">
              <a:latin typeface="Georgia" panose="02040502050405020303" pitchFamily="18" charset="0"/>
            </a:endParaRPr>
          </a:p>
        </p:txBody>
      </p:sp>
      <p:sp>
        <p:nvSpPr>
          <p:cNvPr id="7" name="Content Placeholder 6">
            <a:extLst>
              <a:ext uri="{FF2B5EF4-FFF2-40B4-BE49-F238E27FC236}">
                <a16:creationId xmlns:a16="http://schemas.microsoft.com/office/drawing/2014/main" id="{2C39F866-996F-B1D7-A03F-B158FE2BFD32}"/>
              </a:ext>
            </a:extLst>
          </p:cNvPr>
          <p:cNvSpPr>
            <a:spLocks noGrp="1"/>
          </p:cNvSpPr>
          <p:nvPr>
            <p:ph sz="half" idx="2"/>
          </p:nvPr>
        </p:nvSpPr>
        <p:spPr>
          <a:xfrm>
            <a:off x="639835" y="1517073"/>
            <a:ext cx="10912330" cy="5081154"/>
          </a:xfrm>
        </p:spPr>
        <p:txBody>
          <a:bodyPr>
            <a:noAutofit/>
          </a:bodyPr>
          <a:lstStyle/>
          <a:p>
            <a:pPr marL="0" indent="0" algn="just">
              <a:buNone/>
            </a:pPr>
            <a:r>
              <a:rPr lang="ro-RO" dirty="0">
                <a:latin typeface="Georgia" panose="02040502050405020303" pitchFamily="18" charset="0"/>
              </a:rPr>
              <a:t>      </a:t>
            </a:r>
            <a:r>
              <a:rPr lang="ro-RO" sz="2600" dirty="0">
                <a:latin typeface="Georgia" panose="02040502050405020303" pitchFamily="18" charset="0"/>
              </a:rPr>
              <a:t>Așa cum Anatole France sublinia atât de sublim „să nu pierdem nimic din trecut, cu trecutul se clădește viitorul”, rămâne în puterea noastră să ne îndreptăm cu pași siguri și corecți către un viitor cât mai bun și prosper.</a:t>
            </a:r>
          </a:p>
          <a:p>
            <a:pPr marL="0" indent="0" algn="just">
              <a:buNone/>
            </a:pPr>
            <a:endParaRPr lang="ro-RO" sz="1200" dirty="0">
              <a:latin typeface="Georgia" panose="02040502050405020303" pitchFamily="18" charset="0"/>
            </a:endParaRPr>
          </a:p>
          <a:p>
            <a:pPr marL="0" indent="0" algn="just">
              <a:buNone/>
            </a:pPr>
            <a:r>
              <a:rPr lang="ro-RO" sz="2600" dirty="0">
                <a:latin typeface="Georgia" panose="02040502050405020303" pitchFamily="18" charset="0"/>
              </a:rPr>
              <a:t>   Contabilitatea a apărut din dorința oamenilor de a cunoaște volumul de muncă folosită, averea, rezultatele activității lor, astfel ea se divizează în câteva etape:</a:t>
            </a:r>
          </a:p>
          <a:p>
            <a:pPr lvl="0" algn="just"/>
            <a:r>
              <a:rPr lang="ro-RO" sz="2600" dirty="0">
                <a:latin typeface="Georgia" panose="02040502050405020303" pitchFamily="18" charset="0"/>
              </a:rPr>
              <a:t>I etapă: din cele mai vechi timpuri până în 1495;</a:t>
            </a:r>
          </a:p>
          <a:p>
            <a:pPr lvl="0" algn="just"/>
            <a:r>
              <a:rPr lang="ro-RO" sz="2600" dirty="0">
                <a:latin typeface="Georgia" panose="02040502050405020303" pitchFamily="18" charset="0"/>
              </a:rPr>
              <a:t>II etapă: din 1495 până in 1800;</a:t>
            </a:r>
          </a:p>
          <a:p>
            <a:pPr lvl="0" algn="just"/>
            <a:r>
              <a:rPr lang="ro-RO" sz="2600" dirty="0">
                <a:latin typeface="Georgia" panose="02040502050405020303" pitchFamily="18" charset="0"/>
              </a:rPr>
              <a:t>III etapă: din 1800 până în 1989;</a:t>
            </a:r>
          </a:p>
          <a:p>
            <a:pPr lvl="0" algn="just"/>
            <a:r>
              <a:rPr lang="ro-RO" sz="2600" dirty="0">
                <a:latin typeface="Georgia" panose="02040502050405020303" pitchFamily="18" charset="0"/>
              </a:rPr>
              <a:t>IV etapă: din 1989 până în prezent.</a:t>
            </a:r>
          </a:p>
        </p:txBody>
      </p:sp>
      <p:sp>
        <p:nvSpPr>
          <p:cNvPr id="4" name="Slide Number Placeholder 3">
            <a:extLst>
              <a:ext uri="{FF2B5EF4-FFF2-40B4-BE49-F238E27FC236}">
                <a16:creationId xmlns:a16="http://schemas.microsoft.com/office/drawing/2014/main" id="{74F41C76-624D-0489-9425-CCC83078849B}"/>
              </a:ext>
            </a:extLst>
          </p:cNvPr>
          <p:cNvSpPr>
            <a:spLocks noGrp="1"/>
          </p:cNvSpPr>
          <p:nvPr>
            <p:ph type="sldNum" sz="quarter" idx="12"/>
          </p:nvPr>
        </p:nvSpPr>
        <p:spPr/>
        <p:txBody>
          <a:bodyPr/>
          <a:lstStyle/>
          <a:p>
            <a:r>
              <a:rPr lang="en-US" sz="1400" b="0"/>
              <a:t>Page</a:t>
            </a:r>
            <a:r>
              <a:rPr lang="en-US"/>
              <a:t> </a:t>
            </a:r>
            <a:fld id="{BBE5057F-7482-41AE-BBDB-C83C2F3461DE}" type="slidenum">
              <a:rPr lang="en-US" smtClean="0"/>
              <a:pPr/>
              <a:t>6</a:t>
            </a:fld>
            <a:endParaRPr lang="en-US" dirty="0"/>
          </a:p>
        </p:txBody>
      </p:sp>
    </p:spTree>
    <p:extLst>
      <p:ext uri="{BB962C8B-B14F-4D97-AF65-F5344CB8AC3E}">
        <p14:creationId xmlns:p14="http://schemas.microsoft.com/office/powerpoint/2010/main" val="1357033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2C39F866-996F-B1D7-A03F-B158FE2BFD32}"/>
              </a:ext>
            </a:extLst>
          </p:cNvPr>
          <p:cNvSpPr>
            <a:spLocks noGrp="1"/>
          </p:cNvSpPr>
          <p:nvPr>
            <p:ph sz="half" idx="2"/>
          </p:nvPr>
        </p:nvSpPr>
        <p:spPr>
          <a:xfrm>
            <a:off x="639835" y="789709"/>
            <a:ext cx="10912330" cy="5715000"/>
          </a:xfrm>
        </p:spPr>
        <p:txBody>
          <a:bodyPr>
            <a:noAutofit/>
          </a:bodyPr>
          <a:lstStyle/>
          <a:p>
            <a:pPr marL="0" indent="0" algn="just">
              <a:buNone/>
            </a:pPr>
            <a:r>
              <a:rPr lang="ro-RO" sz="2400" dirty="0">
                <a:latin typeface="Georgia" panose="02040502050405020303" pitchFamily="18" charset="0"/>
              </a:rPr>
              <a:t>     </a:t>
            </a:r>
            <a:r>
              <a:rPr lang="ro-RO" sz="2600" dirty="0">
                <a:latin typeface="Georgia" panose="02040502050405020303" pitchFamily="18" charset="0"/>
              </a:rPr>
              <a:t>Luca Pacioli a scris ”Tratat de contabilitate în partida dublă”, unde a descris metodele de contabilitate întrebuințate de comercianții din Florența și Veneția, demonstrând acestor comercianți ca li se datorează existența sistemelor contabile. Cu alte cuvinte Luca Pacioli a colecționat, a sistematizat și a explicat contabilitatea, ce se folosea în timpul său, în aceste orașe și centre comerciale.</a:t>
            </a:r>
          </a:p>
          <a:p>
            <a:pPr marL="0" indent="0" algn="just">
              <a:buNone/>
            </a:pPr>
            <a:endParaRPr lang="ro-RO" sz="1200" dirty="0">
              <a:latin typeface="Georgia" panose="02040502050405020303" pitchFamily="18" charset="0"/>
            </a:endParaRPr>
          </a:p>
          <a:p>
            <a:pPr marL="0" indent="0" algn="just">
              <a:buNone/>
            </a:pPr>
            <a:r>
              <a:rPr lang="ro-RO" sz="2600" dirty="0">
                <a:latin typeface="Georgia" panose="02040502050405020303" pitchFamily="18" charset="0"/>
              </a:rPr>
              <a:t>   Pe teritoriul Românesc, contabilitatea a luat amploare abia la jumătatea sec. al XIX-lea, atunci când la Galați și București se înființează școli de contabilitate. În învățământul superior, contabilitatea a fost predată pentru prima dată de către profesorul Ion Ionescu de la Brad, în 1870, prin lucrarea sa ”Lecțiuni elementare de agricultură”, iar primul curs cu caracter contabil a fost predat în 1873. Contabilitatea a avut o diferență de aproape 3 decenii față de țările europene occidentale, deoarece relațiile de producție capitalistă au apărut cu întârziere în spațiul nostru. </a:t>
            </a:r>
          </a:p>
        </p:txBody>
      </p:sp>
      <p:sp>
        <p:nvSpPr>
          <p:cNvPr id="4" name="Slide Number Placeholder 3">
            <a:extLst>
              <a:ext uri="{FF2B5EF4-FFF2-40B4-BE49-F238E27FC236}">
                <a16:creationId xmlns:a16="http://schemas.microsoft.com/office/drawing/2014/main" id="{74F41C76-624D-0489-9425-CCC83078849B}"/>
              </a:ext>
            </a:extLst>
          </p:cNvPr>
          <p:cNvSpPr>
            <a:spLocks noGrp="1"/>
          </p:cNvSpPr>
          <p:nvPr>
            <p:ph type="sldNum" sz="quarter" idx="12"/>
          </p:nvPr>
        </p:nvSpPr>
        <p:spPr/>
        <p:txBody>
          <a:bodyPr/>
          <a:lstStyle/>
          <a:p>
            <a:r>
              <a:rPr lang="en-US" sz="1400" b="0"/>
              <a:t>Page</a:t>
            </a:r>
            <a:r>
              <a:rPr lang="en-US"/>
              <a:t> </a:t>
            </a:r>
            <a:fld id="{BBE5057F-7482-41AE-BBDB-C83C2F3461DE}" type="slidenum">
              <a:rPr lang="en-US" smtClean="0"/>
              <a:pPr/>
              <a:t>7</a:t>
            </a:fld>
            <a:endParaRPr lang="en-US" dirty="0"/>
          </a:p>
        </p:txBody>
      </p:sp>
    </p:spTree>
    <p:extLst>
      <p:ext uri="{BB962C8B-B14F-4D97-AF65-F5344CB8AC3E}">
        <p14:creationId xmlns:p14="http://schemas.microsoft.com/office/powerpoint/2010/main" val="42822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C073BB5-1E80-C3BC-10B8-50C20922EF1D}"/>
              </a:ext>
            </a:extLst>
          </p:cNvPr>
          <p:cNvSpPr>
            <a:spLocks noGrp="1"/>
          </p:cNvSpPr>
          <p:nvPr>
            <p:ph type="title"/>
          </p:nvPr>
        </p:nvSpPr>
        <p:spPr>
          <a:xfrm>
            <a:off x="320241" y="302779"/>
            <a:ext cx="9364085" cy="1048039"/>
          </a:xfrm>
        </p:spPr>
        <p:txBody>
          <a:bodyPr>
            <a:normAutofit/>
          </a:bodyPr>
          <a:lstStyle/>
          <a:p>
            <a:r>
              <a:rPr lang="ro-RO" dirty="0">
                <a:latin typeface="Georgia" panose="02040502050405020303" pitchFamily="18" charset="0"/>
              </a:rPr>
              <a:t>Impactul digitalizării contabilității</a:t>
            </a:r>
            <a:endParaRPr lang="en-US" dirty="0">
              <a:latin typeface="Georgia" panose="02040502050405020303" pitchFamily="18" charset="0"/>
            </a:endParaRPr>
          </a:p>
        </p:txBody>
      </p:sp>
      <p:sp>
        <p:nvSpPr>
          <p:cNvPr id="7" name="Content Placeholder 6">
            <a:extLst>
              <a:ext uri="{FF2B5EF4-FFF2-40B4-BE49-F238E27FC236}">
                <a16:creationId xmlns:a16="http://schemas.microsoft.com/office/drawing/2014/main" id="{2C39F866-996F-B1D7-A03F-B158FE2BFD32}"/>
              </a:ext>
            </a:extLst>
          </p:cNvPr>
          <p:cNvSpPr>
            <a:spLocks noGrp="1"/>
          </p:cNvSpPr>
          <p:nvPr>
            <p:ph sz="half" idx="2"/>
          </p:nvPr>
        </p:nvSpPr>
        <p:spPr>
          <a:xfrm>
            <a:off x="639835" y="1517073"/>
            <a:ext cx="10912330" cy="5081154"/>
          </a:xfrm>
        </p:spPr>
        <p:txBody>
          <a:bodyPr>
            <a:noAutofit/>
          </a:bodyPr>
          <a:lstStyle/>
          <a:p>
            <a:pPr marL="0" indent="0" algn="just">
              <a:buNone/>
            </a:pPr>
            <a:r>
              <a:rPr lang="ro-RO" sz="2400" dirty="0">
                <a:latin typeface="Georgia" panose="02040502050405020303" pitchFamily="18" charset="0"/>
              </a:rPr>
              <a:t>     Evoluția tehnologiilor informaționale trebuie analizată prin prisma oportunităților pe care le oferă profesionistului contabil și în același timp trebuie observat aportul tehnologiilor informaționale în eficientizarea muncii contabilului și a managerilor în luarea deciziilor. Practic tehnologia informațională reduce timpul de muncă pentru colectarea datelor și totodată se reduc și unele costuri pentru întreprindere. Digitalizarea devine o resursă fundamentală și o bogăție a oricărei organizații, sau mai bine spus a oricărui domeniu, dacă este utilizată corect. </a:t>
            </a:r>
          </a:p>
          <a:p>
            <a:pPr marL="0" indent="0" algn="just">
              <a:buNone/>
            </a:pPr>
            <a:r>
              <a:rPr lang="ro-RO" sz="2400" dirty="0">
                <a:latin typeface="Georgia" panose="02040502050405020303" pitchFamily="18" charset="0"/>
              </a:rPr>
              <a:t>   Cu siguranță digitalizarea provoacă temeri și incertitudini; ne-am dat seama că este important să schimbăm ritmul și să ne mișcăm repede, dar prea des acest lucru încurcă și duce la o atitudine de așteptare, pentru a înțelege cum se vor comporta ceilalți. Utilizarea inovațiilor în cadrul profesiei contabile vor crește eficiența operațională, eficiența de cost, controlul și calitatea informațiilor. Aceste inovații vor fundamenta deciziile luate de profesioniști, reducând erorile. </a:t>
            </a:r>
          </a:p>
          <a:p>
            <a:pPr marL="0" indent="0" algn="just">
              <a:buNone/>
            </a:pPr>
            <a:r>
              <a:rPr lang="ro-RO" sz="2600" dirty="0">
                <a:latin typeface="Georgia" panose="02040502050405020303" pitchFamily="18" charset="0"/>
              </a:rPr>
              <a:t>   </a:t>
            </a:r>
          </a:p>
        </p:txBody>
      </p:sp>
      <p:sp>
        <p:nvSpPr>
          <p:cNvPr id="4" name="Slide Number Placeholder 3">
            <a:extLst>
              <a:ext uri="{FF2B5EF4-FFF2-40B4-BE49-F238E27FC236}">
                <a16:creationId xmlns:a16="http://schemas.microsoft.com/office/drawing/2014/main" id="{74F41C76-624D-0489-9425-CCC83078849B}"/>
              </a:ext>
            </a:extLst>
          </p:cNvPr>
          <p:cNvSpPr>
            <a:spLocks noGrp="1"/>
          </p:cNvSpPr>
          <p:nvPr>
            <p:ph type="sldNum" sz="quarter" idx="12"/>
          </p:nvPr>
        </p:nvSpPr>
        <p:spPr/>
        <p:txBody>
          <a:bodyPr/>
          <a:lstStyle/>
          <a:p>
            <a:r>
              <a:rPr lang="en-US" sz="1400" b="0"/>
              <a:t>Page</a:t>
            </a:r>
            <a:r>
              <a:rPr lang="en-US"/>
              <a:t> </a:t>
            </a:r>
            <a:fld id="{BBE5057F-7482-41AE-BBDB-C83C2F3461DE}" type="slidenum">
              <a:rPr lang="en-US" smtClean="0"/>
              <a:pPr/>
              <a:t>8</a:t>
            </a:fld>
            <a:endParaRPr lang="en-US" dirty="0"/>
          </a:p>
        </p:txBody>
      </p:sp>
    </p:spTree>
    <p:extLst>
      <p:ext uri="{BB962C8B-B14F-4D97-AF65-F5344CB8AC3E}">
        <p14:creationId xmlns:p14="http://schemas.microsoft.com/office/powerpoint/2010/main" val="2075737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E1ED4F1-F471-EA9E-FD62-BBE79018A0D9}"/>
              </a:ext>
            </a:extLst>
          </p:cNvPr>
          <p:cNvSpPr>
            <a:spLocks noGrp="1"/>
          </p:cNvSpPr>
          <p:nvPr>
            <p:ph type="title"/>
          </p:nvPr>
        </p:nvSpPr>
        <p:spPr>
          <a:xfrm>
            <a:off x="278680" y="623455"/>
            <a:ext cx="2797030" cy="581890"/>
          </a:xfrm>
        </p:spPr>
        <p:txBody>
          <a:bodyPr/>
          <a:lstStyle/>
          <a:p>
            <a:r>
              <a:rPr lang="ro-RO" dirty="0">
                <a:latin typeface="Georgia" panose="02040502050405020303" pitchFamily="18" charset="0"/>
              </a:rPr>
              <a:t>Studiu de caz </a:t>
            </a:r>
            <a:endParaRPr lang="en-US" dirty="0">
              <a:latin typeface="Georgia" panose="02040502050405020303" pitchFamily="18" charset="0"/>
            </a:endParaRPr>
          </a:p>
        </p:txBody>
      </p:sp>
      <p:graphicFrame>
        <p:nvGraphicFramePr>
          <p:cNvPr id="2" name="Substituent imagine 1"/>
          <p:cNvGraphicFramePr>
            <a:graphicFrameLocks noGrp="1"/>
          </p:cNvGraphicFramePr>
          <p:nvPr>
            <p:ph type="pic" idx="1"/>
            <p:extLst>
              <p:ext uri="{D42A27DB-BD31-4B8C-83A1-F6EECF244321}">
                <p14:modId xmlns:p14="http://schemas.microsoft.com/office/powerpoint/2010/main" val="1412981074"/>
              </p:ext>
            </p:extLst>
          </p:nvPr>
        </p:nvGraphicFramePr>
        <p:xfrm>
          <a:off x="385913" y="1268898"/>
          <a:ext cx="6431974" cy="5060373"/>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id="{BB606A02-9EEB-404B-CA6B-40A9355C3A1B}"/>
              </a:ext>
            </a:extLst>
          </p:cNvPr>
          <p:cNvSpPr>
            <a:spLocks noGrp="1"/>
          </p:cNvSpPr>
          <p:nvPr>
            <p:ph type="sldNum" sz="quarter" idx="12"/>
          </p:nvPr>
        </p:nvSpPr>
        <p:spPr/>
        <p:txBody>
          <a:bodyPr/>
          <a:lstStyle/>
          <a:p>
            <a:r>
              <a:rPr lang="en-US" sz="1400" b="0"/>
              <a:t>Page</a:t>
            </a:r>
            <a:r>
              <a:rPr lang="en-US"/>
              <a:t> </a:t>
            </a:r>
            <a:fld id="{BBE5057F-7482-41AE-BBDB-C83C2F3461DE}" type="slidenum">
              <a:rPr lang="en-US" smtClean="0"/>
              <a:pPr/>
              <a:t>9</a:t>
            </a:fld>
            <a:endParaRPr lang="en-US" dirty="0"/>
          </a:p>
        </p:txBody>
      </p:sp>
      <p:graphicFrame>
        <p:nvGraphicFramePr>
          <p:cNvPr id="3" name="Diagramă 2"/>
          <p:cNvGraphicFramePr/>
          <p:nvPr>
            <p:extLst>
              <p:ext uri="{D42A27DB-BD31-4B8C-83A1-F6EECF244321}">
                <p14:modId xmlns:p14="http://schemas.microsoft.com/office/powerpoint/2010/main" val="3458361982"/>
              </p:ext>
            </p:extLst>
          </p:nvPr>
        </p:nvGraphicFramePr>
        <p:xfrm>
          <a:off x="6119600" y="1174173"/>
          <a:ext cx="5891646" cy="491465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Diagramă 8"/>
          <p:cNvGraphicFramePr/>
          <p:nvPr>
            <p:extLst>
              <p:ext uri="{D42A27DB-BD31-4B8C-83A1-F6EECF244321}">
                <p14:modId xmlns:p14="http://schemas.microsoft.com/office/powerpoint/2010/main" val="4166767757"/>
              </p:ext>
            </p:extLst>
          </p:nvPr>
        </p:nvGraphicFramePr>
        <p:xfrm>
          <a:off x="1712057" y="1139134"/>
          <a:ext cx="7745845" cy="4956464"/>
        </p:xfrm>
        <a:graphic>
          <a:graphicData uri="http://schemas.openxmlformats.org/drawingml/2006/chart">
            <c:chart xmlns:c="http://schemas.openxmlformats.org/drawingml/2006/chart" xmlns:r="http://schemas.openxmlformats.org/officeDocument/2006/relationships" r:id="rId4"/>
          </a:graphicData>
        </a:graphic>
      </p:graphicFrame>
      <p:sp>
        <p:nvSpPr>
          <p:cNvPr id="7" name="Title 4">
            <a:extLst>
              <a:ext uri="{FF2B5EF4-FFF2-40B4-BE49-F238E27FC236}">
                <a16:creationId xmlns:a16="http://schemas.microsoft.com/office/drawing/2014/main" id="{BE1ED4F1-F471-EA9E-FD62-BBE79018A0D9}"/>
              </a:ext>
            </a:extLst>
          </p:cNvPr>
          <p:cNvSpPr txBox="1">
            <a:spLocks/>
          </p:cNvSpPr>
          <p:nvPr/>
        </p:nvSpPr>
        <p:spPr>
          <a:xfrm>
            <a:off x="4607429" y="502226"/>
            <a:ext cx="2977139" cy="58189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ro-RO" sz="2400" dirty="0">
                <a:latin typeface="Georgia" panose="02040502050405020303" pitchFamily="18" charset="0"/>
              </a:rPr>
              <a:t>Analiză demografică</a:t>
            </a:r>
            <a:endParaRPr lang="en-US" sz="2400" dirty="0">
              <a:latin typeface="Georgia" panose="02040502050405020303" pitchFamily="18" charset="0"/>
            </a:endParaRPr>
          </a:p>
        </p:txBody>
      </p:sp>
    </p:spTree>
    <p:extLst>
      <p:ext uri="{BB962C8B-B14F-4D97-AF65-F5344CB8AC3E}">
        <p14:creationId xmlns:p14="http://schemas.microsoft.com/office/powerpoint/2010/main" val="2689021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xit" presetSubtype="4" fill="hold" grpId="1" nodeType="clickEffect">
                                  <p:stCondLst>
                                    <p:cond delay="0"/>
                                  </p:stCondLst>
                                  <p:childTnLst>
                                    <p:animEffect transition="out" filter="wipe(down)">
                                      <p:cBhvr>
                                        <p:cTn id="11" dur="500"/>
                                        <p:tgtEl>
                                          <p:spTgt spid="2"/>
                                        </p:tgtEl>
                                      </p:cBhvr>
                                    </p:animEffect>
                                    <p:set>
                                      <p:cBhvr>
                                        <p:cTn id="12" dur="1" fill="hold">
                                          <p:stCondLst>
                                            <p:cond delay="499"/>
                                          </p:stCondLst>
                                        </p:cTn>
                                        <p:tgtEl>
                                          <p:spTgt spid="2"/>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xit" presetSubtype="4" fill="hold" grpId="1" nodeType="clickEffect">
                                  <p:stCondLst>
                                    <p:cond delay="0"/>
                                  </p:stCondLst>
                                  <p:childTnLst>
                                    <p:animEffect transition="out" filter="wipe(down)">
                                      <p:cBhvr>
                                        <p:cTn id="21" dur="500"/>
                                        <p:tgtEl>
                                          <p:spTgt spid="3"/>
                                        </p:tgtEl>
                                      </p:cBhvr>
                                    </p:animEffect>
                                    <p:set>
                                      <p:cBhvr>
                                        <p:cTn id="22" dur="1" fill="hold">
                                          <p:stCondLst>
                                            <p:cond delay="499"/>
                                          </p:stCondLst>
                                        </p:cTn>
                                        <p:tgtEl>
                                          <p:spTgt spid="3"/>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down)">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xit" presetSubtype="4" fill="hold" grpId="1" nodeType="clickEffect">
                                  <p:stCondLst>
                                    <p:cond delay="0"/>
                                  </p:stCondLst>
                                  <p:childTnLst>
                                    <p:animEffect transition="out" filter="wipe(down)">
                                      <p:cBhvr>
                                        <p:cTn id="31" dur="500"/>
                                        <p:tgtEl>
                                          <p:spTgt spid="9"/>
                                        </p:tgtEl>
                                      </p:cBhvr>
                                    </p:animEffect>
                                    <p:set>
                                      <p:cBhvr>
                                        <p:cTn id="32"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Graphic spid="2" grpId="1">
        <p:bldAsOne/>
      </p:bldGraphic>
      <p:bldGraphic spid="3" grpId="0">
        <p:bldAsOne/>
      </p:bldGraphic>
      <p:bldGraphic spid="3" grpId="1">
        <p:bldAsOne/>
      </p:bldGraphic>
      <p:bldGraphic spid="9" grpId="0">
        <p:bldAsOne/>
      </p:bldGraphic>
      <p:bldGraphic spid="9" grpId="1">
        <p:bldAsOne/>
      </p:bldGraphic>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291</TotalTime>
  <Words>1218</Words>
  <Application>Microsoft Office PowerPoint</Application>
  <PresentationFormat>Widescreen</PresentationFormat>
  <Paragraphs>75</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Aptos</vt:lpstr>
      <vt:lpstr>Arial</vt:lpstr>
      <vt:lpstr>Calibri</vt:lpstr>
      <vt:lpstr>Calibri Light</vt:lpstr>
      <vt:lpstr>Georgia</vt:lpstr>
      <vt:lpstr>Office Theme</vt:lpstr>
      <vt:lpstr>STUDIU PRIVIND PRESIUNILE EREI DIGITALE ASUPRA DEZVOLTĂRII SERVICIILOR FINANCIAR  CONTABILE</vt:lpstr>
      <vt:lpstr>Cuprins:</vt:lpstr>
      <vt:lpstr>Abstract</vt:lpstr>
      <vt:lpstr>Introducere</vt:lpstr>
      <vt:lpstr>PowerPoint Presentation</vt:lpstr>
      <vt:lpstr>Istoria contabilității</vt:lpstr>
      <vt:lpstr>PowerPoint Presentation</vt:lpstr>
      <vt:lpstr>Impactul digitalizării contabilității</vt:lpstr>
      <vt:lpstr>Studiu de caz </vt:lpstr>
      <vt:lpstr>PowerPoint Presentation</vt:lpstr>
      <vt:lpstr>PowerPoint Presentation</vt:lpstr>
      <vt:lpstr>PowerPoint Presentation</vt:lpstr>
      <vt:lpstr>PowerPoint Presentation</vt:lpstr>
      <vt:lpstr>Concluzie</vt:lpstr>
      <vt:lpstr>Bibliografie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Prezentare XGEN</dc:title>
  <dc:creator>Ionut Balanean</dc:creator>
  <cp:lastModifiedBy>Robert Grapeanu</cp:lastModifiedBy>
  <cp:revision>33</cp:revision>
  <dcterms:created xsi:type="dcterms:W3CDTF">2022-11-16T09:30:41Z</dcterms:created>
  <dcterms:modified xsi:type="dcterms:W3CDTF">2024-05-19T09:05:53Z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b58b62f-6f94-46bd-8089-18e64b0a9abb_Enabled">
    <vt:lpwstr>true</vt:lpwstr>
  </property>
  <property fmtid="{D5CDD505-2E9C-101B-9397-08002B2CF9AE}" pid="3" name="MSIP_Label_5b58b62f-6f94-46bd-8089-18e64b0a9abb_SetDate">
    <vt:lpwstr>2023-10-27T07:10:01Z</vt:lpwstr>
  </property>
  <property fmtid="{D5CDD505-2E9C-101B-9397-08002B2CF9AE}" pid="4" name="MSIP_Label_5b58b62f-6f94-46bd-8089-18e64b0a9abb_Method">
    <vt:lpwstr>Standard</vt:lpwstr>
  </property>
  <property fmtid="{D5CDD505-2E9C-101B-9397-08002B2CF9AE}" pid="5" name="MSIP_Label_5b58b62f-6f94-46bd-8089-18e64b0a9abb_Name">
    <vt:lpwstr>defa4170-0d19-0005-0004-bc88714345d2</vt:lpwstr>
  </property>
  <property fmtid="{D5CDD505-2E9C-101B-9397-08002B2CF9AE}" pid="6" name="MSIP_Label_5b58b62f-6f94-46bd-8089-18e64b0a9abb_SiteId">
    <vt:lpwstr>a6eb79fa-c4a9-4cce-818d-b85274d15305</vt:lpwstr>
  </property>
  <property fmtid="{D5CDD505-2E9C-101B-9397-08002B2CF9AE}" pid="7" name="MSIP_Label_5b58b62f-6f94-46bd-8089-18e64b0a9abb_ActionId">
    <vt:lpwstr>2cd14b58-11e0-4307-8785-27378c20c99b</vt:lpwstr>
  </property>
  <property fmtid="{D5CDD505-2E9C-101B-9397-08002B2CF9AE}" pid="8" name="MSIP_Label_5b58b62f-6f94-46bd-8089-18e64b0a9abb_ContentBits">
    <vt:lpwstr>0</vt:lpwstr>
  </property>
</Properties>
</file>