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3" r:id="rId4"/>
    <p:sldId id="262" r:id="rId5"/>
    <p:sldId id="274" r:id="rId6"/>
    <p:sldId id="263" r:id="rId7"/>
    <p:sldId id="264" r:id="rId8"/>
    <p:sldId id="275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8" d="100"/>
          <a:sy n="68" d="100"/>
        </p:scale>
        <p:origin x="1720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5/19/24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linkedin.com/posts/maxime-labonne_ai-largelanguagemodels-datascience-activity-7134888599023427586-PkB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/>
            <a:r>
              <a:rPr lang="en-GB" b="1" i="0" dirty="0">
                <a:solidFill>
                  <a:srgbClr val="CB6D04"/>
                </a:solidFill>
                <a:effectLst/>
                <a:latin typeface="Roboto Light" panose="020F0302020204030204" pitchFamily="34" charset="0"/>
              </a:rPr>
              <a:t>Optimizing Language Models for Real-Time Financial Conversations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Author/s: Andrei </a:t>
            </a:r>
            <a:r>
              <a:rPr lang="en-US" dirty="0" err="1"/>
              <a:t>Ghiurțu</a:t>
            </a:r>
            <a:r>
              <a:rPr lang="en-US" dirty="0"/>
              <a:t>, Olaru Karina, </a:t>
            </a:r>
            <a:r>
              <a:rPr lang="en-US" dirty="0" err="1"/>
              <a:t>Băicoianu</a:t>
            </a:r>
            <a:r>
              <a:rPr lang="en-US" dirty="0"/>
              <a:t> Alexandra</a:t>
            </a:r>
          </a:p>
          <a:p>
            <a:r>
              <a:rPr lang="en-US" dirty="0"/>
              <a:t>Affiliation: </a:t>
            </a:r>
            <a:r>
              <a:rPr lang="en-US" dirty="0" err="1"/>
              <a:t>Transilvania</a:t>
            </a:r>
            <a:r>
              <a:rPr lang="en-US" dirty="0"/>
              <a:t> University of </a:t>
            </a:r>
            <a:r>
              <a:rPr lang="en-US" dirty="0" err="1"/>
              <a:t>Brașov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Generative Language Model (2)</a:t>
            </a:r>
            <a:endParaRPr lang="en-US" dirty="0"/>
          </a:p>
        </p:txBody>
      </p:sp>
      <p:pic>
        <p:nvPicPr>
          <p:cNvPr id="3" name="Content Placeholder 2" descr="A screenshot of a graph&#10;&#10;Description automatically generated">
            <a:extLst>
              <a:ext uri="{FF2B5EF4-FFF2-40B4-BE49-F238E27FC236}">
                <a16:creationId xmlns:a16="http://schemas.microsoft.com/office/drawing/2014/main" id="{FF711319-7F40-D8FE-C962-BD6FCDE401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690688"/>
            <a:ext cx="4842669" cy="4842669"/>
          </a:xfrm>
        </p:spPr>
      </p:pic>
      <p:pic>
        <p:nvPicPr>
          <p:cNvPr id="9" name="Content Placeholder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0457BE05-C754-8507-FEC8-C2B68BB20F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90688"/>
            <a:ext cx="4842670" cy="48426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9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3BAE-2BC3-6A08-6763-2509F51A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Toxicity and Hallucination Detection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E9055-135F-04C3-B097-702BA8082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The </a:t>
            </a:r>
            <a:r>
              <a:rPr lang="en-GB" i="1" dirty="0">
                <a:effectLst/>
                <a:latin typeface="Helvetica Neue" panose="02000503000000020004" pitchFamily="2" charset="0"/>
              </a:rPr>
              <a:t>toxicity detection model </a:t>
            </a:r>
            <a:r>
              <a:rPr lang="en-GB" dirty="0">
                <a:effectLst/>
                <a:latin typeface="Helvetica Neue" panose="02000503000000020004" pitchFamily="2" charset="0"/>
              </a:rPr>
              <a:t>assigns a score for different categories of toxicity.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Any score higher than T = 0.7 leads to the message being overwritten. 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Similarly, the </a:t>
            </a:r>
            <a:r>
              <a:rPr lang="en-GB" i="1" dirty="0">
                <a:effectLst/>
                <a:latin typeface="Helvetica Neue" panose="02000503000000020004" pitchFamily="2" charset="0"/>
              </a:rPr>
              <a:t>hallucination model </a:t>
            </a:r>
            <a:r>
              <a:rPr lang="en-GB" dirty="0">
                <a:effectLst/>
                <a:latin typeface="Helvetica Neue" panose="02000503000000020004" pitchFamily="2" charset="0"/>
              </a:rPr>
              <a:t>provides a similarity score between the context, question, and answer. 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A score higher than T = 0.7 will lead to the addition of a message informing the user that the answer might not be factually correct based on the context retrieved or related to the question.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847C9-8A7C-C98F-644F-4DE32222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0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8A45-9CEB-D877-3E6A-5928A14B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Optimizing the Language Model Through Various Techniques (1)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079E6-BF29-9BB2-278F-F7344D428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effectLst/>
                <a:latin typeface="Helvetica Neue" panose="02000503000000020004" pitchFamily="2" charset="0"/>
              </a:rPr>
              <a:t>Passthrough</a:t>
            </a:r>
            <a:r>
              <a:rPr lang="en-GB" dirty="0">
                <a:effectLst/>
                <a:latin typeface="Helvetica Neue" panose="02000503000000020004" pitchFamily="2" charset="0"/>
              </a:rPr>
              <a:t>, or </a:t>
            </a:r>
            <a:r>
              <a:rPr lang="en-GB" i="1" dirty="0">
                <a:effectLst/>
                <a:latin typeface="Helvetica Neue" panose="02000503000000020004" pitchFamily="2" charset="0"/>
              </a:rPr>
              <a:t>Depth Up-Scaling</a:t>
            </a:r>
            <a:endParaRPr lang="en-GB" i="1" dirty="0"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A technique of combining certain layers from multiple models.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Although this results in a larger model, the performance is better.</a:t>
            </a:r>
          </a:p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FDC51-FBC3-F099-BCCB-93A219C7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8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851D-9568-0A23-E26A-F4AF5DC4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Optimizing the Language Model Through Various Techniques (2)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RO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E668B3A9-AA4C-CB38-DD14-E8B8B998A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65" y="1844674"/>
            <a:ext cx="4690269" cy="46902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573AC-47FC-1675-DBCE-686ECF3B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3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C942-05A5-1509-FDDC-805839B0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Optimizing the Language Model Through Various Techniques (3)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F441-9162-A412-ADB0-C89E68F87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effectLst/>
                <a:latin typeface="Helvetica Neue" panose="02000503000000020004" pitchFamily="2" charset="0"/>
              </a:rPr>
              <a:t>TIES</a:t>
            </a:r>
            <a:r>
              <a:rPr lang="en-GB" dirty="0">
                <a:effectLst/>
                <a:latin typeface="Helvetica Neue" panose="02000503000000020004" pitchFamily="2" charset="0"/>
              </a:rPr>
              <a:t> is a technique of merging multiple models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Each model is specialized in certain tasks, thus creating a multi-tasking final model. 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For this purpose, only the most significant parameters are retained, while the importance of the others is nullified.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87C1D-FDF2-8E2F-3DDF-0B02D154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A027-6D2D-233A-32FB-62F685F3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Optimizing the Language Model Through Various Techniques (4)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E1B1-98CE-7F17-B0BE-CB44BB429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The second technique, </a:t>
            </a:r>
            <a:r>
              <a:rPr lang="en-GB" i="1" dirty="0">
                <a:effectLst/>
                <a:latin typeface="Helvetica Neue" panose="02000503000000020004" pitchFamily="2" charset="0"/>
              </a:rPr>
              <a:t>DARE</a:t>
            </a:r>
            <a:r>
              <a:rPr lang="en-GB" dirty="0">
                <a:effectLst/>
                <a:latin typeface="Helvetica Neue" panose="02000503000000020004" pitchFamily="2" charset="0"/>
              </a:rPr>
              <a:t>, combines the following functionalities:</a:t>
            </a:r>
          </a:p>
          <a:p>
            <a:pPr lvl="1"/>
            <a:r>
              <a:rPr lang="en-GB" i="1" dirty="0">
                <a:effectLst/>
                <a:latin typeface="Helvetica Neue" panose="02000503000000020004" pitchFamily="2" charset="0"/>
              </a:rPr>
              <a:t>TIES</a:t>
            </a:r>
            <a:endParaRPr lang="en-GB" dirty="0">
              <a:effectLst/>
              <a:latin typeface="Helvetica Neue" panose="02000503000000020004" pitchFamily="2" charset="0"/>
            </a:endParaRPr>
          </a:p>
          <a:p>
            <a:pPr lvl="1"/>
            <a:r>
              <a:rPr lang="en-GB" i="1" dirty="0">
                <a:effectLst/>
                <a:latin typeface="Helvetica Neue" panose="02000503000000020004" pitchFamily="2" charset="0"/>
              </a:rPr>
              <a:t>Pruning</a:t>
            </a:r>
            <a:r>
              <a:rPr lang="en-GB" dirty="0">
                <a:effectLst/>
                <a:latin typeface="Helvetica Neue" panose="02000503000000020004" pitchFamily="2" charset="0"/>
              </a:rPr>
              <a:t>: Randomly sets some weights to those of the initial model</a:t>
            </a:r>
          </a:p>
          <a:p>
            <a:pPr lvl="1"/>
            <a:r>
              <a:rPr lang="en-GB" i="1" dirty="0">
                <a:effectLst/>
                <a:latin typeface="Helvetica Neue" panose="02000503000000020004" pitchFamily="2" charset="0"/>
              </a:rPr>
              <a:t>Rescaling</a:t>
            </a:r>
            <a:r>
              <a:rPr lang="en-GB" dirty="0">
                <a:effectLst/>
                <a:latin typeface="Helvetica Neue" panose="02000503000000020004" pitchFamily="2" charset="0"/>
              </a:rPr>
              <a:t>: Combines the initial weights with the new weights, adding a scaling factor</a:t>
            </a:r>
          </a:p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C69D2-97DC-F9A2-84A6-193B00E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91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4983-4725-A663-6E74-6EDEAC2D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Optimizing the Language Model Through Various Techniques (5)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6070-0207-A42E-BBEC-699815EC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Content Placeholder 4" descr="A diagram of a diagram of a person with a dare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F778EF99-3860-0572-10D6-4DC8C7B68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17" y="1690688"/>
            <a:ext cx="7539489" cy="3990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4785CD-37EF-3F95-4622-80C3470E1EBD}"/>
              </a:ext>
            </a:extLst>
          </p:cNvPr>
          <p:cNvSpPr txBox="1"/>
          <p:nvPr/>
        </p:nvSpPr>
        <p:spPr>
          <a:xfrm>
            <a:off x="4807281" y="5710595"/>
            <a:ext cx="25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dirty="0"/>
              <a:t>Author: </a:t>
            </a:r>
            <a:r>
              <a:rPr lang="en-RO" dirty="0">
                <a:hlinkClick r:id="rId2"/>
              </a:rPr>
              <a:t>Maxime Labonne</a:t>
            </a: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8924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5473-2C69-F2FE-33E5-6B8956DD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Optimizing the Language Model Through Various Techniques (6)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RO" dirty="0"/>
          </a:p>
        </p:txBody>
      </p:sp>
      <p:pic>
        <p:nvPicPr>
          <p:cNvPr id="6" name="Content Placeholder 5" descr="A screenshot of a graph&#10;&#10;Description automatically generated">
            <a:extLst>
              <a:ext uri="{FF2B5EF4-FFF2-40B4-BE49-F238E27FC236}">
                <a16:creationId xmlns:a16="http://schemas.microsoft.com/office/drawing/2014/main" id="{FCAF0E8E-3126-BC23-570E-62BF83005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AD8A5-9361-5AB4-0B89-946BE9AF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1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8F18-EA8A-06A6-6F1A-8521AD51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Performance Metrics</a:t>
            </a:r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D5BEC-619A-17A1-F1C2-E4E657FF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41909423-4B73-8C97-3FE1-B6E23EC91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187436"/>
              </p:ext>
            </p:extLst>
          </p:nvPr>
        </p:nvGraphicFramePr>
        <p:xfrm>
          <a:off x="740229" y="1825627"/>
          <a:ext cx="10613568" cy="44227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8057">
                  <a:extLst>
                    <a:ext uri="{9D8B030D-6E8A-4147-A177-3AD203B41FA5}">
                      <a16:colId xmlns:a16="http://schemas.microsoft.com/office/drawing/2014/main" val="1673719148"/>
                    </a:ext>
                  </a:extLst>
                </a:gridCol>
                <a:gridCol w="1325335">
                  <a:extLst>
                    <a:ext uri="{9D8B030D-6E8A-4147-A177-3AD203B41FA5}">
                      <a16:colId xmlns:a16="http://schemas.microsoft.com/office/drawing/2014/main" val="2872972921"/>
                    </a:ext>
                  </a:extLst>
                </a:gridCol>
                <a:gridCol w="1326696">
                  <a:extLst>
                    <a:ext uri="{9D8B030D-6E8A-4147-A177-3AD203B41FA5}">
                      <a16:colId xmlns:a16="http://schemas.microsoft.com/office/drawing/2014/main" val="1046608377"/>
                    </a:ext>
                  </a:extLst>
                </a:gridCol>
                <a:gridCol w="1326696">
                  <a:extLst>
                    <a:ext uri="{9D8B030D-6E8A-4147-A177-3AD203B41FA5}">
                      <a16:colId xmlns:a16="http://schemas.microsoft.com/office/drawing/2014/main" val="3815003325"/>
                    </a:ext>
                  </a:extLst>
                </a:gridCol>
                <a:gridCol w="1326696">
                  <a:extLst>
                    <a:ext uri="{9D8B030D-6E8A-4147-A177-3AD203B41FA5}">
                      <a16:colId xmlns:a16="http://schemas.microsoft.com/office/drawing/2014/main" val="3726728303"/>
                    </a:ext>
                  </a:extLst>
                </a:gridCol>
                <a:gridCol w="1326696">
                  <a:extLst>
                    <a:ext uri="{9D8B030D-6E8A-4147-A177-3AD203B41FA5}">
                      <a16:colId xmlns:a16="http://schemas.microsoft.com/office/drawing/2014/main" val="777471684"/>
                    </a:ext>
                  </a:extLst>
                </a:gridCol>
                <a:gridCol w="1326696">
                  <a:extLst>
                    <a:ext uri="{9D8B030D-6E8A-4147-A177-3AD203B41FA5}">
                      <a16:colId xmlns:a16="http://schemas.microsoft.com/office/drawing/2014/main" val="2939381518"/>
                    </a:ext>
                  </a:extLst>
                </a:gridCol>
                <a:gridCol w="1326696">
                  <a:extLst>
                    <a:ext uri="{9D8B030D-6E8A-4147-A177-3AD203B41FA5}">
                      <a16:colId xmlns:a16="http://schemas.microsoft.com/office/drawing/2014/main" val="2589992206"/>
                    </a:ext>
                  </a:extLst>
                </a:gridCol>
              </a:tblGrid>
              <a:tr h="47889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Model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Business </a:t>
                      </a: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Ethics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</a:pP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Econo-metrics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Macro-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ctr">
                        <a:lnSpc>
                          <a:spcPct val="125000"/>
                        </a:lnSpc>
                      </a:pP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economics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Micro-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ctr">
                        <a:lnSpc>
                          <a:spcPct val="125000"/>
                        </a:lnSpc>
                      </a:pP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economics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Juri-</a:t>
                      </a: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prudence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</a:pP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Accounting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Professional Law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extLst>
                  <a:ext uri="{0D108BD9-81ED-4DB2-BD59-A6C34878D82A}">
                    <a16:rowId xmlns:a16="http://schemas.microsoft.com/office/drawing/2014/main" val="2466127681"/>
                  </a:ext>
                </a:extLst>
              </a:tr>
              <a:tr h="722721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</a:pP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Qwen</a:t>
                      </a: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1.5</a:t>
                      </a:r>
                      <a:r>
                        <a:rPr lang="en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0.5B</a:t>
                      </a:r>
                      <a:r>
                        <a:rPr lang="en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Chat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39.00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21.92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25.12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31.93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41.66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26.59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29.33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extLst>
                  <a:ext uri="{0D108BD9-81ED-4DB2-BD59-A6C34878D82A}">
                    <a16:rowId xmlns:a16="http://schemas.microsoft.com/office/drawing/2014/main" val="3949502389"/>
                  </a:ext>
                </a:extLst>
              </a:tr>
              <a:tr h="1210372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</a:pP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Qwen</a:t>
                      </a: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1.5</a:t>
                      </a:r>
                      <a:r>
                        <a:rPr lang="en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0.5B</a:t>
                      </a:r>
                      <a:r>
                        <a:rPr lang="en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Chat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r">
                        <a:lnSpc>
                          <a:spcPct val="125000"/>
                        </a:lnSpc>
                      </a:pP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FinancialQA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38.00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23.68</a:t>
                      </a:r>
                    </a:p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8%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26.15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4%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33.19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4%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38.89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30.14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13%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29.34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extLst>
                  <a:ext uri="{0D108BD9-81ED-4DB2-BD59-A6C34878D82A}">
                    <a16:rowId xmlns:a16="http://schemas.microsoft.com/office/drawing/2014/main" val="2720478856"/>
                  </a:ext>
                </a:extLst>
              </a:tr>
              <a:tr h="935469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</a:pP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Our</a:t>
                      </a: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solution</a:t>
                      </a:r>
                      <a:r>
                        <a:rPr lang="en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+</a:t>
                      </a:r>
                      <a:r>
                        <a:rPr lang="en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DARE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37.00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23.68</a:t>
                      </a:r>
                    </a:p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8%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25.90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32.77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39.81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30.14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13%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29.66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1%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extLst>
                  <a:ext uri="{0D108BD9-81ED-4DB2-BD59-A6C34878D82A}">
                    <a16:rowId xmlns:a16="http://schemas.microsoft.com/office/drawing/2014/main" val="3060616299"/>
                  </a:ext>
                </a:extLst>
              </a:tr>
              <a:tr h="1075318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</a:pP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Our</a:t>
                      </a: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o-RO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solution</a:t>
                      </a: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+ PT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32.00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23.68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8%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21.03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24.79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36.11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25.18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</a:pPr>
                      <a:endParaRPr lang="ro-RO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457200" algn="l">
                        <a:lnSpc>
                          <a:spcPct val="125000"/>
                        </a:lnSpc>
                      </a:pPr>
                      <a:r>
                        <a:rPr lang="ro-RO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28.36 </a:t>
                      </a:r>
                      <a:endParaRPr lang="en-RO" sz="1200" dirty="0">
                        <a:solidFill>
                          <a:sysClr val="windowText" lastClr="00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137" marR="45137" marT="0" marB="0"/>
                </a:tc>
                <a:extLst>
                  <a:ext uri="{0D108BD9-81ED-4DB2-BD59-A6C34878D82A}">
                    <a16:rowId xmlns:a16="http://schemas.microsoft.com/office/drawing/2014/main" val="276397744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6AD664-505B-D100-169C-FE25370843DD}"/>
              </a:ext>
            </a:extLst>
          </p:cNvPr>
          <p:cNvCxnSpPr>
            <a:cxnSpLocks/>
          </p:cNvCxnSpPr>
          <p:nvPr/>
        </p:nvCxnSpPr>
        <p:spPr>
          <a:xfrm flipV="1">
            <a:off x="4336371" y="4762726"/>
            <a:ext cx="6350" cy="233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F01395-39B3-342A-01ED-DDAD8BCBED19}"/>
              </a:ext>
            </a:extLst>
          </p:cNvPr>
          <p:cNvCxnSpPr>
            <a:cxnSpLocks/>
          </p:cNvCxnSpPr>
          <p:nvPr/>
        </p:nvCxnSpPr>
        <p:spPr>
          <a:xfrm flipV="1">
            <a:off x="4331609" y="5645370"/>
            <a:ext cx="4762" cy="23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52AD21-D5E3-522D-2303-CEE3B0A46262}"/>
              </a:ext>
            </a:extLst>
          </p:cNvPr>
          <p:cNvCxnSpPr>
            <a:cxnSpLocks/>
          </p:cNvCxnSpPr>
          <p:nvPr/>
        </p:nvCxnSpPr>
        <p:spPr>
          <a:xfrm flipV="1">
            <a:off x="9575574" y="4762726"/>
            <a:ext cx="6350" cy="23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6A398C-D258-39D3-C77F-B5723997A557}"/>
              </a:ext>
            </a:extLst>
          </p:cNvPr>
          <p:cNvCxnSpPr>
            <a:cxnSpLocks/>
          </p:cNvCxnSpPr>
          <p:nvPr/>
        </p:nvCxnSpPr>
        <p:spPr>
          <a:xfrm flipV="1">
            <a:off x="10830153" y="4760684"/>
            <a:ext cx="6350" cy="23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82DEE4-60AC-2BC0-628A-655A18AB370B}"/>
              </a:ext>
            </a:extLst>
          </p:cNvPr>
          <p:cNvCxnSpPr>
            <a:cxnSpLocks/>
          </p:cNvCxnSpPr>
          <p:nvPr/>
        </p:nvCxnSpPr>
        <p:spPr>
          <a:xfrm flipV="1">
            <a:off x="4336371" y="3750013"/>
            <a:ext cx="4763" cy="23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EFBD36-64CD-2024-BB7C-F0AFCB2A0825}"/>
              </a:ext>
            </a:extLst>
          </p:cNvPr>
          <p:cNvCxnSpPr>
            <a:cxnSpLocks/>
          </p:cNvCxnSpPr>
          <p:nvPr/>
        </p:nvCxnSpPr>
        <p:spPr>
          <a:xfrm flipV="1">
            <a:off x="6953931" y="3698758"/>
            <a:ext cx="4762" cy="23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D5A3AF-C60D-9ABB-4CFC-DE3EEB29BAF5}"/>
              </a:ext>
            </a:extLst>
          </p:cNvPr>
          <p:cNvCxnSpPr>
            <a:cxnSpLocks/>
          </p:cNvCxnSpPr>
          <p:nvPr/>
        </p:nvCxnSpPr>
        <p:spPr>
          <a:xfrm flipV="1">
            <a:off x="9575574" y="3652269"/>
            <a:ext cx="4762" cy="23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FE7437-7101-E0E1-6E0F-9D1A29DAB714}"/>
              </a:ext>
            </a:extLst>
          </p:cNvPr>
          <p:cNvCxnSpPr>
            <a:cxnSpLocks/>
          </p:cNvCxnSpPr>
          <p:nvPr/>
        </p:nvCxnSpPr>
        <p:spPr>
          <a:xfrm flipV="1">
            <a:off x="5647532" y="3698759"/>
            <a:ext cx="4763" cy="23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89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8F30-D7E1-1268-3A04-FCF69E31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6" y="2718133"/>
            <a:ext cx="1959428" cy="1421733"/>
          </a:xfrm>
        </p:spPr>
        <p:txBody>
          <a:bodyPr>
            <a:noAutofit/>
          </a:bodyPr>
          <a:lstStyle/>
          <a:p>
            <a:r>
              <a:rPr lang="en-RO" sz="7200" dirty="0"/>
              <a:t>Q&amp;A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E1ADD-FA9D-BB91-E007-A9F5EC72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6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Adapting a Conversational Language Model for Financial Purposes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Optimizing the Solution to run on Resource-Limited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E092-D279-1628-8CAE-0C5A553C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Pipeline</a:t>
            </a:r>
          </a:p>
        </p:txBody>
      </p:sp>
      <p:pic>
        <p:nvPicPr>
          <p:cNvPr id="6" name="Content Placeholder 5" descr="A diagram of a model&#10;&#10;Description automatically generated">
            <a:extLst>
              <a:ext uri="{FF2B5EF4-FFF2-40B4-BE49-F238E27FC236}">
                <a16:creationId xmlns:a16="http://schemas.microsoft.com/office/drawing/2014/main" id="{6025639D-A110-B281-F651-0EDED71D4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75" y="1510753"/>
            <a:ext cx="7359650" cy="45188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76CA4-5DDC-D91E-F9BB-F0769669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6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Vector Database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The context for creating responses is made up of multiple articles, which are updated daily. The following APIs are used: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News API</a:t>
            </a:r>
          </a:p>
          <a:p>
            <a:pPr lvl="1"/>
            <a:r>
              <a:rPr lang="en-GB" dirty="0" err="1">
                <a:effectLst/>
                <a:latin typeface="Helvetica Neue" panose="02000503000000020004" pitchFamily="2" charset="0"/>
              </a:rPr>
              <a:t>FinnHub</a:t>
            </a: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These are stored in a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Qdrant</a:t>
            </a:r>
            <a:r>
              <a:rPr lang="en-GB" dirty="0">
                <a:effectLst/>
                <a:latin typeface="Helvetica Neue" panose="02000503000000020004" pitchFamily="2" charset="0"/>
              </a:rPr>
              <a:t> vector database</a:t>
            </a:r>
          </a:p>
          <a:p>
            <a:endParaRPr lang="en-GB" dirty="0">
              <a:effectLst/>
              <a:latin typeface="Helvetica Neue" panose="02000503000000020004" pitchFamily="2" charset="0"/>
            </a:endParaRPr>
          </a:p>
          <a:p>
            <a:endParaRPr lang="en-GB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B9E0-A8C7-1FC2-A497-781E08B5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Vector Database (2)</a:t>
            </a:r>
            <a:endParaRPr lang="en-RO" dirty="0"/>
          </a:p>
        </p:txBody>
      </p:sp>
      <p:pic>
        <p:nvPicPr>
          <p:cNvPr id="6" name="Content Placeholder 5" descr="A diagram of a machine learning&#10;&#10;Description automatically generated">
            <a:extLst>
              <a:ext uri="{FF2B5EF4-FFF2-40B4-BE49-F238E27FC236}">
                <a16:creationId xmlns:a16="http://schemas.microsoft.com/office/drawing/2014/main" id="{C625CAFE-23FB-2432-0BDD-619156240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26" y="1690688"/>
            <a:ext cx="8160780" cy="46280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87C19-B69C-67D4-B26C-B9488640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75C0-D333-2F54-E1DA-E910DFE8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Reranking Mechanism (1)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C1C1-82D0-2941-C86A-5A5FBF275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After the user submits a question, the RAG mechanism is initiated: 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With the help of a Bi-Encoder, the closest contexts are obtained.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However, there is no certainty that they are relevant for the answer.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A369C-E58F-739A-AB2C-25AF38AB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2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7A18-889C-8EF1-97F5-8494A484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Reranking Mechanism (2)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94EFE-FDD7-EF8C-2BFF-219B05F98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To maximize the retrieval accuracy, a reranking mechanism is added to the pipeline. 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A key role is played by the Cross-Encoder, based on BERT, which has been fine-tuned on a synthetic dataset.</a:t>
            </a:r>
          </a:p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311B3-4FD6-46A3-15FD-68B0433D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 diagram of a cross-engine&#10;&#10;Description automatically generated">
            <a:extLst>
              <a:ext uri="{FF2B5EF4-FFF2-40B4-BE49-F238E27FC236}">
                <a16:creationId xmlns:a16="http://schemas.microsoft.com/office/drawing/2014/main" id="{AE66E699-A811-E28C-A65D-0421738FB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3651250"/>
            <a:ext cx="4737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9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7A18-889C-8EF1-97F5-8494A484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Reranking Mechanism (3)</a:t>
            </a:r>
            <a:endParaRPr lang="en-RO" dirty="0"/>
          </a:p>
        </p:txBody>
      </p:sp>
      <p:pic>
        <p:nvPicPr>
          <p:cNvPr id="7" name="Content Placeholder 6" descr="A diagram of a data base&#10;&#10;Description automatically generated">
            <a:extLst>
              <a:ext uri="{FF2B5EF4-FFF2-40B4-BE49-F238E27FC236}">
                <a16:creationId xmlns:a16="http://schemas.microsoft.com/office/drawing/2014/main" id="{C5848280-F581-0AA7-5720-58C41694E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32" y="1825625"/>
            <a:ext cx="5273535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311B3-4FD6-46A3-15FD-68B0433D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8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F5B1-F7E3-CE9D-25EE-F071929D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Generative Language Model (1)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D6234-1D82-6582-7212-AC8A9A0E2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The generative language model used was </a:t>
            </a:r>
            <a:r>
              <a:rPr lang="en-GB" i="1" dirty="0">
                <a:effectLst/>
                <a:latin typeface="Helvetica Neue" panose="02000503000000020004" pitchFamily="2" charset="0"/>
              </a:rPr>
              <a:t>Qwen1.5-0.5B-Chat</a:t>
            </a:r>
            <a:r>
              <a:rPr lang="en-GB" dirty="0">
                <a:effectLst/>
                <a:latin typeface="Helvetica Neue" panose="02000503000000020004" pitchFamily="2" charset="0"/>
              </a:rPr>
              <a:t>. The decision was influenced by the following requirements: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Running on a wide range of mobile devices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The model's capacity to retain as much information from conversations as possible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For training, 200 examples generated via GPT-3 were used, helping the model replicate the responses of a considerably larger model.</a:t>
            </a:r>
          </a:p>
          <a:p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90FEC-4E16-B1F1-634D-6433C272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82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637</Words>
  <Application>Microsoft Macintosh PowerPoint</Application>
  <PresentationFormat>Widescreen</PresentationFormat>
  <Paragraphs>148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Georgia Pro</vt:lpstr>
      <vt:lpstr>Helvetica Neue</vt:lpstr>
      <vt:lpstr>Roboto Light</vt:lpstr>
      <vt:lpstr>Office Theme</vt:lpstr>
      <vt:lpstr>Optimizing Language Models for Real-Time Financial Conversations</vt:lpstr>
      <vt:lpstr>Objectives</vt:lpstr>
      <vt:lpstr>Pipeline</vt:lpstr>
      <vt:lpstr>Vector Database (1)</vt:lpstr>
      <vt:lpstr>Vector Database (2)</vt:lpstr>
      <vt:lpstr>Reranking Mechanism (1)</vt:lpstr>
      <vt:lpstr>Reranking Mechanism (2)</vt:lpstr>
      <vt:lpstr>Reranking Mechanism (3)</vt:lpstr>
      <vt:lpstr>Generative Language Model (1)</vt:lpstr>
      <vt:lpstr>Generative Language Model (2)</vt:lpstr>
      <vt:lpstr>Toxicity and Hallucination Detection</vt:lpstr>
      <vt:lpstr>Optimizing the Language Model Through Various Techniques (1) </vt:lpstr>
      <vt:lpstr>Optimizing the Language Model Through Various Techniques (2) </vt:lpstr>
      <vt:lpstr>Optimizing the Language Model Through Various Techniques (3) </vt:lpstr>
      <vt:lpstr>Optimizing the Language Model Through Various Techniques (4) </vt:lpstr>
      <vt:lpstr>Optimizing the Language Model Through Various Techniques (5) </vt:lpstr>
      <vt:lpstr>Optimizing the Language Model Through Various Techniques (6) </vt:lpstr>
      <vt:lpstr>Performance Metrics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Ghiurtu Andrei Stefan</cp:lastModifiedBy>
  <cp:revision>13</cp:revision>
  <dcterms:created xsi:type="dcterms:W3CDTF">2022-11-16T09:30:41Z</dcterms:created>
  <dcterms:modified xsi:type="dcterms:W3CDTF">2024-05-19T18:38:34Z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