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F31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8" autoAdjust="0"/>
    <p:restoredTop sz="94660"/>
  </p:normalViewPr>
  <p:slideViewPr>
    <p:cSldViewPr snapToGrid="0">
      <p:cViewPr varScale="1">
        <p:scale>
          <a:sx n="103" d="100"/>
          <a:sy n="103" d="100"/>
        </p:scale>
        <p:origin x="132" y="360"/>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58FEB5-E8C6-3A80-493D-10CAD46A1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48C581-C775-98C2-8A72-CD05A2CA63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894724-09D4-4F07-9DDA-0BDFDA992456}" type="datetimeFigureOut">
              <a:rPr lang="en-US" smtClean="0"/>
              <a:t>5/16/2024</a:t>
            </a:fld>
            <a:endParaRPr lang="en-US"/>
          </a:p>
        </p:txBody>
      </p:sp>
      <p:sp>
        <p:nvSpPr>
          <p:cNvPr id="4" name="Footer Placeholder 3">
            <a:extLst>
              <a:ext uri="{FF2B5EF4-FFF2-40B4-BE49-F238E27FC236}">
                <a16:creationId xmlns:a16="http://schemas.microsoft.com/office/drawing/2014/main" id="{EFBBA7D3-DC7D-9A8E-6060-596812F9E5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96B5FF-CA0B-B91F-D0C8-5360C7A04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C62FCD-D8A9-45DB-A117-7E517482F7AF}" type="slidenum">
              <a:rPr lang="en-US" smtClean="0"/>
              <a:t>‹#›</a:t>
            </a:fld>
            <a:endParaRPr lang="en-US"/>
          </a:p>
        </p:txBody>
      </p:sp>
    </p:spTree>
    <p:extLst>
      <p:ext uri="{BB962C8B-B14F-4D97-AF65-F5344CB8AC3E}">
        <p14:creationId xmlns:p14="http://schemas.microsoft.com/office/powerpoint/2010/main" val="106709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0B70-0B2D-4454-9C0D-63442C140F78}"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9ADCB-FF44-4D11-94CD-9544E5DFB95D}" type="slidenum">
              <a:rPr lang="en-US" smtClean="0"/>
              <a:t>‹#›</a:t>
            </a:fld>
            <a:endParaRPr lang="en-US"/>
          </a:p>
        </p:txBody>
      </p:sp>
    </p:spTree>
    <p:extLst>
      <p:ext uri="{BB962C8B-B14F-4D97-AF65-F5344CB8AC3E}">
        <p14:creationId xmlns:p14="http://schemas.microsoft.com/office/powerpoint/2010/main" val="81256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76A059-0727-59BF-99E8-577EE0A77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9">
            <a:extLst>
              <a:ext uri="{FF2B5EF4-FFF2-40B4-BE49-F238E27FC236}">
                <a16:creationId xmlns:a16="http://schemas.microsoft.com/office/drawing/2014/main" id="{CB65C056-B1A7-7FF8-5965-B3650A744900}"/>
              </a:ext>
            </a:extLst>
          </p:cNvPr>
          <p:cNvSpPr>
            <a:spLocks noGrp="1"/>
          </p:cNvSpPr>
          <p:nvPr>
            <p:ph type="dt" sz="half" idx="10"/>
          </p:nvPr>
        </p:nvSpPr>
        <p:spPr/>
        <p:txBody>
          <a:bodyPr/>
          <a:lstStyle/>
          <a:p>
            <a:fld id="{EB9B8737-127D-4908-932B-731DE6930369}" type="datetime1">
              <a:rPr lang="en-US" smtClean="0"/>
              <a:t>5/16/2024</a:t>
            </a:fld>
            <a:endParaRPr lang="en-US"/>
          </a:p>
        </p:txBody>
      </p:sp>
      <p:sp>
        <p:nvSpPr>
          <p:cNvPr id="11" name="Footer Placeholder 10">
            <a:extLst>
              <a:ext uri="{FF2B5EF4-FFF2-40B4-BE49-F238E27FC236}">
                <a16:creationId xmlns:a16="http://schemas.microsoft.com/office/drawing/2014/main" id="{43454174-9D12-C596-18E0-9C3B2A95332A}"/>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C4464E70-28DA-BB7E-E872-926FCA585B8B}"/>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dirty="0"/>
          </a:p>
        </p:txBody>
      </p:sp>
      <p:sp>
        <p:nvSpPr>
          <p:cNvPr id="15" name="Title 14">
            <a:extLst>
              <a:ext uri="{FF2B5EF4-FFF2-40B4-BE49-F238E27FC236}">
                <a16:creationId xmlns:a16="http://schemas.microsoft.com/office/drawing/2014/main" id="{107A79B4-F12F-0B57-BE23-C003FE3F04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01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A113-4075-8F72-7862-87499373A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85D07-1D31-8F87-D767-AAC820751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B13C3-5CD5-C3AA-CDCE-CCECAFFEDEAB}"/>
              </a:ext>
            </a:extLst>
          </p:cNvPr>
          <p:cNvSpPr>
            <a:spLocks noGrp="1"/>
          </p:cNvSpPr>
          <p:nvPr>
            <p:ph type="dt" sz="half" idx="10"/>
          </p:nvPr>
        </p:nvSpPr>
        <p:spPr/>
        <p:txBody>
          <a:bodyPr/>
          <a:lstStyle/>
          <a:p>
            <a:fld id="{D2840CA8-5CE1-4958-B669-D933AA49FA40}" type="datetime1">
              <a:rPr lang="en-US" smtClean="0"/>
              <a:t>5/16/2024</a:t>
            </a:fld>
            <a:endParaRPr lang="en-US"/>
          </a:p>
        </p:txBody>
      </p:sp>
      <p:sp>
        <p:nvSpPr>
          <p:cNvPr id="5" name="Footer Placeholder 4">
            <a:extLst>
              <a:ext uri="{FF2B5EF4-FFF2-40B4-BE49-F238E27FC236}">
                <a16:creationId xmlns:a16="http://schemas.microsoft.com/office/drawing/2014/main" id="{6C2768F2-FD99-3CF5-F7F2-46FDE2F9B292}"/>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3EC49622-4FE3-B449-2292-88184B047481}"/>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97301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D4378C-BCD6-D0EC-73F4-F426025DBA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A115D-71AF-967D-2312-B5BDEFE0E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8CDB7-E1FC-7FF0-47F9-FF05A8DAC060}"/>
              </a:ext>
            </a:extLst>
          </p:cNvPr>
          <p:cNvSpPr>
            <a:spLocks noGrp="1"/>
          </p:cNvSpPr>
          <p:nvPr>
            <p:ph type="dt" sz="half" idx="10"/>
          </p:nvPr>
        </p:nvSpPr>
        <p:spPr/>
        <p:txBody>
          <a:bodyPr/>
          <a:lstStyle/>
          <a:p>
            <a:fld id="{F5F1163A-39AB-4876-8208-83F43F159039}" type="datetime1">
              <a:rPr lang="en-US" smtClean="0"/>
              <a:t>5/16/2024</a:t>
            </a:fld>
            <a:endParaRPr lang="en-US"/>
          </a:p>
        </p:txBody>
      </p:sp>
      <p:sp>
        <p:nvSpPr>
          <p:cNvPr id="5" name="Footer Placeholder 4">
            <a:extLst>
              <a:ext uri="{FF2B5EF4-FFF2-40B4-BE49-F238E27FC236}">
                <a16:creationId xmlns:a16="http://schemas.microsoft.com/office/drawing/2014/main" id="{7172E43B-2C2F-5E9B-ACCD-6AEA1DA50D31}"/>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44211ED7-BD8A-629D-8203-8375D7B6B93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4188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EDC8-C1D4-96B9-6790-5B9DC0A23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B7742-A5DF-8640-884B-5925C8857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3D6A2-5C7B-D0C9-3B9D-D25E4A280D78}"/>
              </a:ext>
            </a:extLst>
          </p:cNvPr>
          <p:cNvSpPr>
            <a:spLocks noGrp="1"/>
          </p:cNvSpPr>
          <p:nvPr>
            <p:ph type="dt" sz="half" idx="10"/>
          </p:nvPr>
        </p:nvSpPr>
        <p:spPr/>
        <p:txBody>
          <a:bodyPr/>
          <a:lstStyle/>
          <a:p>
            <a:fld id="{C069DCC1-85F1-475E-9B24-A4E3F71BBD89}" type="datetime1">
              <a:rPr lang="en-US" smtClean="0"/>
              <a:t>5/16/2024</a:t>
            </a:fld>
            <a:endParaRPr lang="en-US"/>
          </a:p>
        </p:txBody>
      </p:sp>
      <p:sp>
        <p:nvSpPr>
          <p:cNvPr id="5" name="Footer Placeholder 4">
            <a:extLst>
              <a:ext uri="{FF2B5EF4-FFF2-40B4-BE49-F238E27FC236}">
                <a16:creationId xmlns:a16="http://schemas.microsoft.com/office/drawing/2014/main" id="{1554B767-0001-682F-BB9E-30E86F99DC6B}"/>
              </a:ext>
            </a:extLst>
          </p:cNvPr>
          <p:cNvSpPr>
            <a:spLocks noGrp="1"/>
          </p:cNvSpPr>
          <p:nvPr>
            <p:ph type="ftr" sz="quarter" idx="11"/>
          </p:nvPr>
        </p:nvSpPr>
        <p:spPr/>
        <p:txBody>
          <a:bodyPr/>
          <a:lstStyle/>
          <a:p>
            <a:endParaRPr lang="en-US"/>
          </a:p>
        </p:txBody>
      </p:sp>
      <p:sp>
        <p:nvSpPr>
          <p:cNvPr id="7" name="Slide Number Placeholder 4">
            <a:extLst>
              <a:ext uri="{FF2B5EF4-FFF2-40B4-BE49-F238E27FC236}">
                <a16:creationId xmlns:a16="http://schemas.microsoft.com/office/drawing/2014/main" id="{CD16685D-6EFA-6621-5A4B-4BD1CC76F88E}"/>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19722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7548-9A0C-3301-B536-7456420E1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811CA-5E37-D2CF-D424-D1AC6FBA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52E129-0D49-9C8B-5FA2-1686D5838CA2}"/>
              </a:ext>
            </a:extLst>
          </p:cNvPr>
          <p:cNvSpPr>
            <a:spLocks noGrp="1"/>
          </p:cNvSpPr>
          <p:nvPr>
            <p:ph type="dt" sz="half" idx="10"/>
          </p:nvPr>
        </p:nvSpPr>
        <p:spPr/>
        <p:txBody>
          <a:bodyPr/>
          <a:lstStyle/>
          <a:p>
            <a:fld id="{B1189982-FAA6-4525-A1E7-2F7673A24390}" type="datetime1">
              <a:rPr lang="en-US" smtClean="0"/>
              <a:t>5/16/2024</a:t>
            </a:fld>
            <a:endParaRPr lang="en-US"/>
          </a:p>
        </p:txBody>
      </p:sp>
      <p:sp>
        <p:nvSpPr>
          <p:cNvPr id="5" name="Footer Placeholder 4">
            <a:extLst>
              <a:ext uri="{FF2B5EF4-FFF2-40B4-BE49-F238E27FC236}">
                <a16:creationId xmlns:a16="http://schemas.microsoft.com/office/drawing/2014/main" id="{3DEC0534-7709-E1AB-3F86-5C5551444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3C340-5C0A-05DE-38D1-F5101A965058}"/>
              </a:ext>
            </a:extLst>
          </p:cNvPr>
          <p:cNvSpPr>
            <a:spLocks noGrp="1"/>
          </p:cNvSpPr>
          <p:nvPr>
            <p:ph type="sldNum" sz="quarter" idx="12"/>
          </p:nvPr>
        </p:nvSpPr>
        <p:spPr>
          <a:xfrm>
            <a:off x="8610600" y="6356350"/>
            <a:ext cx="2743200" cy="365125"/>
          </a:xfrm>
          <a:prstGeom prst="rect">
            <a:avLst/>
          </a:prstGeom>
        </p:spPr>
        <p:txBody>
          <a:bodyPr/>
          <a:lstStyle/>
          <a:p>
            <a:fld id="{BBE5057F-7482-41AE-BBDB-C83C2F3461DE}" type="slidenum">
              <a:rPr lang="en-US" smtClean="0"/>
              <a:t>‹#›</a:t>
            </a:fld>
            <a:endParaRPr lang="en-US"/>
          </a:p>
        </p:txBody>
      </p:sp>
    </p:spTree>
    <p:extLst>
      <p:ext uri="{BB962C8B-B14F-4D97-AF65-F5344CB8AC3E}">
        <p14:creationId xmlns:p14="http://schemas.microsoft.com/office/powerpoint/2010/main" val="8684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12FB-8D31-A6BF-B26A-54F2E57F6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9BBD1-0C18-604B-75C7-619BE6A2D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8E06B-2B4A-F0CB-ECE2-D91FD1E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CB85DF-D2C7-EDF7-CAE1-90A424B74A71}"/>
              </a:ext>
            </a:extLst>
          </p:cNvPr>
          <p:cNvSpPr>
            <a:spLocks noGrp="1"/>
          </p:cNvSpPr>
          <p:nvPr>
            <p:ph type="dt" sz="half" idx="10"/>
          </p:nvPr>
        </p:nvSpPr>
        <p:spPr/>
        <p:txBody>
          <a:bodyPr/>
          <a:lstStyle/>
          <a:p>
            <a:fld id="{EB1CB7FA-7B94-4F91-BABC-9D716D9D537E}" type="datetime1">
              <a:rPr lang="en-US" smtClean="0"/>
              <a:t>5/16/2024</a:t>
            </a:fld>
            <a:endParaRPr lang="en-US"/>
          </a:p>
        </p:txBody>
      </p:sp>
      <p:sp>
        <p:nvSpPr>
          <p:cNvPr id="6" name="Footer Placeholder 5">
            <a:extLst>
              <a:ext uri="{FF2B5EF4-FFF2-40B4-BE49-F238E27FC236}">
                <a16:creationId xmlns:a16="http://schemas.microsoft.com/office/drawing/2014/main" id="{9D0B35ED-B1AD-C7A3-789D-D56E84CC32BD}"/>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F60C7F7F-C143-ADD7-651F-32FEE87D270A}"/>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394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FDBC-A612-A3C7-16CF-DB4228831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BA53AE-EB85-9424-6870-715378B9B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B861F-D83D-874A-8F0E-9BE8ADBCB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CD26E-130E-3EFD-1E58-D0A076C9EC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0009-3EE4-D16F-CCB1-73CA63D32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75DF4-258D-AB76-230B-8ABE0E21D163}"/>
              </a:ext>
            </a:extLst>
          </p:cNvPr>
          <p:cNvSpPr>
            <a:spLocks noGrp="1"/>
          </p:cNvSpPr>
          <p:nvPr>
            <p:ph type="dt" sz="half" idx="10"/>
          </p:nvPr>
        </p:nvSpPr>
        <p:spPr/>
        <p:txBody>
          <a:bodyPr/>
          <a:lstStyle/>
          <a:p>
            <a:fld id="{E09AAAC3-BDBB-47BF-BA5C-45EFB7F81241}" type="datetime1">
              <a:rPr lang="en-US" smtClean="0"/>
              <a:t>5/16/2024</a:t>
            </a:fld>
            <a:endParaRPr lang="en-US"/>
          </a:p>
        </p:txBody>
      </p:sp>
      <p:sp>
        <p:nvSpPr>
          <p:cNvPr id="8" name="Footer Placeholder 7">
            <a:extLst>
              <a:ext uri="{FF2B5EF4-FFF2-40B4-BE49-F238E27FC236}">
                <a16:creationId xmlns:a16="http://schemas.microsoft.com/office/drawing/2014/main" id="{0CD679FF-8C9F-A02B-BF83-EEDA27910F39}"/>
              </a:ext>
            </a:extLst>
          </p:cNvPr>
          <p:cNvSpPr>
            <a:spLocks noGrp="1"/>
          </p:cNvSpPr>
          <p:nvPr>
            <p:ph type="ftr" sz="quarter" idx="11"/>
          </p:nvPr>
        </p:nvSpPr>
        <p:spPr/>
        <p:txBody>
          <a:bodyPr/>
          <a:lstStyle/>
          <a:p>
            <a:endParaRPr lang="en-US"/>
          </a:p>
        </p:txBody>
      </p:sp>
      <p:sp>
        <p:nvSpPr>
          <p:cNvPr id="10" name="Slide Number Placeholder 4">
            <a:extLst>
              <a:ext uri="{FF2B5EF4-FFF2-40B4-BE49-F238E27FC236}">
                <a16:creationId xmlns:a16="http://schemas.microsoft.com/office/drawing/2014/main" id="{A698A86C-2570-E5A2-0B29-BBD245951707}"/>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58189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054B-64E0-23D2-6B48-69B7EDFBB2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744E3-8DA2-E6D6-2A16-DE06AFA8A318}"/>
              </a:ext>
            </a:extLst>
          </p:cNvPr>
          <p:cNvSpPr>
            <a:spLocks noGrp="1"/>
          </p:cNvSpPr>
          <p:nvPr>
            <p:ph type="dt" sz="half" idx="10"/>
          </p:nvPr>
        </p:nvSpPr>
        <p:spPr/>
        <p:txBody>
          <a:bodyPr/>
          <a:lstStyle/>
          <a:p>
            <a:fld id="{43A3E560-4FCD-4798-9AF2-642BCAC1830E}" type="datetime1">
              <a:rPr lang="en-US" smtClean="0"/>
              <a:t>5/16/2024</a:t>
            </a:fld>
            <a:endParaRPr lang="en-US"/>
          </a:p>
        </p:txBody>
      </p:sp>
      <p:sp>
        <p:nvSpPr>
          <p:cNvPr id="4" name="Footer Placeholder 3">
            <a:extLst>
              <a:ext uri="{FF2B5EF4-FFF2-40B4-BE49-F238E27FC236}">
                <a16:creationId xmlns:a16="http://schemas.microsoft.com/office/drawing/2014/main" id="{10C89B19-AB7A-A19A-30D2-AEDBCAA04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6698D-5F79-0980-9B76-3D58659850DB}"/>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32951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050C9-6840-84E5-D463-1BB9420EE5D7}"/>
              </a:ext>
            </a:extLst>
          </p:cNvPr>
          <p:cNvSpPr>
            <a:spLocks noGrp="1"/>
          </p:cNvSpPr>
          <p:nvPr>
            <p:ph type="dt" sz="half" idx="10"/>
          </p:nvPr>
        </p:nvSpPr>
        <p:spPr/>
        <p:txBody>
          <a:bodyPr/>
          <a:lstStyle/>
          <a:p>
            <a:fld id="{BD4C1CC0-1E6D-4B25-A2AE-33306CF856E6}" type="datetime1">
              <a:rPr lang="en-US" smtClean="0"/>
              <a:t>5/16/2024</a:t>
            </a:fld>
            <a:endParaRPr lang="en-US"/>
          </a:p>
        </p:txBody>
      </p:sp>
      <p:sp>
        <p:nvSpPr>
          <p:cNvPr id="3" name="Footer Placeholder 2">
            <a:extLst>
              <a:ext uri="{FF2B5EF4-FFF2-40B4-BE49-F238E27FC236}">
                <a16:creationId xmlns:a16="http://schemas.microsoft.com/office/drawing/2014/main" id="{4ABA4735-8AB6-87BE-D400-DE9A5D449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7E5D0F-ABFC-3AB6-B29E-7372DFF5EA3A}"/>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22944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85EC-E506-22F4-346F-7974EAC2F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EAA53F-C0C5-EA92-EF29-52B56CEE8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2632-BED3-5DD1-0D92-845D5CA5B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3BAEC-429D-7A50-4D81-A1BF2ECC0EB2}"/>
              </a:ext>
            </a:extLst>
          </p:cNvPr>
          <p:cNvSpPr>
            <a:spLocks noGrp="1"/>
          </p:cNvSpPr>
          <p:nvPr>
            <p:ph type="dt" sz="half" idx="10"/>
          </p:nvPr>
        </p:nvSpPr>
        <p:spPr/>
        <p:txBody>
          <a:bodyPr/>
          <a:lstStyle/>
          <a:p>
            <a:fld id="{BFE42552-A208-4103-BBAD-2B95A95E1FEC}" type="datetime1">
              <a:rPr lang="en-US" smtClean="0"/>
              <a:t>5/16/2024</a:t>
            </a:fld>
            <a:endParaRPr lang="en-US"/>
          </a:p>
        </p:txBody>
      </p:sp>
      <p:sp>
        <p:nvSpPr>
          <p:cNvPr id="6" name="Footer Placeholder 5">
            <a:extLst>
              <a:ext uri="{FF2B5EF4-FFF2-40B4-BE49-F238E27FC236}">
                <a16:creationId xmlns:a16="http://schemas.microsoft.com/office/drawing/2014/main" id="{C816B86E-B8A1-4F80-E1FB-62FB5458483E}"/>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B84E180B-01F9-F756-B76F-DBCB1FEBB953}"/>
              </a:ext>
            </a:extLst>
          </p:cNvPr>
          <p:cNvSpPr txBox="1">
            <a:spLocks/>
          </p:cNvSpPr>
          <p:nvPr userDrawn="1"/>
        </p:nvSpPr>
        <p:spPr>
          <a:xfrm>
            <a:off x="10151706" y="6356350"/>
            <a:ext cx="1202094" cy="365125"/>
          </a:xfrm>
          <a:prstGeom prst="rect">
            <a:avLst/>
          </a:prstGeom>
          <a:solidFill>
            <a:srgbClr val="9F318D">
              <a:alpha val="50000"/>
            </a:srgbClr>
          </a:solidFill>
        </p:spPr>
        <p:txBody>
          <a:bodyPr vert="horz" lIns="91440" tIns="45720" rIns="91440" bIns="45720" rtlCol="0" anchor="ctr"/>
          <a:lstStyle>
            <a:defPPr>
              <a:defRPr lang="en-US"/>
            </a:defPPr>
            <a:lvl1pPr marL="0" algn="r" defTabSz="914400" rtl="0" eaLnBrk="1" latinLnBrk="0" hangingPunct="1">
              <a:defRPr sz="18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a:t>Page</a:t>
            </a:r>
            <a:r>
              <a:rPr lang="en-US"/>
              <a:t> </a:t>
            </a:r>
            <a:fld id="{BBE5057F-7482-41AE-BBDB-C83C2F3461DE}" type="slidenum">
              <a:rPr lang="en-US" smtClean="0"/>
              <a:pPr/>
              <a:t>‹#›</a:t>
            </a:fld>
            <a:endParaRPr lang="en-US" dirty="0"/>
          </a:p>
        </p:txBody>
      </p:sp>
    </p:spTree>
    <p:extLst>
      <p:ext uri="{BB962C8B-B14F-4D97-AF65-F5344CB8AC3E}">
        <p14:creationId xmlns:p14="http://schemas.microsoft.com/office/powerpoint/2010/main" val="143149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A099-1061-09E4-DC3E-DEBACB3D5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513E4-8368-44F8-EA23-5FE27B6FA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BFFC8-2261-76FE-8474-2FCFEDC97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83C56-760D-2584-1EE9-9E92C5F9DCFB}"/>
              </a:ext>
            </a:extLst>
          </p:cNvPr>
          <p:cNvSpPr>
            <a:spLocks noGrp="1"/>
          </p:cNvSpPr>
          <p:nvPr>
            <p:ph type="dt" sz="half" idx="10"/>
          </p:nvPr>
        </p:nvSpPr>
        <p:spPr/>
        <p:txBody>
          <a:bodyPr/>
          <a:lstStyle/>
          <a:p>
            <a:fld id="{171E08EA-84C3-4938-9F36-6CC12B53B25F}" type="datetime1">
              <a:rPr lang="en-US" smtClean="0"/>
              <a:t>5/16/2024</a:t>
            </a:fld>
            <a:endParaRPr lang="en-US"/>
          </a:p>
        </p:txBody>
      </p:sp>
      <p:sp>
        <p:nvSpPr>
          <p:cNvPr id="6" name="Footer Placeholder 5">
            <a:extLst>
              <a:ext uri="{FF2B5EF4-FFF2-40B4-BE49-F238E27FC236}">
                <a16:creationId xmlns:a16="http://schemas.microsoft.com/office/drawing/2014/main" id="{17E642CD-FFF3-B465-F5E9-7EA5EEE2C003}"/>
              </a:ext>
            </a:extLst>
          </p:cNvPr>
          <p:cNvSpPr>
            <a:spLocks noGrp="1"/>
          </p:cNvSpPr>
          <p:nvPr>
            <p:ph type="ftr" sz="quarter" idx="11"/>
          </p:nvPr>
        </p:nvSpPr>
        <p:spPr/>
        <p:txBody>
          <a:bodyPr/>
          <a:lstStyle/>
          <a:p>
            <a:endParaRPr lang="en-US"/>
          </a:p>
        </p:txBody>
      </p:sp>
      <p:sp>
        <p:nvSpPr>
          <p:cNvPr id="8" name="Slide Number Placeholder 4">
            <a:extLst>
              <a:ext uri="{FF2B5EF4-FFF2-40B4-BE49-F238E27FC236}">
                <a16:creationId xmlns:a16="http://schemas.microsoft.com/office/drawing/2014/main" id="{8C4EA6F1-DE73-3AD0-FFED-F8CA89127EA5}"/>
              </a:ext>
            </a:extLst>
          </p:cNvPr>
          <p:cNvSpPr>
            <a:spLocks noGrp="1"/>
          </p:cNvSpPr>
          <p:nvPr>
            <p:ph type="sldNum" sz="quarter" idx="12"/>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56237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504E-AD37-2053-5C5B-AE2A891180A2}"/>
              </a:ext>
            </a:extLst>
          </p:cNvPr>
          <p:cNvSpPr>
            <a:spLocks noGrp="1"/>
          </p:cNvSpPr>
          <p:nvPr>
            <p:ph type="title"/>
          </p:nvPr>
        </p:nvSpPr>
        <p:spPr>
          <a:xfrm>
            <a:off x="838200" y="828422"/>
            <a:ext cx="10515600" cy="862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9BFCC0-702E-A0E6-7AC8-E887DEE53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9B09F-5F50-DEE3-1E0B-39D8F0668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58DAF-AFE5-4394-A263-6FDE350004BD}" type="datetime1">
              <a:rPr lang="en-US" smtClean="0"/>
              <a:t>5/16/2024</a:t>
            </a:fld>
            <a:endParaRPr lang="en-US"/>
          </a:p>
        </p:txBody>
      </p:sp>
      <p:sp>
        <p:nvSpPr>
          <p:cNvPr id="5" name="Footer Placeholder 4">
            <a:extLst>
              <a:ext uri="{FF2B5EF4-FFF2-40B4-BE49-F238E27FC236}">
                <a16:creationId xmlns:a16="http://schemas.microsoft.com/office/drawing/2014/main" id="{6F288452-2736-5F09-F17B-38FEE2A21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Shape&#10;&#10;Description automatically generated with medium confidence">
            <a:extLst>
              <a:ext uri="{FF2B5EF4-FFF2-40B4-BE49-F238E27FC236}">
                <a16:creationId xmlns:a16="http://schemas.microsoft.com/office/drawing/2014/main" id="{3F761627-0927-EAE4-3C8C-120709F051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13846" y="365125"/>
            <a:ext cx="1139954" cy="463297"/>
          </a:xfrm>
          <a:prstGeom prst="rect">
            <a:avLst/>
          </a:prstGeom>
        </p:spPr>
      </p:pic>
      <p:sp>
        <p:nvSpPr>
          <p:cNvPr id="7" name="Slide Number Placeholder 4">
            <a:extLst>
              <a:ext uri="{FF2B5EF4-FFF2-40B4-BE49-F238E27FC236}">
                <a16:creationId xmlns:a16="http://schemas.microsoft.com/office/drawing/2014/main" id="{7653F00A-FF5A-1AFA-0B55-634828FAD746}"/>
              </a:ext>
            </a:extLst>
          </p:cNvPr>
          <p:cNvSpPr>
            <a:spLocks noGrp="1"/>
          </p:cNvSpPr>
          <p:nvPr>
            <p:ph type="sldNum" sz="quarter" idx="4"/>
          </p:nvPr>
        </p:nvSpPr>
        <p:spPr>
          <a:xfrm>
            <a:off x="10151706" y="6356350"/>
            <a:ext cx="1202094" cy="365125"/>
          </a:xfrm>
          <a:prstGeom prst="rect">
            <a:avLst/>
          </a:prstGeom>
          <a:solidFill>
            <a:srgbClr val="9F318D">
              <a:alpha val="50000"/>
            </a:srgbClr>
          </a:solidFill>
        </p:spPr>
        <p:txBody>
          <a:bodyPr/>
          <a:lstStyle>
            <a:lvl1pPr>
              <a:defRPr sz="1800" b="1"/>
            </a:lvl1pPr>
          </a:lstStyle>
          <a:p>
            <a:r>
              <a:rPr lang="en-US" sz="1400" b="0" dirty="0"/>
              <a:t>Page</a:t>
            </a:r>
            <a:r>
              <a:rPr lang="en-US" dirty="0"/>
              <a:t> </a:t>
            </a:r>
            <a:fld id="{BBE5057F-7482-41AE-BBDB-C83C2F3461DE}" type="slidenum">
              <a:rPr lang="en-US" smtClean="0"/>
              <a:pPr/>
              <a:t>‹#›</a:t>
            </a:fld>
            <a:endParaRPr lang="en-US" dirty="0"/>
          </a:p>
        </p:txBody>
      </p:sp>
    </p:spTree>
    <p:extLst>
      <p:ext uri="{BB962C8B-B14F-4D97-AF65-F5344CB8AC3E}">
        <p14:creationId xmlns:p14="http://schemas.microsoft.com/office/powerpoint/2010/main" val="217929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wmf"/><Relationship Id="rId3" Type="http://schemas.openxmlformats.org/officeDocument/2006/relationships/image" Target="../media/image27.png"/><Relationship Id="rId7" Type="http://schemas.openxmlformats.org/officeDocument/2006/relationships/image" Target="../media/image31.wmf"/><Relationship Id="rId12" Type="http://schemas.openxmlformats.org/officeDocument/2006/relationships/image" Target="../media/image36.wmf"/><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wmf"/><Relationship Id="rId5" Type="http://schemas.openxmlformats.org/officeDocument/2006/relationships/image" Target="../media/image29.png"/><Relationship Id="rId10" Type="http://schemas.openxmlformats.org/officeDocument/2006/relationships/image" Target="../media/image34.wmf"/><Relationship Id="rId4" Type="http://schemas.openxmlformats.org/officeDocument/2006/relationships/image" Target="../media/image28.png"/><Relationship Id="rId9" Type="http://schemas.openxmlformats.org/officeDocument/2006/relationships/image" Target="../media/image3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6994-1CA3-A39D-4FDE-D835BC5851F4}"/>
              </a:ext>
            </a:extLst>
          </p:cNvPr>
          <p:cNvSpPr>
            <a:spLocks noGrp="1"/>
          </p:cNvSpPr>
          <p:nvPr>
            <p:ph type="ctrTitle"/>
          </p:nvPr>
        </p:nvSpPr>
        <p:spPr>
          <a:xfrm>
            <a:off x="1524000" y="1122363"/>
            <a:ext cx="9144000" cy="2387600"/>
          </a:xfrm>
        </p:spPr>
        <p:txBody>
          <a:bodyPr/>
          <a:lstStyle/>
          <a:p>
            <a:pPr algn="ctr"/>
            <a:r>
              <a:rPr lang="en-US" dirty="0"/>
              <a:t>Fluoride Metal Complexes. Synthesis and Structural Analysis.</a:t>
            </a:r>
          </a:p>
        </p:txBody>
      </p:sp>
      <p:sp>
        <p:nvSpPr>
          <p:cNvPr id="3" name="Subtitle 2">
            <a:extLst>
              <a:ext uri="{FF2B5EF4-FFF2-40B4-BE49-F238E27FC236}">
                <a16:creationId xmlns:a16="http://schemas.microsoft.com/office/drawing/2014/main" id="{B12F05B2-EF03-DBB5-4446-A81ABE5970EE}"/>
              </a:ext>
            </a:extLst>
          </p:cNvPr>
          <p:cNvSpPr>
            <a:spLocks noGrp="1"/>
          </p:cNvSpPr>
          <p:nvPr>
            <p:ph type="subTitle" idx="1"/>
          </p:nvPr>
        </p:nvSpPr>
        <p:spPr/>
        <p:txBody>
          <a:bodyPr/>
          <a:lstStyle/>
          <a:p>
            <a:r>
              <a:rPr lang="en-US" dirty="0" err="1"/>
              <a:t>Strugurel</a:t>
            </a:r>
            <a:r>
              <a:rPr lang="en-US" dirty="0"/>
              <a:t> </a:t>
            </a:r>
            <a:r>
              <a:rPr lang="en-US" dirty="0" err="1"/>
              <a:t>Stănescu</a:t>
            </a:r>
            <a:endParaRPr lang="en-US" dirty="0"/>
          </a:p>
          <a:p>
            <a:r>
              <a:rPr lang="en-US" dirty="0"/>
              <a:t>University of Bucharest, Faculty of Chemistry, Bucharest, Romania</a:t>
            </a:r>
          </a:p>
        </p:txBody>
      </p:sp>
    </p:spTree>
    <p:extLst>
      <p:ext uri="{BB962C8B-B14F-4D97-AF65-F5344CB8AC3E}">
        <p14:creationId xmlns:p14="http://schemas.microsoft.com/office/powerpoint/2010/main" val="321111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4F83-FC5C-2B47-F5BC-3EE29BEA7D74}"/>
              </a:ext>
            </a:extLst>
          </p:cNvPr>
          <p:cNvSpPr txBox="1">
            <a:spLocks/>
          </p:cNvSpPr>
          <p:nvPr/>
        </p:nvSpPr>
        <p:spPr>
          <a:xfrm>
            <a:off x="210553" y="225391"/>
            <a:ext cx="8305800" cy="304800"/>
          </a:xfrm>
          <a:prstGeom prst="rect">
            <a:avLst/>
          </a:prstGeom>
          <a:noFill/>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400" b="1" dirty="0">
                <a:solidFill>
                  <a:srgbClr val="0000CC"/>
                </a:solidFill>
                <a:latin typeface="+mj-lt"/>
                <a:cs typeface="Arial" pitchFamily="34" charset="0"/>
              </a:rPr>
              <a:t>(2) –Single crystal X-ray diffraction analysis</a:t>
            </a:r>
          </a:p>
        </p:txBody>
      </p:sp>
      <p:sp>
        <p:nvSpPr>
          <p:cNvPr id="3" name="TextBox 24">
            <a:extLst>
              <a:ext uri="{FF2B5EF4-FFF2-40B4-BE49-F238E27FC236}">
                <a16:creationId xmlns:a16="http://schemas.microsoft.com/office/drawing/2014/main" id="{B9E08528-DB92-C33A-285B-3085839CD007}"/>
              </a:ext>
            </a:extLst>
          </p:cNvPr>
          <p:cNvSpPr txBox="1"/>
          <p:nvPr/>
        </p:nvSpPr>
        <p:spPr>
          <a:xfrm>
            <a:off x="4600237" y="5987905"/>
            <a:ext cx="2991525"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cs typeface="Arial" panose="020B0604020202020204" pitchFamily="34" charset="0"/>
              </a:rPr>
              <a:t>Packing detail along</a:t>
            </a:r>
            <a:r>
              <a:rPr lang="en-US" sz="1400" i="1" dirty="0">
                <a:latin typeface="Arial" panose="020B0604020202020204" pitchFamily="34" charset="0"/>
                <a:cs typeface="Arial" panose="020B0604020202020204" pitchFamily="34" charset="0"/>
              </a:rPr>
              <a:t> a</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b</a:t>
            </a:r>
            <a:r>
              <a:rPr lang="en-US" sz="1400" dirty="0">
                <a:latin typeface="Arial" panose="020B0604020202020204" pitchFamily="34" charset="0"/>
                <a:cs typeface="Arial" panose="020B0604020202020204" pitchFamily="34" charset="0"/>
              </a:rPr>
              <a:t> and </a:t>
            </a:r>
            <a:r>
              <a:rPr lang="en-US" sz="1400" i="1" dirty="0">
                <a:latin typeface="Arial" panose="020B0604020202020204" pitchFamily="34" charset="0"/>
                <a:cs typeface="Arial" panose="020B0604020202020204" pitchFamily="34" charset="0"/>
              </a:rPr>
              <a:t>c</a:t>
            </a:r>
            <a:r>
              <a:rPr lang="en-US" sz="1400" dirty="0">
                <a:latin typeface="Arial" panose="020B0604020202020204" pitchFamily="34" charset="0"/>
                <a:cs typeface="Arial" panose="020B0604020202020204" pitchFamily="34" charset="0"/>
              </a:rPr>
              <a:t> axis</a:t>
            </a:r>
          </a:p>
        </p:txBody>
      </p:sp>
      <p:pic>
        <p:nvPicPr>
          <p:cNvPr id="5" name="Picture 4">
            <a:extLst>
              <a:ext uri="{FF2B5EF4-FFF2-40B4-BE49-F238E27FC236}">
                <a16:creationId xmlns:a16="http://schemas.microsoft.com/office/drawing/2014/main" id="{59280A12-F44D-F80E-9D8F-B5BF4ED8320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429" t="15396" r="24308" b="15873"/>
          <a:stretch/>
        </p:blipFill>
        <p:spPr>
          <a:xfrm>
            <a:off x="381008" y="881748"/>
            <a:ext cx="3676942" cy="3351874"/>
          </a:xfrm>
          <a:prstGeom prst="rect">
            <a:avLst/>
          </a:prstGeom>
        </p:spPr>
      </p:pic>
      <p:pic>
        <p:nvPicPr>
          <p:cNvPr id="7" name="Picture 6">
            <a:extLst>
              <a:ext uri="{FF2B5EF4-FFF2-40B4-BE49-F238E27FC236}">
                <a16:creationId xmlns:a16="http://schemas.microsoft.com/office/drawing/2014/main" id="{CCF833D7-6F80-0580-93DF-6DB956064FCD}"/>
              </a:ext>
            </a:extLst>
          </p:cNvPr>
          <p:cNvPicPr>
            <a:picLocks noChangeAspect="1"/>
          </p:cNvPicPr>
          <p:nvPr/>
        </p:nvPicPr>
        <p:blipFill rotWithShape="1">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l="7661" t="24920" r="25459" b="16984"/>
          <a:stretch/>
        </p:blipFill>
        <p:spPr>
          <a:xfrm>
            <a:off x="3820614" y="2557685"/>
            <a:ext cx="3949599" cy="2833226"/>
          </a:xfrm>
          <a:prstGeom prst="rect">
            <a:avLst/>
          </a:prstGeom>
        </p:spPr>
      </p:pic>
      <p:pic>
        <p:nvPicPr>
          <p:cNvPr id="9" name="Picture 8">
            <a:extLst>
              <a:ext uri="{FF2B5EF4-FFF2-40B4-BE49-F238E27FC236}">
                <a16:creationId xmlns:a16="http://schemas.microsoft.com/office/drawing/2014/main" id="{665F24D8-3CE5-876A-2377-56A04C24F3AB}"/>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463" t="15238" r="26435" b="15714"/>
          <a:stretch/>
        </p:blipFill>
        <p:spPr>
          <a:xfrm>
            <a:off x="8349615" y="963251"/>
            <a:ext cx="3313104" cy="3367333"/>
          </a:xfrm>
          <a:prstGeom prst="rect">
            <a:avLst/>
          </a:prstGeom>
        </p:spPr>
      </p:pic>
      <p:sp>
        <p:nvSpPr>
          <p:cNvPr id="10" name="Rectangle 9">
            <a:extLst>
              <a:ext uri="{FF2B5EF4-FFF2-40B4-BE49-F238E27FC236}">
                <a16:creationId xmlns:a16="http://schemas.microsoft.com/office/drawing/2014/main" id="{49DC2905-4011-CA4D-0711-97AB7CA60453}"/>
              </a:ext>
            </a:extLst>
          </p:cNvPr>
          <p:cNvSpPr/>
          <p:nvPr/>
        </p:nvSpPr>
        <p:spPr>
          <a:xfrm>
            <a:off x="9868950" y="4509851"/>
            <a:ext cx="274435"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o-RO" sz="1400" dirty="0">
                <a:latin typeface="Arial" panose="020B0604020202020204" pitchFamily="34" charset="0"/>
                <a:cs typeface="Arial" panose="020B0604020202020204" pitchFamily="34" charset="0"/>
              </a:rPr>
              <a:t>c</a:t>
            </a:r>
            <a:endParaRPr lang="en-US" sz="1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BF39715-4B4E-13F2-3FD4-6E0437D34672}"/>
              </a:ext>
            </a:extLst>
          </p:cNvPr>
          <p:cNvSpPr/>
          <p:nvPr/>
        </p:nvSpPr>
        <p:spPr>
          <a:xfrm>
            <a:off x="5795413" y="5362621"/>
            <a:ext cx="28405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o-RO" sz="1400" dirty="0">
                <a:latin typeface="Arial" panose="020B0604020202020204" pitchFamily="34" charset="0"/>
                <a:cs typeface="Arial" panose="020B0604020202020204" pitchFamily="34" charset="0"/>
              </a:rPr>
              <a:t>b</a:t>
            </a:r>
            <a:endParaRPr lang="en-US"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33B1967-B4F7-29B7-62E7-91294FCD47B2}"/>
              </a:ext>
            </a:extLst>
          </p:cNvPr>
          <p:cNvSpPr/>
          <p:nvPr/>
        </p:nvSpPr>
        <p:spPr>
          <a:xfrm>
            <a:off x="1958785" y="4355963"/>
            <a:ext cx="28405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o-RO" sz="1400" dirty="0">
                <a:latin typeface="Arial" panose="020B0604020202020204" pitchFamily="34" charset="0"/>
                <a:cs typeface="Arial" panose="020B0604020202020204" pitchFamily="34" charset="0"/>
              </a:rPr>
              <a:t>a</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71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68137-D488-A6C8-CBA2-B3DD36821619}"/>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4926" t="38731" r="35712" b="29524"/>
          <a:stretch/>
        </p:blipFill>
        <p:spPr>
          <a:xfrm>
            <a:off x="1926772" y="949775"/>
            <a:ext cx="2438400" cy="2177143"/>
          </a:xfrm>
          <a:prstGeom prst="rect">
            <a:avLst/>
          </a:prstGeom>
        </p:spPr>
      </p:pic>
      <p:pic>
        <p:nvPicPr>
          <p:cNvPr id="5" name="Picture 4">
            <a:extLst>
              <a:ext uri="{FF2B5EF4-FFF2-40B4-BE49-F238E27FC236}">
                <a16:creationId xmlns:a16="http://schemas.microsoft.com/office/drawing/2014/main" id="{4F03FAFC-5BAB-251B-35E8-FA9A01CCC3E8}"/>
              </a:ext>
            </a:extLst>
          </p:cNvPr>
          <p:cNvPicPr>
            <a:picLocks noChangeAspect="1"/>
          </p:cNvPicPr>
          <p:nvPr/>
        </p:nvPicPr>
        <p:blipFill rotWithShape="1">
          <a:blip r:embed="rId3">
            <a:extLst>
              <a:ext uri="{28A0092B-C50C-407E-A947-70E740481C1C}">
                <a14:useLocalDpi xmlns:a14="http://schemas.microsoft.com/office/drawing/2010/main" val="0"/>
              </a:ext>
            </a:extLst>
          </a:blip>
          <a:srcRect l="37023" t="41746" r="35319" b="23650"/>
          <a:stretch/>
        </p:blipFill>
        <p:spPr>
          <a:xfrm>
            <a:off x="4955729" y="1064425"/>
            <a:ext cx="2265278" cy="2340430"/>
          </a:xfrm>
          <a:prstGeom prst="rect">
            <a:avLst/>
          </a:prstGeom>
        </p:spPr>
      </p:pic>
      <p:pic>
        <p:nvPicPr>
          <p:cNvPr id="7" name="Picture 6">
            <a:extLst>
              <a:ext uri="{FF2B5EF4-FFF2-40B4-BE49-F238E27FC236}">
                <a16:creationId xmlns:a16="http://schemas.microsoft.com/office/drawing/2014/main" id="{F8A0F160-80A8-F29C-FC2B-3AE467702CF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050" t="31429" r="42672" b="34444"/>
          <a:stretch/>
        </p:blipFill>
        <p:spPr>
          <a:xfrm>
            <a:off x="7677312" y="1064425"/>
            <a:ext cx="2156945" cy="2228503"/>
          </a:xfrm>
          <a:prstGeom prst="rect">
            <a:avLst/>
          </a:prstGeom>
        </p:spPr>
      </p:pic>
      <p:sp>
        <p:nvSpPr>
          <p:cNvPr id="8" name="Title 1">
            <a:extLst>
              <a:ext uri="{FF2B5EF4-FFF2-40B4-BE49-F238E27FC236}">
                <a16:creationId xmlns:a16="http://schemas.microsoft.com/office/drawing/2014/main" id="{55F476BE-CE43-88E1-6FC5-D237647C061B}"/>
              </a:ext>
            </a:extLst>
          </p:cNvPr>
          <p:cNvSpPr txBox="1">
            <a:spLocks/>
          </p:cNvSpPr>
          <p:nvPr/>
        </p:nvSpPr>
        <p:spPr>
          <a:xfrm>
            <a:off x="172051" y="244643"/>
            <a:ext cx="9578340" cy="342498"/>
          </a:xfrm>
          <a:prstGeom prst="rect">
            <a:avLst/>
          </a:prstGeom>
          <a:noFill/>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400" b="1" dirty="0">
                <a:solidFill>
                  <a:srgbClr val="0000CC"/>
                </a:solidFill>
                <a:latin typeface="+mj-lt"/>
                <a:cs typeface="Arial" pitchFamily="34" charset="0"/>
              </a:rPr>
              <a:t>(2) a case of elongated octahedra in Mn(III) complexes</a:t>
            </a:r>
          </a:p>
        </p:txBody>
      </p:sp>
      <p:sp>
        <p:nvSpPr>
          <p:cNvPr id="9" name="TextBox 2">
            <a:extLst>
              <a:ext uri="{FF2B5EF4-FFF2-40B4-BE49-F238E27FC236}">
                <a16:creationId xmlns:a16="http://schemas.microsoft.com/office/drawing/2014/main" id="{F424BCA6-1987-C15D-B181-E61457AFE66E}"/>
              </a:ext>
            </a:extLst>
          </p:cNvPr>
          <p:cNvSpPr txBox="1"/>
          <p:nvPr/>
        </p:nvSpPr>
        <p:spPr>
          <a:xfrm>
            <a:off x="3284506" y="3429000"/>
            <a:ext cx="476291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1400" dirty="0">
                <a:latin typeface="Arial" panose="020B0604020202020204" pitchFamily="34" charset="0"/>
                <a:cs typeface="Arial" panose="020B0604020202020204" pitchFamily="34" charset="0"/>
              </a:rPr>
              <a:t>Selected bond  lenghts (Å)</a:t>
            </a:r>
            <a:endParaRPr lang="en-US" sz="1400" dirty="0">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2D109EE7-6C15-BE7E-2D7F-04A692C622FA}"/>
              </a:ext>
            </a:extLst>
          </p:cNvPr>
          <p:cNvGraphicFramePr>
            <a:graphicFrameLocks noGrp="1"/>
          </p:cNvGraphicFramePr>
          <p:nvPr>
            <p:extLst>
              <p:ext uri="{D42A27DB-BD31-4B8C-83A1-F6EECF244321}">
                <p14:modId xmlns:p14="http://schemas.microsoft.com/office/powerpoint/2010/main" val="647041706"/>
              </p:ext>
            </p:extLst>
          </p:nvPr>
        </p:nvGraphicFramePr>
        <p:xfrm>
          <a:off x="939570" y="3701145"/>
          <a:ext cx="2892201" cy="2595880"/>
        </p:xfrm>
        <a:graphic>
          <a:graphicData uri="http://schemas.openxmlformats.org/drawingml/2006/table">
            <a:tbl>
              <a:tblPr firstRow="1" bandRow="1">
                <a:tableStyleId>{5C22544A-7EE6-4342-B048-85BDC9FD1C3A}</a:tableStyleId>
              </a:tblPr>
              <a:tblGrid>
                <a:gridCol w="821631">
                  <a:extLst>
                    <a:ext uri="{9D8B030D-6E8A-4147-A177-3AD203B41FA5}">
                      <a16:colId xmlns:a16="http://schemas.microsoft.com/office/drawing/2014/main" val="2044917734"/>
                    </a:ext>
                  </a:extLst>
                </a:gridCol>
                <a:gridCol w="816428">
                  <a:extLst>
                    <a:ext uri="{9D8B030D-6E8A-4147-A177-3AD203B41FA5}">
                      <a16:colId xmlns:a16="http://schemas.microsoft.com/office/drawing/2014/main" val="1112929877"/>
                    </a:ext>
                  </a:extLst>
                </a:gridCol>
                <a:gridCol w="1254142">
                  <a:extLst>
                    <a:ext uri="{9D8B030D-6E8A-4147-A177-3AD203B41FA5}">
                      <a16:colId xmlns:a16="http://schemas.microsoft.com/office/drawing/2014/main" val="390681279"/>
                    </a:ext>
                  </a:extLst>
                </a:gridCol>
              </a:tblGrid>
              <a:tr h="370840">
                <a:tc>
                  <a:txBody>
                    <a:bodyPr/>
                    <a:lstStyle/>
                    <a:p>
                      <a:r>
                        <a:rPr lang="en-US" sz="1400" dirty="0">
                          <a:latin typeface="Arial" panose="020B0604020202020204" pitchFamily="34" charset="0"/>
                          <a:cs typeface="Arial" panose="020B0604020202020204" pitchFamily="34" charset="0"/>
                        </a:rPr>
                        <a:t>Atom</a:t>
                      </a:r>
                    </a:p>
                  </a:txBody>
                  <a:tcPr/>
                </a:tc>
                <a:tc>
                  <a:txBody>
                    <a:bodyPr/>
                    <a:lstStyle/>
                    <a:p>
                      <a:r>
                        <a:rPr lang="en-US" sz="1400" dirty="0">
                          <a:latin typeface="Arial" panose="020B0604020202020204" pitchFamily="34" charset="0"/>
                          <a:cs typeface="Arial" panose="020B0604020202020204" pitchFamily="34" charset="0"/>
                        </a:rPr>
                        <a:t>Atom</a:t>
                      </a:r>
                    </a:p>
                  </a:txBody>
                  <a:tcPr/>
                </a:tc>
                <a:tc>
                  <a:txBody>
                    <a:bodyPr/>
                    <a:lstStyle/>
                    <a:p>
                      <a:r>
                        <a:rPr lang="en-US" sz="1400" dirty="0">
                          <a:latin typeface="Arial" panose="020B0604020202020204" pitchFamily="34" charset="0"/>
                          <a:cs typeface="Arial" panose="020B0604020202020204" pitchFamily="34" charset="0"/>
                        </a:rPr>
                        <a:t>Distance, Å</a:t>
                      </a:r>
                    </a:p>
                  </a:txBody>
                  <a:tcPr/>
                </a:tc>
                <a:extLst>
                  <a:ext uri="{0D108BD9-81ED-4DB2-BD59-A6C34878D82A}">
                    <a16:rowId xmlns:a16="http://schemas.microsoft.com/office/drawing/2014/main" val="521499035"/>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Mn(1)</a:t>
                      </a:r>
                    </a:p>
                  </a:txBody>
                  <a:tcPr/>
                </a:tc>
                <a:tc>
                  <a:txBody>
                    <a:bodyPr/>
                    <a:lstStyle/>
                    <a:p>
                      <a:r>
                        <a:rPr lang="en-US" sz="1400" dirty="0">
                          <a:solidFill>
                            <a:srgbClr val="FF0000"/>
                          </a:solidFill>
                          <a:latin typeface="Arial" panose="020B0604020202020204" pitchFamily="34" charset="0"/>
                          <a:cs typeface="Arial" panose="020B0604020202020204" pitchFamily="34" charset="0"/>
                        </a:rPr>
                        <a:t>F(2)</a:t>
                      </a:r>
                    </a:p>
                  </a:txBody>
                  <a:tcPr/>
                </a:tc>
                <a:tc>
                  <a:txBody>
                    <a:bodyPr/>
                    <a:lstStyle/>
                    <a:p>
                      <a:r>
                        <a:rPr lang="en-US" sz="1400" dirty="0">
                          <a:solidFill>
                            <a:srgbClr val="FF0000"/>
                          </a:solidFill>
                          <a:latin typeface="Arial" panose="020B0604020202020204" pitchFamily="34" charset="0"/>
                          <a:cs typeface="Arial" panose="020B0604020202020204" pitchFamily="34" charset="0"/>
                        </a:rPr>
                        <a:t>2.0790(7)</a:t>
                      </a:r>
                    </a:p>
                  </a:txBody>
                  <a:tcPr/>
                </a:tc>
                <a:extLst>
                  <a:ext uri="{0D108BD9-81ED-4DB2-BD59-A6C34878D82A}">
                    <a16:rowId xmlns:a16="http://schemas.microsoft.com/office/drawing/2014/main" val="21719180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Arial" panose="020B0604020202020204" pitchFamily="34" charset="0"/>
                          <a:cs typeface="Arial" panose="020B0604020202020204" pitchFamily="34" charset="0"/>
                        </a:rPr>
                        <a:t>Mn(1)</a:t>
                      </a:r>
                    </a:p>
                  </a:txBody>
                  <a:tcPr/>
                </a:tc>
                <a:tc>
                  <a:txBody>
                    <a:bodyPr/>
                    <a:lstStyle/>
                    <a:p>
                      <a:r>
                        <a:rPr lang="en-US" sz="1400" dirty="0">
                          <a:solidFill>
                            <a:srgbClr val="FF0000"/>
                          </a:solidFill>
                          <a:latin typeface="Arial" panose="020B0604020202020204" pitchFamily="34" charset="0"/>
                          <a:cs typeface="Arial" panose="020B0604020202020204" pitchFamily="34" charset="0"/>
                        </a:rPr>
                        <a:t>F(4)</a:t>
                      </a:r>
                    </a:p>
                  </a:txBody>
                  <a:tcPr/>
                </a:tc>
                <a:tc>
                  <a:txBody>
                    <a:bodyPr/>
                    <a:lstStyle/>
                    <a:p>
                      <a:r>
                        <a:rPr lang="en-US" sz="1400" dirty="0">
                          <a:solidFill>
                            <a:srgbClr val="FF0000"/>
                          </a:solidFill>
                          <a:latin typeface="Arial" panose="020B0604020202020204" pitchFamily="34" charset="0"/>
                          <a:cs typeface="Arial" panose="020B0604020202020204" pitchFamily="34" charset="0"/>
                        </a:rPr>
                        <a:t>2.0834(7)</a:t>
                      </a:r>
                    </a:p>
                  </a:txBody>
                  <a:tcPr/>
                </a:tc>
                <a:extLst>
                  <a:ext uri="{0D108BD9-81ED-4DB2-BD59-A6C34878D82A}">
                    <a16:rowId xmlns:a16="http://schemas.microsoft.com/office/drawing/2014/main" val="12405598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Mn(1)</a:t>
                      </a:r>
                    </a:p>
                  </a:txBody>
                  <a:tcPr/>
                </a:tc>
                <a:tc>
                  <a:txBody>
                    <a:bodyPr/>
                    <a:lstStyle/>
                    <a:p>
                      <a:r>
                        <a:rPr lang="en-US" sz="1400" dirty="0">
                          <a:latin typeface="Arial" panose="020B0604020202020204" pitchFamily="34" charset="0"/>
                          <a:cs typeface="Arial" panose="020B0604020202020204" pitchFamily="34" charset="0"/>
                        </a:rPr>
                        <a:t>O(1)</a:t>
                      </a:r>
                    </a:p>
                  </a:txBody>
                  <a:tcPr/>
                </a:tc>
                <a:tc>
                  <a:txBody>
                    <a:bodyPr/>
                    <a:lstStyle/>
                    <a:p>
                      <a:r>
                        <a:rPr lang="en-US" sz="1400" dirty="0">
                          <a:latin typeface="Arial" panose="020B0604020202020204" pitchFamily="34" charset="0"/>
                          <a:cs typeface="Arial" panose="020B0604020202020204" pitchFamily="34" charset="0"/>
                        </a:rPr>
                        <a:t>1.8926(9)</a:t>
                      </a:r>
                    </a:p>
                  </a:txBody>
                  <a:tcPr/>
                </a:tc>
                <a:extLst>
                  <a:ext uri="{0D108BD9-81ED-4DB2-BD59-A6C34878D82A}">
                    <a16:rowId xmlns:a16="http://schemas.microsoft.com/office/drawing/2014/main" val="376297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Mn(1)</a:t>
                      </a:r>
                    </a:p>
                  </a:txBody>
                  <a:tcPr/>
                </a:tc>
                <a:tc>
                  <a:txBody>
                    <a:bodyPr/>
                    <a:lstStyle/>
                    <a:p>
                      <a:r>
                        <a:rPr lang="en-US" sz="1400" dirty="0">
                          <a:latin typeface="Arial" panose="020B0604020202020204" pitchFamily="34" charset="0"/>
                          <a:cs typeface="Arial" panose="020B0604020202020204" pitchFamily="34" charset="0"/>
                        </a:rPr>
                        <a:t>O(6)</a:t>
                      </a:r>
                    </a:p>
                  </a:txBody>
                  <a:tcPr/>
                </a:tc>
                <a:tc>
                  <a:txBody>
                    <a:bodyPr/>
                    <a:lstStyle/>
                    <a:p>
                      <a:r>
                        <a:rPr lang="en-US" sz="1400" dirty="0">
                          <a:latin typeface="Arial" panose="020B0604020202020204" pitchFamily="34" charset="0"/>
                          <a:cs typeface="Arial" panose="020B0604020202020204" pitchFamily="34" charset="0"/>
                        </a:rPr>
                        <a:t>1.9119(8)</a:t>
                      </a:r>
                    </a:p>
                  </a:txBody>
                  <a:tcPr/>
                </a:tc>
                <a:extLst>
                  <a:ext uri="{0D108BD9-81ED-4DB2-BD59-A6C34878D82A}">
                    <a16:rowId xmlns:a16="http://schemas.microsoft.com/office/drawing/2014/main" val="3950376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Mn(1)</a:t>
                      </a:r>
                    </a:p>
                  </a:txBody>
                  <a:tcPr/>
                </a:tc>
                <a:tc>
                  <a:txBody>
                    <a:bodyPr/>
                    <a:lstStyle/>
                    <a:p>
                      <a:r>
                        <a:rPr lang="en-US" sz="1400" dirty="0">
                          <a:latin typeface="Arial" panose="020B0604020202020204" pitchFamily="34" charset="0"/>
                          <a:cs typeface="Arial" panose="020B0604020202020204" pitchFamily="34" charset="0"/>
                        </a:rPr>
                        <a:t>N(5)</a:t>
                      </a:r>
                    </a:p>
                  </a:txBody>
                  <a:tcPr/>
                </a:tc>
                <a:tc>
                  <a:txBody>
                    <a:bodyPr/>
                    <a:lstStyle/>
                    <a:p>
                      <a:r>
                        <a:rPr lang="en-US" sz="1400" dirty="0">
                          <a:latin typeface="Arial" panose="020B0604020202020204" pitchFamily="34" charset="0"/>
                          <a:cs typeface="Arial" panose="020B0604020202020204" pitchFamily="34" charset="0"/>
                        </a:rPr>
                        <a:t>2.008(9)</a:t>
                      </a:r>
                    </a:p>
                  </a:txBody>
                  <a:tcPr/>
                </a:tc>
                <a:extLst>
                  <a:ext uri="{0D108BD9-81ED-4DB2-BD59-A6C34878D82A}">
                    <a16:rowId xmlns:a16="http://schemas.microsoft.com/office/drawing/2014/main" val="33297902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Mn(1)</a:t>
                      </a:r>
                    </a:p>
                  </a:txBody>
                  <a:tcPr/>
                </a:tc>
                <a:tc>
                  <a:txBody>
                    <a:bodyPr/>
                    <a:lstStyle/>
                    <a:p>
                      <a:r>
                        <a:rPr lang="en-US" sz="1400" dirty="0">
                          <a:latin typeface="Arial" panose="020B0604020202020204" pitchFamily="34" charset="0"/>
                          <a:cs typeface="Arial" panose="020B0604020202020204" pitchFamily="34" charset="0"/>
                        </a:rPr>
                        <a:t>N(6)</a:t>
                      </a:r>
                    </a:p>
                  </a:txBody>
                  <a:tcPr/>
                </a:tc>
                <a:tc>
                  <a:txBody>
                    <a:bodyPr/>
                    <a:lstStyle/>
                    <a:p>
                      <a:r>
                        <a:rPr lang="en-US" sz="1400" dirty="0">
                          <a:latin typeface="Arial" panose="020B0604020202020204" pitchFamily="34" charset="0"/>
                          <a:cs typeface="Arial" panose="020B0604020202020204" pitchFamily="34" charset="0"/>
                        </a:rPr>
                        <a:t>1.9949(9)</a:t>
                      </a:r>
                    </a:p>
                  </a:txBody>
                  <a:tcPr/>
                </a:tc>
                <a:extLst>
                  <a:ext uri="{0D108BD9-81ED-4DB2-BD59-A6C34878D82A}">
                    <a16:rowId xmlns:a16="http://schemas.microsoft.com/office/drawing/2014/main" val="1873272654"/>
                  </a:ext>
                </a:extLst>
              </a:tr>
            </a:tbl>
          </a:graphicData>
        </a:graphic>
      </p:graphicFrame>
      <p:graphicFrame>
        <p:nvGraphicFramePr>
          <p:cNvPr id="14" name="Table 13">
            <a:extLst>
              <a:ext uri="{FF2B5EF4-FFF2-40B4-BE49-F238E27FC236}">
                <a16:creationId xmlns:a16="http://schemas.microsoft.com/office/drawing/2014/main" id="{8D919B0E-70F5-1DD0-101F-6D27302689D7}"/>
              </a:ext>
            </a:extLst>
          </p:cNvPr>
          <p:cNvGraphicFramePr>
            <a:graphicFrameLocks noGrp="1"/>
          </p:cNvGraphicFramePr>
          <p:nvPr>
            <p:extLst>
              <p:ext uri="{D42A27DB-BD31-4B8C-83A1-F6EECF244321}">
                <p14:modId xmlns:p14="http://schemas.microsoft.com/office/powerpoint/2010/main" val="1642367845"/>
              </p:ext>
            </p:extLst>
          </p:nvPr>
        </p:nvGraphicFramePr>
        <p:xfrm>
          <a:off x="4493497" y="3710614"/>
          <a:ext cx="2892201" cy="2595880"/>
        </p:xfrm>
        <a:graphic>
          <a:graphicData uri="http://schemas.openxmlformats.org/drawingml/2006/table">
            <a:tbl>
              <a:tblPr firstRow="1" bandRow="1">
                <a:tableStyleId>{5C22544A-7EE6-4342-B048-85BDC9FD1C3A}</a:tableStyleId>
              </a:tblPr>
              <a:tblGrid>
                <a:gridCol w="821631">
                  <a:extLst>
                    <a:ext uri="{9D8B030D-6E8A-4147-A177-3AD203B41FA5}">
                      <a16:colId xmlns:a16="http://schemas.microsoft.com/office/drawing/2014/main" val="2044917734"/>
                    </a:ext>
                  </a:extLst>
                </a:gridCol>
                <a:gridCol w="816428">
                  <a:extLst>
                    <a:ext uri="{9D8B030D-6E8A-4147-A177-3AD203B41FA5}">
                      <a16:colId xmlns:a16="http://schemas.microsoft.com/office/drawing/2014/main" val="1112929877"/>
                    </a:ext>
                  </a:extLst>
                </a:gridCol>
                <a:gridCol w="1254142">
                  <a:extLst>
                    <a:ext uri="{9D8B030D-6E8A-4147-A177-3AD203B41FA5}">
                      <a16:colId xmlns:a16="http://schemas.microsoft.com/office/drawing/2014/main" val="390681279"/>
                    </a:ext>
                  </a:extLst>
                </a:gridCol>
              </a:tblGrid>
              <a:tr h="370840">
                <a:tc>
                  <a:txBody>
                    <a:bodyPr/>
                    <a:lstStyle/>
                    <a:p>
                      <a:r>
                        <a:rPr lang="en-US" sz="1400" dirty="0">
                          <a:latin typeface="Arial" panose="020B0604020202020204" pitchFamily="34" charset="0"/>
                          <a:cs typeface="Arial" panose="020B0604020202020204" pitchFamily="34" charset="0"/>
                        </a:rPr>
                        <a:t>Atom</a:t>
                      </a:r>
                    </a:p>
                  </a:txBody>
                  <a:tcPr/>
                </a:tc>
                <a:tc>
                  <a:txBody>
                    <a:bodyPr/>
                    <a:lstStyle/>
                    <a:p>
                      <a:r>
                        <a:rPr lang="en-US" sz="1400" dirty="0">
                          <a:latin typeface="Arial" panose="020B0604020202020204" pitchFamily="34" charset="0"/>
                          <a:cs typeface="Arial" panose="020B0604020202020204" pitchFamily="34" charset="0"/>
                        </a:rPr>
                        <a:t>Atom</a:t>
                      </a:r>
                    </a:p>
                  </a:txBody>
                  <a:tcPr/>
                </a:tc>
                <a:tc>
                  <a:txBody>
                    <a:bodyPr/>
                    <a:lstStyle/>
                    <a:p>
                      <a:r>
                        <a:rPr lang="en-US" sz="1400" dirty="0">
                          <a:latin typeface="Arial" panose="020B0604020202020204" pitchFamily="34" charset="0"/>
                          <a:cs typeface="Arial" panose="020B0604020202020204" pitchFamily="34" charset="0"/>
                        </a:rPr>
                        <a:t>Distance, Å</a:t>
                      </a:r>
                    </a:p>
                  </a:txBody>
                  <a:tcPr/>
                </a:tc>
                <a:extLst>
                  <a:ext uri="{0D108BD9-81ED-4DB2-BD59-A6C34878D82A}">
                    <a16:rowId xmlns:a16="http://schemas.microsoft.com/office/drawing/2014/main" val="521499035"/>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Mn(2)</a:t>
                      </a:r>
                    </a:p>
                  </a:txBody>
                  <a:tcPr/>
                </a:tc>
                <a:tc>
                  <a:txBody>
                    <a:bodyPr/>
                    <a:lstStyle/>
                    <a:p>
                      <a:r>
                        <a:rPr lang="en-US" sz="1400" dirty="0">
                          <a:solidFill>
                            <a:srgbClr val="FF0000"/>
                          </a:solidFill>
                          <a:latin typeface="Arial" panose="020B0604020202020204" pitchFamily="34" charset="0"/>
                          <a:cs typeface="Arial" panose="020B0604020202020204" pitchFamily="34" charset="0"/>
                        </a:rPr>
                        <a:t>F(2)</a:t>
                      </a:r>
                    </a:p>
                  </a:txBody>
                  <a:tcPr/>
                </a:tc>
                <a:tc>
                  <a:txBody>
                    <a:bodyPr/>
                    <a:lstStyle/>
                    <a:p>
                      <a:r>
                        <a:rPr lang="en-US" sz="1400" dirty="0">
                          <a:solidFill>
                            <a:srgbClr val="FF0000"/>
                          </a:solidFill>
                          <a:latin typeface="Arial" panose="020B0604020202020204" pitchFamily="34" charset="0"/>
                          <a:cs typeface="Arial" panose="020B0604020202020204" pitchFamily="34" charset="0"/>
                        </a:rPr>
                        <a:t>2.0915(8)</a:t>
                      </a:r>
                    </a:p>
                  </a:txBody>
                  <a:tcPr/>
                </a:tc>
                <a:extLst>
                  <a:ext uri="{0D108BD9-81ED-4DB2-BD59-A6C34878D82A}">
                    <a16:rowId xmlns:a16="http://schemas.microsoft.com/office/drawing/2014/main" val="21719180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Arial" panose="020B0604020202020204" pitchFamily="34" charset="0"/>
                          <a:cs typeface="Arial" panose="020B0604020202020204" pitchFamily="34" charset="0"/>
                        </a:rPr>
                        <a:t>Mn(2)</a:t>
                      </a:r>
                    </a:p>
                  </a:txBody>
                  <a:tcPr/>
                </a:tc>
                <a:tc>
                  <a:txBody>
                    <a:bodyPr/>
                    <a:lstStyle/>
                    <a:p>
                      <a:r>
                        <a:rPr lang="en-US" sz="1400" dirty="0">
                          <a:solidFill>
                            <a:srgbClr val="FF0000"/>
                          </a:solidFill>
                          <a:latin typeface="Arial" panose="020B0604020202020204" pitchFamily="34" charset="0"/>
                          <a:cs typeface="Arial" panose="020B0604020202020204" pitchFamily="34" charset="0"/>
                        </a:rPr>
                        <a:t>F(3)</a:t>
                      </a:r>
                    </a:p>
                  </a:txBody>
                  <a:tcPr/>
                </a:tc>
                <a:tc>
                  <a:txBody>
                    <a:bodyPr/>
                    <a:lstStyle/>
                    <a:p>
                      <a:r>
                        <a:rPr lang="en-US" sz="1400" dirty="0">
                          <a:solidFill>
                            <a:srgbClr val="FF0000"/>
                          </a:solidFill>
                          <a:latin typeface="Arial" panose="020B0604020202020204" pitchFamily="34" charset="0"/>
                          <a:cs typeface="Arial" panose="020B0604020202020204" pitchFamily="34" charset="0"/>
                        </a:rPr>
                        <a:t>2.0492</a:t>
                      </a:r>
                    </a:p>
                  </a:txBody>
                  <a:tcPr/>
                </a:tc>
                <a:extLst>
                  <a:ext uri="{0D108BD9-81ED-4DB2-BD59-A6C34878D82A}">
                    <a16:rowId xmlns:a16="http://schemas.microsoft.com/office/drawing/2014/main" val="12405598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Mn(2)</a:t>
                      </a:r>
                    </a:p>
                  </a:txBody>
                  <a:tcPr/>
                </a:tc>
                <a:tc>
                  <a:txBody>
                    <a:bodyPr/>
                    <a:lstStyle/>
                    <a:p>
                      <a:r>
                        <a:rPr lang="en-US" sz="1400" dirty="0">
                          <a:latin typeface="Arial" panose="020B0604020202020204" pitchFamily="34" charset="0"/>
                          <a:cs typeface="Arial" panose="020B0604020202020204" pitchFamily="34" charset="0"/>
                        </a:rPr>
                        <a:t>O(2)</a:t>
                      </a:r>
                    </a:p>
                  </a:txBody>
                  <a:tcPr/>
                </a:tc>
                <a:tc>
                  <a:txBody>
                    <a:bodyPr/>
                    <a:lstStyle/>
                    <a:p>
                      <a:r>
                        <a:rPr lang="en-US" sz="1400" dirty="0">
                          <a:latin typeface="Arial" panose="020B0604020202020204" pitchFamily="34" charset="0"/>
                          <a:cs typeface="Arial" panose="020B0604020202020204" pitchFamily="34" charset="0"/>
                        </a:rPr>
                        <a:t>1.8985(9)</a:t>
                      </a:r>
                    </a:p>
                  </a:txBody>
                  <a:tcPr/>
                </a:tc>
                <a:extLst>
                  <a:ext uri="{0D108BD9-81ED-4DB2-BD59-A6C34878D82A}">
                    <a16:rowId xmlns:a16="http://schemas.microsoft.com/office/drawing/2014/main" val="376297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Mn(2)</a:t>
                      </a:r>
                    </a:p>
                  </a:txBody>
                  <a:tcPr/>
                </a:tc>
                <a:tc>
                  <a:txBody>
                    <a:bodyPr/>
                    <a:lstStyle/>
                    <a:p>
                      <a:r>
                        <a:rPr lang="en-US" sz="1400" dirty="0">
                          <a:latin typeface="Arial" panose="020B0604020202020204" pitchFamily="34" charset="0"/>
                          <a:cs typeface="Arial" panose="020B0604020202020204" pitchFamily="34" charset="0"/>
                        </a:rPr>
                        <a:t>O(3)</a:t>
                      </a:r>
                    </a:p>
                  </a:txBody>
                  <a:tcPr/>
                </a:tc>
                <a:tc>
                  <a:txBody>
                    <a:bodyPr/>
                    <a:lstStyle/>
                    <a:p>
                      <a:r>
                        <a:rPr lang="en-US" sz="1400" dirty="0">
                          <a:latin typeface="Arial" panose="020B0604020202020204" pitchFamily="34" charset="0"/>
                          <a:cs typeface="Arial" panose="020B0604020202020204" pitchFamily="34" charset="0"/>
                        </a:rPr>
                        <a:t>1.9044(8)</a:t>
                      </a:r>
                    </a:p>
                  </a:txBody>
                  <a:tcPr/>
                </a:tc>
                <a:extLst>
                  <a:ext uri="{0D108BD9-81ED-4DB2-BD59-A6C34878D82A}">
                    <a16:rowId xmlns:a16="http://schemas.microsoft.com/office/drawing/2014/main" val="3950376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Mn(2)</a:t>
                      </a:r>
                    </a:p>
                  </a:txBody>
                  <a:tcPr/>
                </a:tc>
                <a:tc>
                  <a:txBody>
                    <a:bodyPr/>
                    <a:lstStyle/>
                    <a:p>
                      <a:r>
                        <a:rPr lang="en-US" sz="1400" dirty="0">
                          <a:latin typeface="Arial" panose="020B0604020202020204" pitchFamily="34" charset="0"/>
                          <a:cs typeface="Arial" panose="020B0604020202020204" pitchFamily="34" charset="0"/>
                        </a:rPr>
                        <a:t>N(2)</a:t>
                      </a:r>
                    </a:p>
                  </a:txBody>
                  <a:tcPr/>
                </a:tc>
                <a:tc>
                  <a:txBody>
                    <a:bodyPr/>
                    <a:lstStyle/>
                    <a:p>
                      <a:r>
                        <a:rPr lang="en-US" sz="1400" dirty="0">
                          <a:latin typeface="Arial" panose="020B0604020202020204" pitchFamily="34" charset="0"/>
                          <a:cs typeface="Arial" panose="020B0604020202020204" pitchFamily="34" charset="0"/>
                        </a:rPr>
                        <a:t>1.9982(9)</a:t>
                      </a:r>
                    </a:p>
                  </a:txBody>
                  <a:tcPr/>
                </a:tc>
                <a:extLst>
                  <a:ext uri="{0D108BD9-81ED-4DB2-BD59-A6C34878D82A}">
                    <a16:rowId xmlns:a16="http://schemas.microsoft.com/office/drawing/2014/main" val="33297902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Mn(2)</a:t>
                      </a:r>
                    </a:p>
                  </a:txBody>
                  <a:tcPr/>
                </a:tc>
                <a:tc>
                  <a:txBody>
                    <a:bodyPr/>
                    <a:lstStyle/>
                    <a:p>
                      <a:r>
                        <a:rPr lang="en-US" sz="1400" dirty="0">
                          <a:latin typeface="Arial" panose="020B0604020202020204" pitchFamily="34" charset="0"/>
                          <a:cs typeface="Arial" panose="020B0604020202020204" pitchFamily="34" charset="0"/>
                        </a:rPr>
                        <a:t>N(3)</a:t>
                      </a:r>
                    </a:p>
                  </a:txBody>
                  <a:tcPr/>
                </a:tc>
                <a:tc>
                  <a:txBody>
                    <a:bodyPr/>
                    <a:lstStyle/>
                    <a:p>
                      <a:r>
                        <a:rPr lang="en-US" sz="1400" dirty="0">
                          <a:latin typeface="Arial" panose="020B0604020202020204" pitchFamily="34" charset="0"/>
                          <a:cs typeface="Arial" panose="020B0604020202020204" pitchFamily="34" charset="0"/>
                        </a:rPr>
                        <a:t>2.0059(9)</a:t>
                      </a:r>
                    </a:p>
                  </a:txBody>
                  <a:tcPr/>
                </a:tc>
                <a:extLst>
                  <a:ext uri="{0D108BD9-81ED-4DB2-BD59-A6C34878D82A}">
                    <a16:rowId xmlns:a16="http://schemas.microsoft.com/office/drawing/2014/main" val="1873272654"/>
                  </a:ext>
                </a:extLst>
              </a:tr>
            </a:tbl>
          </a:graphicData>
        </a:graphic>
      </p:graphicFrame>
      <p:graphicFrame>
        <p:nvGraphicFramePr>
          <p:cNvPr id="15" name="Table 14">
            <a:extLst>
              <a:ext uri="{FF2B5EF4-FFF2-40B4-BE49-F238E27FC236}">
                <a16:creationId xmlns:a16="http://schemas.microsoft.com/office/drawing/2014/main" id="{E13FFCE3-9A76-C15D-F398-FE989FF8EB6E}"/>
              </a:ext>
            </a:extLst>
          </p:cNvPr>
          <p:cNvGraphicFramePr>
            <a:graphicFrameLocks noGrp="1"/>
          </p:cNvGraphicFramePr>
          <p:nvPr>
            <p:extLst>
              <p:ext uri="{D42A27DB-BD31-4B8C-83A1-F6EECF244321}">
                <p14:modId xmlns:p14="http://schemas.microsoft.com/office/powerpoint/2010/main" val="1574984882"/>
              </p:ext>
            </p:extLst>
          </p:nvPr>
        </p:nvGraphicFramePr>
        <p:xfrm>
          <a:off x="8058818" y="3704119"/>
          <a:ext cx="2892201" cy="2595880"/>
        </p:xfrm>
        <a:graphic>
          <a:graphicData uri="http://schemas.openxmlformats.org/drawingml/2006/table">
            <a:tbl>
              <a:tblPr firstRow="1" bandRow="1">
                <a:tableStyleId>{5C22544A-7EE6-4342-B048-85BDC9FD1C3A}</a:tableStyleId>
              </a:tblPr>
              <a:tblGrid>
                <a:gridCol w="821631">
                  <a:extLst>
                    <a:ext uri="{9D8B030D-6E8A-4147-A177-3AD203B41FA5}">
                      <a16:colId xmlns:a16="http://schemas.microsoft.com/office/drawing/2014/main" val="2044917734"/>
                    </a:ext>
                  </a:extLst>
                </a:gridCol>
                <a:gridCol w="816428">
                  <a:extLst>
                    <a:ext uri="{9D8B030D-6E8A-4147-A177-3AD203B41FA5}">
                      <a16:colId xmlns:a16="http://schemas.microsoft.com/office/drawing/2014/main" val="1112929877"/>
                    </a:ext>
                  </a:extLst>
                </a:gridCol>
                <a:gridCol w="1254142">
                  <a:extLst>
                    <a:ext uri="{9D8B030D-6E8A-4147-A177-3AD203B41FA5}">
                      <a16:colId xmlns:a16="http://schemas.microsoft.com/office/drawing/2014/main" val="390681279"/>
                    </a:ext>
                  </a:extLst>
                </a:gridCol>
              </a:tblGrid>
              <a:tr h="370840">
                <a:tc>
                  <a:txBody>
                    <a:bodyPr/>
                    <a:lstStyle/>
                    <a:p>
                      <a:r>
                        <a:rPr lang="en-US" sz="1400" dirty="0">
                          <a:latin typeface="Arial" panose="020B0604020202020204" pitchFamily="34" charset="0"/>
                          <a:cs typeface="Arial" panose="020B0604020202020204" pitchFamily="34" charset="0"/>
                        </a:rPr>
                        <a:t>Atom</a:t>
                      </a:r>
                    </a:p>
                  </a:txBody>
                  <a:tcPr/>
                </a:tc>
                <a:tc>
                  <a:txBody>
                    <a:bodyPr/>
                    <a:lstStyle/>
                    <a:p>
                      <a:r>
                        <a:rPr lang="en-US" sz="1400" dirty="0">
                          <a:latin typeface="Arial" panose="020B0604020202020204" pitchFamily="34" charset="0"/>
                          <a:cs typeface="Arial" panose="020B0604020202020204" pitchFamily="34" charset="0"/>
                        </a:rPr>
                        <a:t>Atom</a:t>
                      </a:r>
                    </a:p>
                  </a:txBody>
                  <a:tcPr/>
                </a:tc>
                <a:tc>
                  <a:txBody>
                    <a:bodyPr/>
                    <a:lstStyle/>
                    <a:p>
                      <a:r>
                        <a:rPr lang="en-US" sz="1400" dirty="0">
                          <a:latin typeface="Arial" panose="020B0604020202020204" pitchFamily="34" charset="0"/>
                          <a:cs typeface="Arial" panose="020B0604020202020204" pitchFamily="34" charset="0"/>
                        </a:rPr>
                        <a:t>Distance, Å</a:t>
                      </a:r>
                    </a:p>
                  </a:txBody>
                  <a:tcPr/>
                </a:tc>
                <a:extLst>
                  <a:ext uri="{0D108BD9-81ED-4DB2-BD59-A6C34878D82A}">
                    <a16:rowId xmlns:a16="http://schemas.microsoft.com/office/drawing/2014/main" val="521499035"/>
                  </a:ext>
                </a:extLst>
              </a:tr>
              <a:tr h="370840">
                <a:tc>
                  <a:txBody>
                    <a:bodyPr/>
                    <a:lstStyle/>
                    <a:p>
                      <a:r>
                        <a:rPr lang="en-US" sz="1400" dirty="0">
                          <a:solidFill>
                            <a:srgbClr val="FF0000"/>
                          </a:solidFill>
                          <a:latin typeface="Arial" panose="020B0604020202020204" pitchFamily="34" charset="0"/>
                          <a:cs typeface="Arial" panose="020B0604020202020204" pitchFamily="34" charset="0"/>
                        </a:rPr>
                        <a:t>Mn(3)</a:t>
                      </a:r>
                    </a:p>
                  </a:txBody>
                  <a:tcPr/>
                </a:tc>
                <a:tc>
                  <a:txBody>
                    <a:bodyPr/>
                    <a:lstStyle/>
                    <a:p>
                      <a:r>
                        <a:rPr lang="en-US" sz="1400" dirty="0">
                          <a:solidFill>
                            <a:srgbClr val="FF0000"/>
                          </a:solidFill>
                          <a:latin typeface="Arial" panose="020B0604020202020204" pitchFamily="34" charset="0"/>
                          <a:cs typeface="Arial" panose="020B0604020202020204" pitchFamily="34" charset="0"/>
                        </a:rPr>
                        <a:t>F(1)</a:t>
                      </a:r>
                    </a:p>
                  </a:txBody>
                  <a:tcPr/>
                </a:tc>
                <a:tc>
                  <a:txBody>
                    <a:bodyPr/>
                    <a:lstStyle/>
                    <a:p>
                      <a:r>
                        <a:rPr lang="en-US" sz="1400" dirty="0">
                          <a:solidFill>
                            <a:srgbClr val="FF0000"/>
                          </a:solidFill>
                          <a:latin typeface="Arial" panose="020B0604020202020204" pitchFamily="34" charset="0"/>
                          <a:cs typeface="Arial" panose="020B0604020202020204" pitchFamily="34" charset="0"/>
                        </a:rPr>
                        <a:t>2.0956</a:t>
                      </a:r>
                    </a:p>
                  </a:txBody>
                  <a:tcPr/>
                </a:tc>
                <a:extLst>
                  <a:ext uri="{0D108BD9-81ED-4DB2-BD59-A6C34878D82A}">
                    <a16:rowId xmlns:a16="http://schemas.microsoft.com/office/drawing/2014/main" val="21719180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Arial" panose="020B0604020202020204" pitchFamily="34" charset="0"/>
                          <a:cs typeface="Arial" panose="020B0604020202020204" pitchFamily="34" charset="0"/>
                        </a:rPr>
                        <a:t>Mn(3)</a:t>
                      </a:r>
                    </a:p>
                  </a:txBody>
                  <a:tcPr/>
                </a:tc>
                <a:tc>
                  <a:txBody>
                    <a:bodyPr/>
                    <a:lstStyle/>
                    <a:p>
                      <a:r>
                        <a:rPr lang="en-US" sz="1400" dirty="0">
                          <a:solidFill>
                            <a:srgbClr val="FF0000"/>
                          </a:solidFill>
                          <a:latin typeface="Arial" panose="020B0604020202020204" pitchFamily="34" charset="0"/>
                          <a:cs typeface="Arial" panose="020B0604020202020204" pitchFamily="34" charset="0"/>
                        </a:rPr>
                        <a:t>F(4)</a:t>
                      </a:r>
                    </a:p>
                  </a:txBody>
                  <a:tcPr/>
                </a:tc>
                <a:tc>
                  <a:txBody>
                    <a:bodyPr/>
                    <a:lstStyle/>
                    <a:p>
                      <a:r>
                        <a:rPr lang="en-US" sz="1400" dirty="0">
                          <a:solidFill>
                            <a:srgbClr val="FF0000"/>
                          </a:solidFill>
                          <a:latin typeface="Arial" panose="020B0604020202020204" pitchFamily="34" charset="0"/>
                          <a:cs typeface="Arial" panose="020B0604020202020204" pitchFamily="34" charset="0"/>
                        </a:rPr>
                        <a:t>2.0829(8)</a:t>
                      </a:r>
                    </a:p>
                  </a:txBody>
                  <a:tcPr/>
                </a:tc>
                <a:extLst>
                  <a:ext uri="{0D108BD9-81ED-4DB2-BD59-A6C34878D82A}">
                    <a16:rowId xmlns:a16="http://schemas.microsoft.com/office/drawing/2014/main" val="12405598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Mn(3)</a:t>
                      </a:r>
                    </a:p>
                  </a:txBody>
                  <a:tcPr/>
                </a:tc>
                <a:tc>
                  <a:txBody>
                    <a:bodyPr/>
                    <a:lstStyle/>
                    <a:p>
                      <a:r>
                        <a:rPr lang="en-US" sz="1400" dirty="0">
                          <a:latin typeface="Arial" panose="020B0604020202020204" pitchFamily="34" charset="0"/>
                          <a:cs typeface="Arial" panose="020B0604020202020204" pitchFamily="34" charset="0"/>
                        </a:rPr>
                        <a:t>O(4)</a:t>
                      </a:r>
                    </a:p>
                  </a:txBody>
                  <a:tcPr/>
                </a:tc>
                <a:tc>
                  <a:txBody>
                    <a:bodyPr/>
                    <a:lstStyle/>
                    <a:p>
                      <a:r>
                        <a:rPr lang="en-US" sz="1400" dirty="0">
                          <a:latin typeface="Arial" panose="020B0604020202020204" pitchFamily="34" charset="0"/>
                          <a:cs typeface="Arial" panose="020B0604020202020204" pitchFamily="34" charset="0"/>
                        </a:rPr>
                        <a:t>1.8924(8)</a:t>
                      </a:r>
                    </a:p>
                  </a:txBody>
                  <a:tcPr/>
                </a:tc>
                <a:extLst>
                  <a:ext uri="{0D108BD9-81ED-4DB2-BD59-A6C34878D82A}">
                    <a16:rowId xmlns:a16="http://schemas.microsoft.com/office/drawing/2014/main" val="37629799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Mn(3)</a:t>
                      </a:r>
                    </a:p>
                  </a:txBody>
                  <a:tcPr/>
                </a:tc>
                <a:tc>
                  <a:txBody>
                    <a:bodyPr/>
                    <a:lstStyle/>
                    <a:p>
                      <a:r>
                        <a:rPr lang="en-US" sz="1400" dirty="0">
                          <a:latin typeface="Arial" panose="020B0604020202020204" pitchFamily="34" charset="0"/>
                          <a:cs typeface="Arial" panose="020B0604020202020204" pitchFamily="34" charset="0"/>
                        </a:rPr>
                        <a:t>O(5)</a:t>
                      </a:r>
                    </a:p>
                  </a:txBody>
                  <a:tcPr/>
                </a:tc>
                <a:tc>
                  <a:txBody>
                    <a:bodyPr/>
                    <a:lstStyle/>
                    <a:p>
                      <a:r>
                        <a:rPr lang="en-US" sz="1400" dirty="0">
                          <a:latin typeface="Arial" panose="020B0604020202020204" pitchFamily="34" charset="0"/>
                          <a:cs typeface="Arial" panose="020B0604020202020204" pitchFamily="34" charset="0"/>
                        </a:rPr>
                        <a:t>1.9044(8)</a:t>
                      </a:r>
                    </a:p>
                  </a:txBody>
                  <a:tcPr/>
                </a:tc>
                <a:extLst>
                  <a:ext uri="{0D108BD9-81ED-4DB2-BD59-A6C34878D82A}">
                    <a16:rowId xmlns:a16="http://schemas.microsoft.com/office/drawing/2014/main" val="39503763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Mn(3)</a:t>
                      </a:r>
                    </a:p>
                  </a:txBody>
                  <a:tcPr/>
                </a:tc>
                <a:tc>
                  <a:txBody>
                    <a:bodyPr/>
                    <a:lstStyle/>
                    <a:p>
                      <a:r>
                        <a:rPr lang="en-US" sz="1400" dirty="0">
                          <a:latin typeface="Arial" panose="020B0604020202020204" pitchFamily="34" charset="0"/>
                          <a:cs typeface="Arial" panose="020B0604020202020204" pitchFamily="34" charset="0"/>
                        </a:rPr>
                        <a:t>N(4)</a:t>
                      </a:r>
                    </a:p>
                  </a:txBody>
                  <a:tcPr/>
                </a:tc>
                <a:tc>
                  <a:txBody>
                    <a:bodyPr/>
                    <a:lstStyle/>
                    <a:p>
                      <a:r>
                        <a:rPr lang="en-US" sz="1400" dirty="0">
                          <a:latin typeface="Arial" panose="020B0604020202020204" pitchFamily="34" charset="0"/>
                          <a:cs typeface="Arial" panose="020B0604020202020204" pitchFamily="34" charset="0"/>
                        </a:rPr>
                        <a:t>2.0028(8)</a:t>
                      </a:r>
                    </a:p>
                  </a:txBody>
                  <a:tcPr/>
                </a:tc>
                <a:extLst>
                  <a:ext uri="{0D108BD9-81ED-4DB2-BD59-A6C34878D82A}">
                    <a16:rowId xmlns:a16="http://schemas.microsoft.com/office/drawing/2014/main" val="33297902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Mn(3)</a:t>
                      </a:r>
                    </a:p>
                  </a:txBody>
                  <a:tcPr/>
                </a:tc>
                <a:tc>
                  <a:txBody>
                    <a:bodyPr/>
                    <a:lstStyle/>
                    <a:p>
                      <a:r>
                        <a:rPr lang="en-US" sz="1400" dirty="0">
                          <a:latin typeface="Arial" panose="020B0604020202020204" pitchFamily="34" charset="0"/>
                          <a:cs typeface="Arial" panose="020B0604020202020204" pitchFamily="34" charset="0"/>
                        </a:rPr>
                        <a:t>N(1)</a:t>
                      </a:r>
                    </a:p>
                  </a:txBody>
                  <a:tcPr/>
                </a:tc>
                <a:tc>
                  <a:txBody>
                    <a:bodyPr/>
                    <a:lstStyle/>
                    <a:p>
                      <a:r>
                        <a:rPr lang="en-US" sz="1400" dirty="0">
                          <a:latin typeface="Arial" panose="020B0604020202020204" pitchFamily="34" charset="0"/>
                          <a:cs typeface="Arial" panose="020B0604020202020204" pitchFamily="34" charset="0"/>
                        </a:rPr>
                        <a:t>2.0000(8)</a:t>
                      </a:r>
                    </a:p>
                  </a:txBody>
                  <a:tcPr/>
                </a:tc>
                <a:extLst>
                  <a:ext uri="{0D108BD9-81ED-4DB2-BD59-A6C34878D82A}">
                    <a16:rowId xmlns:a16="http://schemas.microsoft.com/office/drawing/2014/main" val="1873272654"/>
                  </a:ext>
                </a:extLst>
              </a:tr>
            </a:tbl>
          </a:graphicData>
        </a:graphic>
      </p:graphicFrame>
    </p:spTree>
    <p:extLst>
      <p:ext uri="{BB962C8B-B14F-4D97-AF65-F5344CB8AC3E}">
        <p14:creationId xmlns:p14="http://schemas.microsoft.com/office/powerpoint/2010/main" val="39061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667A142E-A887-5991-6B7D-4B39C7AE92B4}"/>
              </a:ext>
            </a:extLst>
          </p:cNvPr>
          <p:cNvSpPr>
            <a:spLocks noChangeArrowheads="1"/>
          </p:cNvSpPr>
          <p:nvPr/>
        </p:nvSpPr>
        <p:spPr bwMode="auto">
          <a:xfrm>
            <a:off x="7067666" y="4346655"/>
            <a:ext cx="2089150" cy="433388"/>
          </a:xfrm>
          <a:prstGeom prst="roundRect">
            <a:avLst>
              <a:gd name="adj" fmla="val 16667"/>
            </a:avLst>
          </a:prstGeom>
          <a:solidFill>
            <a:schemeClr val="accent1">
              <a:alpha val="0"/>
            </a:schemeClr>
          </a:solidFill>
          <a:ln w="9525">
            <a:solidFill>
              <a:srgbClr val="00CCFF"/>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en-US">
              <a:ea typeface="ＭＳ Ｐゴシック" pitchFamily="34" charset="-128"/>
            </a:endParaRPr>
          </a:p>
        </p:txBody>
      </p:sp>
      <p:sp>
        <p:nvSpPr>
          <p:cNvPr id="3" name="AutoShape 7">
            <a:extLst>
              <a:ext uri="{FF2B5EF4-FFF2-40B4-BE49-F238E27FC236}">
                <a16:creationId xmlns:a16="http://schemas.microsoft.com/office/drawing/2014/main" id="{530D71DB-A98A-0718-DF13-11AFAB097351}"/>
              </a:ext>
            </a:extLst>
          </p:cNvPr>
          <p:cNvSpPr>
            <a:spLocks noChangeArrowheads="1"/>
          </p:cNvSpPr>
          <p:nvPr/>
        </p:nvSpPr>
        <p:spPr bwMode="auto">
          <a:xfrm>
            <a:off x="5843704" y="4995942"/>
            <a:ext cx="3382963" cy="1584325"/>
          </a:xfrm>
          <a:prstGeom prst="roundRect">
            <a:avLst>
              <a:gd name="adj" fmla="val 16667"/>
            </a:avLst>
          </a:prstGeom>
          <a:solidFill>
            <a:schemeClr val="accent1">
              <a:alpha val="0"/>
            </a:schemeClr>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en-US">
              <a:ea typeface="ＭＳ Ｐゴシック" pitchFamily="34" charset="-128"/>
            </a:endParaRPr>
          </a:p>
        </p:txBody>
      </p:sp>
      <p:sp>
        <p:nvSpPr>
          <p:cNvPr id="4" name="Line 17">
            <a:extLst>
              <a:ext uri="{FF2B5EF4-FFF2-40B4-BE49-F238E27FC236}">
                <a16:creationId xmlns:a16="http://schemas.microsoft.com/office/drawing/2014/main" id="{AF70EDD1-B345-7F58-78EB-9902D8FEA8C1}"/>
              </a:ext>
            </a:extLst>
          </p:cNvPr>
          <p:cNvSpPr>
            <a:spLocks noChangeShapeType="1"/>
          </p:cNvSpPr>
          <p:nvPr/>
        </p:nvSpPr>
        <p:spPr bwMode="auto">
          <a:xfrm>
            <a:off x="8005879" y="2546430"/>
            <a:ext cx="8636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Line 18">
            <a:extLst>
              <a:ext uri="{FF2B5EF4-FFF2-40B4-BE49-F238E27FC236}">
                <a16:creationId xmlns:a16="http://schemas.microsoft.com/office/drawing/2014/main" id="{209EA21F-3331-B285-6920-244544251CAD}"/>
              </a:ext>
            </a:extLst>
          </p:cNvPr>
          <p:cNvSpPr>
            <a:spLocks noChangeShapeType="1"/>
          </p:cNvSpPr>
          <p:nvPr/>
        </p:nvSpPr>
        <p:spPr bwMode="auto">
          <a:xfrm>
            <a:off x="8005879" y="2473405"/>
            <a:ext cx="8636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Line 19">
            <a:extLst>
              <a:ext uri="{FF2B5EF4-FFF2-40B4-BE49-F238E27FC236}">
                <a16:creationId xmlns:a16="http://schemas.microsoft.com/office/drawing/2014/main" id="{73914F30-20E7-55A6-ABD1-D0E0552DF2AB}"/>
              </a:ext>
            </a:extLst>
          </p:cNvPr>
          <p:cNvSpPr>
            <a:spLocks noChangeShapeType="1"/>
          </p:cNvSpPr>
          <p:nvPr/>
        </p:nvSpPr>
        <p:spPr bwMode="auto">
          <a:xfrm>
            <a:off x="8005879" y="2186067"/>
            <a:ext cx="86360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Line 20">
            <a:extLst>
              <a:ext uri="{FF2B5EF4-FFF2-40B4-BE49-F238E27FC236}">
                <a16:creationId xmlns:a16="http://schemas.microsoft.com/office/drawing/2014/main" id="{14E2D40D-DC7E-D55C-E3E3-5DDF0F47AF9E}"/>
              </a:ext>
            </a:extLst>
          </p:cNvPr>
          <p:cNvSpPr>
            <a:spLocks noChangeShapeType="1"/>
          </p:cNvSpPr>
          <p:nvPr/>
        </p:nvSpPr>
        <p:spPr bwMode="auto">
          <a:xfrm>
            <a:off x="8005879" y="1322467"/>
            <a:ext cx="86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 name="Line 21">
            <a:extLst>
              <a:ext uri="{FF2B5EF4-FFF2-40B4-BE49-F238E27FC236}">
                <a16:creationId xmlns:a16="http://schemas.microsoft.com/office/drawing/2014/main" id="{CE3C9CA7-43A2-27E0-2B95-46425989D071}"/>
              </a:ext>
            </a:extLst>
          </p:cNvPr>
          <p:cNvSpPr>
            <a:spLocks noChangeShapeType="1"/>
          </p:cNvSpPr>
          <p:nvPr/>
        </p:nvSpPr>
        <p:spPr bwMode="auto">
          <a:xfrm>
            <a:off x="8005879" y="963692"/>
            <a:ext cx="8636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9" name="Picture 8">
            <a:extLst>
              <a:ext uri="{FF2B5EF4-FFF2-40B4-BE49-F238E27FC236}">
                <a16:creationId xmlns:a16="http://schemas.microsoft.com/office/drawing/2014/main" id="{BAADB3F0-C484-04AD-2ABE-893ED530C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529" y="530305"/>
            <a:ext cx="471488"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FC98FBF9-CAE1-4A13-B8BA-5DDCDEF4A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554" y="1179592"/>
            <a:ext cx="46831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3D08542-64D3-4694-5D61-61363A133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3041" y="2330530"/>
            <a:ext cx="4635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7EE0AB5-319C-441B-7433-31642762C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166" y="2330530"/>
            <a:ext cx="47466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BB8C71B7-7C7C-0C93-B8E0-5BCAF2962E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1554" y="2041605"/>
            <a:ext cx="47307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C5286765-2BB1-61DB-F634-B1FC747B08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366" y="1179592"/>
            <a:ext cx="744538"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39">
            <a:extLst>
              <a:ext uri="{FF2B5EF4-FFF2-40B4-BE49-F238E27FC236}">
                <a16:creationId xmlns:a16="http://schemas.microsoft.com/office/drawing/2014/main" id="{8FBD6CDC-F133-4E7A-A764-9BBC9E558D63}"/>
              </a:ext>
            </a:extLst>
          </p:cNvPr>
          <p:cNvSpPr>
            <a:spLocks noChangeShapeType="1"/>
          </p:cNvSpPr>
          <p:nvPr/>
        </p:nvSpPr>
        <p:spPr bwMode="auto">
          <a:xfrm flipV="1">
            <a:off x="8293216" y="233053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 name="Line 40">
            <a:extLst>
              <a:ext uri="{FF2B5EF4-FFF2-40B4-BE49-F238E27FC236}">
                <a16:creationId xmlns:a16="http://schemas.microsoft.com/office/drawing/2014/main" id="{05628B1E-8D17-B91D-9EE5-2ACD91E34105}"/>
              </a:ext>
            </a:extLst>
          </p:cNvPr>
          <p:cNvSpPr>
            <a:spLocks noChangeShapeType="1"/>
          </p:cNvSpPr>
          <p:nvPr/>
        </p:nvSpPr>
        <p:spPr bwMode="auto">
          <a:xfrm flipV="1">
            <a:off x="8580554" y="233053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Line 41">
            <a:extLst>
              <a:ext uri="{FF2B5EF4-FFF2-40B4-BE49-F238E27FC236}">
                <a16:creationId xmlns:a16="http://schemas.microsoft.com/office/drawing/2014/main" id="{4E15E494-A148-5B23-C043-BEE5A2CEEE36}"/>
              </a:ext>
            </a:extLst>
          </p:cNvPr>
          <p:cNvSpPr>
            <a:spLocks noChangeShapeType="1"/>
          </p:cNvSpPr>
          <p:nvPr/>
        </p:nvSpPr>
        <p:spPr bwMode="auto">
          <a:xfrm flipV="1">
            <a:off x="8436091" y="1971755"/>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Line 42">
            <a:extLst>
              <a:ext uri="{FF2B5EF4-FFF2-40B4-BE49-F238E27FC236}">
                <a16:creationId xmlns:a16="http://schemas.microsoft.com/office/drawing/2014/main" id="{1A6B967D-210F-D441-55A4-05255BF19FBD}"/>
              </a:ext>
            </a:extLst>
          </p:cNvPr>
          <p:cNvSpPr>
            <a:spLocks noChangeShapeType="1"/>
          </p:cNvSpPr>
          <p:nvPr/>
        </p:nvSpPr>
        <p:spPr bwMode="auto">
          <a:xfrm flipV="1">
            <a:off x="8436091" y="1179592"/>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Text Box 47">
            <a:extLst>
              <a:ext uri="{FF2B5EF4-FFF2-40B4-BE49-F238E27FC236}">
                <a16:creationId xmlns:a16="http://schemas.microsoft.com/office/drawing/2014/main" id="{F3E22AE8-8620-B7FF-8666-A37BA062E7B8}"/>
              </a:ext>
            </a:extLst>
          </p:cNvPr>
          <p:cNvSpPr txBox="1">
            <a:spLocks noChangeArrowheads="1"/>
          </p:cNvSpPr>
          <p:nvPr/>
        </p:nvSpPr>
        <p:spPr bwMode="auto">
          <a:xfrm>
            <a:off x="8869479" y="2401967"/>
            <a:ext cx="34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400"/>
              <a:t>e</a:t>
            </a:r>
            <a:r>
              <a:rPr kumimoji="1" lang="en-US" altLang="ja-JP" sz="1400" baseline="-25000"/>
              <a:t>g</a:t>
            </a:r>
          </a:p>
        </p:txBody>
      </p:sp>
      <p:sp>
        <p:nvSpPr>
          <p:cNvPr id="20" name="Text Box 48">
            <a:extLst>
              <a:ext uri="{FF2B5EF4-FFF2-40B4-BE49-F238E27FC236}">
                <a16:creationId xmlns:a16="http://schemas.microsoft.com/office/drawing/2014/main" id="{863E9688-E801-73A0-B96D-71FA23EC90E3}"/>
              </a:ext>
            </a:extLst>
          </p:cNvPr>
          <p:cNvSpPr txBox="1">
            <a:spLocks noChangeArrowheads="1"/>
          </p:cNvSpPr>
          <p:nvPr/>
        </p:nvSpPr>
        <p:spPr bwMode="auto">
          <a:xfrm>
            <a:off x="8891704" y="2043192"/>
            <a:ext cx="409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400"/>
              <a:t>b</a:t>
            </a:r>
            <a:r>
              <a:rPr kumimoji="1" lang="en-US" altLang="ja-JP" sz="1400" baseline="-25000"/>
              <a:t>2g</a:t>
            </a:r>
          </a:p>
        </p:txBody>
      </p:sp>
      <p:sp>
        <p:nvSpPr>
          <p:cNvPr id="21" name="Text Box 49">
            <a:extLst>
              <a:ext uri="{FF2B5EF4-FFF2-40B4-BE49-F238E27FC236}">
                <a16:creationId xmlns:a16="http://schemas.microsoft.com/office/drawing/2014/main" id="{06E42F44-8240-6C32-69CC-90D41697B434}"/>
              </a:ext>
            </a:extLst>
          </p:cNvPr>
          <p:cNvSpPr txBox="1">
            <a:spLocks noChangeArrowheads="1"/>
          </p:cNvSpPr>
          <p:nvPr/>
        </p:nvSpPr>
        <p:spPr bwMode="auto">
          <a:xfrm>
            <a:off x="8891704" y="1179592"/>
            <a:ext cx="409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400"/>
              <a:t>a</a:t>
            </a:r>
            <a:r>
              <a:rPr kumimoji="1" lang="en-US" altLang="ja-JP" sz="1400" baseline="-25000"/>
              <a:t>1g</a:t>
            </a:r>
          </a:p>
        </p:txBody>
      </p:sp>
      <p:sp>
        <p:nvSpPr>
          <p:cNvPr id="22" name="Text Box 50">
            <a:extLst>
              <a:ext uri="{FF2B5EF4-FFF2-40B4-BE49-F238E27FC236}">
                <a16:creationId xmlns:a16="http://schemas.microsoft.com/office/drawing/2014/main" id="{B04D56CB-C6E6-D543-630E-7A58D6C3CD29}"/>
              </a:ext>
            </a:extLst>
          </p:cNvPr>
          <p:cNvSpPr txBox="1">
            <a:spLocks noChangeArrowheads="1"/>
          </p:cNvSpPr>
          <p:nvPr/>
        </p:nvSpPr>
        <p:spPr bwMode="auto">
          <a:xfrm>
            <a:off x="8891704" y="746205"/>
            <a:ext cx="409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400"/>
              <a:t>b</a:t>
            </a:r>
            <a:r>
              <a:rPr kumimoji="1" lang="en-US" altLang="ja-JP" sz="1400" baseline="-25000"/>
              <a:t>1g</a:t>
            </a:r>
          </a:p>
        </p:txBody>
      </p:sp>
      <p:pic>
        <p:nvPicPr>
          <p:cNvPr id="23" name="Picture 22">
            <a:extLst>
              <a:ext uri="{FF2B5EF4-FFF2-40B4-BE49-F238E27FC236}">
                <a16:creationId xmlns:a16="http://schemas.microsoft.com/office/drawing/2014/main" id="{0D86E140-D935-6AD9-FA84-57EECF9D2C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054" y="1106567"/>
            <a:ext cx="346075" cy="3603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B4D8954-2AF9-DF93-99D0-B0AB86A2FE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9466" y="674767"/>
            <a:ext cx="577850" cy="3984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4EFE61C5-EC18-A8EA-74E0-A4519C5B1F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1366" y="1971755"/>
            <a:ext cx="327025" cy="360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A8E30693-700D-9DC5-27E3-A5852121E7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6904" y="2330530"/>
            <a:ext cx="327025" cy="3413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61C8EF51-9972-66D4-1FF4-2FEA448ABB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2491" y="2330530"/>
            <a:ext cx="327025" cy="360363"/>
          </a:xfrm>
          <a:prstGeom prst="rect">
            <a:avLst/>
          </a:prstGeom>
          <a:noFill/>
          <a:extLst>
            <a:ext uri="{909E8E84-426E-40DD-AFC4-6F175D3DCCD1}">
              <a14:hiddenFill xmlns:a14="http://schemas.microsoft.com/office/drawing/2010/main">
                <a:solidFill>
                  <a:srgbClr val="FFFFFF"/>
                </a:solidFill>
              </a14:hiddenFill>
            </a:ext>
          </a:extLst>
        </p:spPr>
      </p:pic>
      <p:sp>
        <p:nvSpPr>
          <p:cNvPr id="28" name="Line 65">
            <a:extLst>
              <a:ext uri="{FF2B5EF4-FFF2-40B4-BE49-F238E27FC236}">
                <a16:creationId xmlns:a16="http://schemas.microsoft.com/office/drawing/2014/main" id="{86AF9911-ADDA-0818-B802-7CDF21233082}"/>
              </a:ext>
            </a:extLst>
          </p:cNvPr>
          <p:cNvSpPr>
            <a:spLocks noChangeShapeType="1"/>
          </p:cNvSpPr>
          <p:nvPr/>
        </p:nvSpPr>
        <p:spPr bwMode="auto">
          <a:xfrm>
            <a:off x="7931266" y="4562555"/>
            <a:ext cx="64770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Line 66">
            <a:extLst>
              <a:ext uri="{FF2B5EF4-FFF2-40B4-BE49-F238E27FC236}">
                <a16:creationId xmlns:a16="http://schemas.microsoft.com/office/drawing/2014/main" id="{F7D03AE5-82DA-F906-4E65-BCBE594F20F1}"/>
              </a:ext>
            </a:extLst>
          </p:cNvPr>
          <p:cNvSpPr>
            <a:spLocks noChangeShapeType="1"/>
          </p:cNvSpPr>
          <p:nvPr/>
        </p:nvSpPr>
        <p:spPr bwMode="auto">
          <a:xfrm>
            <a:off x="7931266" y="4132342"/>
            <a:ext cx="6477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 name="Line 67">
            <a:extLst>
              <a:ext uri="{FF2B5EF4-FFF2-40B4-BE49-F238E27FC236}">
                <a16:creationId xmlns:a16="http://schemas.microsoft.com/office/drawing/2014/main" id="{71C72DAA-7C1D-1A42-247E-B891B68A264A}"/>
              </a:ext>
            </a:extLst>
          </p:cNvPr>
          <p:cNvSpPr>
            <a:spLocks noChangeShapeType="1"/>
          </p:cNvSpPr>
          <p:nvPr/>
        </p:nvSpPr>
        <p:spPr bwMode="auto">
          <a:xfrm>
            <a:off x="7931266" y="3627517"/>
            <a:ext cx="647700" cy="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 name="Line 68">
            <a:extLst>
              <a:ext uri="{FF2B5EF4-FFF2-40B4-BE49-F238E27FC236}">
                <a16:creationId xmlns:a16="http://schemas.microsoft.com/office/drawing/2014/main" id="{B230EF91-CCCC-0308-56BE-2BA186C4387F}"/>
              </a:ext>
            </a:extLst>
          </p:cNvPr>
          <p:cNvSpPr>
            <a:spLocks noChangeShapeType="1"/>
          </p:cNvSpPr>
          <p:nvPr/>
        </p:nvSpPr>
        <p:spPr bwMode="auto">
          <a:xfrm>
            <a:off x="7931266" y="3410030"/>
            <a:ext cx="647700" cy="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 name="Line 69">
            <a:extLst>
              <a:ext uri="{FF2B5EF4-FFF2-40B4-BE49-F238E27FC236}">
                <a16:creationId xmlns:a16="http://schemas.microsoft.com/office/drawing/2014/main" id="{549D36AE-73F0-A742-F5D9-861B9478792B}"/>
              </a:ext>
            </a:extLst>
          </p:cNvPr>
          <p:cNvSpPr>
            <a:spLocks noChangeShapeType="1"/>
          </p:cNvSpPr>
          <p:nvPr/>
        </p:nvSpPr>
        <p:spPr bwMode="auto">
          <a:xfrm>
            <a:off x="7931266" y="3338592"/>
            <a:ext cx="647700" cy="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 name="Text Box 70">
            <a:extLst>
              <a:ext uri="{FF2B5EF4-FFF2-40B4-BE49-F238E27FC236}">
                <a16:creationId xmlns:a16="http://schemas.microsoft.com/office/drawing/2014/main" id="{1C375F94-65F6-7C37-7C01-7EADE06CD9F6}"/>
              </a:ext>
            </a:extLst>
          </p:cNvPr>
          <p:cNvSpPr txBox="1">
            <a:spLocks noChangeArrowheads="1"/>
          </p:cNvSpPr>
          <p:nvPr/>
        </p:nvSpPr>
        <p:spPr bwMode="auto">
          <a:xfrm>
            <a:off x="8794865" y="4419680"/>
            <a:ext cx="466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400" dirty="0"/>
              <a:t>B</a:t>
            </a:r>
            <a:r>
              <a:rPr kumimoji="1" lang="en-US" altLang="ja-JP" sz="1400" baseline="-25000" dirty="0"/>
              <a:t>1g</a:t>
            </a:r>
          </a:p>
        </p:txBody>
      </p:sp>
      <p:sp>
        <p:nvSpPr>
          <p:cNvPr id="34" name="Text Box 71">
            <a:extLst>
              <a:ext uri="{FF2B5EF4-FFF2-40B4-BE49-F238E27FC236}">
                <a16:creationId xmlns:a16="http://schemas.microsoft.com/office/drawing/2014/main" id="{FDC9E698-23CB-C575-9C41-F1F6784E97BF}"/>
              </a:ext>
            </a:extLst>
          </p:cNvPr>
          <p:cNvSpPr txBox="1">
            <a:spLocks noChangeArrowheads="1"/>
          </p:cNvSpPr>
          <p:nvPr/>
        </p:nvSpPr>
        <p:spPr bwMode="auto">
          <a:xfrm>
            <a:off x="8794866" y="3483055"/>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400" dirty="0" err="1"/>
              <a:t>E</a:t>
            </a:r>
            <a:r>
              <a:rPr kumimoji="1" lang="en-US" altLang="ja-JP" sz="1400" baseline="-25000" dirty="0" err="1"/>
              <a:t>g</a:t>
            </a:r>
            <a:endParaRPr kumimoji="1" lang="en-US" altLang="ja-JP" sz="1400" baseline="-25000" dirty="0"/>
          </a:p>
        </p:txBody>
      </p:sp>
      <p:sp>
        <p:nvSpPr>
          <p:cNvPr id="35" name="Text Box 72">
            <a:extLst>
              <a:ext uri="{FF2B5EF4-FFF2-40B4-BE49-F238E27FC236}">
                <a16:creationId xmlns:a16="http://schemas.microsoft.com/office/drawing/2014/main" id="{52D79018-3E4B-9C4A-C781-B5A40E966720}"/>
              </a:ext>
            </a:extLst>
          </p:cNvPr>
          <p:cNvSpPr txBox="1">
            <a:spLocks noChangeArrowheads="1"/>
          </p:cNvSpPr>
          <p:nvPr/>
        </p:nvSpPr>
        <p:spPr bwMode="auto">
          <a:xfrm>
            <a:off x="8794866" y="3122692"/>
            <a:ext cx="50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400"/>
              <a:t>B</a:t>
            </a:r>
            <a:r>
              <a:rPr kumimoji="1" lang="en-US" altLang="ja-JP" sz="1400" baseline="-25000"/>
              <a:t>2g</a:t>
            </a:r>
          </a:p>
        </p:txBody>
      </p:sp>
      <p:sp>
        <p:nvSpPr>
          <p:cNvPr id="36" name="Line 73">
            <a:extLst>
              <a:ext uri="{FF2B5EF4-FFF2-40B4-BE49-F238E27FC236}">
                <a16:creationId xmlns:a16="http://schemas.microsoft.com/office/drawing/2014/main" id="{8D1A64EC-BFD8-BC02-67D4-B9AC95B06F98}"/>
              </a:ext>
            </a:extLst>
          </p:cNvPr>
          <p:cNvSpPr>
            <a:spLocks noChangeShapeType="1"/>
          </p:cNvSpPr>
          <p:nvPr/>
        </p:nvSpPr>
        <p:spPr bwMode="auto">
          <a:xfrm>
            <a:off x="6851766" y="5572205"/>
            <a:ext cx="719138" cy="0"/>
          </a:xfrm>
          <a:prstGeom prst="line">
            <a:avLst/>
          </a:prstGeom>
          <a:noFill/>
          <a:ln w="19050">
            <a:solidFill>
              <a:srgbClr val="CC3300"/>
            </a:solidFill>
            <a:prstDash val="dash"/>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 name="Line 74">
            <a:extLst>
              <a:ext uri="{FF2B5EF4-FFF2-40B4-BE49-F238E27FC236}">
                <a16:creationId xmlns:a16="http://schemas.microsoft.com/office/drawing/2014/main" id="{E9DC2737-0F48-2F49-F81C-391303E5F75E}"/>
              </a:ext>
            </a:extLst>
          </p:cNvPr>
          <p:cNvSpPr>
            <a:spLocks noChangeShapeType="1"/>
          </p:cNvSpPr>
          <p:nvPr/>
        </p:nvSpPr>
        <p:spPr bwMode="auto">
          <a:xfrm>
            <a:off x="6851766" y="5283280"/>
            <a:ext cx="719138" cy="0"/>
          </a:xfrm>
          <a:prstGeom prst="line">
            <a:avLst/>
          </a:prstGeom>
          <a:noFill/>
          <a:ln w="19050">
            <a:solidFill>
              <a:srgbClr val="CC3300"/>
            </a:solidFill>
            <a:prstDash val="dash"/>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 name="Line 75">
            <a:extLst>
              <a:ext uri="{FF2B5EF4-FFF2-40B4-BE49-F238E27FC236}">
                <a16:creationId xmlns:a16="http://schemas.microsoft.com/office/drawing/2014/main" id="{6C53029A-A275-332F-B511-0CC776FAF33A}"/>
              </a:ext>
            </a:extLst>
          </p:cNvPr>
          <p:cNvSpPr>
            <a:spLocks noChangeShapeType="1"/>
          </p:cNvSpPr>
          <p:nvPr/>
        </p:nvSpPr>
        <p:spPr bwMode="auto">
          <a:xfrm>
            <a:off x="6851766" y="5645230"/>
            <a:ext cx="719138" cy="0"/>
          </a:xfrm>
          <a:prstGeom prst="line">
            <a:avLst/>
          </a:prstGeom>
          <a:noFill/>
          <a:ln w="19050">
            <a:solidFill>
              <a:srgbClr val="CC3300"/>
            </a:solidFill>
            <a:prstDash val="dash"/>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Line 76">
            <a:extLst>
              <a:ext uri="{FF2B5EF4-FFF2-40B4-BE49-F238E27FC236}">
                <a16:creationId xmlns:a16="http://schemas.microsoft.com/office/drawing/2014/main" id="{D77878B5-6975-A209-154E-B2CBD3297709}"/>
              </a:ext>
            </a:extLst>
          </p:cNvPr>
          <p:cNvSpPr>
            <a:spLocks noChangeShapeType="1"/>
          </p:cNvSpPr>
          <p:nvPr/>
        </p:nvSpPr>
        <p:spPr bwMode="auto">
          <a:xfrm>
            <a:off x="6851766" y="6004005"/>
            <a:ext cx="719138" cy="0"/>
          </a:xfrm>
          <a:prstGeom prst="line">
            <a:avLst/>
          </a:prstGeom>
          <a:noFill/>
          <a:ln w="19050">
            <a:solidFill>
              <a:srgbClr val="CC3300"/>
            </a:solidFill>
            <a:prstDash val="dash"/>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 name="Line 77">
            <a:extLst>
              <a:ext uri="{FF2B5EF4-FFF2-40B4-BE49-F238E27FC236}">
                <a16:creationId xmlns:a16="http://schemas.microsoft.com/office/drawing/2014/main" id="{938C7901-8007-D9F2-8A2B-9AA0C12D99E8}"/>
              </a:ext>
            </a:extLst>
          </p:cNvPr>
          <p:cNvSpPr>
            <a:spLocks noChangeShapeType="1"/>
          </p:cNvSpPr>
          <p:nvPr/>
        </p:nvSpPr>
        <p:spPr bwMode="auto">
          <a:xfrm flipV="1">
            <a:off x="7570904" y="5715080"/>
            <a:ext cx="287338" cy="36036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 name="Line 78">
            <a:extLst>
              <a:ext uri="{FF2B5EF4-FFF2-40B4-BE49-F238E27FC236}">
                <a16:creationId xmlns:a16="http://schemas.microsoft.com/office/drawing/2014/main" id="{263CB861-3440-8DB1-22F2-2AD569529EB7}"/>
              </a:ext>
            </a:extLst>
          </p:cNvPr>
          <p:cNvSpPr>
            <a:spLocks noChangeShapeType="1"/>
          </p:cNvSpPr>
          <p:nvPr/>
        </p:nvSpPr>
        <p:spPr bwMode="auto">
          <a:xfrm flipH="1" flipV="1">
            <a:off x="7572491" y="5283280"/>
            <a:ext cx="287338" cy="4318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Line 79">
            <a:extLst>
              <a:ext uri="{FF2B5EF4-FFF2-40B4-BE49-F238E27FC236}">
                <a16:creationId xmlns:a16="http://schemas.microsoft.com/office/drawing/2014/main" id="{C81B4F91-FA87-7D3B-7F26-716BCD553CF7}"/>
              </a:ext>
            </a:extLst>
          </p:cNvPr>
          <p:cNvSpPr>
            <a:spLocks noChangeShapeType="1"/>
          </p:cNvSpPr>
          <p:nvPr/>
        </p:nvSpPr>
        <p:spPr bwMode="auto">
          <a:xfrm>
            <a:off x="6851766" y="6075442"/>
            <a:ext cx="719138" cy="0"/>
          </a:xfrm>
          <a:prstGeom prst="line">
            <a:avLst/>
          </a:prstGeom>
          <a:noFill/>
          <a:ln w="19050">
            <a:solidFill>
              <a:srgbClr val="CC3300"/>
            </a:solidFill>
            <a:prstDash val="dash"/>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Line 80">
            <a:extLst>
              <a:ext uri="{FF2B5EF4-FFF2-40B4-BE49-F238E27FC236}">
                <a16:creationId xmlns:a16="http://schemas.microsoft.com/office/drawing/2014/main" id="{119CF75D-F797-23E2-6308-605D7BC1CEBD}"/>
              </a:ext>
            </a:extLst>
          </p:cNvPr>
          <p:cNvSpPr>
            <a:spLocks noChangeShapeType="1"/>
          </p:cNvSpPr>
          <p:nvPr/>
        </p:nvSpPr>
        <p:spPr bwMode="auto">
          <a:xfrm flipH="1" flipV="1">
            <a:off x="7643929" y="5643642"/>
            <a:ext cx="214313" cy="7143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 name="Text Box 86">
            <a:extLst>
              <a:ext uri="{FF2B5EF4-FFF2-40B4-BE49-F238E27FC236}">
                <a16:creationId xmlns:a16="http://schemas.microsoft.com/office/drawing/2014/main" id="{9A45A76B-35B1-99AF-1722-EDA21856970F}"/>
              </a:ext>
            </a:extLst>
          </p:cNvPr>
          <p:cNvSpPr txBox="1">
            <a:spLocks noChangeArrowheads="1"/>
          </p:cNvSpPr>
          <p:nvPr/>
        </p:nvSpPr>
        <p:spPr bwMode="auto">
          <a:xfrm>
            <a:off x="8794865" y="3987880"/>
            <a:ext cx="54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400" dirty="0"/>
              <a:t>A</a:t>
            </a:r>
            <a:r>
              <a:rPr kumimoji="1" lang="en-US" altLang="ja-JP" sz="1400" baseline="-25000" dirty="0"/>
              <a:t>1g</a:t>
            </a:r>
          </a:p>
        </p:txBody>
      </p:sp>
      <p:pic>
        <p:nvPicPr>
          <p:cNvPr id="45" name="Picture 44">
            <a:extLst>
              <a:ext uri="{FF2B5EF4-FFF2-40B4-BE49-F238E27FC236}">
                <a16:creationId xmlns:a16="http://schemas.microsoft.com/office/drawing/2014/main" id="{F0CEFC92-C1B0-7450-A8C5-3FB7D23C058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V="1">
            <a:off x="7426441" y="4419680"/>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B038E268-1DDF-A604-9F94-DF632D88E2A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V="1">
            <a:off x="7426441" y="3987880"/>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DC7BFBF7-F677-B9F6-2FB0-6001B3F1D91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V="1">
            <a:off x="7426441" y="3554492"/>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C8569319-D4CB-B7F4-D4FE-9C3ED33C8CE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V="1">
            <a:off x="7426441" y="3195717"/>
            <a:ext cx="360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Line 99">
            <a:extLst>
              <a:ext uri="{FF2B5EF4-FFF2-40B4-BE49-F238E27FC236}">
                <a16:creationId xmlns:a16="http://schemas.microsoft.com/office/drawing/2014/main" id="{902F7B92-CF67-9ABB-3CB0-4AFD670757E7}"/>
              </a:ext>
            </a:extLst>
          </p:cNvPr>
          <p:cNvSpPr>
            <a:spLocks noChangeShapeType="1"/>
          </p:cNvSpPr>
          <p:nvPr/>
        </p:nvSpPr>
        <p:spPr bwMode="auto">
          <a:xfrm>
            <a:off x="7931266" y="5715080"/>
            <a:ext cx="649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0" name="Text Box 100">
            <a:extLst>
              <a:ext uri="{FF2B5EF4-FFF2-40B4-BE49-F238E27FC236}">
                <a16:creationId xmlns:a16="http://schemas.microsoft.com/office/drawing/2014/main" id="{5AA89993-83E7-A418-D4CE-000695C01EC9}"/>
              </a:ext>
            </a:extLst>
          </p:cNvPr>
          <p:cNvSpPr txBox="1">
            <a:spLocks noChangeArrowheads="1"/>
          </p:cNvSpPr>
          <p:nvPr/>
        </p:nvSpPr>
        <p:spPr bwMode="auto">
          <a:xfrm>
            <a:off x="8723429" y="5572205"/>
            <a:ext cx="576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400" baseline="30000">
                <a:solidFill>
                  <a:srgbClr val="0000FF"/>
                </a:solidFill>
              </a:rPr>
              <a:t>5</a:t>
            </a:r>
            <a:r>
              <a:rPr kumimoji="1" lang="en-US" altLang="ja-JP" sz="1400">
                <a:solidFill>
                  <a:srgbClr val="0000FF"/>
                </a:solidFill>
              </a:rPr>
              <a:t>B</a:t>
            </a:r>
            <a:r>
              <a:rPr kumimoji="1" lang="en-US" altLang="ja-JP" sz="1400" baseline="-25000">
                <a:solidFill>
                  <a:srgbClr val="0000FF"/>
                </a:solidFill>
              </a:rPr>
              <a:t>1g</a:t>
            </a:r>
          </a:p>
        </p:txBody>
      </p:sp>
      <p:sp>
        <p:nvSpPr>
          <p:cNvPr id="51" name="Line 106">
            <a:extLst>
              <a:ext uri="{FF2B5EF4-FFF2-40B4-BE49-F238E27FC236}">
                <a16:creationId xmlns:a16="http://schemas.microsoft.com/office/drawing/2014/main" id="{FF18F1DD-1526-91A0-FC4E-27985746DF01}"/>
              </a:ext>
            </a:extLst>
          </p:cNvPr>
          <p:cNvSpPr>
            <a:spLocks noChangeShapeType="1"/>
          </p:cNvSpPr>
          <p:nvPr/>
        </p:nvSpPr>
        <p:spPr bwMode="auto">
          <a:xfrm flipV="1">
            <a:off x="6996229" y="3051255"/>
            <a:ext cx="0" cy="1728788"/>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2" name="Text Box 107">
            <a:extLst>
              <a:ext uri="{FF2B5EF4-FFF2-40B4-BE49-F238E27FC236}">
                <a16:creationId xmlns:a16="http://schemas.microsoft.com/office/drawing/2014/main" id="{890AE553-3BE3-E28F-1ADC-5FA735BBCDE7}"/>
              </a:ext>
            </a:extLst>
          </p:cNvPr>
          <p:cNvSpPr txBox="1">
            <a:spLocks noChangeArrowheads="1"/>
          </p:cNvSpPr>
          <p:nvPr/>
        </p:nvSpPr>
        <p:spPr bwMode="auto">
          <a:xfrm rot="16200000">
            <a:off x="6365991" y="3752930"/>
            <a:ext cx="957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200">
                <a:latin typeface="Times New Roman" pitchFamily="18" charset="0"/>
              </a:rPr>
              <a:t>~10000 cm</a:t>
            </a:r>
            <a:r>
              <a:rPr kumimoji="1" lang="en-US" altLang="ja-JP" sz="1200" baseline="30000">
                <a:latin typeface="Times New Roman" pitchFamily="18" charset="0"/>
              </a:rPr>
              <a:t>-1</a:t>
            </a:r>
          </a:p>
        </p:txBody>
      </p:sp>
      <p:sp>
        <p:nvSpPr>
          <p:cNvPr id="53" name="Line 108">
            <a:extLst>
              <a:ext uri="{FF2B5EF4-FFF2-40B4-BE49-F238E27FC236}">
                <a16:creationId xmlns:a16="http://schemas.microsoft.com/office/drawing/2014/main" id="{00777BF0-F81D-5A72-6736-171062F07957}"/>
              </a:ext>
            </a:extLst>
          </p:cNvPr>
          <p:cNvSpPr>
            <a:spLocks noChangeShapeType="1"/>
          </p:cNvSpPr>
          <p:nvPr/>
        </p:nvSpPr>
        <p:spPr bwMode="auto">
          <a:xfrm flipV="1">
            <a:off x="6275504" y="5211842"/>
            <a:ext cx="0" cy="865188"/>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4" name="Text Box 109">
            <a:extLst>
              <a:ext uri="{FF2B5EF4-FFF2-40B4-BE49-F238E27FC236}">
                <a16:creationId xmlns:a16="http://schemas.microsoft.com/office/drawing/2014/main" id="{776CBCF6-0841-4ADF-0418-0DB6DCBE4B6C}"/>
              </a:ext>
            </a:extLst>
          </p:cNvPr>
          <p:cNvSpPr txBox="1">
            <a:spLocks noChangeArrowheads="1"/>
          </p:cNvSpPr>
          <p:nvPr/>
        </p:nvSpPr>
        <p:spPr bwMode="auto">
          <a:xfrm rot="16200000">
            <a:off x="5726229" y="5543630"/>
            <a:ext cx="652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200">
                <a:latin typeface="Times New Roman" pitchFamily="18" charset="0"/>
              </a:rPr>
              <a:t>~1 cm</a:t>
            </a:r>
            <a:r>
              <a:rPr kumimoji="1" lang="en-US" altLang="ja-JP" sz="1200" baseline="30000">
                <a:latin typeface="Times New Roman" pitchFamily="18" charset="0"/>
              </a:rPr>
              <a:t>-1</a:t>
            </a:r>
          </a:p>
        </p:txBody>
      </p:sp>
      <p:sp>
        <p:nvSpPr>
          <p:cNvPr id="55" name="Line 110">
            <a:extLst>
              <a:ext uri="{FF2B5EF4-FFF2-40B4-BE49-F238E27FC236}">
                <a16:creationId xmlns:a16="http://schemas.microsoft.com/office/drawing/2014/main" id="{B512CC46-0257-63DE-18BE-4E5B3367C4E3}"/>
              </a:ext>
            </a:extLst>
          </p:cNvPr>
          <p:cNvSpPr>
            <a:spLocks noChangeShapeType="1"/>
          </p:cNvSpPr>
          <p:nvPr/>
        </p:nvSpPr>
        <p:spPr bwMode="auto">
          <a:xfrm flipV="1">
            <a:off x="7356591" y="4418092"/>
            <a:ext cx="0" cy="288925"/>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6" name="Text Box 111">
            <a:extLst>
              <a:ext uri="{FF2B5EF4-FFF2-40B4-BE49-F238E27FC236}">
                <a16:creationId xmlns:a16="http://schemas.microsoft.com/office/drawing/2014/main" id="{F87B639A-4B28-70A9-BC21-45BC1BB83899}"/>
              </a:ext>
            </a:extLst>
          </p:cNvPr>
          <p:cNvSpPr txBox="1">
            <a:spLocks noChangeArrowheads="1"/>
          </p:cNvSpPr>
          <p:nvPr/>
        </p:nvSpPr>
        <p:spPr bwMode="auto">
          <a:xfrm rot="16200000">
            <a:off x="6900979" y="4441905"/>
            <a:ext cx="577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000">
                <a:latin typeface="Times New Roman" pitchFamily="18" charset="0"/>
              </a:rPr>
              <a:t>~1 cm</a:t>
            </a:r>
            <a:r>
              <a:rPr kumimoji="1" lang="en-US" altLang="ja-JP" sz="1000" baseline="30000">
                <a:latin typeface="Times New Roman" pitchFamily="18" charset="0"/>
              </a:rPr>
              <a:t>-1</a:t>
            </a:r>
          </a:p>
        </p:txBody>
      </p:sp>
      <p:sp>
        <p:nvSpPr>
          <p:cNvPr id="57" name="Text Box 118">
            <a:extLst>
              <a:ext uri="{FF2B5EF4-FFF2-40B4-BE49-F238E27FC236}">
                <a16:creationId xmlns:a16="http://schemas.microsoft.com/office/drawing/2014/main" id="{6BA917EA-B527-B801-4F39-1F73C9AB9DA0}"/>
              </a:ext>
            </a:extLst>
          </p:cNvPr>
          <p:cNvSpPr txBox="1">
            <a:spLocks noChangeArrowheads="1"/>
          </p:cNvSpPr>
          <p:nvPr/>
        </p:nvSpPr>
        <p:spPr bwMode="auto">
          <a:xfrm>
            <a:off x="6346941" y="5138817"/>
            <a:ext cx="461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200" i="1">
                <a:latin typeface="Times New Roman" pitchFamily="18" charset="0"/>
              </a:rPr>
              <a:t>S</a:t>
            </a:r>
            <a:r>
              <a:rPr kumimoji="1" lang="en-US" altLang="ja-JP" sz="1200" i="1" baseline="-25000">
                <a:latin typeface="Times New Roman" pitchFamily="18" charset="0"/>
              </a:rPr>
              <a:t>z</a:t>
            </a:r>
            <a:r>
              <a:rPr kumimoji="1" lang="en-US" altLang="ja-JP" sz="1200">
                <a:latin typeface="Times New Roman" pitchFamily="18" charset="0"/>
              </a:rPr>
              <a:t>=0</a:t>
            </a:r>
          </a:p>
        </p:txBody>
      </p:sp>
      <p:sp>
        <p:nvSpPr>
          <p:cNvPr id="58" name="Text Box 119">
            <a:extLst>
              <a:ext uri="{FF2B5EF4-FFF2-40B4-BE49-F238E27FC236}">
                <a16:creationId xmlns:a16="http://schemas.microsoft.com/office/drawing/2014/main" id="{23887C34-42C4-BCAB-5E6C-C157E0CA1E58}"/>
              </a:ext>
            </a:extLst>
          </p:cNvPr>
          <p:cNvSpPr txBox="1">
            <a:spLocks noChangeArrowheads="1"/>
          </p:cNvSpPr>
          <p:nvPr/>
        </p:nvSpPr>
        <p:spPr bwMode="auto">
          <a:xfrm>
            <a:off x="6304079" y="5429330"/>
            <a:ext cx="546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200" i="1">
                <a:latin typeface="Times New Roman" pitchFamily="18" charset="0"/>
              </a:rPr>
              <a:t>S</a:t>
            </a:r>
            <a:r>
              <a:rPr kumimoji="1" lang="en-US" altLang="ja-JP" sz="1200" i="1" baseline="-25000">
                <a:latin typeface="Times New Roman" pitchFamily="18" charset="0"/>
              </a:rPr>
              <a:t>z</a:t>
            </a:r>
            <a:r>
              <a:rPr kumimoji="1" lang="en-US" altLang="ja-JP" sz="1200">
                <a:latin typeface="Times New Roman" pitchFamily="18" charset="0"/>
              </a:rPr>
              <a:t>=</a:t>
            </a:r>
            <a:r>
              <a:rPr kumimoji="1" lang="en-US" altLang="ja-JP" sz="1200">
                <a:latin typeface="Times New Roman" pitchFamily="18" charset="0"/>
                <a:sym typeface="Symbol" pitchFamily="18" charset="2"/>
              </a:rPr>
              <a:t>1</a:t>
            </a:r>
          </a:p>
        </p:txBody>
      </p:sp>
      <p:sp>
        <p:nvSpPr>
          <p:cNvPr id="59" name="Text Box 120">
            <a:extLst>
              <a:ext uri="{FF2B5EF4-FFF2-40B4-BE49-F238E27FC236}">
                <a16:creationId xmlns:a16="http://schemas.microsoft.com/office/drawing/2014/main" id="{6DCBAD90-254D-8C1C-E460-680FF8C8462D}"/>
              </a:ext>
            </a:extLst>
          </p:cNvPr>
          <p:cNvSpPr txBox="1">
            <a:spLocks noChangeArrowheads="1"/>
          </p:cNvSpPr>
          <p:nvPr/>
        </p:nvSpPr>
        <p:spPr bwMode="auto">
          <a:xfrm>
            <a:off x="6346941" y="5859542"/>
            <a:ext cx="546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200" i="1">
                <a:latin typeface="Times New Roman" pitchFamily="18" charset="0"/>
              </a:rPr>
              <a:t>S</a:t>
            </a:r>
            <a:r>
              <a:rPr kumimoji="1" lang="en-US" altLang="ja-JP" sz="1200" i="1" baseline="-25000">
                <a:latin typeface="Times New Roman" pitchFamily="18" charset="0"/>
              </a:rPr>
              <a:t>z</a:t>
            </a:r>
            <a:r>
              <a:rPr kumimoji="1" lang="en-US" altLang="ja-JP" sz="1200">
                <a:latin typeface="Times New Roman" pitchFamily="18" charset="0"/>
              </a:rPr>
              <a:t>=</a:t>
            </a:r>
            <a:r>
              <a:rPr kumimoji="1" lang="en-US" altLang="ja-JP" sz="1200">
                <a:latin typeface="Times New Roman" pitchFamily="18" charset="0"/>
                <a:sym typeface="Symbol" pitchFamily="18" charset="2"/>
              </a:rPr>
              <a:t>2</a:t>
            </a:r>
          </a:p>
        </p:txBody>
      </p:sp>
      <p:sp>
        <p:nvSpPr>
          <p:cNvPr id="60" name="Text Box 134">
            <a:extLst>
              <a:ext uri="{FF2B5EF4-FFF2-40B4-BE49-F238E27FC236}">
                <a16:creationId xmlns:a16="http://schemas.microsoft.com/office/drawing/2014/main" id="{E363E262-766C-6768-DA12-0B976573BFBE}"/>
              </a:ext>
            </a:extLst>
          </p:cNvPr>
          <p:cNvSpPr txBox="1">
            <a:spLocks noChangeArrowheads="1"/>
          </p:cNvSpPr>
          <p:nvPr/>
        </p:nvSpPr>
        <p:spPr bwMode="auto">
          <a:xfrm>
            <a:off x="6923204" y="6075442"/>
            <a:ext cx="592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i="1">
                <a:latin typeface="Times New Roman" pitchFamily="18" charset="0"/>
              </a:rPr>
              <a:t>D</a:t>
            </a:r>
            <a:r>
              <a:rPr kumimoji="1" lang="en-US" altLang="ja-JP">
                <a:latin typeface="Times New Roman" pitchFamily="18" charset="0"/>
              </a:rPr>
              <a:t>&lt;0</a:t>
            </a:r>
          </a:p>
        </p:txBody>
      </p:sp>
      <p:sp>
        <p:nvSpPr>
          <p:cNvPr id="61" name="Text Box 138">
            <a:extLst>
              <a:ext uri="{FF2B5EF4-FFF2-40B4-BE49-F238E27FC236}">
                <a16:creationId xmlns:a16="http://schemas.microsoft.com/office/drawing/2014/main" id="{CEEFC020-6EA6-9317-C8F8-B6FB1878E4E4}"/>
              </a:ext>
            </a:extLst>
          </p:cNvPr>
          <p:cNvSpPr txBox="1">
            <a:spLocks noChangeArrowheads="1"/>
          </p:cNvSpPr>
          <p:nvPr/>
        </p:nvSpPr>
        <p:spPr bwMode="auto">
          <a:xfrm rot="16200000">
            <a:off x="4183179" y="1303417"/>
            <a:ext cx="1441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200">
                <a:latin typeface="Times New Roman" pitchFamily="18" charset="0"/>
              </a:rPr>
              <a:t>ORBITAL STATES</a:t>
            </a:r>
            <a:endParaRPr kumimoji="1" lang="en-US" altLang="ja-JP" sz="1200" baseline="30000">
              <a:latin typeface="Times New Roman" pitchFamily="18" charset="0"/>
            </a:endParaRPr>
          </a:p>
        </p:txBody>
      </p:sp>
      <p:sp>
        <p:nvSpPr>
          <p:cNvPr id="62" name="Text Box 139">
            <a:extLst>
              <a:ext uri="{FF2B5EF4-FFF2-40B4-BE49-F238E27FC236}">
                <a16:creationId xmlns:a16="http://schemas.microsoft.com/office/drawing/2014/main" id="{CA41EAC0-A235-4F04-9E69-560F563772CA}"/>
              </a:ext>
            </a:extLst>
          </p:cNvPr>
          <p:cNvSpPr txBox="1">
            <a:spLocks noChangeArrowheads="1"/>
          </p:cNvSpPr>
          <p:nvPr/>
        </p:nvSpPr>
        <p:spPr bwMode="auto">
          <a:xfrm rot="16200000">
            <a:off x="5843498" y="3870405"/>
            <a:ext cx="1492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200" dirty="0">
                <a:latin typeface="Times New Roman" pitchFamily="18" charset="0"/>
              </a:rPr>
              <a:t>SPECTRAL TERMS</a:t>
            </a:r>
            <a:endParaRPr kumimoji="1" lang="en-US" altLang="ja-JP" sz="1200" baseline="30000" dirty="0">
              <a:latin typeface="Times New Roman" pitchFamily="18" charset="0"/>
            </a:endParaRPr>
          </a:p>
        </p:txBody>
      </p:sp>
      <p:sp>
        <p:nvSpPr>
          <p:cNvPr id="63" name="Text Box 141">
            <a:extLst>
              <a:ext uri="{FF2B5EF4-FFF2-40B4-BE49-F238E27FC236}">
                <a16:creationId xmlns:a16="http://schemas.microsoft.com/office/drawing/2014/main" id="{61AB97E7-04B1-9305-3B50-C7AB588F417B}"/>
              </a:ext>
            </a:extLst>
          </p:cNvPr>
          <p:cNvSpPr txBox="1">
            <a:spLocks noChangeArrowheads="1"/>
          </p:cNvSpPr>
          <p:nvPr/>
        </p:nvSpPr>
        <p:spPr bwMode="auto">
          <a:xfrm rot="16200000">
            <a:off x="4553066" y="5632530"/>
            <a:ext cx="841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kumimoji="1" lang="en-US" altLang="ja-JP" sz="1200" b="1">
                <a:latin typeface="Times New Roman" pitchFamily="18" charset="0"/>
              </a:rPr>
              <a:t>ZFS</a:t>
            </a:r>
            <a:r>
              <a:rPr kumimoji="1" lang="en-US" altLang="ja-JP" sz="1200">
                <a:latin typeface="Times New Roman" pitchFamily="18" charset="0"/>
              </a:rPr>
              <a:t> states</a:t>
            </a:r>
            <a:endParaRPr kumimoji="1" lang="en-US" altLang="ja-JP" sz="1200" b="1" baseline="30000">
              <a:latin typeface="Times New Roman" pitchFamily="18" charset="0"/>
            </a:endParaRPr>
          </a:p>
        </p:txBody>
      </p:sp>
      <p:sp>
        <p:nvSpPr>
          <p:cNvPr id="64" name="Text Box 142">
            <a:extLst>
              <a:ext uri="{FF2B5EF4-FFF2-40B4-BE49-F238E27FC236}">
                <a16:creationId xmlns:a16="http://schemas.microsoft.com/office/drawing/2014/main" id="{5CBDC890-CFE0-06CD-A41D-AB783B022077}"/>
              </a:ext>
            </a:extLst>
          </p:cNvPr>
          <p:cNvSpPr txBox="1">
            <a:spLocks noChangeArrowheads="1"/>
          </p:cNvSpPr>
          <p:nvPr/>
        </p:nvSpPr>
        <p:spPr bwMode="auto">
          <a:xfrm>
            <a:off x="5426191" y="530305"/>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kumimoji="1" lang="en-US" altLang="ja-JP" sz="1200" b="1">
                <a:latin typeface="Times New Roman" pitchFamily="18" charset="0"/>
              </a:rPr>
              <a:t>Elongated</a:t>
            </a:r>
          </a:p>
          <a:p>
            <a:pPr algn="ctr" eaLnBrk="1" hangingPunct="1"/>
            <a:r>
              <a:rPr kumimoji="1" lang="en-US" altLang="ja-JP" sz="1200" b="1">
                <a:latin typeface="Times New Roman" pitchFamily="18" charset="0"/>
              </a:rPr>
              <a:t>octahedron</a:t>
            </a:r>
            <a:endParaRPr kumimoji="1" lang="en-US" altLang="ja-JP" sz="1200" b="1" baseline="30000">
              <a:latin typeface="Times New Roman" pitchFamily="18" charset="0"/>
            </a:endParaRPr>
          </a:p>
        </p:txBody>
      </p:sp>
      <p:sp>
        <p:nvSpPr>
          <p:cNvPr id="65" name="AutoShape 144">
            <a:extLst>
              <a:ext uri="{FF2B5EF4-FFF2-40B4-BE49-F238E27FC236}">
                <a16:creationId xmlns:a16="http://schemas.microsoft.com/office/drawing/2014/main" id="{C1178E29-B610-8F00-B397-41EE093146E9}"/>
              </a:ext>
            </a:extLst>
          </p:cNvPr>
          <p:cNvSpPr>
            <a:spLocks noChangeArrowheads="1"/>
          </p:cNvSpPr>
          <p:nvPr/>
        </p:nvSpPr>
        <p:spPr bwMode="auto">
          <a:xfrm rot="5645002">
            <a:off x="8975841" y="4887992"/>
            <a:ext cx="503238" cy="142875"/>
          </a:xfrm>
          <a:prstGeom prst="curvedDownArrow">
            <a:avLst>
              <a:gd name="adj1" fmla="val 70444"/>
              <a:gd name="adj2" fmla="val 140889"/>
              <a:gd name="adj3" fmla="val 33333"/>
            </a:avLst>
          </a:prstGeom>
          <a:solidFill>
            <a:schemeClr val="accent1"/>
          </a:solidFill>
          <a:ln w="9525">
            <a:solidFill>
              <a:schemeClr val="tx1"/>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TextBox 134">
            <a:extLst>
              <a:ext uri="{FF2B5EF4-FFF2-40B4-BE49-F238E27FC236}">
                <a16:creationId xmlns:a16="http://schemas.microsoft.com/office/drawing/2014/main" id="{EDE796CE-D7F5-9DC3-117A-EA2B259BAD87}"/>
              </a:ext>
            </a:extLst>
          </p:cNvPr>
          <p:cNvSpPr txBox="1"/>
          <p:nvPr/>
        </p:nvSpPr>
        <p:spPr>
          <a:xfrm>
            <a:off x="3482605" y="277733"/>
            <a:ext cx="250390"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solidFill>
              </a:rPr>
              <a:t>3</a:t>
            </a:r>
          </a:p>
        </p:txBody>
      </p:sp>
      <p:sp>
        <p:nvSpPr>
          <p:cNvPr id="67" name="Title 1">
            <a:extLst>
              <a:ext uri="{FF2B5EF4-FFF2-40B4-BE49-F238E27FC236}">
                <a16:creationId xmlns:a16="http://schemas.microsoft.com/office/drawing/2014/main" id="{4F27C247-E175-360C-734B-574695E10CF7}"/>
              </a:ext>
            </a:extLst>
          </p:cNvPr>
          <p:cNvSpPr txBox="1">
            <a:spLocks/>
          </p:cNvSpPr>
          <p:nvPr/>
        </p:nvSpPr>
        <p:spPr>
          <a:xfrm>
            <a:off x="219150" y="331469"/>
            <a:ext cx="4401428" cy="1085057"/>
          </a:xfrm>
          <a:prstGeom prst="rect">
            <a:avLst/>
          </a:prstGeom>
          <a:noFill/>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400" b="1" dirty="0">
                <a:solidFill>
                  <a:srgbClr val="0000CC"/>
                </a:solidFill>
                <a:latin typeface="+mj-lt"/>
                <a:cs typeface="Arial" charset="0"/>
              </a:rPr>
              <a:t>Anisotropy in elongated octahedra in Mn(III) complexes</a:t>
            </a:r>
          </a:p>
        </p:txBody>
      </p:sp>
      <p:sp>
        <p:nvSpPr>
          <p:cNvPr id="69" name="TextBox 68">
            <a:extLst>
              <a:ext uri="{FF2B5EF4-FFF2-40B4-BE49-F238E27FC236}">
                <a16:creationId xmlns:a16="http://schemas.microsoft.com/office/drawing/2014/main" id="{5DF798E4-4660-584F-5C92-B4A60F4E4569}"/>
              </a:ext>
            </a:extLst>
          </p:cNvPr>
          <p:cNvSpPr txBox="1"/>
          <p:nvPr/>
        </p:nvSpPr>
        <p:spPr>
          <a:xfrm>
            <a:off x="711006" y="1413193"/>
            <a:ext cx="2896794" cy="861774"/>
          </a:xfrm>
          <a:prstGeom prst="rect">
            <a:avLst/>
          </a:prstGeom>
          <a:noFill/>
        </p:spPr>
        <p:txBody>
          <a:bodyPr wrap="square">
            <a:spAutoFit/>
          </a:bodyPr>
          <a:lstStyle/>
          <a:p>
            <a:pPr algn="just"/>
            <a:r>
              <a:rPr lang="en-US" sz="1600" dirty="0">
                <a:solidFill>
                  <a:srgbClr val="222222"/>
                </a:solidFill>
                <a:highlight>
                  <a:srgbClr val="FFFFFF"/>
                </a:highlight>
                <a:latin typeface="arial" panose="020B0604020202020204" pitchFamily="34" charset="0"/>
              </a:rPr>
              <a:t>T</a:t>
            </a:r>
            <a:r>
              <a:rPr lang="en-US" sz="1600" b="0" i="0" dirty="0">
                <a:solidFill>
                  <a:srgbClr val="222222"/>
                </a:solidFill>
                <a:effectLst/>
                <a:highlight>
                  <a:srgbClr val="FFFFFF"/>
                </a:highlight>
                <a:latin typeface="arial" panose="020B0604020202020204" pitchFamily="34" charset="0"/>
              </a:rPr>
              <a:t>he development of new coordination compounds with tailored magnetic properties</a:t>
            </a:r>
            <a:r>
              <a:rPr lang="en-US" sz="1800" b="0" i="0" dirty="0">
                <a:solidFill>
                  <a:srgbClr val="222222"/>
                </a:solidFill>
                <a:effectLst/>
                <a:highlight>
                  <a:srgbClr val="FFFFFF"/>
                </a:highlight>
                <a:latin typeface="arial" panose="020B0604020202020204" pitchFamily="34" charset="0"/>
              </a:rPr>
              <a:t>.</a:t>
            </a:r>
            <a:endParaRPr lang="en-US" dirty="0"/>
          </a:p>
        </p:txBody>
      </p:sp>
      <p:sp>
        <p:nvSpPr>
          <p:cNvPr id="70" name="TextBox 69">
            <a:extLst>
              <a:ext uri="{FF2B5EF4-FFF2-40B4-BE49-F238E27FC236}">
                <a16:creationId xmlns:a16="http://schemas.microsoft.com/office/drawing/2014/main" id="{9BA47D4C-F636-F8F3-36C0-3277DB034664}"/>
              </a:ext>
            </a:extLst>
          </p:cNvPr>
          <p:cNvSpPr txBox="1"/>
          <p:nvPr/>
        </p:nvSpPr>
        <p:spPr>
          <a:xfrm>
            <a:off x="803671" y="5017641"/>
            <a:ext cx="2629897" cy="1323439"/>
          </a:xfrm>
          <a:prstGeom prst="rect">
            <a:avLst/>
          </a:prstGeom>
          <a:noFill/>
        </p:spPr>
        <p:txBody>
          <a:bodyPr wrap="square">
            <a:spAutoFit/>
          </a:bodyPr>
          <a:lstStyle/>
          <a:p>
            <a:pPr algn="just"/>
            <a:r>
              <a:rPr lang="en-US" sz="1600" dirty="0">
                <a:solidFill>
                  <a:srgbClr val="222222"/>
                </a:solidFill>
                <a:highlight>
                  <a:srgbClr val="FFFFFF"/>
                </a:highlight>
                <a:latin typeface="arial" panose="020B0604020202020204" pitchFamily="34" charset="0"/>
              </a:rPr>
              <a:t>T</a:t>
            </a:r>
            <a:r>
              <a:rPr lang="en-US" sz="1600" b="0" i="0" dirty="0">
                <a:solidFill>
                  <a:srgbClr val="222222"/>
                </a:solidFill>
                <a:effectLst/>
                <a:highlight>
                  <a:srgbClr val="FFFFFF"/>
                </a:highlight>
                <a:latin typeface="arial" panose="020B0604020202020204" pitchFamily="34" charset="0"/>
              </a:rPr>
              <a:t>he ground states are magnetic</a:t>
            </a:r>
            <a:r>
              <a:rPr lang="en-US" sz="1600" dirty="0">
                <a:solidFill>
                  <a:srgbClr val="222222"/>
                </a:solidFill>
                <a:highlight>
                  <a:srgbClr val="FFFFFF"/>
                </a:highlight>
                <a:latin typeface="arial" panose="020B0604020202020204" pitchFamily="34" charset="0"/>
              </a:rPr>
              <a:t> for Mn(III) complexes with an elongated octahedra geometry.</a:t>
            </a:r>
            <a:endParaRPr lang="en-US" sz="1600" dirty="0"/>
          </a:p>
        </p:txBody>
      </p:sp>
      <p:sp>
        <p:nvSpPr>
          <p:cNvPr id="71" name="TextBox 70">
            <a:extLst>
              <a:ext uri="{FF2B5EF4-FFF2-40B4-BE49-F238E27FC236}">
                <a16:creationId xmlns:a16="http://schemas.microsoft.com/office/drawing/2014/main" id="{3B827CDB-E3BA-0A05-04CD-45C3E8E1FA38}"/>
              </a:ext>
            </a:extLst>
          </p:cNvPr>
          <p:cNvSpPr txBox="1"/>
          <p:nvPr/>
        </p:nvSpPr>
        <p:spPr>
          <a:xfrm>
            <a:off x="711006" y="2956858"/>
            <a:ext cx="2896794" cy="830997"/>
          </a:xfrm>
          <a:prstGeom prst="rect">
            <a:avLst/>
          </a:prstGeom>
          <a:noFill/>
        </p:spPr>
        <p:txBody>
          <a:bodyPr wrap="square">
            <a:spAutoFit/>
          </a:bodyPr>
          <a:lstStyle/>
          <a:p>
            <a:pPr algn="just"/>
            <a:r>
              <a:rPr lang="en-US" sz="1600" dirty="0">
                <a:solidFill>
                  <a:srgbClr val="222222"/>
                </a:solidFill>
                <a:highlight>
                  <a:srgbClr val="FFFFFF"/>
                </a:highlight>
                <a:latin typeface="arial" panose="020B0604020202020204" pitchFamily="34" charset="0"/>
              </a:rPr>
              <a:t>Weak Field Ligands</a:t>
            </a:r>
          </a:p>
          <a:p>
            <a:pPr algn="just"/>
            <a:r>
              <a:rPr lang="en-US" sz="1600" dirty="0">
                <a:solidFill>
                  <a:srgbClr val="222222"/>
                </a:solidFill>
                <a:highlight>
                  <a:srgbClr val="FFFFFF"/>
                </a:highlight>
                <a:latin typeface="arial" panose="020B0604020202020204" pitchFamily="34" charset="0"/>
              </a:rPr>
              <a:t>Weak Metal Interactions</a:t>
            </a:r>
          </a:p>
          <a:p>
            <a:pPr algn="just"/>
            <a:r>
              <a:rPr lang="en-US" sz="1600" dirty="0">
                <a:solidFill>
                  <a:srgbClr val="222222"/>
                </a:solidFill>
                <a:highlight>
                  <a:srgbClr val="FFFFFF"/>
                </a:highlight>
                <a:latin typeface="arial" panose="020B0604020202020204" pitchFamily="34" charset="0"/>
              </a:rPr>
              <a:t>High-Spin Complexes </a:t>
            </a:r>
            <a:endParaRPr lang="en-US" dirty="0"/>
          </a:p>
        </p:txBody>
      </p:sp>
    </p:spTree>
    <p:extLst>
      <p:ext uri="{BB962C8B-B14F-4D97-AF65-F5344CB8AC3E}">
        <p14:creationId xmlns:p14="http://schemas.microsoft.com/office/powerpoint/2010/main" val="87206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E0378D95-3056-B0F5-4635-21B86EDD29B1}"/>
              </a:ext>
            </a:extLst>
          </p:cNvPr>
          <p:cNvSpPr txBox="1"/>
          <p:nvPr/>
        </p:nvSpPr>
        <p:spPr>
          <a:xfrm>
            <a:off x="4917421" y="3075057"/>
            <a:ext cx="283091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latin typeface="Times New Roman" pitchFamily="18" charset="0"/>
                <a:cs typeface="Times New Roman" pitchFamily="18" charset="0"/>
              </a:rPr>
              <a:t>Thank You! </a:t>
            </a:r>
          </a:p>
        </p:txBody>
      </p:sp>
    </p:spTree>
    <p:extLst>
      <p:ext uri="{BB962C8B-B14F-4D97-AF65-F5344CB8AC3E}">
        <p14:creationId xmlns:p14="http://schemas.microsoft.com/office/powerpoint/2010/main" val="418582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A089-89BD-3474-63FA-0AC6C91C8865}"/>
              </a:ext>
            </a:extLst>
          </p:cNvPr>
          <p:cNvSpPr>
            <a:spLocks noGrp="1"/>
          </p:cNvSpPr>
          <p:nvPr>
            <p:ph type="title"/>
          </p:nvPr>
        </p:nvSpPr>
        <p:spPr/>
        <p:txBody>
          <a:bodyPr>
            <a:normAutofit/>
          </a:bodyPr>
          <a:lstStyle/>
          <a:p>
            <a:r>
              <a:rPr lang="en-US" sz="2400" b="1" dirty="0">
                <a:solidFill>
                  <a:srgbClr val="0000CC"/>
                </a:solidFill>
              </a:rPr>
              <a:t>Fluoride Metal Complexes.</a:t>
            </a:r>
          </a:p>
        </p:txBody>
      </p:sp>
      <p:sp>
        <p:nvSpPr>
          <p:cNvPr id="3" name="Content Placeholder 2">
            <a:extLst>
              <a:ext uri="{FF2B5EF4-FFF2-40B4-BE49-F238E27FC236}">
                <a16:creationId xmlns:a16="http://schemas.microsoft.com/office/drawing/2014/main" id="{FCFEA67F-C5CB-8067-14B5-CEADF7368E0A}"/>
              </a:ext>
            </a:extLst>
          </p:cNvPr>
          <p:cNvSpPr>
            <a:spLocks noGrp="1"/>
          </p:cNvSpPr>
          <p:nvPr>
            <p:ph idx="1"/>
          </p:nvPr>
        </p:nvSpPr>
        <p:spPr>
          <a:xfrm>
            <a:off x="838200" y="2605541"/>
            <a:ext cx="10515600" cy="1646918"/>
          </a:xfrm>
        </p:spPr>
        <p:txBody>
          <a:bodyPr>
            <a:normAutofit/>
          </a:bodyPr>
          <a:lstStyle/>
          <a:p>
            <a:pPr algn="just"/>
            <a:r>
              <a:rPr lang="en-US" sz="1600" b="0" i="0" dirty="0">
                <a:solidFill>
                  <a:srgbClr val="222222"/>
                </a:solidFill>
                <a:effectLst/>
                <a:highlight>
                  <a:srgbClr val="FFFFFF"/>
                </a:highlight>
                <a:latin typeface="arial" panose="020B0604020202020204" pitchFamily="34" charset="0"/>
              </a:rPr>
              <a:t>Fluoride transitional metal ion complexes have several applications in catalysis, material science, due to their unique properties and reactivity. In this work we present the synthesis and structural analysis of two </a:t>
            </a:r>
            <a:r>
              <a:rPr lang="en-US" sz="1600" b="0" i="0" dirty="0" err="1">
                <a:solidFill>
                  <a:srgbClr val="222222"/>
                </a:solidFill>
                <a:effectLst/>
                <a:highlight>
                  <a:srgbClr val="FFFFFF"/>
                </a:highlight>
                <a:latin typeface="arial" panose="020B0604020202020204" pitchFamily="34" charset="0"/>
              </a:rPr>
              <a:t>fluoro</a:t>
            </a:r>
            <a:r>
              <a:rPr lang="en-US" sz="1600" b="0" i="0" dirty="0">
                <a:solidFill>
                  <a:srgbClr val="222222"/>
                </a:solidFill>
                <a:effectLst/>
                <a:highlight>
                  <a:srgbClr val="FFFFFF"/>
                </a:highlight>
                <a:latin typeface="arial" panose="020B0604020202020204" pitchFamily="34" charset="0"/>
              </a:rPr>
              <a:t>-manganese (III) complexes obtained with hydrogen difluoride ion, a special fluorinating agent. The compounds show a combination of strong hydrogen bonds (as provided by HF</a:t>
            </a:r>
            <a:r>
              <a:rPr lang="en-US" sz="1600" b="0" i="0" baseline="-25000" dirty="0">
                <a:solidFill>
                  <a:srgbClr val="222222"/>
                </a:solidFill>
                <a:effectLst/>
                <a:highlight>
                  <a:srgbClr val="FFFFFF"/>
                </a:highlight>
                <a:latin typeface="arial" panose="020B0604020202020204" pitchFamily="34" charset="0"/>
              </a:rPr>
              <a:t>2</a:t>
            </a:r>
            <a:r>
              <a:rPr lang="en-US" sz="1600" b="0" i="0" baseline="30000" dirty="0">
                <a:solidFill>
                  <a:srgbClr val="222222"/>
                </a:solidFill>
                <a:effectLst/>
                <a:highlight>
                  <a:srgbClr val="FFFFFF"/>
                </a:highlight>
                <a:latin typeface="arial" panose="020B0604020202020204" pitchFamily="34" charset="0"/>
              </a:rPr>
              <a:t>−</a:t>
            </a:r>
            <a:r>
              <a:rPr lang="en-US" sz="1600" b="0" i="0" dirty="0">
                <a:solidFill>
                  <a:srgbClr val="222222"/>
                </a:solidFill>
                <a:effectLst/>
                <a:highlight>
                  <a:srgbClr val="FFFFFF"/>
                </a:highlight>
                <a:latin typeface="arial" panose="020B0604020202020204" pitchFamily="34" charset="0"/>
              </a:rPr>
              <a:t>) and coordinative covalent bonds. Understanding the coordination chemistry of fluoride transition metal complexes helps in elucidating fundamental principles of coordination chemistry and metal-ligand interactions, contributing to the development of new coordination compounds with tailored properties.</a:t>
            </a:r>
            <a:endParaRPr lang="en-US" sz="1600" dirty="0"/>
          </a:p>
        </p:txBody>
      </p:sp>
      <p:sp>
        <p:nvSpPr>
          <p:cNvPr id="4" name="Slide Number Placeholder 3">
            <a:extLst>
              <a:ext uri="{FF2B5EF4-FFF2-40B4-BE49-F238E27FC236}">
                <a16:creationId xmlns:a16="http://schemas.microsoft.com/office/drawing/2014/main" id="{30FCF717-4B06-2D6C-9A1D-65B9FF3D265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2</a:t>
            </a:fld>
            <a:endParaRPr lang="en-US" dirty="0"/>
          </a:p>
        </p:txBody>
      </p:sp>
    </p:spTree>
    <p:extLst>
      <p:ext uri="{BB962C8B-B14F-4D97-AF65-F5344CB8AC3E}">
        <p14:creationId xmlns:p14="http://schemas.microsoft.com/office/powerpoint/2010/main" val="427406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53AD99-FEA1-8B05-841E-BD5AD2500660}"/>
              </a:ext>
            </a:extLst>
          </p:cNvPr>
          <p:cNvSpPr>
            <a:spLocks noGrp="1"/>
          </p:cNvSpPr>
          <p:nvPr>
            <p:ph type="title"/>
          </p:nvPr>
        </p:nvSpPr>
        <p:spPr>
          <a:xfrm>
            <a:off x="386476" y="520645"/>
            <a:ext cx="6531429" cy="862266"/>
          </a:xfrm>
        </p:spPr>
        <p:txBody>
          <a:bodyPr>
            <a:normAutofit fontScale="90000"/>
          </a:bodyPr>
          <a:lstStyle/>
          <a:p>
            <a:r>
              <a:rPr lang="en-US" sz="2700" b="1" dirty="0">
                <a:solidFill>
                  <a:srgbClr val="0000CC"/>
                </a:solidFill>
                <a:cs typeface="Arial" pitchFamily="34" charset="0"/>
              </a:rPr>
              <a:t>[HF</a:t>
            </a:r>
            <a:r>
              <a:rPr lang="en-US" sz="2700" b="1" baseline="-25000" dirty="0">
                <a:solidFill>
                  <a:srgbClr val="0000CC"/>
                </a:solidFill>
                <a:cs typeface="Arial" pitchFamily="34" charset="0"/>
              </a:rPr>
              <a:t>2</a:t>
            </a:r>
            <a:r>
              <a:rPr lang="en-US" sz="2700" b="1" dirty="0">
                <a:solidFill>
                  <a:srgbClr val="0000CC"/>
                </a:solidFill>
                <a:cs typeface="Arial" pitchFamily="34" charset="0"/>
              </a:rPr>
              <a:t>]</a:t>
            </a:r>
            <a:r>
              <a:rPr lang="en-US" sz="2700" b="1" baseline="30000" dirty="0">
                <a:solidFill>
                  <a:srgbClr val="0000CC"/>
                </a:solidFill>
                <a:cs typeface="Arial" pitchFamily="34" charset="0"/>
              </a:rPr>
              <a:t>- </a:t>
            </a:r>
            <a:r>
              <a:rPr lang="en-US" sz="2700" b="1" dirty="0">
                <a:solidFill>
                  <a:srgbClr val="0000CC"/>
                </a:solidFill>
                <a:cs typeface="Arial" pitchFamily="34" charset="0"/>
              </a:rPr>
              <a:t>is the most simple coordination compound or a compound with the strongest hydrogen bond?</a:t>
            </a:r>
            <a:br>
              <a:rPr lang="en-US" sz="4400" dirty="0">
                <a:solidFill>
                  <a:srgbClr val="FF0000"/>
                </a:solidFill>
                <a:latin typeface="Arial" pitchFamily="34" charset="0"/>
                <a:cs typeface="Arial" pitchFamily="34" charset="0"/>
              </a:rPr>
            </a:br>
            <a:endParaRPr lang="en-US" dirty="0"/>
          </a:p>
        </p:txBody>
      </p:sp>
      <p:sp>
        <p:nvSpPr>
          <p:cNvPr id="4" name="Slide Number Placeholder 3">
            <a:extLst>
              <a:ext uri="{FF2B5EF4-FFF2-40B4-BE49-F238E27FC236}">
                <a16:creationId xmlns:a16="http://schemas.microsoft.com/office/drawing/2014/main" id="{AD91327D-D14C-4AAD-D45A-46A6D42A884E}"/>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3</a:t>
            </a:fld>
            <a:endParaRPr lang="en-US" dirty="0"/>
          </a:p>
        </p:txBody>
      </p:sp>
      <p:pic>
        <p:nvPicPr>
          <p:cNvPr id="2" name="Picture 1">
            <a:extLst>
              <a:ext uri="{FF2B5EF4-FFF2-40B4-BE49-F238E27FC236}">
                <a16:creationId xmlns:a16="http://schemas.microsoft.com/office/drawing/2014/main" id="{DD6EAF67-CD74-509B-41BC-608D340054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19942" y="1841599"/>
            <a:ext cx="694373" cy="425925"/>
          </a:xfrm>
          <a:prstGeom prst="rect">
            <a:avLst/>
          </a:prstGeom>
        </p:spPr>
      </p:pic>
      <p:sp>
        <p:nvSpPr>
          <p:cNvPr id="3" name="TextBox 11">
            <a:extLst>
              <a:ext uri="{FF2B5EF4-FFF2-40B4-BE49-F238E27FC236}">
                <a16:creationId xmlns:a16="http://schemas.microsoft.com/office/drawing/2014/main" id="{475E1185-24A7-2177-AB04-0701A9D41E17}"/>
              </a:ext>
            </a:extLst>
          </p:cNvPr>
          <p:cNvSpPr txBox="1"/>
          <p:nvPr/>
        </p:nvSpPr>
        <p:spPr>
          <a:xfrm>
            <a:off x="500742" y="1536799"/>
            <a:ext cx="10668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covalent</a:t>
            </a:r>
          </a:p>
        </p:txBody>
      </p:sp>
      <p:sp>
        <p:nvSpPr>
          <p:cNvPr id="8" name="TextBox 12">
            <a:extLst>
              <a:ext uri="{FF2B5EF4-FFF2-40B4-BE49-F238E27FC236}">
                <a16:creationId xmlns:a16="http://schemas.microsoft.com/office/drawing/2014/main" id="{FD466C70-F12D-3920-CDF2-8867C8990656}"/>
              </a:ext>
            </a:extLst>
          </p:cNvPr>
          <p:cNvSpPr txBox="1"/>
          <p:nvPr/>
        </p:nvSpPr>
        <p:spPr>
          <a:xfrm>
            <a:off x="1796142" y="1536799"/>
            <a:ext cx="69437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ionic</a:t>
            </a:r>
          </a:p>
        </p:txBody>
      </p:sp>
      <p:sp>
        <p:nvSpPr>
          <p:cNvPr id="9" name="Rectangle 8">
            <a:extLst>
              <a:ext uri="{FF2B5EF4-FFF2-40B4-BE49-F238E27FC236}">
                <a16:creationId xmlns:a16="http://schemas.microsoft.com/office/drawing/2014/main" id="{25DCFB86-3F6C-87D3-C2FA-FBAD496729BC}"/>
              </a:ext>
            </a:extLst>
          </p:cNvPr>
          <p:cNvSpPr/>
          <p:nvPr/>
        </p:nvSpPr>
        <p:spPr>
          <a:xfrm>
            <a:off x="2662780" y="1819581"/>
            <a:ext cx="1849905"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Both conceptions are hard to be separated</a:t>
            </a:r>
          </a:p>
        </p:txBody>
      </p:sp>
      <p:sp>
        <p:nvSpPr>
          <p:cNvPr id="10" name="Rectangle 9">
            <a:extLst>
              <a:ext uri="{FF2B5EF4-FFF2-40B4-BE49-F238E27FC236}">
                <a16:creationId xmlns:a16="http://schemas.microsoft.com/office/drawing/2014/main" id="{8EB04FD0-EBEC-84AB-B244-C9C69BB18B3C}"/>
              </a:ext>
            </a:extLst>
          </p:cNvPr>
          <p:cNvSpPr/>
          <p:nvPr/>
        </p:nvSpPr>
        <p:spPr>
          <a:xfrm>
            <a:off x="246279" y="3424213"/>
            <a:ext cx="4114801" cy="116955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US" sz="1400" dirty="0">
                <a:latin typeface="Arial" panose="020B0604020202020204" pitchFamily="34" charset="0"/>
                <a:cs typeface="Arial" panose="020B0604020202020204" pitchFamily="34" charset="0"/>
              </a:rPr>
              <a:t>(a) and (c) structures with the same degree of participation</a:t>
            </a:r>
          </a:p>
          <a:p>
            <a:pPr marL="285750" indent="-285750">
              <a:buFont typeface="Arial" pitchFamily="34" charset="0"/>
              <a:buChar char="•"/>
            </a:pPr>
            <a:r>
              <a:rPr lang="en-US" sz="1400" dirty="0">
                <a:latin typeface="Arial" panose="020B0604020202020204" pitchFamily="34" charset="0"/>
                <a:cs typeface="Arial" panose="020B0604020202020204" pitchFamily="34" charset="0"/>
              </a:rPr>
              <a:t>If  (a) and (c) have a different contribution then an asymmetrical hydrogen bound appear</a:t>
            </a:r>
          </a:p>
          <a:p>
            <a:pPr marL="285750" indent="-285750">
              <a:buFont typeface="Arial" pitchFamily="34" charset="0"/>
              <a:buChar char="•"/>
            </a:pPr>
            <a:endParaRPr lang="en-US"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815F145-7570-B3DE-48DC-1BBC8E43C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42" y="2471695"/>
            <a:ext cx="4643191" cy="548233"/>
          </a:xfrm>
          <a:prstGeom prst="rect">
            <a:avLst/>
          </a:prstGeom>
        </p:spPr>
      </p:pic>
      <p:sp>
        <p:nvSpPr>
          <p:cNvPr id="12" name="TextBox 9">
            <a:extLst>
              <a:ext uri="{FF2B5EF4-FFF2-40B4-BE49-F238E27FC236}">
                <a16:creationId xmlns:a16="http://schemas.microsoft.com/office/drawing/2014/main" id="{CE340022-EA4B-1958-E0A1-85D3DB7C3290}"/>
              </a:ext>
            </a:extLst>
          </p:cNvPr>
          <p:cNvSpPr txBox="1"/>
          <p:nvPr/>
        </p:nvSpPr>
        <p:spPr>
          <a:xfrm>
            <a:off x="766584" y="2999861"/>
            <a:ext cx="6858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(a)</a:t>
            </a:r>
          </a:p>
        </p:txBody>
      </p:sp>
      <p:sp>
        <p:nvSpPr>
          <p:cNvPr id="13" name="TextBox 22">
            <a:extLst>
              <a:ext uri="{FF2B5EF4-FFF2-40B4-BE49-F238E27FC236}">
                <a16:creationId xmlns:a16="http://schemas.microsoft.com/office/drawing/2014/main" id="{EDC245FF-FC69-354E-C20D-85BA72BAE8E8}"/>
              </a:ext>
            </a:extLst>
          </p:cNvPr>
          <p:cNvSpPr txBox="1"/>
          <p:nvPr/>
        </p:nvSpPr>
        <p:spPr>
          <a:xfrm>
            <a:off x="2490515" y="3019928"/>
            <a:ext cx="6858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(b)</a:t>
            </a:r>
          </a:p>
        </p:txBody>
      </p:sp>
      <p:sp>
        <p:nvSpPr>
          <p:cNvPr id="14" name="TextBox 23">
            <a:extLst>
              <a:ext uri="{FF2B5EF4-FFF2-40B4-BE49-F238E27FC236}">
                <a16:creationId xmlns:a16="http://schemas.microsoft.com/office/drawing/2014/main" id="{A0740C54-7943-EB79-EC15-D9710CD74EB3}"/>
              </a:ext>
            </a:extLst>
          </p:cNvPr>
          <p:cNvSpPr txBox="1"/>
          <p:nvPr/>
        </p:nvSpPr>
        <p:spPr>
          <a:xfrm>
            <a:off x="4218556" y="2999863"/>
            <a:ext cx="6858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(c)</a:t>
            </a:r>
          </a:p>
        </p:txBody>
      </p:sp>
      <p:pic>
        <p:nvPicPr>
          <p:cNvPr id="15" name="Picture 14">
            <a:extLst>
              <a:ext uri="{FF2B5EF4-FFF2-40B4-BE49-F238E27FC236}">
                <a16:creationId xmlns:a16="http://schemas.microsoft.com/office/drawing/2014/main" id="{A3DE897A-D6A9-3DA8-6526-82D5A637F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44" y="1844576"/>
            <a:ext cx="993008" cy="422948"/>
          </a:xfrm>
          <a:prstGeom prst="rect">
            <a:avLst/>
          </a:prstGeom>
        </p:spPr>
      </p:pic>
      <p:pic>
        <p:nvPicPr>
          <p:cNvPr id="17" name="Picture 16">
            <a:extLst>
              <a:ext uri="{FF2B5EF4-FFF2-40B4-BE49-F238E27FC236}">
                <a16:creationId xmlns:a16="http://schemas.microsoft.com/office/drawing/2014/main" id="{54CCB214-C9B9-0518-4F6A-FF32D5F1DB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88" t="8639" r="10366" b="1812"/>
          <a:stretch/>
        </p:blipFill>
        <p:spPr>
          <a:xfrm>
            <a:off x="4132897" y="4411201"/>
            <a:ext cx="3509651" cy="2127711"/>
          </a:xfrm>
          <a:prstGeom prst="rect">
            <a:avLst/>
          </a:prstGeom>
        </p:spPr>
      </p:pic>
      <p:sp>
        <p:nvSpPr>
          <p:cNvPr id="18" name="Rectangle 17">
            <a:extLst>
              <a:ext uri="{FF2B5EF4-FFF2-40B4-BE49-F238E27FC236}">
                <a16:creationId xmlns:a16="http://schemas.microsoft.com/office/drawing/2014/main" id="{CFFF2B9D-3035-D47F-52F3-579EF25A4A27}"/>
              </a:ext>
            </a:extLst>
          </p:cNvPr>
          <p:cNvSpPr/>
          <p:nvPr/>
        </p:nvSpPr>
        <p:spPr>
          <a:xfrm>
            <a:off x="446656" y="5115482"/>
            <a:ext cx="411480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cs typeface="Arial" panose="020B0604020202020204" pitchFamily="34" charset="0"/>
              </a:rPr>
              <a:t>Electron density in the [FHF]</a:t>
            </a:r>
            <a:r>
              <a:rPr lang="en-US" sz="1400" baseline="300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ion at room temperature</a:t>
            </a:r>
          </a:p>
        </p:txBody>
      </p:sp>
      <p:sp>
        <p:nvSpPr>
          <p:cNvPr id="19" name="Rectangle 18">
            <a:extLst>
              <a:ext uri="{FF2B5EF4-FFF2-40B4-BE49-F238E27FC236}">
                <a16:creationId xmlns:a16="http://schemas.microsoft.com/office/drawing/2014/main" id="{B4972261-3D97-3E88-6D28-D9C97C1D228B}"/>
              </a:ext>
            </a:extLst>
          </p:cNvPr>
          <p:cNvSpPr/>
          <p:nvPr/>
        </p:nvSpPr>
        <p:spPr>
          <a:xfrm>
            <a:off x="375944" y="5752527"/>
            <a:ext cx="4572000" cy="52322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n w="10541" cmpd="sng">
                  <a:noFill/>
                  <a:prstDash val="solid"/>
                </a:ln>
                <a:latin typeface="Arial" panose="020B0604020202020204" pitchFamily="34" charset="0"/>
                <a:cs typeface="Arial" panose="020B0604020202020204" pitchFamily="34" charset="0"/>
              </a:rPr>
              <a:t>Structural analysis of [HF</a:t>
            </a:r>
            <a:r>
              <a:rPr lang="en-US" sz="1400" baseline="-25000" dirty="0">
                <a:ln w="10541" cmpd="sng">
                  <a:noFill/>
                  <a:prstDash val="solid"/>
                </a:ln>
                <a:latin typeface="Arial" panose="020B0604020202020204" pitchFamily="34" charset="0"/>
                <a:cs typeface="Arial" panose="020B0604020202020204" pitchFamily="34" charset="0"/>
              </a:rPr>
              <a:t>2</a:t>
            </a:r>
            <a:r>
              <a:rPr lang="en-US" sz="1400" dirty="0">
                <a:ln w="10541" cmpd="sng">
                  <a:noFill/>
                  <a:prstDash val="solid"/>
                </a:ln>
                <a:latin typeface="Arial" panose="020B0604020202020204" pitchFamily="34" charset="0"/>
                <a:cs typeface="Arial" panose="020B0604020202020204" pitchFamily="34" charset="0"/>
              </a:rPr>
              <a:t>]</a:t>
            </a:r>
            <a:r>
              <a:rPr lang="en-US" sz="1400" baseline="30000" dirty="0">
                <a:ln w="10541" cmpd="sng">
                  <a:noFill/>
                  <a:prstDash val="solid"/>
                </a:ln>
                <a:latin typeface="Arial" panose="020B0604020202020204" pitchFamily="34" charset="0"/>
                <a:cs typeface="Arial" panose="020B0604020202020204" pitchFamily="34" charset="0"/>
              </a:rPr>
              <a:t>-</a:t>
            </a:r>
          </a:p>
          <a:p>
            <a:pPr algn="ctr"/>
            <a:r>
              <a:rPr lang="en-US" sz="1400" dirty="0">
                <a:ln w="10541" cmpd="sng">
                  <a:noFill/>
                  <a:prstDash val="solid"/>
                </a:ln>
                <a:latin typeface="Arial" panose="020B0604020202020204" pitchFamily="34" charset="0"/>
                <a:cs typeface="Arial" panose="020B0604020202020204" pitchFamily="34" charset="0"/>
              </a:rPr>
              <a:t>X ray diffraction, neutron diffraction and electron density</a:t>
            </a:r>
          </a:p>
        </p:txBody>
      </p:sp>
      <p:graphicFrame>
        <p:nvGraphicFramePr>
          <p:cNvPr id="22" name="Table 21">
            <a:extLst>
              <a:ext uri="{FF2B5EF4-FFF2-40B4-BE49-F238E27FC236}">
                <a16:creationId xmlns:a16="http://schemas.microsoft.com/office/drawing/2014/main" id="{260A70A8-F46E-F968-95B0-5E9F6806839F}"/>
              </a:ext>
            </a:extLst>
          </p:cNvPr>
          <p:cNvGraphicFramePr>
            <a:graphicFrameLocks noGrp="1"/>
          </p:cNvGraphicFramePr>
          <p:nvPr>
            <p:extLst>
              <p:ext uri="{D42A27DB-BD31-4B8C-83A1-F6EECF244321}">
                <p14:modId xmlns:p14="http://schemas.microsoft.com/office/powerpoint/2010/main" val="735426290"/>
              </p:ext>
            </p:extLst>
          </p:nvPr>
        </p:nvGraphicFramePr>
        <p:xfrm>
          <a:off x="6460754" y="2267524"/>
          <a:ext cx="5109866" cy="1752600"/>
        </p:xfrm>
        <a:graphic>
          <a:graphicData uri="http://schemas.openxmlformats.org/drawingml/2006/table">
            <a:tbl>
              <a:tblPr firstRow="1" bandRow="1">
                <a:tableStyleId>{5C22544A-7EE6-4342-B048-85BDC9FD1C3A}</a:tableStyleId>
              </a:tblPr>
              <a:tblGrid>
                <a:gridCol w="1162013">
                  <a:extLst>
                    <a:ext uri="{9D8B030D-6E8A-4147-A177-3AD203B41FA5}">
                      <a16:colId xmlns:a16="http://schemas.microsoft.com/office/drawing/2014/main" val="1157369228"/>
                    </a:ext>
                  </a:extLst>
                </a:gridCol>
                <a:gridCol w="1049153">
                  <a:extLst>
                    <a:ext uri="{9D8B030D-6E8A-4147-A177-3AD203B41FA5}">
                      <a16:colId xmlns:a16="http://schemas.microsoft.com/office/drawing/2014/main" val="3822862620"/>
                    </a:ext>
                  </a:extLst>
                </a:gridCol>
                <a:gridCol w="1549668">
                  <a:extLst>
                    <a:ext uri="{9D8B030D-6E8A-4147-A177-3AD203B41FA5}">
                      <a16:colId xmlns:a16="http://schemas.microsoft.com/office/drawing/2014/main" val="3225122211"/>
                    </a:ext>
                  </a:extLst>
                </a:gridCol>
                <a:gridCol w="1349032">
                  <a:extLst>
                    <a:ext uri="{9D8B030D-6E8A-4147-A177-3AD203B41FA5}">
                      <a16:colId xmlns:a16="http://schemas.microsoft.com/office/drawing/2014/main" val="3917625158"/>
                    </a:ext>
                  </a:extLst>
                </a:gridCol>
              </a:tblGrid>
              <a:tr h="370840">
                <a:tc>
                  <a:txBody>
                    <a:bodyPr/>
                    <a:lstStyle/>
                    <a:p>
                      <a:r>
                        <a:rPr lang="en-US" sz="1400" dirty="0">
                          <a:latin typeface="Arial" panose="020B0604020202020204" pitchFamily="34" charset="0"/>
                          <a:cs typeface="Arial" panose="020B0604020202020204" pitchFamily="34" charset="0"/>
                        </a:rPr>
                        <a:t>Compound</a:t>
                      </a:r>
                    </a:p>
                  </a:txBody>
                  <a:tcPr/>
                </a:tc>
                <a:tc>
                  <a:txBody>
                    <a:bodyPr/>
                    <a:lstStyle/>
                    <a:p>
                      <a:r>
                        <a:rPr lang="en-US" dirty="0"/>
                        <a:t>Bond</a:t>
                      </a:r>
                    </a:p>
                  </a:txBody>
                  <a:tcPr/>
                </a:tc>
                <a:tc>
                  <a:txBody>
                    <a:bodyPr/>
                    <a:lstStyle/>
                    <a:p>
                      <a:r>
                        <a:rPr lang="en-US" dirty="0"/>
                        <a:t>Bond </a:t>
                      </a:r>
                      <a:r>
                        <a:rPr lang="en-US" dirty="0" err="1"/>
                        <a:t>distance,Å</a:t>
                      </a:r>
                      <a:endParaRPr lang="en-US" dirty="0"/>
                    </a:p>
                  </a:txBody>
                  <a:tcPr/>
                </a:tc>
                <a:tc>
                  <a:txBody>
                    <a:bodyPr/>
                    <a:lstStyle/>
                    <a:p>
                      <a:r>
                        <a:rPr lang="en-US" dirty="0"/>
                        <a:t>Bond energy, kcal</a:t>
                      </a:r>
                    </a:p>
                  </a:txBody>
                  <a:tcPr/>
                </a:tc>
                <a:extLst>
                  <a:ext uri="{0D108BD9-81ED-4DB2-BD59-A6C34878D82A}">
                    <a16:rowId xmlns:a16="http://schemas.microsoft.com/office/drawing/2014/main" val="1241757601"/>
                  </a:ext>
                </a:extLst>
              </a:tr>
              <a:tr h="370840">
                <a:tc>
                  <a:txBody>
                    <a:bodyPr/>
                    <a:lstStyle/>
                    <a:p>
                      <a:r>
                        <a:rPr lang="en-US" sz="1600" dirty="0">
                          <a:latin typeface="Arial" panose="020B0604020202020204" pitchFamily="34" charset="0"/>
                          <a:cs typeface="Arial" panose="020B0604020202020204" pitchFamily="34" charset="0"/>
                        </a:rPr>
                        <a:t>H</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O</a:t>
                      </a:r>
                    </a:p>
                  </a:txBody>
                  <a:tcPr/>
                </a:tc>
                <a:tc>
                  <a:txBody>
                    <a:bodyPr/>
                    <a:lstStyle/>
                    <a:p>
                      <a:r>
                        <a:rPr lang="en-US" sz="1600" dirty="0">
                          <a:latin typeface="Arial" panose="020B0604020202020204" pitchFamily="34" charset="0"/>
                          <a:cs typeface="Arial" panose="020B0604020202020204" pitchFamily="34" charset="0"/>
                        </a:rPr>
                        <a:t>O-H···O</a:t>
                      </a:r>
                    </a:p>
                  </a:txBody>
                  <a:tcPr/>
                </a:tc>
                <a:tc>
                  <a:txBody>
                    <a:bodyPr/>
                    <a:lstStyle/>
                    <a:p>
                      <a:r>
                        <a:rPr lang="en-US" sz="1600" dirty="0">
                          <a:latin typeface="Arial" panose="020B0604020202020204" pitchFamily="34" charset="0"/>
                          <a:cs typeface="Arial" panose="020B0604020202020204" pitchFamily="34" charset="0"/>
                        </a:rPr>
                        <a:t>2.85</a:t>
                      </a:r>
                    </a:p>
                  </a:txBody>
                  <a:tcPr/>
                </a:tc>
                <a:tc>
                  <a:txBody>
                    <a:bodyPr/>
                    <a:lstStyle/>
                    <a:p>
                      <a:r>
                        <a:rPr lang="en-US" sz="1600" dirty="0">
                          <a:latin typeface="Arial" panose="020B0604020202020204" pitchFamily="34" charset="0"/>
                          <a:cs typeface="Arial" panose="020B0604020202020204" pitchFamily="34" charset="0"/>
                        </a:rPr>
                        <a:t>4.5</a:t>
                      </a:r>
                    </a:p>
                  </a:txBody>
                  <a:tcPr/>
                </a:tc>
                <a:extLst>
                  <a:ext uri="{0D108BD9-81ED-4DB2-BD59-A6C34878D82A}">
                    <a16:rowId xmlns:a16="http://schemas.microsoft.com/office/drawing/2014/main" val="2623059890"/>
                  </a:ext>
                </a:extLst>
              </a:tr>
              <a:tr h="370840">
                <a:tc>
                  <a:txBody>
                    <a:bodyPr/>
                    <a:lstStyle/>
                    <a:p>
                      <a:r>
                        <a:rPr lang="en-US" sz="1600" dirty="0">
                          <a:latin typeface="Arial" panose="020B0604020202020204" pitchFamily="34" charset="0"/>
                          <a:cs typeface="Arial" panose="020B0604020202020204" pitchFamily="34" charset="0"/>
                        </a:rPr>
                        <a:t>(HF)</a:t>
                      </a:r>
                      <a:r>
                        <a:rPr lang="en-US" sz="1600" baseline="-25000" dirty="0">
                          <a:latin typeface="Arial" panose="020B0604020202020204" pitchFamily="34" charset="0"/>
                          <a:cs typeface="Arial" panose="020B0604020202020204" pitchFamily="34" charset="0"/>
                        </a:rPr>
                        <a:t>n</a:t>
                      </a:r>
                      <a:r>
                        <a:rPr lang="en-US" sz="1600" dirty="0">
                          <a:latin typeface="Arial" panose="020B0604020202020204" pitchFamily="34" charset="0"/>
                          <a:cs typeface="Arial" panose="020B0604020202020204" pitchFamily="34" charset="0"/>
                        </a:rPr>
                        <a:t> gas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F-H···F</a:t>
                      </a:r>
                    </a:p>
                  </a:txBody>
                  <a:tcPr/>
                </a:tc>
                <a:tc>
                  <a:txBody>
                    <a:bodyPr/>
                    <a:lstStyle/>
                    <a:p>
                      <a:r>
                        <a:rPr lang="en-US" sz="1600" dirty="0">
                          <a:latin typeface="Arial" panose="020B0604020202020204" pitchFamily="34" charset="0"/>
                          <a:cs typeface="Arial" panose="020B0604020202020204" pitchFamily="34" charset="0"/>
                        </a:rPr>
                        <a:t>2.55</a:t>
                      </a:r>
                    </a:p>
                  </a:txBody>
                  <a:tcPr/>
                </a:tc>
                <a:tc>
                  <a:txBody>
                    <a:bodyPr/>
                    <a:lstStyle/>
                    <a:p>
                      <a:r>
                        <a:rPr lang="en-US" sz="1600" dirty="0">
                          <a:latin typeface="Arial" panose="020B0604020202020204" pitchFamily="34" charset="0"/>
                          <a:cs typeface="Arial" panose="020B0604020202020204" pitchFamily="34" charset="0"/>
                        </a:rPr>
                        <a:t>6.7</a:t>
                      </a:r>
                    </a:p>
                  </a:txBody>
                  <a:tcPr/>
                </a:tc>
                <a:extLst>
                  <a:ext uri="{0D108BD9-81ED-4DB2-BD59-A6C34878D82A}">
                    <a16:rowId xmlns:a16="http://schemas.microsoft.com/office/drawing/2014/main" val="263714308"/>
                  </a:ext>
                </a:extLst>
              </a:tr>
              <a:tr h="370840">
                <a:tc>
                  <a:txBody>
                    <a:bodyPr/>
                    <a:lstStyle/>
                    <a:p>
                      <a:r>
                        <a:rPr lang="en-US" sz="1600" dirty="0">
                          <a:latin typeface="Arial" panose="020B0604020202020204" pitchFamily="34" charset="0"/>
                          <a:cs typeface="Arial" panose="020B0604020202020204" pitchFamily="34" charset="0"/>
                        </a:rPr>
                        <a:t>KHF</a:t>
                      </a:r>
                      <a:r>
                        <a:rPr lang="en-US" sz="1600" baseline="-25000" dirty="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F-H···F</a:t>
                      </a:r>
                    </a:p>
                  </a:txBody>
                  <a:tcPr/>
                </a:tc>
                <a:tc>
                  <a:txBody>
                    <a:bodyPr/>
                    <a:lstStyle/>
                    <a:p>
                      <a:r>
                        <a:rPr lang="en-US" sz="1600" dirty="0">
                          <a:latin typeface="Arial" panose="020B0604020202020204" pitchFamily="34" charset="0"/>
                          <a:cs typeface="Arial" panose="020B0604020202020204" pitchFamily="34" charset="0"/>
                        </a:rPr>
                        <a:t>2.26</a:t>
                      </a:r>
                    </a:p>
                  </a:txBody>
                  <a:tcPr/>
                </a:tc>
                <a:tc>
                  <a:txBody>
                    <a:bodyPr/>
                    <a:lstStyle/>
                    <a:p>
                      <a:r>
                        <a:rPr lang="en-US" sz="1600" dirty="0">
                          <a:latin typeface="Arial" panose="020B0604020202020204" pitchFamily="34" charset="0"/>
                          <a:cs typeface="Arial" panose="020B0604020202020204" pitchFamily="34" charset="0"/>
                        </a:rPr>
                        <a:t>58</a:t>
                      </a:r>
                    </a:p>
                  </a:txBody>
                  <a:tcPr/>
                </a:tc>
                <a:extLst>
                  <a:ext uri="{0D108BD9-81ED-4DB2-BD59-A6C34878D82A}">
                    <a16:rowId xmlns:a16="http://schemas.microsoft.com/office/drawing/2014/main" val="76062014"/>
                  </a:ext>
                </a:extLst>
              </a:tr>
            </a:tbl>
          </a:graphicData>
        </a:graphic>
      </p:graphicFrame>
      <p:sp>
        <p:nvSpPr>
          <p:cNvPr id="24" name="TextBox 23">
            <a:extLst>
              <a:ext uri="{FF2B5EF4-FFF2-40B4-BE49-F238E27FC236}">
                <a16:creationId xmlns:a16="http://schemas.microsoft.com/office/drawing/2014/main" id="{3C6A60DC-AF18-C3B3-9CED-EE2E8A053D09}"/>
              </a:ext>
            </a:extLst>
          </p:cNvPr>
          <p:cNvSpPr txBox="1"/>
          <p:nvPr/>
        </p:nvSpPr>
        <p:spPr>
          <a:xfrm>
            <a:off x="7603719" y="1819581"/>
            <a:ext cx="2877413"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Hydrogen bond characteristics</a:t>
            </a:r>
          </a:p>
        </p:txBody>
      </p:sp>
    </p:spTree>
    <p:extLst>
      <p:ext uri="{BB962C8B-B14F-4D97-AF65-F5344CB8AC3E}">
        <p14:creationId xmlns:p14="http://schemas.microsoft.com/office/powerpoint/2010/main" val="12415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F41C76-624D-0489-9425-CCC83078849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4</a:t>
            </a:fld>
            <a:endParaRPr lang="en-US" dirty="0"/>
          </a:p>
        </p:txBody>
      </p:sp>
      <p:sp>
        <p:nvSpPr>
          <p:cNvPr id="2" name="Title 4">
            <a:extLst>
              <a:ext uri="{FF2B5EF4-FFF2-40B4-BE49-F238E27FC236}">
                <a16:creationId xmlns:a16="http://schemas.microsoft.com/office/drawing/2014/main" id="{79D0D07D-0143-6AC1-B302-B8E0E059F166}"/>
              </a:ext>
            </a:extLst>
          </p:cNvPr>
          <p:cNvSpPr>
            <a:spLocks noGrp="1"/>
          </p:cNvSpPr>
          <p:nvPr>
            <p:ph type="title"/>
          </p:nvPr>
        </p:nvSpPr>
        <p:spPr>
          <a:xfrm>
            <a:off x="386476" y="693900"/>
            <a:ext cx="6531429" cy="862266"/>
          </a:xfrm>
        </p:spPr>
        <p:txBody>
          <a:bodyPr>
            <a:normAutofit fontScale="90000"/>
          </a:bodyPr>
          <a:lstStyle/>
          <a:p>
            <a:r>
              <a:rPr lang="en-US" sz="2700" b="1" dirty="0">
                <a:solidFill>
                  <a:srgbClr val="0000CC"/>
                </a:solidFill>
                <a:cs typeface="Arial" pitchFamily="34" charset="0"/>
              </a:rPr>
              <a:t>[HF</a:t>
            </a:r>
            <a:r>
              <a:rPr lang="en-US" sz="2700" b="1" baseline="-25000" dirty="0">
                <a:solidFill>
                  <a:srgbClr val="0000CC"/>
                </a:solidFill>
                <a:cs typeface="Arial" pitchFamily="34" charset="0"/>
              </a:rPr>
              <a:t>2</a:t>
            </a:r>
            <a:r>
              <a:rPr lang="en-US" sz="2700" b="1" dirty="0">
                <a:solidFill>
                  <a:srgbClr val="0000CC"/>
                </a:solidFill>
                <a:cs typeface="Arial" pitchFamily="34" charset="0"/>
              </a:rPr>
              <a:t>]</a:t>
            </a:r>
            <a:r>
              <a:rPr lang="en-US" sz="2700" b="1" baseline="30000" dirty="0">
                <a:solidFill>
                  <a:srgbClr val="0000CC"/>
                </a:solidFill>
                <a:cs typeface="Arial" pitchFamily="34" charset="0"/>
              </a:rPr>
              <a:t>-</a:t>
            </a:r>
            <a:r>
              <a:rPr lang="en-US" sz="2700" b="1" dirty="0">
                <a:solidFill>
                  <a:srgbClr val="0000CC"/>
                </a:solidFill>
                <a:cs typeface="Arial" pitchFamily="34" charset="0"/>
              </a:rPr>
              <a:t> as special fluorinating agent</a:t>
            </a:r>
            <a:br>
              <a:rPr lang="en-US" sz="2700" b="1" dirty="0">
                <a:solidFill>
                  <a:srgbClr val="0000CC"/>
                </a:solidFill>
                <a:cs typeface="Arial" pitchFamily="34" charset="0"/>
              </a:rPr>
            </a:br>
            <a:br>
              <a:rPr lang="en-US" sz="4400" dirty="0">
                <a:solidFill>
                  <a:srgbClr val="FF0000"/>
                </a:solidFill>
                <a:latin typeface="Arial" pitchFamily="34" charset="0"/>
                <a:cs typeface="Arial" pitchFamily="34" charset="0"/>
              </a:rPr>
            </a:br>
            <a:endParaRPr lang="en-US" dirty="0"/>
          </a:p>
        </p:txBody>
      </p:sp>
      <p:sp>
        <p:nvSpPr>
          <p:cNvPr id="10" name="TextBox 9">
            <a:extLst>
              <a:ext uri="{FF2B5EF4-FFF2-40B4-BE49-F238E27FC236}">
                <a16:creationId xmlns:a16="http://schemas.microsoft.com/office/drawing/2014/main" id="{5DAC5ADB-956F-8D87-6C70-E1D087D8E60F}"/>
              </a:ext>
            </a:extLst>
          </p:cNvPr>
          <p:cNvSpPr txBox="1"/>
          <p:nvPr/>
        </p:nvSpPr>
        <p:spPr>
          <a:xfrm>
            <a:off x="603388" y="1125033"/>
            <a:ext cx="6097604" cy="523220"/>
          </a:xfrm>
          <a:prstGeom prst="rect">
            <a:avLst/>
          </a:prstGeom>
          <a:noFill/>
        </p:spPr>
        <p:txBody>
          <a:bodyPr wrap="square">
            <a:spAutoFit/>
          </a:bodyPr>
          <a:lstStyle/>
          <a:p>
            <a:pPr eaLnBrk="1" hangingPunct="1"/>
            <a:r>
              <a:rPr lang="en-GB" altLang="ja-JP" sz="1400" dirty="0">
                <a:latin typeface="Arial" panose="020B0604020202020204" pitchFamily="34" charset="0"/>
                <a:ea typeface="ＭＳ Ｐゴシック" pitchFamily="34" charset="-128"/>
                <a:cs typeface="Arial" panose="020B0604020202020204" pitchFamily="34" charset="0"/>
              </a:rPr>
              <a:t>-avoid the using of HF;</a:t>
            </a:r>
          </a:p>
          <a:p>
            <a:pPr eaLnBrk="1" hangingPunct="1"/>
            <a:r>
              <a:rPr lang="en-GB" altLang="ja-JP" sz="1400" dirty="0">
                <a:latin typeface="Arial" panose="020B0604020202020204" pitchFamily="34" charset="0"/>
                <a:ea typeface="ＭＳ Ｐゴシック" pitchFamily="34" charset="-128"/>
                <a:cs typeface="Arial" panose="020B0604020202020204" pitchFamily="34" charset="0"/>
              </a:rPr>
              <a:t>-afford elimination of one acidic proton and of one fluoride ion </a:t>
            </a:r>
            <a:endParaRPr lang="en-US" sz="1400" dirty="0">
              <a:latin typeface="Arial" panose="020B0604020202020204" pitchFamily="34" charset="0"/>
              <a:cs typeface="Arial" panose="020B0604020202020204" pitchFamily="34" charset="0"/>
            </a:endParaRPr>
          </a:p>
        </p:txBody>
      </p:sp>
      <p:sp>
        <p:nvSpPr>
          <p:cNvPr id="11" name="Text Box 7">
            <a:extLst>
              <a:ext uri="{FF2B5EF4-FFF2-40B4-BE49-F238E27FC236}">
                <a16:creationId xmlns:a16="http://schemas.microsoft.com/office/drawing/2014/main" id="{8DE6BC8B-7CCB-8CAF-3BE0-E65F5C92B37E}"/>
              </a:ext>
            </a:extLst>
          </p:cNvPr>
          <p:cNvSpPr txBox="1">
            <a:spLocks noChangeArrowheads="1"/>
          </p:cNvSpPr>
          <p:nvPr/>
        </p:nvSpPr>
        <p:spPr bwMode="auto">
          <a:xfrm>
            <a:off x="2756883" y="1606484"/>
            <a:ext cx="65532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GB" altLang="en-US" sz="1400" dirty="0">
                <a:latin typeface="Arial" panose="020B0604020202020204" pitchFamily="34" charset="0"/>
                <a:cs typeface="Arial" panose="020B0604020202020204" pitchFamily="34" charset="0"/>
              </a:rPr>
              <a:t>			</a:t>
            </a:r>
          </a:p>
          <a:p>
            <a:pPr>
              <a:spcBef>
                <a:spcPct val="50000"/>
              </a:spcBef>
            </a:pPr>
            <a:r>
              <a:rPr lang="en-GB" altLang="en-US" sz="1600" dirty="0">
                <a:latin typeface="Arial" panose="020B0604020202020204" pitchFamily="34" charset="0"/>
                <a:cs typeface="Arial" panose="020B0604020202020204" pitchFamily="34" charset="0"/>
              </a:rPr>
              <a:t>2 MMe</a:t>
            </a:r>
            <a:r>
              <a:rPr lang="en-GB" altLang="en-US" sz="1600" baseline="-25000" dirty="0">
                <a:latin typeface="Arial" panose="020B0604020202020204" pitchFamily="34" charset="0"/>
                <a:cs typeface="Arial" panose="020B0604020202020204" pitchFamily="34" charset="0"/>
              </a:rPr>
              <a:t>3</a:t>
            </a:r>
            <a:r>
              <a:rPr lang="en-GB" altLang="en-US" sz="1600" dirty="0">
                <a:latin typeface="Arial" panose="020B0604020202020204" pitchFamily="34" charset="0"/>
                <a:cs typeface="Arial" panose="020B0604020202020204" pitchFamily="34" charset="0"/>
              </a:rPr>
              <a:t> + [</a:t>
            </a:r>
            <a:r>
              <a:rPr lang="en-GB" altLang="en-US" sz="1600" i="1" dirty="0">
                <a:latin typeface="Arial" panose="020B0604020202020204" pitchFamily="34" charset="0"/>
                <a:cs typeface="Arial" panose="020B0604020202020204" pitchFamily="34" charset="0"/>
              </a:rPr>
              <a:t>n-</a:t>
            </a:r>
            <a:r>
              <a:rPr lang="en-GB" altLang="en-US" sz="1600" dirty="0">
                <a:latin typeface="Arial" panose="020B0604020202020204" pitchFamily="34" charset="0"/>
                <a:cs typeface="Arial" panose="020B0604020202020204" pitchFamily="34" charset="0"/>
              </a:rPr>
              <a:t>Bu</a:t>
            </a:r>
            <a:r>
              <a:rPr lang="en-GB" altLang="en-US" sz="1600" baseline="-25000" dirty="0">
                <a:latin typeface="Arial" panose="020B0604020202020204" pitchFamily="34" charset="0"/>
                <a:cs typeface="Arial" panose="020B0604020202020204" pitchFamily="34" charset="0"/>
              </a:rPr>
              <a:t>4</a:t>
            </a:r>
            <a:r>
              <a:rPr lang="en-GB" altLang="en-US" sz="1600" dirty="0">
                <a:latin typeface="Arial" panose="020B0604020202020204" pitchFamily="34" charset="0"/>
                <a:cs typeface="Arial" panose="020B0604020202020204" pitchFamily="34" charset="0"/>
              </a:rPr>
              <a:t>N][HF</a:t>
            </a:r>
            <a:r>
              <a:rPr lang="en-GB" altLang="en-US" sz="1600" baseline="-25000" dirty="0">
                <a:latin typeface="Arial" panose="020B0604020202020204" pitchFamily="34" charset="0"/>
                <a:cs typeface="Arial" panose="020B0604020202020204" pitchFamily="34" charset="0"/>
              </a:rPr>
              <a:t>2</a:t>
            </a:r>
            <a:r>
              <a:rPr lang="en-GB" altLang="en-US" sz="1600" dirty="0">
                <a:latin typeface="Arial" panose="020B0604020202020204" pitchFamily="34" charset="0"/>
                <a:cs typeface="Arial" panose="020B0604020202020204" pitchFamily="34" charset="0"/>
              </a:rPr>
              <a:t>]                                [</a:t>
            </a:r>
            <a:r>
              <a:rPr lang="en-GB" altLang="en-US" sz="1600" i="1" dirty="0">
                <a:latin typeface="Arial" panose="020B0604020202020204" pitchFamily="34" charset="0"/>
                <a:cs typeface="Arial" panose="020B0604020202020204" pitchFamily="34" charset="0"/>
              </a:rPr>
              <a:t>n-</a:t>
            </a:r>
            <a:r>
              <a:rPr lang="en-GB" altLang="en-US" sz="1600" dirty="0">
                <a:latin typeface="Arial" panose="020B0604020202020204" pitchFamily="34" charset="0"/>
                <a:cs typeface="Arial" panose="020B0604020202020204" pitchFamily="34" charset="0"/>
              </a:rPr>
              <a:t>Bu</a:t>
            </a:r>
            <a:r>
              <a:rPr lang="en-GB" altLang="en-US" sz="1600" baseline="-25000" dirty="0">
                <a:latin typeface="Arial" panose="020B0604020202020204" pitchFamily="34" charset="0"/>
                <a:cs typeface="Arial" panose="020B0604020202020204" pitchFamily="34" charset="0"/>
              </a:rPr>
              <a:t>4</a:t>
            </a:r>
            <a:r>
              <a:rPr lang="en-GB" altLang="en-US" sz="1600" dirty="0">
                <a:latin typeface="Arial" panose="020B0604020202020204" pitchFamily="34" charset="0"/>
                <a:cs typeface="Arial" panose="020B0604020202020204" pitchFamily="34" charset="0"/>
              </a:rPr>
              <a:t>N][Me</a:t>
            </a:r>
            <a:r>
              <a:rPr lang="en-GB" altLang="en-US" sz="1600" baseline="-25000" dirty="0">
                <a:latin typeface="Arial" panose="020B0604020202020204" pitchFamily="34" charset="0"/>
                <a:cs typeface="Arial" panose="020B0604020202020204" pitchFamily="34" charset="0"/>
              </a:rPr>
              <a:t>2</a:t>
            </a:r>
            <a:r>
              <a:rPr lang="en-GB" altLang="en-US" sz="1600" dirty="0">
                <a:latin typeface="Arial" panose="020B0604020202020204" pitchFamily="34" charset="0"/>
                <a:cs typeface="Arial" panose="020B0604020202020204" pitchFamily="34" charset="0"/>
              </a:rPr>
              <a:t>MF</a:t>
            </a:r>
            <a:r>
              <a:rPr lang="en-GB" altLang="en-US" sz="1600" baseline="-25000" dirty="0">
                <a:latin typeface="Arial" panose="020B0604020202020204" pitchFamily="34" charset="0"/>
                <a:cs typeface="Arial" panose="020B0604020202020204" pitchFamily="34" charset="0"/>
              </a:rPr>
              <a:t>2</a:t>
            </a:r>
            <a:r>
              <a:rPr lang="en-GB" altLang="en-US" sz="1600" dirty="0">
                <a:latin typeface="Arial" panose="020B0604020202020204" pitchFamily="34" charset="0"/>
                <a:cs typeface="Arial" panose="020B0604020202020204" pitchFamily="34" charset="0"/>
              </a:rPr>
              <a:t>] + </a:t>
            </a:r>
            <a:r>
              <a:rPr lang="en-GB" altLang="en-US" sz="1600" dirty="0" err="1">
                <a:latin typeface="Arial" panose="020B0604020202020204" pitchFamily="34" charset="0"/>
                <a:cs typeface="Arial" panose="020B0604020202020204" pitchFamily="34" charset="0"/>
              </a:rPr>
              <a:t>MeH</a:t>
            </a:r>
            <a:endParaRPr lang="en-GB" altLang="en-US" sz="1600" dirty="0">
              <a:latin typeface="Arial" panose="020B0604020202020204" pitchFamily="34" charset="0"/>
              <a:cs typeface="Arial" panose="020B0604020202020204" pitchFamily="34" charset="0"/>
            </a:endParaRPr>
          </a:p>
        </p:txBody>
      </p:sp>
      <p:sp>
        <p:nvSpPr>
          <p:cNvPr id="12" name="Line 8">
            <a:extLst>
              <a:ext uri="{FF2B5EF4-FFF2-40B4-BE49-F238E27FC236}">
                <a16:creationId xmlns:a16="http://schemas.microsoft.com/office/drawing/2014/main" id="{04A26935-8DAD-BCBC-0735-03BBCC8F6B9B}"/>
              </a:ext>
            </a:extLst>
          </p:cNvPr>
          <p:cNvSpPr>
            <a:spLocks noChangeShapeType="1"/>
          </p:cNvSpPr>
          <p:nvPr/>
        </p:nvSpPr>
        <p:spPr bwMode="auto">
          <a:xfrm>
            <a:off x="5316032" y="2121435"/>
            <a:ext cx="11430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Times New Roman" pitchFamily="18" charset="0"/>
              <a:cs typeface="Times New Roman" pitchFamily="18" charset="0"/>
            </a:endParaRPr>
          </a:p>
        </p:txBody>
      </p:sp>
      <p:sp>
        <p:nvSpPr>
          <p:cNvPr id="13" name="Text Box 9">
            <a:extLst>
              <a:ext uri="{FF2B5EF4-FFF2-40B4-BE49-F238E27FC236}">
                <a16:creationId xmlns:a16="http://schemas.microsoft.com/office/drawing/2014/main" id="{89B90691-765E-5C1D-F542-9D80320F8362}"/>
              </a:ext>
            </a:extLst>
          </p:cNvPr>
          <p:cNvSpPr txBox="1">
            <a:spLocks noChangeArrowheads="1"/>
          </p:cNvSpPr>
          <p:nvPr/>
        </p:nvSpPr>
        <p:spPr bwMode="auto">
          <a:xfrm>
            <a:off x="5558024" y="1806859"/>
            <a:ext cx="838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GB" altLang="en-US" sz="1000" dirty="0">
                <a:latin typeface="Times New Roman" pitchFamily="18" charset="0"/>
                <a:cs typeface="Times New Roman" pitchFamily="18" charset="0"/>
              </a:rPr>
              <a:t>THF,  </a:t>
            </a:r>
            <a:r>
              <a:rPr lang="en-GB" altLang="en-US" sz="1000" dirty="0" err="1">
                <a:latin typeface="Times New Roman" pitchFamily="18" charset="0"/>
                <a:cs typeface="Times New Roman" pitchFamily="18" charset="0"/>
              </a:rPr>
              <a:t>t</a:t>
            </a:r>
            <a:r>
              <a:rPr lang="en-GB" altLang="en-US" sz="1000" baseline="30000" dirty="0" err="1">
                <a:latin typeface="Times New Roman" pitchFamily="18" charset="0"/>
                <a:cs typeface="Times New Roman" pitchFamily="18" charset="0"/>
              </a:rPr>
              <a:t>o</a:t>
            </a:r>
            <a:r>
              <a:rPr lang="en-GB" altLang="en-US" sz="1000" dirty="0" err="1">
                <a:latin typeface="Times New Roman" pitchFamily="18" charset="0"/>
                <a:cs typeface="Times New Roman" pitchFamily="18" charset="0"/>
              </a:rPr>
              <a:t>C</a:t>
            </a:r>
            <a:endParaRPr lang="en-GB" altLang="en-US" sz="1000" dirty="0">
              <a:latin typeface="Times New Roman" pitchFamily="18" charset="0"/>
              <a:cs typeface="Times New Roman" pitchFamily="18" charset="0"/>
            </a:endParaRPr>
          </a:p>
        </p:txBody>
      </p:sp>
      <p:sp>
        <p:nvSpPr>
          <p:cNvPr id="14" name="Text Box 10">
            <a:extLst>
              <a:ext uri="{FF2B5EF4-FFF2-40B4-BE49-F238E27FC236}">
                <a16:creationId xmlns:a16="http://schemas.microsoft.com/office/drawing/2014/main" id="{EBDE11A0-EB7F-5B50-C29A-83EF988E24FA}"/>
              </a:ext>
            </a:extLst>
          </p:cNvPr>
          <p:cNvSpPr txBox="1">
            <a:spLocks noChangeArrowheads="1"/>
          </p:cNvSpPr>
          <p:nvPr/>
        </p:nvSpPr>
        <p:spPr bwMode="auto">
          <a:xfrm>
            <a:off x="2833083" y="2216084"/>
            <a:ext cx="3200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GB" altLang="en-US" sz="1600" dirty="0">
                <a:latin typeface="Arial" panose="020B0604020202020204" pitchFamily="34" charset="0"/>
                <a:cs typeface="Arial" panose="020B0604020202020204" pitchFamily="34" charset="0"/>
              </a:rPr>
              <a:t>M = Al, Ga, In    </a:t>
            </a:r>
          </a:p>
        </p:txBody>
      </p:sp>
      <p:sp>
        <p:nvSpPr>
          <p:cNvPr id="15" name="Rectangle 14">
            <a:extLst>
              <a:ext uri="{FF2B5EF4-FFF2-40B4-BE49-F238E27FC236}">
                <a16:creationId xmlns:a16="http://schemas.microsoft.com/office/drawing/2014/main" id="{A183CD54-3914-1D0B-1A0B-0462760C4FBF}"/>
              </a:ext>
            </a:extLst>
          </p:cNvPr>
          <p:cNvSpPr>
            <a:spLocks noChangeArrowheads="1"/>
          </p:cNvSpPr>
          <p:nvPr/>
        </p:nvSpPr>
        <p:spPr bwMode="auto">
          <a:xfrm>
            <a:off x="6929655" y="891635"/>
            <a:ext cx="6083300" cy="1371600"/>
          </a:xfrm>
          <a:prstGeom prst="rect">
            <a:avLst/>
          </a:prstGeom>
          <a:noFill/>
          <a:ln w="9525">
            <a:noFill/>
            <a:miter lim="800000"/>
            <a:headEnd/>
            <a:tailEn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de-DE" sz="1400" dirty="0">
                <a:solidFill>
                  <a:srgbClr val="FF0000"/>
                </a:solidFill>
                <a:latin typeface="Arial" panose="020B0604020202020204" pitchFamily="34" charset="0"/>
                <a:cs typeface="Arial" panose="020B0604020202020204" pitchFamily="34" charset="0"/>
              </a:rPr>
              <a:t>Synthesis against HSAB</a:t>
            </a:r>
            <a:r>
              <a:rPr lang="de-DE" sz="1400" baseline="30000" dirty="0">
                <a:solidFill>
                  <a:srgbClr val="FF0000"/>
                </a:solidFill>
                <a:latin typeface="Arial" panose="020B0604020202020204" pitchFamily="34" charset="0"/>
                <a:cs typeface="Arial" panose="020B0604020202020204" pitchFamily="34" charset="0"/>
              </a:rPr>
              <a:t> </a:t>
            </a:r>
            <a:r>
              <a:rPr lang="de-DE" sz="1400" dirty="0">
                <a:solidFill>
                  <a:srgbClr val="FF0000"/>
                </a:solidFill>
                <a:latin typeface="Arial" panose="020B0604020202020204" pitchFamily="34" charset="0"/>
                <a:cs typeface="Arial" panose="020B0604020202020204" pitchFamily="34" charset="0"/>
              </a:rPr>
              <a:t>factors. </a:t>
            </a:r>
          </a:p>
          <a:p>
            <a:pPr algn="ctr">
              <a:defRPr/>
            </a:pPr>
            <a:r>
              <a:rPr lang="de-DE" sz="1400" dirty="0">
                <a:solidFill>
                  <a:srgbClr val="FF0000"/>
                </a:solidFill>
                <a:latin typeface="Arial" panose="020B0604020202020204" pitchFamily="34" charset="0"/>
                <a:cs typeface="Arial" panose="020B0604020202020204" pitchFamily="34" charset="0"/>
              </a:rPr>
              <a:t>Elective afinities in coordination?!</a:t>
            </a:r>
            <a:endParaRPr lang="de-DE" sz="14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C4183A1-93C9-3E65-6A0E-F4DAC7679902}"/>
              </a:ext>
            </a:extLst>
          </p:cNvPr>
          <p:cNvSpPr/>
          <p:nvPr/>
        </p:nvSpPr>
        <p:spPr>
          <a:xfrm>
            <a:off x="7004307" y="2384185"/>
            <a:ext cx="4706738"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400" dirty="0">
                <a:latin typeface="Arial" panose="020B0604020202020204" pitchFamily="34" charset="0"/>
                <a:cs typeface="Arial" panose="020B0604020202020204" pitchFamily="34" charset="0"/>
              </a:rPr>
              <a:t>Ferbinteanu, M. et al. </a:t>
            </a:r>
            <a:r>
              <a:rPr lang="sv-SE" sz="1400" i="1" dirty="0">
                <a:latin typeface="Arial" panose="020B0604020202020204" pitchFamily="34" charset="0"/>
                <a:cs typeface="Arial" panose="020B0604020202020204" pitchFamily="34" charset="0"/>
              </a:rPr>
              <a:t>Inorg. Chem. </a:t>
            </a:r>
            <a:r>
              <a:rPr lang="sv-SE" sz="1400" b="1" dirty="0">
                <a:latin typeface="Arial" panose="020B0604020202020204" pitchFamily="34" charset="0"/>
                <a:cs typeface="Arial" panose="020B0604020202020204" pitchFamily="34" charset="0"/>
              </a:rPr>
              <a:t>2001</a:t>
            </a:r>
            <a:r>
              <a:rPr lang="sv-SE" sz="1400" dirty="0">
                <a:latin typeface="Arial" panose="020B0604020202020204" pitchFamily="34" charset="0"/>
                <a:cs typeface="Arial" panose="020B0604020202020204" pitchFamily="34" charset="0"/>
              </a:rPr>
              <a:t>,</a:t>
            </a:r>
            <a:r>
              <a:rPr lang="sv-SE" sz="1400" i="1" dirty="0">
                <a:latin typeface="Arial" panose="020B0604020202020204" pitchFamily="34" charset="0"/>
                <a:cs typeface="Arial" panose="020B0604020202020204" pitchFamily="34" charset="0"/>
              </a:rPr>
              <a:t> 40</a:t>
            </a:r>
            <a:r>
              <a:rPr lang="sv-SE" sz="1400" dirty="0">
                <a:latin typeface="Arial" panose="020B0604020202020204" pitchFamily="34" charset="0"/>
                <a:cs typeface="Arial" panose="020B0604020202020204" pitchFamily="34" charset="0"/>
              </a:rPr>
              <a:t>, 4947-4955.</a:t>
            </a:r>
            <a:endParaRPr lang="en-US" sz="1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9D374A6-0DA0-514A-0A2E-00DE0424A2D0}"/>
              </a:ext>
            </a:extLst>
          </p:cNvPr>
          <p:cNvSpPr txBox="1"/>
          <p:nvPr/>
        </p:nvSpPr>
        <p:spPr>
          <a:xfrm>
            <a:off x="2901289" y="2919326"/>
            <a:ext cx="6506678" cy="369332"/>
          </a:xfrm>
          <a:prstGeom prst="rect">
            <a:avLst/>
          </a:prstGeom>
          <a:noFill/>
        </p:spPr>
        <p:txBody>
          <a:bodyPr wrap="square">
            <a:spAutoFit/>
          </a:bodyPr>
          <a:lstStyle/>
          <a:p>
            <a:r>
              <a:rPr lang="en-US" b="1" dirty="0">
                <a:solidFill>
                  <a:srgbClr val="FF0000"/>
                </a:solidFill>
                <a:latin typeface="Arial" panose="020B0604020202020204" pitchFamily="34" charset="0"/>
                <a:cs typeface="Arial" panose="020B0604020202020204" pitchFamily="34" charset="0"/>
              </a:rPr>
              <a:t>From organometallic chemistry to coordination chemistry</a:t>
            </a:r>
          </a:p>
        </p:txBody>
      </p:sp>
      <p:sp>
        <p:nvSpPr>
          <p:cNvPr id="20" name="TextBox 1">
            <a:extLst>
              <a:ext uri="{FF2B5EF4-FFF2-40B4-BE49-F238E27FC236}">
                <a16:creationId xmlns:a16="http://schemas.microsoft.com/office/drawing/2014/main" id="{DB975441-CE51-C212-E5B5-F8B40D856D38}"/>
              </a:ext>
            </a:extLst>
          </p:cNvPr>
          <p:cNvSpPr txBox="1"/>
          <p:nvPr/>
        </p:nvSpPr>
        <p:spPr>
          <a:xfrm>
            <a:off x="2107330" y="3877826"/>
            <a:ext cx="4014240"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err="1">
                <a:latin typeface="Arial" panose="020B0604020202020204" pitchFamily="34" charset="0"/>
                <a:cs typeface="Arial" panose="020B0604020202020204" pitchFamily="34" charset="0"/>
              </a:rPr>
              <a:t>Mn</a:t>
            </a:r>
            <a:r>
              <a:rPr lang="en-US" sz="1600" dirty="0">
                <a:latin typeface="Arial" panose="020B0604020202020204" pitchFamily="34" charset="0"/>
                <a:cs typeface="Arial" panose="020B0604020202020204" pitchFamily="34" charset="0"/>
              </a:rPr>
              <a:t>(CH</a:t>
            </a:r>
            <a:r>
              <a:rPr lang="en-US" sz="1600" baseline="-25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COO)</a:t>
            </a:r>
            <a:r>
              <a:rPr lang="en-US" sz="1600" baseline="-25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 + [Ph</a:t>
            </a:r>
            <a:r>
              <a:rPr lang="en-US" sz="1600" baseline="-25000" dirty="0">
                <a:latin typeface="Arial" panose="020B0604020202020204" pitchFamily="34" charset="0"/>
                <a:cs typeface="Arial" panose="020B0604020202020204" pitchFamily="34" charset="0"/>
              </a:rPr>
              <a:t>4</a:t>
            </a:r>
            <a:r>
              <a:rPr lang="en-US" sz="1600" dirty="0">
                <a:latin typeface="Arial" panose="020B0604020202020204" pitchFamily="34" charset="0"/>
                <a:cs typeface="Arial" panose="020B0604020202020204" pitchFamily="34" charset="0"/>
              </a:rPr>
              <a:t>P][HF</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+ 1,10-phen </a:t>
            </a:r>
          </a:p>
        </p:txBody>
      </p:sp>
      <p:cxnSp>
        <p:nvCxnSpPr>
          <p:cNvPr id="21" name="Straight Arrow Connector 20">
            <a:extLst>
              <a:ext uri="{FF2B5EF4-FFF2-40B4-BE49-F238E27FC236}">
                <a16:creationId xmlns:a16="http://schemas.microsoft.com/office/drawing/2014/main" id="{978F4027-5E28-5D27-F259-69F913042503}"/>
              </a:ext>
            </a:extLst>
          </p:cNvPr>
          <p:cNvCxnSpPr>
            <a:cxnSpLocks/>
            <a:endCxn id="24" idx="1"/>
          </p:cNvCxnSpPr>
          <p:nvPr/>
        </p:nvCxnSpPr>
        <p:spPr>
          <a:xfrm>
            <a:off x="6033483" y="4047103"/>
            <a:ext cx="109466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Box 14">
            <a:extLst>
              <a:ext uri="{FF2B5EF4-FFF2-40B4-BE49-F238E27FC236}">
                <a16:creationId xmlns:a16="http://schemas.microsoft.com/office/drawing/2014/main" id="{7F6DC229-CF00-8320-20DF-835A37AF2F29}"/>
              </a:ext>
            </a:extLst>
          </p:cNvPr>
          <p:cNvSpPr txBox="1"/>
          <p:nvPr/>
        </p:nvSpPr>
        <p:spPr>
          <a:xfrm>
            <a:off x="6051005" y="3481185"/>
            <a:ext cx="117279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CH</a:t>
            </a:r>
            <a:r>
              <a:rPr lang="en-US" sz="1600" baseline="-25000" dirty="0">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rPr>
              <a:t>CN</a:t>
            </a:r>
          </a:p>
        </p:txBody>
      </p:sp>
      <p:sp>
        <p:nvSpPr>
          <p:cNvPr id="23" name="TextBox 15">
            <a:extLst>
              <a:ext uri="{FF2B5EF4-FFF2-40B4-BE49-F238E27FC236}">
                <a16:creationId xmlns:a16="http://schemas.microsoft.com/office/drawing/2014/main" id="{DBA976EB-A9B4-D5BE-2A97-42B6A5BD641C}"/>
              </a:ext>
            </a:extLst>
          </p:cNvPr>
          <p:cNvSpPr txBox="1"/>
          <p:nvPr/>
        </p:nvSpPr>
        <p:spPr>
          <a:xfrm>
            <a:off x="6033483" y="4077788"/>
            <a:ext cx="938077"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50-60°C</a:t>
            </a:r>
          </a:p>
        </p:txBody>
      </p:sp>
      <p:sp>
        <p:nvSpPr>
          <p:cNvPr id="24" name="TextBox 17">
            <a:extLst>
              <a:ext uri="{FF2B5EF4-FFF2-40B4-BE49-F238E27FC236}">
                <a16:creationId xmlns:a16="http://schemas.microsoft.com/office/drawing/2014/main" id="{EB93FA67-7B32-A0AA-8C4A-B05FDCA073D3}"/>
              </a:ext>
            </a:extLst>
          </p:cNvPr>
          <p:cNvSpPr txBox="1"/>
          <p:nvPr/>
        </p:nvSpPr>
        <p:spPr>
          <a:xfrm>
            <a:off x="7128150" y="3877826"/>
            <a:ext cx="2972289"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1D-[Mn(1,10-phen)F</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(HF</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a:t>
            </a:r>
          </a:p>
        </p:txBody>
      </p:sp>
      <p:grpSp>
        <p:nvGrpSpPr>
          <p:cNvPr id="32" name="Group 31">
            <a:extLst>
              <a:ext uri="{FF2B5EF4-FFF2-40B4-BE49-F238E27FC236}">
                <a16:creationId xmlns:a16="http://schemas.microsoft.com/office/drawing/2014/main" id="{3E9CCDCE-32A4-7D07-1B8F-2A527163203F}"/>
              </a:ext>
            </a:extLst>
          </p:cNvPr>
          <p:cNvGrpSpPr/>
          <p:nvPr/>
        </p:nvGrpSpPr>
        <p:grpSpPr>
          <a:xfrm>
            <a:off x="2210953" y="4994988"/>
            <a:ext cx="6997643" cy="781154"/>
            <a:chOff x="2182729" y="4288103"/>
            <a:chExt cx="6997643" cy="781154"/>
          </a:xfrm>
        </p:grpSpPr>
        <p:sp>
          <p:nvSpPr>
            <p:cNvPr id="27" name="TextBox 1">
              <a:extLst>
                <a:ext uri="{FF2B5EF4-FFF2-40B4-BE49-F238E27FC236}">
                  <a16:creationId xmlns:a16="http://schemas.microsoft.com/office/drawing/2014/main" id="{12D37140-079F-A5B7-CE6F-FA98A10BDF8E}"/>
                </a:ext>
              </a:extLst>
            </p:cNvPr>
            <p:cNvSpPr txBox="1"/>
            <p:nvPr/>
          </p:nvSpPr>
          <p:spPr>
            <a:xfrm>
              <a:off x="2182729" y="4530741"/>
              <a:ext cx="3264035"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[Mn(</a:t>
              </a:r>
              <a:r>
                <a:rPr lang="en-US" sz="1600" dirty="0" err="1">
                  <a:latin typeface="Arial" panose="020B0604020202020204" pitchFamily="34" charset="0"/>
                  <a:cs typeface="Arial" panose="020B0604020202020204" pitchFamily="34" charset="0"/>
                </a:rPr>
                <a:t>salen</a:t>
              </a:r>
              <a:r>
                <a:rPr lang="en-US" sz="1600" dirty="0">
                  <a:latin typeface="Arial" panose="020B0604020202020204" pitchFamily="34" charset="0"/>
                  <a:cs typeface="Arial" panose="020B0604020202020204" pitchFamily="34" charset="0"/>
                </a:rPr>
                <a:t>)(H</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O)](ClO</a:t>
              </a:r>
              <a:r>
                <a:rPr lang="en-US" sz="1600" baseline="-25000" dirty="0">
                  <a:latin typeface="Arial" panose="020B0604020202020204" pitchFamily="34" charset="0"/>
                  <a:cs typeface="Arial" panose="020B0604020202020204" pitchFamily="34" charset="0"/>
                </a:rPr>
                <a:t>4</a:t>
              </a:r>
              <a:r>
                <a:rPr lang="en-US" sz="1600" dirty="0">
                  <a:latin typeface="Arial" panose="020B0604020202020204" pitchFamily="34" charset="0"/>
                  <a:cs typeface="Arial" panose="020B0604020202020204" pitchFamily="34" charset="0"/>
                </a:rPr>
                <a:t>) + K[HF</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p>
          </p:txBody>
        </p:sp>
        <p:cxnSp>
          <p:nvCxnSpPr>
            <p:cNvPr id="28" name="Straight Arrow Connector 27">
              <a:extLst>
                <a:ext uri="{FF2B5EF4-FFF2-40B4-BE49-F238E27FC236}">
                  <a16:creationId xmlns:a16="http://schemas.microsoft.com/office/drawing/2014/main" id="{62EDC1F1-D2DD-1D1C-73D4-618C43BDF301}"/>
                </a:ext>
              </a:extLst>
            </p:cNvPr>
            <p:cNvCxnSpPr>
              <a:cxnSpLocks/>
              <a:endCxn id="31" idx="1"/>
            </p:cNvCxnSpPr>
            <p:nvPr/>
          </p:nvCxnSpPr>
          <p:spPr>
            <a:xfrm>
              <a:off x="6108882" y="4700018"/>
              <a:ext cx="109466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TextBox 14">
              <a:extLst>
                <a:ext uri="{FF2B5EF4-FFF2-40B4-BE49-F238E27FC236}">
                  <a16:creationId xmlns:a16="http://schemas.microsoft.com/office/drawing/2014/main" id="{BC1EE08A-AB80-DC4E-152A-6C3625F82C73}"/>
                </a:ext>
              </a:extLst>
            </p:cNvPr>
            <p:cNvSpPr txBox="1"/>
            <p:nvPr/>
          </p:nvSpPr>
          <p:spPr>
            <a:xfrm>
              <a:off x="6126404" y="4288103"/>
              <a:ext cx="117279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MeOH</a:t>
              </a:r>
            </a:p>
          </p:txBody>
        </p:sp>
        <p:sp>
          <p:nvSpPr>
            <p:cNvPr id="30" name="TextBox 15">
              <a:extLst>
                <a:ext uri="{FF2B5EF4-FFF2-40B4-BE49-F238E27FC236}">
                  <a16:creationId xmlns:a16="http://schemas.microsoft.com/office/drawing/2014/main" id="{CB19B3D5-78C3-E743-2C3F-C749F717C01D}"/>
                </a:ext>
              </a:extLst>
            </p:cNvPr>
            <p:cNvSpPr txBox="1"/>
            <p:nvPr/>
          </p:nvSpPr>
          <p:spPr>
            <a:xfrm>
              <a:off x="6108882" y="4730703"/>
              <a:ext cx="938077"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50-60°C</a:t>
              </a:r>
            </a:p>
          </p:txBody>
        </p:sp>
        <p:sp>
          <p:nvSpPr>
            <p:cNvPr id="31" name="TextBox 17">
              <a:extLst>
                <a:ext uri="{FF2B5EF4-FFF2-40B4-BE49-F238E27FC236}">
                  <a16:creationId xmlns:a16="http://schemas.microsoft.com/office/drawing/2014/main" id="{5077F951-4FBC-3C73-B2FD-B35D56688EF8}"/>
                </a:ext>
              </a:extLst>
            </p:cNvPr>
            <p:cNvSpPr txBox="1"/>
            <p:nvPr/>
          </p:nvSpPr>
          <p:spPr>
            <a:xfrm>
              <a:off x="7203549" y="4530741"/>
              <a:ext cx="1976823"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1D-[Mn(</a:t>
              </a:r>
              <a:r>
                <a:rPr lang="en-US" sz="1600" dirty="0" err="1">
                  <a:latin typeface="Arial" panose="020B0604020202020204" pitchFamily="34" charset="0"/>
                  <a:cs typeface="Arial" panose="020B0604020202020204" pitchFamily="34" charset="0"/>
                </a:rPr>
                <a:t>salen</a:t>
              </a:r>
              <a:r>
                <a:rPr lang="en-US" sz="1600" dirty="0">
                  <a:latin typeface="Arial" panose="020B0604020202020204" pitchFamily="34" charset="0"/>
                  <a:cs typeface="Arial" panose="020B0604020202020204" pitchFamily="34" charset="0"/>
                </a:rPr>
                <a:t>)F] (</a:t>
              </a:r>
              <a:r>
                <a:rPr lang="en-US" sz="1600" b="1"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a:t>
              </a:r>
            </a:p>
          </p:txBody>
        </p:sp>
      </p:grpSp>
      <p:sp>
        <p:nvSpPr>
          <p:cNvPr id="33" name="Rectangle 32">
            <a:extLst>
              <a:ext uri="{FF2B5EF4-FFF2-40B4-BE49-F238E27FC236}">
                <a16:creationId xmlns:a16="http://schemas.microsoft.com/office/drawing/2014/main" id="{942AC262-0E3D-D04B-924E-5DD609A0A203}"/>
              </a:ext>
            </a:extLst>
          </p:cNvPr>
          <p:cNvSpPr/>
          <p:nvPr/>
        </p:nvSpPr>
        <p:spPr>
          <a:xfrm>
            <a:off x="7004306" y="4397888"/>
            <a:ext cx="4432560"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400" dirty="0">
                <a:latin typeface="Arial" panose="020B0604020202020204" pitchFamily="34" charset="0"/>
                <a:cs typeface="Arial" panose="020B0604020202020204" pitchFamily="34" charset="0"/>
              </a:rPr>
              <a:t>Spinu, C. </a:t>
            </a:r>
            <a:r>
              <a:rPr lang="sv-SE" sz="1400" i="1" dirty="0">
                <a:latin typeface="Arial" panose="020B0604020202020204" pitchFamily="34" charset="0"/>
                <a:cs typeface="Arial" panose="020B0604020202020204" pitchFamily="34" charset="0"/>
              </a:rPr>
              <a:t>Dissertation Thesis</a:t>
            </a:r>
            <a:r>
              <a:rPr lang="sv-SE" sz="1400" dirty="0">
                <a:latin typeface="Arial" panose="020B0604020202020204" pitchFamily="34" charset="0"/>
                <a:cs typeface="Arial" panose="020B0604020202020204" pitchFamily="34" charset="0"/>
              </a:rPr>
              <a:t>, University of Bucharest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03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606A02-9EEB-404B-CA6B-40A9355C3A1B}"/>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5</a:t>
            </a:fld>
            <a:endParaRPr lang="en-US" dirty="0"/>
          </a:p>
        </p:txBody>
      </p:sp>
      <p:sp>
        <p:nvSpPr>
          <p:cNvPr id="2" name="Title 1">
            <a:extLst>
              <a:ext uri="{FF2B5EF4-FFF2-40B4-BE49-F238E27FC236}">
                <a16:creationId xmlns:a16="http://schemas.microsoft.com/office/drawing/2014/main" id="{BF2D81C8-1E20-EE7A-777E-F6FB7A6D53EC}"/>
              </a:ext>
            </a:extLst>
          </p:cNvPr>
          <p:cNvSpPr txBox="1">
            <a:spLocks/>
          </p:cNvSpPr>
          <p:nvPr/>
        </p:nvSpPr>
        <p:spPr>
          <a:xfrm>
            <a:off x="210553" y="225391"/>
            <a:ext cx="8305800" cy="304800"/>
          </a:xfrm>
          <a:prstGeom prst="rect">
            <a:avLst/>
          </a:prstGeom>
          <a:noFill/>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400" b="1" dirty="0">
                <a:solidFill>
                  <a:srgbClr val="0000CC"/>
                </a:solidFill>
                <a:latin typeface="+mj-lt"/>
                <a:cs typeface="Arial" pitchFamily="34" charset="0"/>
              </a:rPr>
              <a:t>(1) –Single crystal X-ray diffraction analysis</a:t>
            </a:r>
          </a:p>
        </p:txBody>
      </p:sp>
      <p:grpSp>
        <p:nvGrpSpPr>
          <p:cNvPr id="3" name="Group 2">
            <a:extLst>
              <a:ext uri="{FF2B5EF4-FFF2-40B4-BE49-F238E27FC236}">
                <a16:creationId xmlns:a16="http://schemas.microsoft.com/office/drawing/2014/main" id="{D2B90186-FA47-D0A7-9F28-F1AC67E025B1}"/>
              </a:ext>
            </a:extLst>
          </p:cNvPr>
          <p:cNvGrpSpPr/>
          <p:nvPr/>
        </p:nvGrpSpPr>
        <p:grpSpPr>
          <a:xfrm>
            <a:off x="1193558" y="716025"/>
            <a:ext cx="3414483" cy="2221992"/>
            <a:chOff x="4696114" y="826008"/>
            <a:chExt cx="3414483" cy="2221992"/>
          </a:xfrm>
        </p:grpSpPr>
        <p:pic>
          <p:nvPicPr>
            <p:cNvPr id="8" name="Picture 7">
              <a:extLst>
                <a:ext uri="{FF2B5EF4-FFF2-40B4-BE49-F238E27FC236}">
                  <a16:creationId xmlns:a16="http://schemas.microsoft.com/office/drawing/2014/main" id="{C969BF72-EAF2-3140-69F9-3B5E21CC5E52}"/>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590" t="27649" r="31705" b="20125"/>
            <a:stretch/>
          </p:blipFill>
          <p:spPr bwMode="auto">
            <a:xfrm>
              <a:off x="4696114" y="826008"/>
              <a:ext cx="3414483" cy="222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25">
              <a:extLst>
                <a:ext uri="{FF2B5EF4-FFF2-40B4-BE49-F238E27FC236}">
                  <a16:creationId xmlns:a16="http://schemas.microsoft.com/office/drawing/2014/main" id="{039C4871-992A-4FDA-927B-E75C1BA21A3E}"/>
                </a:ext>
              </a:extLst>
            </p:cNvPr>
            <p:cNvSpPr txBox="1"/>
            <p:nvPr/>
          </p:nvSpPr>
          <p:spPr>
            <a:xfrm>
              <a:off x="6708172" y="1783115"/>
              <a:ext cx="52450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Mn1</a:t>
              </a:r>
              <a:endParaRPr lang="en-GB" sz="1400" dirty="0">
                <a:latin typeface="Times New Roman" pitchFamily="18" charset="0"/>
                <a:cs typeface="Times New Roman" pitchFamily="18" charset="0"/>
              </a:endParaRPr>
            </a:p>
          </p:txBody>
        </p:sp>
        <p:sp>
          <p:nvSpPr>
            <p:cNvPr id="10" name="TextBox 27">
              <a:extLst>
                <a:ext uri="{FF2B5EF4-FFF2-40B4-BE49-F238E27FC236}">
                  <a16:creationId xmlns:a16="http://schemas.microsoft.com/office/drawing/2014/main" id="{7DFD5B51-C3C8-599C-DFF4-5C3B24BECA7A}"/>
                </a:ext>
              </a:extLst>
            </p:cNvPr>
            <p:cNvSpPr txBox="1"/>
            <p:nvPr/>
          </p:nvSpPr>
          <p:spPr>
            <a:xfrm>
              <a:off x="6314146" y="2054423"/>
              <a:ext cx="40427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N1</a:t>
              </a:r>
              <a:endParaRPr lang="en-GB" sz="1400" dirty="0">
                <a:latin typeface="Times New Roman" pitchFamily="18" charset="0"/>
                <a:cs typeface="Times New Roman" pitchFamily="18" charset="0"/>
              </a:endParaRPr>
            </a:p>
          </p:txBody>
        </p:sp>
        <p:sp>
          <p:nvSpPr>
            <p:cNvPr id="11" name="TextBox 28">
              <a:extLst>
                <a:ext uri="{FF2B5EF4-FFF2-40B4-BE49-F238E27FC236}">
                  <a16:creationId xmlns:a16="http://schemas.microsoft.com/office/drawing/2014/main" id="{F9A872F0-FDC1-0F39-4C84-71DEE8504084}"/>
                </a:ext>
              </a:extLst>
            </p:cNvPr>
            <p:cNvSpPr txBox="1"/>
            <p:nvPr/>
          </p:nvSpPr>
          <p:spPr>
            <a:xfrm>
              <a:off x="6542746" y="1524000"/>
              <a:ext cx="40427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N2</a:t>
              </a:r>
              <a:endParaRPr lang="en-GB" sz="1400" dirty="0">
                <a:latin typeface="Times New Roman" pitchFamily="18" charset="0"/>
                <a:cs typeface="Times New Roman" pitchFamily="18" charset="0"/>
              </a:endParaRPr>
            </a:p>
          </p:txBody>
        </p:sp>
        <p:sp>
          <p:nvSpPr>
            <p:cNvPr id="12" name="TextBox 29">
              <a:extLst>
                <a:ext uri="{FF2B5EF4-FFF2-40B4-BE49-F238E27FC236}">
                  <a16:creationId xmlns:a16="http://schemas.microsoft.com/office/drawing/2014/main" id="{E030F84C-8714-B0D8-299E-10EE2F179D41}"/>
                </a:ext>
              </a:extLst>
            </p:cNvPr>
            <p:cNvSpPr txBox="1"/>
            <p:nvPr/>
          </p:nvSpPr>
          <p:spPr>
            <a:xfrm>
              <a:off x="7543800" y="1524000"/>
              <a:ext cx="37382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F1</a:t>
              </a:r>
              <a:endParaRPr lang="en-GB" sz="1400" dirty="0">
                <a:latin typeface="Times New Roman" pitchFamily="18" charset="0"/>
                <a:cs typeface="Times New Roman" pitchFamily="18" charset="0"/>
              </a:endParaRPr>
            </a:p>
          </p:txBody>
        </p:sp>
        <p:sp>
          <p:nvSpPr>
            <p:cNvPr id="13" name="TextBox 31">
              <a:extLst>
                <a:ext uri="{FF2B5EF4-FFF2-40B4-BE49-F238E27FC236}">
                  <a16:creationId xmlns:a16="http://schemas.microsoft.com/office/drawing/2014/main" id="{0E320552-725B-422A-5D1A-EA4EF091701E}"/>
                </a:ext>
              </a:extLst>
            </p:cNvPr>
            <p:cNvSpPr txBox="1"/>
            <p:nvPr/>
          </p:nvSpPr>
          <p:spPr>
            <a:xfrm>
              <a:off x="7000475" y="2370425"/>
              <a:ext cx="37382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F2</a:t>
              </a:r>
              <a:endParaRPr lang="en-GB" sz="1400" dirty="0">
                <a:latin typeface="Times New Roman" pitchFamily="18" charset="0"/>
                <a:cs typeface="Times New Roman" pitchFamily="18" charset="0"/>
              </a:endParaRPr>
            </a:p>
          </p:txBody>
        </p:sp>
        <p:sp>
          <p:nvSpPr>
            <p:cNvPr id="14" name="TextBox 32">
              <a:extLst>
                <a:ext uri="{FF2B5EF4-FFF2-40B4-BE49-F238E27FC236}">
                  <a16:creationId xmlns:a16="http://schemas.microsoft.com/office/drawing/2014/main" id="{4A9A8EEE-EAA5-3DC1-EBF9-6BE9F69E9A6F}"/>
                </a:ext>
              </a:extLst>
            </p:cNvPr>
            <p:cNvSpPr txBox="1"/>
            <p:nvPr/>
          </p:nvSpPr>
          <p:spPr>
            <a:xfrm>
              <a:off x="7365009" y="1996369"/>
              <a:ext cx="37382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F3</a:t>
              </a:r>
              <a:endParaRPr lang="en-GB" sz="1400" dirty="0">
                <a:latin typeface="Times New Roman" pitchFamily="18" charset="0"/>
                <a:cs typeface="Times New Roman" pitchFamily="18" charset="0"/>
              </a:endParaRPr>
            </a:p>
          </p:txBody>
        </p:sp>
        <p:sp>
          <p:nvSpPr>
            <p:cNvPr id="15" name="TextBox 33">
              <a:extLst>
                <a:ext uri="{FF2B5EF4-FFF2-40B4-BE49-F238E27FC236}">
                  <a16:creationId xmlns:a16="http://schemas.microsoft.com/office/drawing/2014/main" id="{67A259A2-7267-9C8D-88E9-1AECAB6375C0}"/>
                </a:ext>
              </a:extLst>
            </p:cNvPr>
            <p:cNvSpPr txBox="1"/>
            <p:nvPr/>
          </p:nvSpPr>
          <p:spPr>
            <a:xfrm>
              <a:off x="7007219" y="1216223"/>
              <a:ext cx="37382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F4</a:t>
              </a:r>
              <a:endParaRPr lang="en-GB" sz="1400" dirty="0">
                <a:latin typeface="Times New Roman" pitchFamily="18" charset="0"/>
                <a:cs typeface="Times New Roman" pitchFamily="18" charset="0"/>
              </a:endParaRPr>
            </a:p>
          </p:txBody>
        </p:sp>
      </p:grpSp>
      <p:sp>
        <p:nvSpPr>
          <p:cNvPr id="16" name="TextBox 32">
            <a:extLst>
              <a:ext uri="{FF2B5EF4-FFF2-40B4-BE49-F238E27FC236}">
                <a16:creationId xmlns:a16="http://schemas.microsoft.com/office/drawing/2014/main" id="{A92F1D44-FA8B-5FC6-3F7B-9FAB6CCDB82D}"/>
              </a:ext>
            </a:extLst>
          </p:cNvPr>
          <p:cNvSpPr txBox="1"/>
          <p:nvPr/>
        </p:nvSpPr>
        <p:spPr>
          <a:xfrm>
            <a:off x="916936" y="2578648"/>
            <a:ext cx="332174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cs typeface="Arial" panose="020B0604020202020204" pitchFamily="34" charset="0"/>
              </a:rPr>
              <a:t>Asymmetric units for [</a:t>
            </a:r>
            <a:r>
              <a:rPr lang="en-US" sz="1400" dirty="0" err="1">
                <a:latin typeface="Arial" panose="020B0604020202020204" pitchFamily="34" charset="0"/>
                <a:cs typeface="Arial" panose="020B0604020202020204" pitchFamily="34" charset="0"/>
              </a:rPr>
              <a:t>Mn</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phen</a:t>
            </a:r>
            <a:r>
              <a:rPr lang="en-US" sz="1400" dirty="0">
                <a:latin typeface="Arial" panose="020B0604020202020204" pitchFamily="34" charset="0"/>
                <a:cs typeface="Arial" panose="020B0604020202020204" pitchFamily="34" charset="0"/>
              </a:rPr>
              <a:t>)F</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(HF</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5B01091A-BE8E-3DC2-EBF0-8DE535D8921C}"/>
              </a:ext>
            </a:extLst>
          </p:cNvPr>
          <p:cNvSpPr txBox="1"/>
          <p:nvPr/>
        </p:nvSpPr>
        <p:spPr>
          <a:xfrm>
            <a:off x="838200" y="3037939"/>
            <a:ext cx="6097604" cy="3970318"/>
          </a:xfrm>
          <a:prstGeom prst="rect">
            <a:avLst/>
          </a:prstGeom>
          <a:noFill/>
        </p:spPr>
        <p:txBody>
          <a:bodyPr wrap="square">
            <a:spAutoFit/>
          </a:bodyPr>
          <a:lstStyle/>
          <a:p>
            <a:pPr algn="ctr">
              <a:spcBef>
                <a:spcPct val="0"/>
              </a:spcBef>
            </a:pPr>
            <a:r>
              <a:rPr lang="en-US" altLang="en-US" sz="1400" dirty="0">
                <a:latin typeface="Arial" panose="020B0604020202020204" pitchFamily="34" charset="0"/>
                <a:cs typeface="Arial" panose="020B0604020202020204" pitchFamily="34" charset="0"/>
              </a:rPr>
              <a:t> </a:t>
            </a:r>
            <a:endParaRPr lang="en-US" altLang="en-US" sz="1400" b="1" dirty="0">
              <a:latin typeface="Arial" panose="020B0604020202020204" pitchFamily="34" charset="0"/>
              <a:cs typeface="Arial" panose="020B0604020202020204" pitchFamily="34" charset="0"/>
            </a:endParaRPr>
          </a:p>
          <a:p>
            <a:pPr>
              <a:spcBef>
                <a:spcPct val="0"/>
              </a:spcBef>
              <a:buNone/>
            </a:pPr>
            <a:r>
              <a:rPr lang="en-US" altLang="en-US" sz="1400" dirty="0">
                <a:latin typeface="Arial" panose="020B0604020202020204" pitchFamily="34" charset="0"/>
                <a:cs typeface="Arial" panose="020B0604020202020204" pitchFamily="34" charset="0"/>
              </a:rPr>
              <a:t>Empirical Formula		C</a:t>
            </a:r>
            <a:r>
              <a:rPr lang="en-US" altLang="en-US" sz="1400" baseline="-25000" dirty="0">
                <a:latin typeface="Arial" panose="020B0604020202020204" pitchFamily="34" charset="0"/>
                <a:cs typeface="Arial" panose="020B0604020202020204" pitchFamily="34" charset="0"/>
              </a:rPr>
              <a:t>12</a:t>
            </a:r>
            <a:r>
              <a:rPr lang="en-US" altLang="en-US" sz="1400" dirty="0">
                <a:latin typeface="Arial" panose="020B0604020202020204" pitchFamily="34" charset="0"/>
                <a:cs typeface="Arial" panose="020B0604020202020204" pitchFamily="34" charset="0"/>
              </a:rPr>
              <a:t>H</a:t>
            </a:r>
            <a:r>
              <a:rPr lang="en-US" altLang="en-US" sz="1400" baseline="-25000" dirty="0">
                <a:latin typeface="Arial" panose="020B0604020202020204" pitchFamily="34" charset="0"/>
                <a:cs typeface="Arial" panose="020B0604020202020204" pitchFamily="34" charset="0"/>
              </a:rPr>
              <a:t>9</a:t>
            </a:r>
            <a:r>
              <a:rPr lang="en-US" altLang="en-US" sz="1400" dirty="0">
                <a:latin typeface="Arial" panose="020B0604020202020204" pitchFamily="34" charset="0"/>
                <a:cs typeface="Arial" panose="020B0604020202020204" pitchFamily="34" charset="0"/>
              </a:rPr>
              <a:t>F</a:t>
            </a:r>
            <a:r>
              <a:rPr lang="en-US" altLang="en-US" sz="1400" baseline="-25000" dirty="0">
                <a:latin typeface="Arial" panose="020B0604020202020204" pitchFamily="34" charset="0"/>
                <a:cs typeface="Arial" panose="020B0604020202020204" pitchFamily="34" charset="0"/>
              </a:rPr>
              <a:t>4</a:t>
            </a:r>
            <a:r>
              <a:rPr lang="en-US" altLang="en-US" sz="1400" dirty="0">
                <a:latin typeface="Arial" panose="020B0604020202020204" pitchFamily="34" charset="0"/>
                <a:cs typeface="Arial" panose="020B0604020202020204" pitchFamily="34" charset="0"/>
              </a:rPr>
              <a:t>MnN</a:t>
            </a:r>
            <a:r>
              <a:rPr lang="en-US" altLang="en-US" sz="1400" baseline="-25000" dirty="0">
                <a:latin typeface="Arial" panose="020B0604020202020204" pitchFamily="34" charset="0"/>
                <a:cs typeface="Arial" panose="020B0604020202020204" pitchFamily="34" charset="0"/>
              </a:rPr>
              <a:t>2</a:t>
            </a:r>
            <a:endParaRPr lang="ro-RO" altLang="en-US" sz="1400" baseline="-25000" dirty="0">
              <a:latin typeface="Arial" panose="020B0604020202020204" pitchFamily="34" charset="0"/>
              <a:cs typeface="Arial" panose="020B0604020202020204" pitchFamily="34" charset="0"/>
            </a:endParaRPr>
          </a:p>
          <a:p>
            <a:pPr>
              <a:spcBef>
                <a:spcPct val="0"/>
              </a:spcBef>
              <a:buNone/>
            </a:pPr>
            <a:r>
              <a:rPr lang="en-US" altLang="en-US" sz="1400" dirty="0">
                <a:latin typeface="Arial" panose="020B0604020202020204" pitchFamily="34" charset="0"/>
                <a:cs typeface="Arial" panose="020B0604020202020204" pitchFamily="34" charset="0"/>
              </a:rPr>
              <a:t>M</a:t>
            </a:r>
            <a:r>
              <a:rPr lang="ro-RO" altLang="en-US" sz="1400" dirty="0">
                <a:latin typeface="Arial" panose="020B0604020202020204" pitchFamily="34" charset="0"/>
                <a:cs typeface="Arial" panose="020B0604020202020204" pitchFamily="34" charset="0"/>
              </a:rPr>
              <a:t>olecular weight                </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312.15 g/mol</a:t>
            </a:r>
          </a:p>
          <a:p>
            <a:pPr>
              <a:spcBef>
                <a:spcPct val="0"/>
              </a:spcBef>
              <a:buNone/>
            </a:pPr>
            <a:r>
              <a:rPr lang="en-US" sz="1400" dirty="0">
                <a:latin typeface="Arial" panose="020B0604020202020204" pitchFamily="34" charset="0"/>
                <a:ea typeface="Times New Roman"/>
                <a:cs typeface="Arial" panose="020B0604020202020204" pitchFamily="34" charset="0"/>
              </a:rPr>
              <a:t>Crystal Color, Habit</a:t>
            </a:r>
            <a:r>
              <a:rPr lang="en-US" sz="1400" dirty="0">
                <a:latin typeface="Arial" panose="020B0604020202020204" pitchFamily="34" charset="0"/>
                <a:cs typeface="Arial" panose="020B0604020202020204" pitchFamily="34" charset="0"/>
              </a:rPr>
              <a:t>		brown, prism</a:t>
            </a:r>
            <a:endParaRPr lang="ro-RO" altLang="en-US" sz="1400" dirty="0">
              <a:latin typeface="Arial" panose="020B0604020202020204" pitchFamily="34" charset="0"/>
              <a:cs typeface="Arial" panose="020B0604020202020204" pitchFamily="34" charset="0"/>
            </a:endParaRPr>
          </a:p>
          <a:p>
            <a:pPr>
              <a:spcBef>
                <a:spcPct val="0"/>
              </a:spcBef>
              <a:buNone/>
            </a:pPr>
            <a:r>
              <a:rPr lang="en-US" sz="1400" dirty="0">
                <a:latin typeface="Arial" panose="020B0604020202020204" pitchFamily="34" charset="0"/>
                <a:ea typeface="Times New Roman"/>
                <a:cs typeface="Arial" panose="020B0604020202020204" pitchFamily="34" charset="0"/>
              </a:rPr>
              <a:t>Crystal System</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monoclinic  </a:t>
            </a:r>
            <a:endParaRPr lang="ro-RO" altLang="en-US" sz="1400" dirty="0">
              <a:latin typeface="Arial" panose="020B0604020202020204" pitchFamily="34" charset="0"/>
              <a:cs typeface="Arial" panose="020B0604020202020204" pitchFamily="34" charset="0"/>
            </a:endParaRPr>
          </a:p>
          <a:p>
            <a:pPr>
              <a:spcBef>
                <a:spcPct val="0"/>
              </a:spcBef>
            </a:pPr>
            <a:r>
              <a:rPr lang="en-US" sz="1400" dirty="0">
                <a:latin typeface="Arial" panose="020B0604020202020204" pitchFamily="34" charset="0"/>
                <a:ea typeface="Times New Roman"/>
                <a:cs typeface="Arial" panose="020B0604020202020204" pitchFamily="34" charset="0"/>
              </a:rPr>
              <a:t>Space Group</a:t>
            </a:r>
            <a:r>
              <a:rPr lang="en-US" altLang="en-US" sz="1400" dirty="0">
                <a:latin typeface="Arial" panose="020B0604020202020204" pitchFamily="34" charset="0"/>
                <a:cs typeface="Arial" panose="020B0604020202020204" pitchFamily="34" charset="0"/>
              </a:rPr>
              <a:t>		P2</a:t>
            </a:r>
            <a:r>
              <a:rPr lang="en-US" altLang="en-US" sz="1400" baseline="-25000" dirty="0">
                <a:latin typeface="Arial" panose="020B0604020202020204" pitchFamily="34" charset="0"/>
                <a:cs typeface="Arial" panose="020B0604020202020204" pitchFamily="34" charset="0"/>
              </a:rPr>
              <a:t>1</a:t>
            </a:r>
            <a:r>
              <a:rPr lang="en-US" altLang="en-US" sz="1400" dirty="0">
                <a:latin typeface="Arial" panose="020B0604020202020204" pitchFamily="34" charset="0"/>
                <a:cs typeface="Arial" panose="020B0604020202020204" pitchFamily="34" charset="0"/>
              </a:rPr>
              <a:t>/</a:t>
            </a:r>
            <a:r>
              <a:rPr lang="ro-RO" altLang="en-US" sz="1400" dirty="0">
                <a:latin typeface="Arial" panose="020B0604020202020204" pitchFamily="34" charset="0"/>
                <a:cs typeface="Arial" panose="020B0604020202020204" pitchFamily="34" charset="0"/>
              </a:rPr>
              <a:t>c</a:t>
            </a:r>
            <a:r>
              <a:rPr lang="en-US" alt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(#14)</a:t>
            </a:r>
            <a:endParaRPr lang="ro-RO" altLang="en-US" sz="1400" dirty="0">
              <a:latin typeface="Arial" panose="020B0604020202020204" pitchFamily="34" charset="0"/>
              <a:cs typeface="Arial" panose="020B0604020202020204" pitchFamily="34" charset="0"/>
            </a:endParaRPr>
          </a:p>
          <a:p>
            <a:pPr>
              <a:spcBef>
                <a:spcPct val="0"/>
              </a:spcBef>
              <a:buNone/>
            </a:pPr>
            <a:r>
              <a:rPr lang="en-US" sz="1400" dirty="0">
                <a:latin typeface="Arial" panose="020B0604020202020204" pitchFamily="34" charset="0"/>
                <a:cs typeface="Arial" panose="020B0604020202020204" pitchFamily="34" charset="0"/>
              </a:rPr>
              <a:t>Lattice Parameters            	</a:t>
            </a:r>
            <a:r>
              <a:rPr lang="en-US" altLang="en-US" sz="1400" i="1" dirty="0">
                <a:latin typeface="Arial" panose="020B0604020202020204" pitchFamily="34" charset="0"/>
                <a:cs typeface="Arial" panose="020B0604020202020204" pitchFamily="34" charset="0"/>
              </a:rPr>
              <a:t>a</a:t>
            </a:r>
            <a:r>
              <a:rPr lang="en-US" altLang="en-US" sz="1400" dirty="0">
                <a:latin typeface="Arial" panose="020B0604020202020204" pitchFamily="34" charset="0"/>
                <a:cs typeface="Arial" panose="020B0604020202020204" pitchFamily="34" charset="0"/>
              </a:rPr>
              <a:t> =  8.41510(10) Å</a:t>
            </a:r>
          </a:p>
          <a:p>
            <a:pPr eaLnBrk="1" hangingPunct="1">
              <a:spcBef>
                <a:spcPct val="0"/>
              </a:spcBef>
              <a:buFontTx/>
              <a:buNone/>
            </a:pP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en-US" altLang="en-US" sz="1400" i="1" dirty="0">
                <a:latin typeface="Arial" panose="020B0604020202020204" pitchFamily="34" charset="0"/>
                <a:cs typeface="Arial" panose="020B0604020202020204" pitchFamily="34" charset="0"/>
              </a:rPr>
              <a:t>b</a:t>
            </a:r>
            <a:r>
              <a:rPr lang="en-US" altLang="en-US" sz="1400" dirty="0">
                <a:latin typeface="Arial" panose="020B0604020202020204" pitchFamily="34" charset="0"/>
                <a:cs typeface="Arial" panose="020B0604020202020204" pitchFamily="34" charset="0"/>
              </a:rPr>
              <a:t> =  </a:t>
            </a:r>
            <a:r>
              <a:rPr lang="ro-RO" altLang="en-US" sz="1400" dirty="0">
                <a:latin typeface="Arial" panose="020B0604020202020204" pitchFamily="34" charset="0"/>
                <a:cs typeface="Arial" panose="020B0604020202020204" pitchFamily="34" charset="0"/>
              </a:rPr>
              <a:t>7</a:t>
            </a:r>
            <a:r>
              <a:rPr lang="en-US" altLang="en-US" sz="1400" dirty="0">
                <a:latin typeface="Arial" panose="020B0604020202020204" pitchFamily="34" charset="0"/>
                <a:cs typeface="Arial" panose="020B0604020202020204" pitchFamily="34" charset="0"/>
              </a:rPr>
              <a:t>.</a:t>
            </a:r>
            <a:r>
              <a:rPr lang="ro-RO" altLang="en-US" sz="1400" dirty="0">
                <a:latin typeface="Arial" panose="020B0604020202020204" pitchFamily="34" charset="0"/>
                <a:cs typeface="Arial" panose="020B0604020202020204" pitchFamily="34" charset="0"/>
              </a:rPr>
              <a:t>38090</a:t>
            </a:r>
            <a:r>
              <a:rPr lang="en-US" altLang="en-US" sz="1400" dirty="0">
                <a:latin typeface="Arial" panose="020B0604020202020204" pitchFamily="34" charset="0"/>
                <a:cs typeface="Arial" panose="020B0604020202020204" pitchFamily="34" charset="0"/>
              </a:rPr>
              <a:t>(</a:t>
            </a:r>
            <a:r>
              <a:rPr lang="ro-RO" altLang="en-US" sz="1400" dirty="0">
                <a:latin typeface="Arial" panose="020B0604020202020204" pitchFamily="34" charset="0"/>
                <a:cs typeface="Arial" panose="020B0604020202020204" pitchFamily="34" charset="0"/>
              </a:rPr>
              <a:t>10</a:t>
            </a:r>
            <a:r>
              <a:rPr lang="en-US" altLang="en-US" sz="1400" dirty="0">
                <a:latin typeface="Arial" panose="020B0604020202020204" pitchFamily="34" charset="0"/>
                <a:cs typeface="Arial" panose="020B0604020202020204" pitchFamily="34" charset="0"/>
              </a:rPr>
              <a:t>) Å</a:t>
            </a:r>
          </a:p>
          <a:p>
            <a:pPr eaLnBrk="1" hangingPunct="1">
              <a:spcBef>
                <a:spcPct val="0"/>
              </a:spcBef>
              <a:buFontTx/>
              <a:buNone/>
            </a:pP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en-US" altLang="en-US" sz="1400" i="1" dirty="0">
                <a:latin typeface="Arial" panose="020B0604020202020204" pitchFamily="34" charset="0"/>
                <a:cs typeface="Arial" panose="020B0604020202020204" pitchFamily="34" charset="0"/>
              </a:rPr>
              <a:t>c</a:t>
            </a:r>
            <a:r>
              <a:rPr lang="en-US" altLang="en-US" sz="1400" dirty="0">
                <a:latin typeface="Arial" panose="020B0604020202020204" pitchFamily="34" charset="0"/>
                <a:cs typeface="Arial" panose="020B0604020202020204" pitchFamily="34" charset="0"/>
              </a:rPr>
              <a:t> =  1</a:t>
            </a:r>
            <a:r>
              <a:rPr lang="ro-RO" altLang="en-US" sz="1400" dirty="0">
                <a:latin typeface="Arial" panose="020B0604020202020204" pitchFamily="34" charset="0"/>
                <a:cs typeface="Arial" panose="020B0604020202020204" pitchFamily="34" charset="0"/>
              </a:rPr>
              <a:t>9</a:t>
            </a:r>
            <a:r>
              <a:rPr lang="en-US" altLang="en-US" sz="1400" dirty="0">
                <a:latin typeface="Arial" panose="020B0604020202020204" pitchFamily="34" charset="0"/>
                <a:cs typeface="Arial" panose="020B0604020202020204" pitchFamily="34" charset="0"/>
              </a:rPr>
              <a:t>.</a:t>
            </a:r>
            <a:r>
              <a:rPr lang="ro-RO" altLang="en-US" sz="1400" dirty="0">
                <a:latin typeface="Arial" panose="020B0604020202020204" pitchFamily="34" charset="0"/>
                <a:cs typeface="Arial" panose="020B0604020202020204" pitchFamily="34" charset="0"/>
              </a:rPr>
              <a:t>4205</a:t>
            </a:r>
            <a:r>
              <a:rPr lang="en-US" altLang="en-US" sz="1400" dirty="0">
                <a:latin typeface="Arial" panose="020B0604020202020204" pitchFamily="34" charset="0"/>
                <a:cs typeface="Arial" panose="020B0604020202020204" pitchFamily="34" charset="0"/>
              </a:rPr>
              <a:t>(</a:t>
            </a:r>
            <a:r>
              <a:rPr lang="ro-RO" altLang="en-US" sz="1400" dirty="0">
                <a:latin typeface="Arial" panose="020B0604020202020204" pitchFamily="34" charset="0"/>
                <a:cs typeface="Arial" panose="020B0604020202020204" pitchFamily="34" charset="0"/>
              </a:rPr>
              <a:t>5</a:t>
            </a:r>
            <a:r>
              <a:rPr lang="en-US" altLang="en-US" sz="1400" dirty="0">
                <a:latin typeface="Arial" panose="020B0604020202020204" pitchFamily="34" charset="0"/>
                <a:cs typeface="Arial" panose="020B0604020202020204" pitchFamily="34" charset="0"/>
              </a:rPr>
              <a:t>) Å</a:t>
            </a:r>
          </a:p>
          <a:p>
            <a:pPr eaLnBrk="1" hangingPunct="1">
              <a:spcBef>
                <a:spcPct val="0"/>
              </a:spcBef>
              <a:buFontTx/>
              <a:buNone/>
            </a:pP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el-GR" altLang="en-US" sz="1400" i="1" dirty="0">
                <a:latin typeface="Arial" panose="020B0604020202020204" pitchFamily="34" charset="0"/>
                <a:cs typeface="Arial" panose="020B0604020202020204" pitchFamily="34" charset="0"/>
              </a:rPr>
              <a:t>β</a:t>
            </a:r>
            <a:r>
              <a:rPr lang="en-US" altLang="en-US" sz="1400" dirty="0">
                <a:latin typeface="Arial" panose="020B0604020202020204" pitchFamily="34" charset="0"/>
                <a:cs typeface="Arial" panose="020B0604020202020204" pitchFamily="34" charset="0"/>
              </a:rPr>
              <a:t> =  </a:t>
            </a:r>
            <a:r>
              <a:rPr lang="ro-RO" altLang="en-US" sz="1400" dirty="0">
                <a:latin typeface="Arial" panose="020B0604020202020204" pitchFamily="34" charset="0"/>
                <a:cs typeface="Arial" panose="020B0604020202020204" pitchFamily="34" charset="0"/>
              </a:rPr>
              <a:t>102</a:t>
            </a:r>
            <a:r>
              <a:rPr lang="en-US" altLang="en-US" sz="1400" dirty="0">
                <a:latin typeface="Arial" panose="020B0604020202020204" pitchFamily="34" charset="0"/>
                <a:cs typeface="Arial" panose="020B0604020202020204" pitchFamily="34" charset="0"/>
              </a:rPr>
              <a:t>.</a:t>
            </a:r>
            <a:r>
              <a:rPr lang="ro-RO" altLang="en-US" sz="1400" dirty="0">
                <a:latin typeface="Arial" panose="020B0604020202020204" pitchFamily="34" charset="0"/>
                <a:cs typeface="Arial" panose="020B0604020202020204" pitchFamily="34" charset="0"/>
              </a:rPr>
              <a:t>1159</a:t>
            </a:r>
            <a:r>
              <a:rPr lang="en-US" altLang="en-US" sz="1400" dirty="0">
                <a:latin typeface="Arial" panose="020B0604020202020204" pitchFamily="34" charset="0"/>
                <a:cs typeface="Arial" panose="020B0604020202020204" pitchFamily="34" charset="0"/>
              </a:rPr>
              <a:t>(</a:t>
            </a:r>
            <a:r>
              <a:rPr lang="ro-RO" altLang="en-US" sz="1400" dirty="0">
                <a:latin typeface="Arial" panose="020B0604020202020204" pitchFamily="34" charset="0"/>
                <a:cs typeface="Arial" panose="020B0604020202020204" pitchFamily="34" charset="0"/>
              </a:rPr>
              <a:t>12</a:t>
            </a:r>
            <a:r>
              <a:rPr lang="en-US" altLang="en-US" sz="1400" dirty="0">
                <a:latin typeface="Arial" panose="020B0604020202020204" pitchFamily="34" charset="0"/>
                <a:cs typeface="Arial" panose="020B0604020202020204" pitchFamily="34" charset="0"/>
              </a:rPr>
              <a:t>) </a:t>
            </a:r>
            <a:r>
              <a:rPr lang="en-US" altLang="en-US" sz="1400" baseline="30000" dirty="0">
                <a:latin typeface="Arial" panose="020B0604020202020204" pitchFamily="34" charset="0"/>
                <a:cs typeface="Arial" panose="020B0604020202020204" pitchFamily="34" charset="0"/>
              </a:rPr>
              <a:t>o</a:t>
            </a:r>
          </a:p>
          <a:p>
            <a:pPr eaLnBrk="1" hangingPunct="1">
              <a:spcBef>
                <a:spcPct val="0"/>
              </a:spcBef>
              <a:buFontTx/>
              <a:buNone/>
            </a:pP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en-US" altLang="en-US" sz="1400" i="1" dirty="0">
                <a:latin typeface="Arial" panose="020B0604020202020204" pitchFamily="34" charset="0"/>
                <a:cs typeface="Arial" panose="020B0604020202020204" pitchFamily="34" charset="0"/>
              </a:rPr>
              <a:t>V</a:t>
            </a:r>
            <a:r>
              <a:rPr lang="en-US" altLang="en-US" sz="1400" dirty="0">
                <a:latin typeface="Arial" panose="020B0604020202020204" pitchFamily="34" charset="0"/>
                <a:cs typeface="Arial" panose="020B0604020202020204" pitchFamily="34" charset="0"/>
              </a:rPr>
              <a:t> =  </a:t>
            </a:r>
            <a:r>
              <a:rPr lang="ro-RO" altLang="en-US" sz="1400" dirty="0">
                <a:latin typeface="Arial" panose="020B0604020202020204" pitchFamily="34" charset="0"/>
                <a:cs typeface="Arial" panose="020B0604020202020204" pitchFamily="34" charset="0"/>
              </a:rPr>
              <a:t>1179</a:t>
            </a:r>
            <a:r>
              <a:rPr lang="en-US" altLang="en-US" sz="1400" dirty="0">
                <a:latin typeface="Arial" panose="020B0604020202020204" pitchFamily="34" charset="0"/>
                <a:cs typeface="Arial" panose="020B0604020202020204" pitchFamily="34" charset="0"/>
              </a:rPr>
              <a:t>.</a:t>
            </a:r>
            <a:r>
              <a:rPr lang="ro-RO" altLang="en-US" sz="1400" dirty="0">
                <a:latin typeface="Arial" panose="020B0604020202020204" pitchFamily="34" charset="0"/>
                <a:cs typeface="Arial" panose="020B0604020202020204" pitchFamily="34" charset="0"/>
              </a:rPr>
              <a:t>36</a:t>
            </a:r>
            <a:r>
              <a:rPr lang="en-US" altLang="en-US" sz="1400" dirty="0">
                <a:latin typeface="Arial" panose="020B0604020202020204" pitchFamily="34" charset="0"/>
                <a:cs typeface="Arial" panose="020B0604020202020204" pitchFamily="34" charset="0"/>
              </a:rPr>
              <a:t>(</a:t>
            </a:r>
            <a:r>
              <a:rPr lang="ro-RO" altLang="en-US" sz="1400" dirty="0">
                <a:latin typeface="Arial" panose="020B0604020202020204" pitchFamily="34" charset="0"/>
                <a:cs typeface="Arial" panose="020B0604020202020204" pitchFamily="34" charset="0"/>
              </a:rPr>
              <a:t>4</a:t>
            </a:r>
            <a:r>
              <a:rPr lang="en-US" altLang="en-US" sz="1400" dirty="0">
                <a:latin typeface="Arial" panose="020B0604020202020204" pitchFamily="34" charset="0"/>
                <a:cs typeface="Arial" panose="020B0604020202020204" pitchFamily="34" charset="0"/>
              </a:rPr>
              <a:t>) Å</a:t>
            </a:r>
            <a:r>
              <a:rPr lang="en-US" altLang="en-US" sz="1400" baseline="30000" dirty="0">
                <a:latin typeface="Arial" panose="020B0604020202020204" pitchFamily="34" charset="0"/>
                <a:cs typeface="Arial" panose="020B0604020202020204" pitchFamily="34" charset="0"/>
              </a:rPr>
              <a:t>3</a:t>
            </a:r>
            <a:endParaRPr lang="ro-RO" altLang="en-US" sz="1400" baseline="30000" dirty="0">
              <a:latin typeface="Arial" panose="020B0604020202020204" pitchFamily="34" charset="0"/>
              <a:cs typeface="Arial" panose="020B0604020202020204" pitchFamily="34" charset="0"/>
            </a:endParaRPr>
          </a:p>
          <a:p>
            <a:pPr eaLnBrk="1" hangingPunct="1">
              <a:spcBef>
                <a:spcPct val="0"/>
              </a:spcBef>
              <a:buFontTx/>
              <a:buNone/>
            </a:pPr>
            <a:r>
              <a:rPr lang="en-US" altLang="en-US" sz="1400" i="1" dirty="0">
                <a:latin typeface="Arial" panose="020B0604020202020204" pitchFamily="34" charset="0"/>
                <a:cs typeface="Arial" panose="020B0604020202020204" pitchFamily="34" charset="0"/>
              </a:rPr>
              <a:t>Z</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4</a:t>
            </a:r>
            <a:endParaRPr lang="ro-RO" altLang="en-US" sz="1400" dirty="0">
              <a:latin typeface="Arial" panose="020B0604020202020204" pitchFamily="34" charset="0"/>
              <a:cs typeface="Arial" panose="020B0604020202020204" pitchFamily="34" charset="0"/>
            </a:endParaRPr>
          </a:p>
          <a:p>
            <a:pPr>
              <a:spcBef>
                <a:spcPct val="0"/>
              </a:spcBef>
            </a:pPr>
            <a:r>
              <a:rPr lang="en-US" sz="1400" dirty="0">
                <a:latin typeface="Arial" panose="020B0604020202020204" pitchFamily="34" charset="0"/>
                <a:ea typeface="Times New Roman"/>
                <a:cs typeface="Arial" panose="020B0604020202020204" pitchFamily="34" charset="0"/>
              </a:rPr>
              <a:t>Temperature</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20 </a:t>
            </a:r>
            <a:r>
              <a:rPr lang="ro-RO" altLang="en-US" sz="1400" baseline="30000" dirty="0">
                <a:latin typeface="Arial" panose="020B0604020202020204" pitchFamily="34" charset="0"/>
                <a:cs typeface="Arial" panose="020B0604020202020204" pitchFamily="34" charset="0"/>
              </a:rPr>
              <a:t>o</a:t>
            </a:r>
            <a:r>
              <a:rPr lang="ro-RO" altLang="en-US" sz="1400" dirty="0">
                <a:latin typeface="Arial" panose="020B0604020202020204" pitchFamily="34" charset="0"/>
                <a:cs typeface="Arial" panose="020B0604020202020204" pitchFamily="34" charset="0"/>
              </a:rPr>
              <a:t>C</a:t>
            </a:r>
            <a:endParaRPr lang="en-US" altLang="en-US" sz="1400" dirty="0">
              <a:latin typeface="Arial" panose="020B0604020202020204" pitchFamily="34" charset="0"/>
              <a:cs typeface="Arial" panose="020B0604020202020204" pitchFamily="34" charset="0"/>
            </a:endParaRPr>
          </a:p>
          <a:p>
            <a:pPr eaLnBrk="1" hangingPunct="1">
              <a:spcBef>
                <a:spcPct val="0"/>
              </a:spcBef>
              <a:buFontTx/>
              <a:buNone/>
            </a:pPr>
            <a:r>
              <a:rPr lang="en-US" altLang="en-US" sz="1400" i="1" dirty="0">
                <a:latin typeface="Arial" panose="020B0604020202020204" pitchFamily="34" charset="0"/>
                <a:cs typeface="Arial" panose="020B0604020202020204" pitchFamily="34" charset="0"/>
              </a:rPr>
              <a:t>R</a:t>
            </a:r>
            <a:r>
              <a:rPr lang="en-US" altLang="en-US" sz="1400" dirty="0">
                <a:latin typeface="Arial" panose="020B0604020202020204" pitchFamily="34" charset="0"/>
                <a:cs typeface="Arial" panose="020B0604020202020204" pitchFamily="34" charset="0"/>
              </a:rPr>
              <a:t>1 (I&gt;2.00s(I))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0.0704</a:t>
            </a:r>
          </a:p>
          <a:p>
            <a:pPr eaLnBrk="1" hangingPunct="1">
              <a:spcBef>
                <a:spcPct val="0"/>
              </a:spcBef>
              <a:buFontTx/>
              <a:buNone/>
            </a:pPr>
            <a:r>
              <a:rPr lang="ro-RO" altLang="en-US" sz="1400" i="1" dirty="0">
                <a:latin typeface="Arial" panose="020B0604020202020204" pitchFamily="34" charset="0"/>
                <a:cs typeface="Arial" panose="020B0604020202020204" pitchFamily="34" charset="0"/>
              </a:rPr>
              <a:t>R</a:t>
            </a:r>
            <a:r>
              <a:rPr lang="en-US" altLang="en-US" sz="1400" dirty="0">
                <a:latin typeface="Arial" panose="020B0604020202020204" pitchFamily="34" charset="0"/>
                <a:cs typeface="Arial" panose="020B0604020202020204" pitchFamily="34" charset="0"/>
              </a:rPr>
              <a:t> (All reflections)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0.</a:t>
            </a:r>
            <a:r>
              <a:rPr lang="ro-RO" altLang="en-US" sz="1400" dirty="0">
                <a:latin typeface="Arial" panose="020B0604020202020204" pitchFamily="34" charset="0"/>
                <a:cs typeface="Arial" panose="020B0604020202020204" pitchFamily="34" charset="0"/>
              </a:rPr>
              <a:t>1105</a:t>
            </a:r>
            <a:endParaRPr lang="en-US" altLang="en-US" sz="1400" dirty="0">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latin typeface="Arial" panose="020B0604020202020204" pitchFamily="34" charset="0"/>
                <a:cs typeface="Arial" panose="020B0604020202020204" pitchFamily="34" charset="0"/>
              </a:rPr>
              <a:t>w</a:t>
            </a:r>
            <a:r>
              <a:rPr lang="en-US" altLang="en-US" sz="1400" i="1" dirty="0">
                <a:latin typeface="Arial" panose="020B0604020202020204" pitchFamily="34" charset="0"/>
                <a:cs typeface="Arial" panose="020B0604020202020204" pitchFamily="34" charset="0"/>
              </a:rPr>
              <a:t>R</a:t>
            </a:r>
            <a:r>
              <a:rPr lang="en-US" altLang="en-US" sz="1400" dirty="0">
                <a:latin typeface="Arial" panose="020B0604020202020204" pitchFamily="34" charset="0"/>
                <a:cs typeface="Arial" panose="020B0604020202020204" pitchFamily="34" charset="0"/>
              </a:rPr>
              <a:t>2 (All reflections)	  	0.2</a:t>
            </a:r>
            <a:r>
              <a:rPr lang="ro-RO" altLang="en-US" sz="1400" dirty="0">
                <a:latin typeface="Arial" panose="020B0604020202020204" pitchFamily="34" charset="0"/>
                <a:cs typeface="Arial" panose="020B0604020202020204" pitchFamily="34" charset="0"/>
              </a:rPr>
              <a:t>689</a:t>
            </a:r>
            <a:endParaRPr lang="en-US" altLang="en-US" sz="1400" dirty="0">
              <a:latin typeface="Arial" panose="020B0604020202020204" pitchFamily="34" charset="0"/>
              <a:cs typeface="Arial" panose="020B0604020202020204" pitchFamily="34" charset="0"/>
            </a:endParaRPr>
          </a:p>
          <a:p>
            <a:pPr>
              <a:spcBef>
                <a:spcPct val="0"/>
              </a:spcBef>
            </a:pPr>
            <a:r>
              <a:rPr lang="en-US" sz="1400" dirty="0">
                <a:latin typeface="Arial" panose="020B0604020202020204" pitchFamily="34" charset="0"/>
                <a:ea typeface="Times New Roman"/>
                <a:cs typeface="Arial" panose="020B0604020202020204" pitchFamily="34" charset="0"/>
              </a:rPr>
              <a:t>Goodness of Fit Indicator 	</a:t>
            </a:r>
            <a:r>
              <a:rPr lang="en-US" altLang="en-US" sz="1400" dirty="0">
                <a:latin typeface="Arial" panose="020B0604020202020204" pitchFamily="34" charset="0"/>
                <a:cs typeface="Arial" panose="020B0604020202020204" pitchFamily="34" charset="0"/>
              </a:rPr>
              <a:t>1.0</a:t>
            </a:r>
            <a:r>
              <a:rPr lang="ro-RO" altLang="en-US" sz="1400" dirty="0">
                <a:latin typeface="Arial" panose="020B0604020202020204" pitchFamily="34" charset="0"/>
                <a:cs typeface="Arial" panose="020B0604020202020204" pitchFamily="34" charset="0"/>
              </a:rPr>
              <a:t>08</a:t>
            </a:r>
            <a:endParaRPr lang="en-US" altLang="en-US" sz="1400" dirty="0">
              <a:latin typeface="Arial" panose="020B0604020202020204" pitchFamily="34" charset="0"/>
              <a:cs typeface="Arial" panose="020B0604020202020204" pitchFamily="34" charset="0"/>
            </a:endParaRPr>
          </a:p>
          <a:p>
            <a:pPr eaLnBrk="1" hangingPunct="1">
              <a:spcBef>
                <a:spcPct val="0"/>
              </a:spcBef>
              <a:buFontTx/>
              <a:buNone/>
            </a:pPr>
            <a:endParaRPr lang="en-US" altLang="en-US" sz="14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9B0C540-214D-48FE-2580-1DF582B369BB}"/>
              </a:ext>
            </a:extLst>
          </p:cNvPr>
          <p:cNvSpPr txBox="1"/>
          <p:nvPr/>
        </p:nvSpPr>
        <p:spPr>
          <a:xfrm>
            <a:off x="1559988" y="2989608"/>
            <a:ext cx="3530829" cy="307777"/>
          </a:xfrm>
          <a:prstGeom prst="rect">
            <a:avLst/>
          </a:prstGeom>
          <a:noFill/>
        </p:spPr>
        <p:txBody>
          <a:bodyPr wrap="square">
            <a:spAutoFit/>
          </a:bodyPr>
          <a:lstStyle/>
          <a:p>
            <a:pPr algn="ctr">
              <a:spcBef>
                <a:spcPct val="0"/>
              </a:spcBef>
            </a:pPr>
            <a:r>
              <a:rPr lang="en-US" altLang="en-US" sz="1400" b="1" dirty="0">
                <a:latin typeface="Arial" panose="020B0604020202020204" pitchFamily="34" charset="0"/>
                <a:cs typeface="Arial" panose="020B0604020202020204" pitchFamily="34" charset="0"/>
              </a:rPr>
              <a:t>Crystallographic Data summary</a:t>
            </a:r>
          </a:p>
        </p:txBody>
      </p:sp>
      <p:pic>
        <p:nvPicPr>
          <p:cNvPr id="21" name="Picture 20">
            <a:extLst>
              <a:ext uri="{FF2B5EF4-FFF2-40B4-BE49-F238E27FC236}">
                <a16:creationId xmlns:a16="http://schemas.microsoft.com/office/drawing/2014/main" id="{286886BA-83DB-0B0A-2B3B-F1978498A4F8}"/>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5753439" y="438994"/>
            <a:ext cx="5293756" cy="3970317"/>
          </a:xfrm>
          <a:prstGeom prst="rect">
            <a:avLst/>
          </a:prstGeom>
        </p:spPr>
      </p:pic>
      <p:sp>
        <p:nvSpPr>
          <p:cNvPr id="22" name="TextBox 24">
            <a:extLst>
              <a:ext uri="{FF2B5EF4-FFF2-40B4-BE49-F238E27FC236}">
                <a16:creationId xmlns:a16="http://schemas.microsoft.com/office/drawing/2014/main" id="{0EFD2F6F-2706-EF15-7567-E75269AA663C}"/>
              </a:ext>
            </a:extLst>
          </p:cNvPr>
          <p:cNvSpPr txBox="1"/>
          <p:nvPr/>
        </p:nvSpPr>
        <p:spPr>
          <a:xfrm>
            <a:off x="7836601" y="4798055"/>
            <a:ext cx="3078447"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cs typeface="Arial" panose="020B0604020202020204" pitchFamily="34" charset="0"/>
              </a:rPr>
              <a:t>Bond distance in the [HF</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r>
              <a:rPr lang="en-US" sz="1400" baseline="30000"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unit</a:t>
            </a:r>
          </a:p>
          <a:p>
            <a:pPr algn="ctr"/>
            <a:r>
              <a:rPr lang="en-US" sz="1400" dirty="0">
                <a:latin typeface="Arial" panose="020B0604020202020204" pitchFamily="34" charset="0"/>
                <a:cs typeface="Arial" panose="020B0604020202020204" pitchFamily="34" charset="0"/>
              </a:rPr>
              <a:t>F1-H    1.219 Å</a:t>
            </a:r>
          </a:p>
          <a:p>
            <a:pPr algn="ctr"/>
            <a:r>
              <a:rPr lang="en-US" sz="1400" dirty="0">
                <a:latin typeface="Arial" panose="020B0604020202020204" pitchFamily="34" charset="0"/>
                <a:cs typeface="Arial" panose="020B0604020202020204" pitchFamily="34" charset="0"/>
              </a:rPr>
              <a:t>H-F2    1.478Å</a:t>
            </a:r>
          </a:p>
          <a:p>
            <a:pPr algn="ctr"/>
            <a:r>
              <a:rPr lang="en-US" sz="1400" dirty="0">
                <a:latin typeface="Arial" panose="020B0604020202020204" pitchFamily="34" charset="0"/>
                <a:cs typeface="Arial" panose="020B0604020202020204" pitchFamily="34" charset="0"/>
              </a:rPr>
              <a:t>Comparing with KHF</a:t>
            </a:r>
            <a:r>
              <a:rPr lang="en-US" sz="1400" baseline="-25000" dirty="0">
                <a:latin typeface="Arial" panose="020B0604020202020204" pitchFamily="34" charset="0"/>
                <a:cs typeface="Arial" panose="020B0604020202020204" pitchFamily="34" charset="0"/>
              </a:rPr>
              <a:t>2</a:t>
            </a:r>
          </a:p>
          <a:p>
            <a:pPr algn="ctr"/>
            <a:r>
              <a:rPr lang="en-US" sz="1400" dirty="0">
                <a:latin typeface="Arial" panose="020B0604020202020204" pitchFamily="34" charset="0"/>
                <a:cs typeface="Arial" panose="020B0604020202020204" pitchFamily="34" charset="0"/>
              </a:rPr>
              <a:t>2.26 Å</a:t>
            </a:r>
          </a:p>
        </p:txBody>
      </p:sp>
      <p:sp>
        <p:nvSpPr>
          <p:cNvPr id="5" name="TextBox 29">
            <a:extLst>
              <a:ext uri="{FF2B5EF4-FFF2-40B4-BE49-F238E27FC236}">
                <a16:creationId xmlns:a16="http://schemas.microsoft.com/office/drawing/2014/main" id="{258746E7-373F-2A32-4460-CE92291CD735}"/>
              </a:ext>
            </a:extLst>
          </p:cNvPr>
          <p:cNvSpPr txBox="1"/>
          <p:nvPr/>
        </p:nvSpPr>
        <p:spPr>
          <a:xfrm>
            <a:off x="6156668" y="2649195"/>
            <a:ext cx="37382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F1</a:t>
            </a:r>
            <a:endParaRPr lang="en-GB" sz="1400" dirty="0">
              <a:latin typeface="Times New Roman" pitchFamily="18" charset="0"/>
              <a:cs typeface="Times New Roman" pitchFamily="18" charset="0"/>
            </a:endParaRPr>
          </a:p>
        </p:txBody>
      </p:sp>
      <p:sp>
        <p:nvSpPr>
          <p:cNvPr id="6" name="TextBox 29">
            <a:extLst>
              <a:ext uri="{FF2B5EF4-FFF2-40B4-BE49-F238E27FC236}">
                <a16:creationId xmlns:a16="http://schemas.microsoft.com/office/drawing/2014/main" id="{8B61A13E-C761-3778-3019-55AFDB34A329}"/>
              </a:ext>
            </a:extLst>
          </p:cNvPr>
          <p:cNvSpPr txBox="1"/>
          <p:nvPr/>
        </p:nvSpPr>
        <p:spPr>
          <a:xfrm>
            <a:off x="6703060" y="3109515"/>
            <a:ext cx="37382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F2</a:t>
            </a:r>
            <a:endParaRPr lang="en-GB" sz="1400" dirty="0">
              <a:latin typeface="Times New Roman" pitchFamily="18" charset="0"/>
              <a:cs typeface="Times New Roman" pitchFamily="18" charset="0"/>
            </a:endParaRPr>
          </a:p>
        </p:txBody>
      </p:sp>
      <p:sp>
        <p:nvSpPr>
          <p:cNvPr id="7" name="TextBox 29">
            <a:extLst>
              <a:ext uri="{FF2B5EF4-FFF2-40B4-BE49-F238E27FC236}">
                <a16:creationId xmlns:a16="http://schemas.microsoft.com/office/drawing/2014/main" id="{D3160CC7-4112-E54B-DD55-81A3FE6CA175}"/>
              </a:ext>
            </a:extLst>
          </p:cNvPr>
          <p:cNvSpPr txBox="1"/>
          <p:nvPr/>
        </p:nvSpPr>
        <p:spPr>
          <a:xfrm>
            <a:off x="6396782" y="2887585"/>
            <a:ext cx="31451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itchFamily="18" charset="0"/>
                <a:cs typeface="Times New Roman" pitchFamily="18" charset="0"/>
              </a:rPr>
              <a:t>H</a:t>
            </a:r>
            <a:endParaRPr lang="en-GB" sz="1400" dirty="0">
              <a:latin typeface="Times New Roman" pitchFamily="18" charset="0"/>
              <a:cs typeface="Times New Roman" pitchFamily="18" charset="0"/>
            </a:endParaRPr>
          </a:p>
        </p:txBody>
      </p:sp>
    </p:spTree>
    <p:extLst>
      <p:ext uri="{BB962C8B-B14F-4D97-AF65-F5344CB8AC3E}">
        <p14:creationId xmlns:p14="http://schemas.microsoft.com/office/powerpoint/2010/main" val="268902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003DA3-758C-699E-8D1C-8EA216910BCD}"/>
              </a:ext>
            </a:extLst>
          </p:cNvPr>
          <p:cNvSpPr>
            <a:spLocks noGrp="1"/>
          </p:cNvSpPr>
          <p:nvPr>
            <p:ph type="sldNum" sz="quarter" idx="12"/>
          </p:nvPr>
        </p:nvSpPr>
        <p:spPr/>
        <p:txBody>
          <a:bodyPr/>
          <a:lstStyle/>
          <a:p>
            <a:r>
              <a:rPr lang="en-US" sz="1400" b="0"/>
              <a:t>Page</a:t>
            </a:r>
            <a:r>
              <a:rPr lang="en-US"/>
              <a:t> </a:t>
            </a:r>
            <a:fld id="{BBE5057F-7482-41AE-BBDB-C83C2F3461DE}" type="slidenum">
              <a:rPr lang="en-US" smtClean="0"/>
              <a:pPr/>
              <a:t>6</a:t>
            </a:fld>
            <a:endParaRPr lang="en-US" dirty="0"/>
          </a:p>
        </p:txBody>
      </p:sp>
      <p:sp>
        <p:nvSpPr>
          <p:cNvPr id="5" name="Title 1">
            <a:extLst>
              <a:ext uri="{FF2B5EF4-FFF2-40B4-BE49-F238E27FC236}">
                <a16:creationId xmlns:a16="http://schemas.microsoft.com/office/drawing/2014/main" id="{37482C4B-AB1C-F1FF-A7A9-7FD22EB2331D}"/>
              </a:ext>
            </a:extLst>
          </p:cNvPr>
          <p:cNvSpPr txBox="1">
            <a:spLocks/>
          </p:cNvSpPr>
          <p:nvPr/>
        </p:nvSpPr>
        <p:spPr>
          <a:xfrm>
            <a:off x="210553" y="225391"/>
            <a:ext cx="8305800" cy="304800"/>
          </a:xfrm>
          <a:prstGeom prst="rect">
            <a:avLst/>
          </a:prstGeom>
          <a:noFill/>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400" b="1" dirty="0">
                <a:solidFill>
                  <a:srgbClr val="0000CC"/>
                </a:solidFill>
                <a:latin typeface="+mj-lt"/>
                <a:cs typeface="Arial" pitchFamily="34" charset="0"/>
              </a:rPr>
              <a:t>(1) –Single crystal X-ray diffraction analysis</a:t>
            </a:r>
          </a:p>
        </p:txBody>
      </p:sp>
      <p:pic>
        <p:nvPicPr>
          <p:cNvPr id="6" name="Picture 5">
            <a:extLst>
              <a:ext uri="{FF2B5EF4-FFF2-40B4-BE49-F238E27FC236}">
                <a16:creationId xmlns:a16="http://schemas.microsoft.com/office/drawing/2014/main" id="{66D421C0-1750-0F4B-0DAA-823C5009F0F4}"/>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43" t="2445" r="50238"/>
          <a:stretch/>
        </p:blipFill>
        <p:spPr bwMode="auto">
          <a:xfrm>
            <a:off x="405062" y="1210429"/>
            <a:ext cx="1995511" cy="440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31D17427-652A-F515-1D3E-34C2F5D24D89}"/>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018" t="19570" r="40180" b="16164"/>
          <a:stretch/>
        </p:blipFill>
        <p:spPr bwMode="auto">
          <a:xfrm>
            <a:off x="2626785" y="1961997"/>
            <a:ext cx="4257256" cy="290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6E24ECB2-0BC1-4787-1156-58C86A7A0080}"/>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755" t="13308" r="45122" b="14138"/>
          <a:stretch/>
        </p:blipFill>
        <p:spPr bwMode="auto">
          <a:xfrm>
            <a:off x="7110254" y="1790942"/>
            <a:ext cx="5081746" cy="327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E6AA1380-87C5-DF9A-F9D9-C998BE689DD0}"/>
              </a:ext>
            </a:extLst>
          </p:cNvPr>
          <p:cNvSpPr/>
          <p:nvPr/>
        </p:nvSpPr>
        <p:spPr>
          <a:xfrm>
            <a:off x="8288039" y="5208733"/>
            <a:ext cx="274435"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o-RO" sz="1400" dirty="0">
                <a:latin typeface="Arial" panose="020B0604020202020204" pitchFamily="34" charset="0"/>
                <a:cs typeface="Arial" panose="020B0604020202020204" pitchFamily="34" charset="0"/>
              </a:rPr>
              <a:t>c</a:t>
            </a:r>
            <a:endParaRPr lang="en-US"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942A0E3-929F-56F1-34E4-F8D4717EC00C}"/>
              </a:ext>
            </a:extLst>
          </p:cNvPr>
          <p:cNvSpPr/>
          <p:nvPr/>
        </p:nvSpPr>
        <p:spPr>
          <a:xfrm>
            <a:off x="4755413" y="5208733"/>
            <a:ext cx="28405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o-RO" sz="1400" dirty="0">
                <a:latin typeface="Arial" panose="020B0604020202020204" pitchFamily="34" charset="0"/>
                <a:cs typeface="Arial" panose="020B0604020202020204" pitchFamily="34" charset="0"/>
              </a:rPr>
              <a:t>b</a:t>
            </a:r>
            <a:endParaRPr lang="en-US" sz="1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23CB28C-984E-3E3A-6706-5DDDBAFCDA94}"/>
              </a:ext>
            </a:extLst>
          </p:cNvPr>
          <p:cNvSpPr/>
          <p:nvPr/>
        </p:nvSpPr>
        <p:spPr>
          <a:xfrm>
            <a:off x="2062161" y="5208734"/>
            <a:ext cx="28405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o-RO" sz="1400" dirty="0">
                <a:latin typeface="Arial" panose="020B0604020202020204" pitchFamily="34" charset="0"/>
                <a:cs typeface="Arial" panose="020B0604020202020204" pitchFamily="34" charset="0"/>
              </a:rPr>
              <a:t>a</a:t>
            </a:r>
            <a:endParaRPr lang="en-US" sz="1400" dirty="0">
              <a:latin typeface="Arial" panose="020B0604020202020204" pitchFamily="34" charset="0"/>
              <a:cs typeface="Arial" panose="020B0604020202020204" pitchFamily="34" charset="0"/>
            </a:endParaRPr>
          </a:p>
        </p:txBody>
      </p:sp>
      <p:sp>
        <p:nvSpPr>
          <p:cNvPr id="12" name="TextBox 24">
            <a:extLst>
              <a:ext uri="{FF2B5EF4-FFF2-40B4-BE49-F238E27FC236}">
                <a16:creationId xmlns:a16="http://schemas.microsoft.com/office/drawing/2014/main" id="{2EAD82A8-F6F5-14DE-426F-38B4BF56A539}"/>
              </a:ext>
            </a:extLst>
          </p:cNvPr>
          <p:cNvSpPr txBox="1"/>
          <p:nvPr/>
        </p:nvSpPr>
        <p:spPr>
          <a:xfrm>
            <a:off x="4600237" y="5987905"/>
            <a:ext cx="2991525"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cs typeface="Arial" panose="020B0604020202020204" pitchFamily="34" charset="0"/>
              </a:rPr>
              <a:t>Packing detail along</a:t>
            </a:r>
            <a:r>
              <a:rPr lang="en-US" sz="1400" i="1" dirty="0">
                <a:latin typeface="Arial" panose="020B0604020202020204" pitchFamily="34" charset="0"/>
                <a:cs typeface="Arial" panose="020B0604020202020204" pitchFamily="34" charset="0"/>
              </a:rPr>
              <a:t> a</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b</a:t>
            </a:r>
            <a:r>
              <a:rPr lang="en-US" sz="1400" dirty="0">
                <a:latin typeface="Arial" panose="020B0604020202020204" pitchFamily="34" charset="0"/>
                <a:cs typeface="Arial" panose="020B0604020202020204" pitchFamily="34" charset="0"/>
              </a:rPr>
              <a:t> and </a:t>
            </a:r>
            <a:r>
              <a:rPr lang="en-US" sz="1400" i="1" dirty="0">
                <a:latin typeface="Arial" panose="020B0604020202020204" pitchFamily="34" charset="0"/>
                <a:cs typeface="Arial" panose="020B0604020202020204" pitchFamily="34" charset="0"/>
              </a:rPr>
              <a:t>c</a:t>
            </a:r>
            <a:r>
              <a:rPr lang="en-US" sz="1400" dirty="0">
                <a:latin typeface="Arial" panose="020B0604020202020204" pitchFamily="34" charset="0"/>
                <a:cs typeface="Arial" panose="020B0604020202020204" pitchFamily="34" charset="0"/>
              </a:rPr>
              <a:t> axis</a:t>
            </a:r>
          </a:p>
        </p:txBody>
      </p:sp>
    </p:spTree>
    <p:extLst>
      <p:ext uri="{BB962C8B-B14F-4D97-AF65-F5344CB8AC3E}">
        <p14:creationId xmlns:p14="http://schemas.microsoft.com/office/powerpoint/2010/main" val="152384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5B01-C1C0-2DBC-ACA3-1C40497A936A}"/>
              </a:ext>
            </a:extLst>
          </p:cNvPr>
          <p:cNvSpPr txBox="1">
            <a:spLocks/>
          </p:cNvSpPr>
          <p:nvPr/>
        </p:nvSpPr>
        <p:spPr>
          <a:xfrm>
            <a:off x="172051" y="244643"/>
            <a:ext cx="9578340" cy="342498"/>
          </a:xfrm>
          <a:prstGeom prst="rect">
            <a:avLst/>
          </a:prstGeom>
          <a:noFill/>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400" b="1" dirty="0">
                <a:solidFill>
                  <a:srgbClr val="0000CC"/>
                </a:solidFill>
                <a:latin typeface="+mj-lt"/>
                <a:cs typeface="Arial" pitchFamily="34" charset="0"/>
              </a:rPr>
              <a:t>(1) a case of elongated octahedra in Mn(III) complexes</a:t>
            </a:r>
          </a:p>
        </p:txBody>
      </p:sp>
      <p:grpSp>
        <p:nvGrpSpPr>
          <p:cNvPr id="3" name="Group 2">
            <a:extLst>
              <a:ext uri="{FF2B5EF4-FFF2-40B4-BE49-F238E27FC236}">
                <a16:creationId xmlns:a16="http://schemas.microsoft.com/office/drawing/2014/main" id="{110A7B1B-59EA-717C-59F3-4BB6FFA645D6}"/>
              </a:ext>
            </a:extLst>
          </p:cNvPr>
          <p:cNvGrpSpPr/>
          <p:nvPr/>
        </p:nvGrpSpPr>
        <p:grpSpPr>
          <a:xfrm>
            <a:off x="1616452" y="1106106"/>
            <a:ext cx="2798927" cy="3488687"/>
            <a:chOff x="2514600" y="1158240"/>
            <a:chExt cx="3433156" cy="4414058"/>
          </a:xfrm>
        </p:grpSpPr>
        <p:grpSp>
          <p:nvGrpSpPr>
            <p:cNvPr id="4" name="Group 3">
              <a:extLst>
                <a:ext uri="{FF2B5EF4-FFF2-40B4-BE49-F238E27FC236}">
                  <a16:creationId xmlns:a16="http://schemas.microsoft.com/office/drawing/2014/main" id="{C8D90462-1455-E73E-254C-C44CE1D0433E}"/>
                </a:ext>
              </a:extLst>
            </p:cNvPr>
            <p:cNvGrpSpPr/>
            <p:nvPr/>
          </p:nvGrpSpPr>
          <p:grpSpPr>
            <a:xfrm>
              <a:off x="2514600" y="1158240"/>
              <a:ext cx="3433156" cy="4414058"/>
              <a:chOff x="2514600" y="1158240"/>
              <a:chExt cx="3433156" cy="4414058"/>
            </a:xfrm>
          </p:grpSpPr>
          <p:pic>
            <p:nvPicPr>
              <p:cNvPr id="6" name="Picture 5">
                <a:extLst>
                  <a:ext uri="{FF2B5EF4-FFF2-40B4-BE49-F238E27FC236}">
                    <a16:creationId xmlns:a16="http://schemas.microsoft.com/office/drawing/2014/main" id="{46392CF8-CCF8-93AB-3937-F3D978FB7DAA}"/>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1349" t="19993" r="47143" b="14814"/>
              <a:stretch/>
            </p:blipFill>
            <p:spPr bwMode="auto">
              <a:xfrm>
                <a:off x="2514600" y="1158240"/>
                <a:ext cx="3433156" cy="441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a:extLst>
                  <a:ext uri="{FF2B5EF4-FFF2-40B4-BE49-F238E27FC236}">
                    <a16:creationId xmlns:a16="http://schemas.microsoft.com/office/drawing/2014/main" id="{DFED8D99-8B37-710C-60EB-BAF3F56485EC}"/>
                  </a:ext>
                </a:extLst>
              </p:cNvPr>
              <p:cNvCxnSpPr/>
              <p:nvPr/>
            </p:nvCxnSpPr>
            <p:spPr>
              <a:xfrm flipH="1">
                <a:off x="3276600" y="1600200"/>
                <a:ext cx="838200" cy="1066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90FBEF-55C2-624C-DAD2-B55306B71B47}"/>
                  </a:ext>
                </a:extLst>
              </p:cNvPr>
              <p:cNvCxnSpPr/>
              <p:nvPr/>
            </p:nvCxnSpPr>
            <p:spPr>
              <a:xfrm>
                <a:off x="4724400" y="1600200"/>
                <a:ext cx="533400" cy="990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9BF235-E2C6-7C90-6D70-452230B43E0A}"/>
                  </a:ext>
                </a:extLst>
              </p:cNvPr>
              <p:cNvCxnSpPr/>
              <p:nvPr/>
            </p:nvCxnSpPr>
            <p:spPr>
              <a:xfrm flipH="1">
                <a:off x="5257800" y="3200400"/>
                <a:ext cx="15240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6148C9-CC65-C39D-9DAC-E90703C415B9}"/>
                  </a:ext>
                </a:extLst>
              </p:cNvPr>
              <p:cNvCxnSpPr/>
              <p:nvPr/>
            </p:nvCxnSpPr>
            <p:spPr>
              <a:xfrm>
                <a:off x="3048000" y="3886200"/>
                <a:ext cx="838200" cy="1066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2BBBABB-D592-9ADE-78B0-F314136CE7A9}"/>
                  </a:ext>
                </a:extLst>
              </p:cNvPr>
              <p:cNvCxnSpPr/>
              <p:nvPr/>
            </p:nvCxnSpPr>
            <p:spPr>
              <a:xfrm flipH="1">
                <a:off x="4419600" y="4114800"/>
                <a:ext cx="609600" cy="762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DADB0A-5523-BCA2-E763-E78F9BA9FA29}"/>
                  </a:ext>
                </a:extLst>
              </p:cNvPr>
              <p:cNvCxnSpPr/>
              <p:nvPr/>
            </p:nvCxnSpPr>
            <p:spPr>
              <a:xfrm>
                <a:off x="3352800" y="2743200"/>
                <a:ext cx="76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BC70F7-37A6-14A8-990E-D494115EFFE7}"/>
                  </a:ext>
                </a:extLst>
              </p:cNvPr>
              <p:cNvCxnSpPr/>
              <p:nvPr/>
            </p:nvCxnSpPr>
            <p:spPr>
              <a:xfrm flipH="1" flipV="1">
                <a:off x="3124200" y="3810000"/>
                <a:ext cx="1752600"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FB5F0CF-A885-A977-A6BD-C0929C075226}"/>
                  </a:ext>
                </a:extLst>
              </p:cNvPr>
              <p:cNvCxnSpPr/>
              <p:nvPr/>
            </p:nvCxnSpPr>
            <p:spPr>
              <a:xfrm flipH="1">
                <a:off x="2971800" y="3200400"/>
                <a:ext cx="76200" cy="16486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3D6F02-1A1F-4108-E4D9-77858A9CEF18}"/>
                  </a:ext>
                </a:extLst>
              </p:cNvPr>
              <p:cNvCxnSpPr/>
              <p:nvPr/>
            </p:nvCxnSpPr>
            <p:spPr>
              <a:xfrm flipH="1">
                <a:off x="3200400" y="1828800"/>
                <a:ext cx="1028700" cy="153646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B44740E-271C-FC08-7112-CCFC32F14717}"/>
                  </a:ext>
                </a:extLst>
              </p:cNvPr>
              <p:cNvCxnSpPr/>
              <p:nvPr/>
            </p:nvCxnSpPr>
            <p:spPr>
              <a:xfrm>
                <a:off x="4572000" y="1905000"/>
                <a:ext cx="533400" cy="1676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C91286-F8EC-2C74-EC81-653B98301882}"/>
                  </a:ext>
                </a:extLst>
              </p:cNvPr>
              <p:cNvCxnSpPr/>
              <p:nvPr/>
            </p:nvCxnSpPr>
            <p:spPr>
              <a:xfrm>
                <a:off x="3352800" y="3581400"/>
                <a:ext cx="647700" cy="1295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DBD461-61EE-6155-54A2-849F44F6EAE4}"/>
                  </a:ext>
                </a:extLst>
              </p:cNvPr>
              <p:cNvCxnSpPr/>
              <p:nvPr/>
            </p:nvCxnSpPr>
            <p:spPr>
              <a:xfrm>
                <a:off x="3200400" y="3200400"/>
                <a:ext cx="76200" cy="1905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9A0A1F-F831-4A09-6594-70057FBB3C71}"/>
                  </a:ext>
                </a:extLst>
              </p:cNvPr>
              <p:cNvCxnSpPr/>
              <p:nvPr/>
            </p:nvCxnSpPr>
            <p:spPr>
              <a:xfrm flipH="1">
                <a:off x="5029200" y="3124200"/>
                <a:ext cx="22860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D0D316C-A4A6-E19F-8D70-2F15E483C3A0}"/>
                  </a:ext>
                </a:extLst>
              </p:cNvPr>
              <p:cNvCxnSpPr/>
              <p:nvPr/>
            </p:nvCxnSpPr>
            <p:spPr>
              <a:xfrm flipH="1">
                <a:off x="4267200" y="3848100"/>
                <a:ext cx="571500" cy="95250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D9E0902F-D172-DC52-C404-8E09A9885C06}"/>
                </a:ext>
              </a:extLst>
            </p:cNvPr>
            <p:cNvCxnSpPr/>
            <p:nvPr/>
          </p:nvCxnSpPr>
          <p:spPr>
            <a:xfrm>
              <a:off x="4267200" y="2743200"/>
              <a:ext cx="83820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1" name="TextBox 2">
            <a:extLst>
              <a:ext uri="{FF2B5EF4-FFF2-40B4-BE49-F238E27FC236}">
                <a16:creationId xmlns:a16="http://schemas.microsoft.com/office/drawing/2014/main" id="{E303F75E-EA1D-AC4B-FE38-7A38493934EB}"/>
              </a:ext>
            </a:extLst>
          </p:cNvPr>
          <p:cNvSpPr txBox="1"/>
          <p:nvPr/>
        </p:nvSpPr>
        <p:spPr>
          <a:xfrm>
            <a:off x="5396335" y="798329"/>
            <a:ext cx="476291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1400" dirty="0">
                <a:latin typeface="Arial" panose="020B0604020202020204" pitchFamily="34" charset="0"/>
                <a:cs typeface="Arial" panose="020B0604020202020204" pitchFamily="34" charset="0"/>
              </a:rPr>
              <a:t>Selected bond  lenghts (Å)</a:t>
            </a:r>
            <a:endParaRPr lang="en-US" sz="1400" dirty="0">
              <a:latin typeface="Arial" panose="020B0604020202020204" pitchFamily="34" charset="0"/>
              <a:cs typeface="Arial" panose="020B0604020202020204" pitchFamily="34" charset="0"/>
            </a:endParaRPr>
          </a:p>
        </p:txBody>
      </p:sp>
      <p:sp>
        <p:nvSpPr>
          <p:cNvPr id="22" name="TextBox 49">
            <a:extLst>
              <a:ext uri="{FF2B5EF4-FFF2-40B4-BE49-F238E27FC236}">
                <a16:creationId xmlns:a16="http://schemas.microsoft.com/office/drawing/2014/main" id="{1DE4DA5D-2FD6-8AE3-3BC9-8673419D4257}"/>
              </a:ext>
            </a:extLst>
          </p:cNvPr>
          <p:cNvSpPr txBox="1"/>
          <p:nvPr/>
        </p:nvSpPr>
        <p:spPr>
          <a:xfrm>
            <a:off x="5461846" y="3359689"/>
            <a:ext cx="476291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cs typeface="Arial" panose="020B0604020202020204" pitchFamily="34" charset="0"/>
              </a:rPr>
              <a:t>Selected bond angles</a:t>
            </a:r>
            <a:r>
              <a:rPr lang="pt-BR" sz="1400" dirty="0">
                <a:latin typeface="Arial" panose="020B0604020202020204" pitchFamily="34" charset="0"/>
                <a:cs typeface="Arial" panose="020B0604020202020204" pitchFamily="34" charset="0"/>
              </a:rPr>
              <a:t>(</a:t>
            </a:r>
            <a:r>
              <a:rPr lang="ro-RO" sz="1400" baseline="30000" dirty="0">
                <a:latin typeface="Arial" panose="020B0604020202020204" pitchFamily="34" charset="0"/>
                <a:cs typeface="Arial" panose="020B0604020202020204" pitchFamily="34" charset="0"/>
              </a:rPr>
              <a:t>o</a:t>
            </a:r>
            <a:r>
              <a:rPr lang="pt-BR"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23" name="table">
            <a:extLst>
              <a:ext uri="{FF2B5EF4-FFF2-40B4-BE49-F238E27FC236}">
                <a16:creationId xmlns:a16="http://schemas.microsoft.com/office/drawing/2014/main" id="{CEFE910F-78C1-F3C3-16F0-31B2D27F8C09}"/>
              </a:ext>
            </a:extLst>
          </p:cNvPr>
          <p:cNvPicPr>
            <a:picLocks noChangeAspect="1"/>
          </p:cNvPicPr>
          <p:nvPr/>
        </p:nvPicPr>
        <p:blipFill>
          <a:blip r:embed="rId3"/>
          <a:stretch>
            <a:fillRect/>
          </a:stretch>
        </p:blipFill>
        <p:spPr>
          <a:xfrm>
            <a:off x="6187828" y="1135601"/>
            <a:ext cx="3125658" cy="2133600"/>
          </a:xfrm>
          <a:prstGeom prst="rect">
            <a:avLst/>
          </a:prstGeom>
        </p:spPr>
      </p:pic>
      <p:pic>
        <p:nvPicPr>
          <p:cNvPr id="24" name="table">
            <a:extLst>
              <a:ext uri="{FF2B5EF4-FFF2-40B4-BE49-F238E27FC236}">
                <a16:creationId xmlns:a16="http://schemas.microsoft.com/office/drawing/2014/main" id="{A20A8658-0D21-0019-1E59-9AA62F4E2C14}"/>
              </a:ext>
            </a:extLst>
          </p:cNvPr>
          <p:cNvPicPr>
            <a:picLocks noChangeAspect="1"/>
          </p:cNvPicPr>
          <p:nvPr/>
        </p:nvPicPr>
        <p:blipFill>
          <a:blip r:embed="rId4"/>
          <a:stretch>
            <a:fillRect/>
          </a:stretch>
        </p:blipFill>
        <p:spPr>
          <a:xfrm>
            <a:off x="5482309" y="3735252"/>
            <a:ext cx="4711728" cy="2185988"/>
          </a:xfrm>
          <a:prstGeom prst="rect">
            <a:avLst/>
          </a:prstGeom>
        </p:spPr>
      </p:pic>
    </p:spTree>
    <p:extLst>
      <p:ext uri="{BB962C8B-B14F-4D97-AF65-F5344CB8AC3E}">
        <p14:creationId xmlns:p14="http://schemas.microsoft.com/office/powerpoint/2010/main" val="99691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DAF98E-65BE-FD19-FF12-D5423B5B686A}"/>
              </a:ext>
            </a:extLst>
          </p:cNvPr>
          <p:cNvPicPr>
            <a:picLocks noChangeAspect="1"/>
          </p:cNvPicPr>
          <p:nvPr/>
        </p:nvPicPr>
        <p:blipFill rotWithShape="1">
          <a:blip r:embed="rId2">
            <a:extLst>
              <a:ext uri="{28A0092B-C50C-407E-A947-70E740481C1C}">
                <a14:useLocalDpi xmlns:a14="http://schemas.microsoft.com/office/drawing/2010/main" val="0"/>
              </a:ext>
            </a:extLst>
          </a:blip>
          <a:srcRect l="21293" t="22222" r="21243" b="30635"/>
          <a:stretch/>
        </p:blipFill>
        <p:spPr>
          <a:xfrm>
            <a:off x="57038" y="1795003"/>
            <a:ext cx="3225693" cy="2185356"/>
          </a:xfrm>
          <a:prstGeom prst="rect">
            <a:avLst/>
          </a:prstGeom>
        </p:spPr>
      </p:pic>
      <p:pic>
        <p:nvPicPr>
          <p:cNvPr id="2" name="Picture 1">
            <a:extLst>
              <a:ext uri="{FF2B5EF4-FFF2-40B4-BE49-F238E27FC236}">
                <a16:creationId xmlns:a16="http://schemas.microsoft.com/office/drawing/2014/main" id="{A0A41F6B-F616-5F3F-6668-E6E5DD2B5E0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7652" b="39461"/>
          <a:stretch>
            <a:fillRect/>
          </a:stretch>
        </p:blipFill>
        <p:spPr bwMode="auto">
          <a:xfrm>
            <a:off x="2064664" y="334378"/>
            <a:ext cx="8321607" cy="2476359"/>
          </a:xfrm>
          <a:prstGeom prst="rect">
            <a:avLst/>
          </a:prstGeom>
          <a:noFill/>
          <a:ln>
            <a:noFill/>
          </a:ln>
        </p:spPr>
      </p:pic>
      <p:sp>
        <p:nvSpPr>
          <p:cNvPr id="4" name="Title 1">
            <a:extLst>
              <a:ext uri="{FF2B5EF4-FFF2-40B4-BE49-F238E27FC236}">
                <a16:creationId xmlns:a16="http://schemas.microsoft.com/office/drawing/2014/main" id="{45E58817-C227-91A0-41A3-06DF3AA57DE8}"/>
              </a:ext>
            </a:extLst>
          </p:cNvPr>
          <p:cNvSpPr txBox="1">
            <a:spLocks/>
          </p:cNvSpPr>
          <p:nvPr/>
        </p:nvSpPr>
        <p:spPr>
          <a:xfrm>
            <a:off x="229803" y="244523"/>
            <a:ext cx="9809345" cy="335055"/>
          </a:xfrm>
          <a:prstGeom prst="rect">
            <a:avLst/>
          </a:prstGeom>
          <a:noFill/>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400" b="1" dirty="0">
                <a:solidFill>
                  <a:srgbClr val="0000CC"/>
                </a:solidFill>
                <a:latin typeface="+mj-lt"/>
                <a:cs typeface="Arial" panose="020B0604020202020204" pitchFamily="34" charset="0"/>
              </a:rPr>
              <a:t>[Mn(</a:t>
            </a:r>
            <a:r>
              <a:rPr lang="en-US" sz="2400" b="1" dirty="0" err="1">
                <a:solidFill>
                  <a:srgbClr val="0000CC"/>
                </a:solidFill>
                <a:latin typeface="+mj-lt"/>
                <a:cs typeface="Arial" panose="020B0604020202020204" pitchFamily="34" charset="0"/>
              </a:rPr>
              <a:t>salen</a:t>
            </a:r>
            <a:r>
              <a:rPr lang="en-US" sz="2400" b="1" dirty="0">
                <a:solidFill>
                  <a:srgbClr val="0000CC"/>
                </a:solidFill>
                <a:latin typeface="+mj-lt"/>
                <a:cs typeface="Arial" panose="020B0604020202020204" pitchFamily="34" charset="0"/>
              </a:rPr>
              <a:t>)(H</a:t>
            </a:r>
            <a:r>
              <a:rPr lang="en-US" sz="2400" b="1" baseline="-25000" dirty="0">
                <a:solidFill>
                  <a:srgbClr val="0000CC"/>
                </a:solidFill>
                <a:latin typeface="+mj-lt"/>
                <a:cs typeface="Arial" panose="020B0604020202020204" pitchFamily="34" charset="0"/>
              </a:rPr>
              <a:t>2</a:t>
            </a:r>
            <a:r>
              <a:rPr lang="en-US" sz="2400" b="1" dirty="0">
                <a:solidFill>
                  <a:srgbClr val="0000CC"/>
                </a:solidFill>
                <a:latin typeface="+mj-lt"/>
                <a:cs typeface="Arial" panose="020B0604020202020204" pitchFamily="34" charset="0"/>
              </a:rPr>
              <a:t>O)](ClO</a:t>
            </a:r>
            <a:r>
              <a:rPr lang="en-US" sz="2400" b="1" baseline="-25000" dirty="0">
                <a:solidFill>
                  <a:srgbClr val="0000CC"/>
                </a:solidFill>
                <a:latin typeface="+mj-lt"/>
                <a:cs typeface="Arial" panose="020B0604020202020204" pitchFamily="34" charset="0"/>
              </a:rPr>
              <a:t>4</a:t>
            </a:r>
            <a:r>
              <a:rPr lang="en-US" sz="2400" b="1" dirty="0">
                <a:solidFill>
                  <a:srgbClr val="0000CC"/>
                </a:solidFill>
                <a:latin typeface="+mj-lt"/>
                <a:cs typeface="Arial" panose="020B0604020202020204" pitchFamily="34" charset="0"/>
              </a:rPr>
              <a:t>)– Synthesis and Single crystal X-ray diffraction analysis</a:t>
            </a:r>
          </a:p>
        </p:txBody>
      </p:sp>
      <p:sp>
        <p:nvSpPr>
          <p:cNvPr id="5" name="TextBox 32">
            <a:extLst>
              <a:ext uri="{FF2B5EF4-FFF2-40B4-BE49-F238E27FC236}">
                <a16:creationId xmlns:a16="http://schemas.microsoft.com/office/drawing/2014/main" id="{6DC18CE4-9FD5-E931-825E-19D2AB0CF69C}"/>
              </a:ext>
            </a:extLst>
          </p:cNvPr>
          <p:cNvSpPr txBox="1"/>
          <p:nvPr/>
        </p:nvSpPr>
        <p:spPr>
          <a:xfrm>
            <a:off x="316789" y="3980359"/>
            <a:ext cx="2475358"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latin typeface="Arial" panose="020B0604020202020204" pitchFamily="34" charset="0"/>
                <a:cs typeface="Arial" panose="020B0604020202020204" pitchFamily="34" charset="0"/>
              </a:rPr>
              <a:t>Asymmetric unit for</a:t>
            </a:r>
          </a:p>
          <a:p>
            <a:pPr algn="ctr"/>
            <a:r>
              <a:rPr lang="en-US" sz="1400" dirty="0">
                <a:latin typeface="Arial" panose="020B0604020202020204" pitchFamily="34" charset="0"/>
                <a:cs typeface="Arial" panose="020B0604020202020204" pitchFamily="34" charset="0"/>
              </a:rPr>
              <a:t> [Mn(</a:t>
            </a:r>
            <a:r>
              <a:rPr lang="en-US" sz="1400" dirty="0" err="1">
                <a:latin typeface="Arial" panose="020B0604020202020204" pitchFamily="34" charset="0"/>
                <a:cs typeface="Arial" panose="020B0604020202020204" pitchFamily="34" charset="0"/>
              </a:rPr>
              <a:t>salen</a:t>
            </a:r>
            <a:r>
              <a:rPr lang="en-US" sz="1400" dirty="0">
                <a:latin typeface="Arial" panose="020B0604020202020204" pitchFamily="34" charset="0"/>
                <a:cs typeface="Arial" panose="020B0604020202020204" pitchFamily="34" charset="0"/>
              </a:rPr>
              <a:t>)(H</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O)](ClO</a:t>
            </a:r>
            <a:r>
              <a:rPr lang="en-US" sz="1400" baseline="-250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)·H</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a:t>
            </a:r>
          </a:p>
        </p:txBody>
      </p:sp>
      <p:sp>
        <p:nvSpPr>
          <p:cNvPr id="6" name="TextBox 5">
            <a:extLst>
              <a:ext uri="{FF2B5EF4-FFF2-40B4-BE49-F238E27FC236}">
                <a16:creationId xmlns:a16="http://schemas.microsoft.com/office/drawing/2014/main" id="{C79CF4F2-E076-7E22-74E1-7CAD3C695F87}"/>
              </a:ext>
            </a:extLst>
          </p:cNvPr>
          <p:cNvSpPr txBox="1"/>
          <p:nvPr/>
        </p:nvSpPr>
        <p:spPr>
          <a:xfrm>
            <a:off x="6716026" y="2887681"/>
            <a:ext cx="5314807" cy="3754874"/>
          </a:xfrm>
          <a:prstGeom prst="rect">
            <a:avLst/>
          </a:prstGeom>
          <a:noFill/>
        </p:spPr>
        <p:txBody>
          <a:bodyPr wrap="square">
            <a:spAutoFit/>
          </a:bodyPr>
          <a:lstStyle/>
          <a:p>
            <a:pPr algn="ctr">
              <a:spcBef>
                <a:spcPct val="0"/>
              </a:spcBef>
            </a:pPr>
            <a:r>
              <a:rPr lang="en-US" altLang="en-US" sz="1400" dirty="0">
                <a:latin typeface="Arial" panose="020B0604020202020204" pitchFamily="34" charset="0"/>
                <a:cs typeface="Arial" panose="020B0604020202020204" pitchFamily="34" charset="0"/>
              </a:rPr>
              <a:t> </a:t>
            </a:r>
            <a:endParaRPr lang="en-US" altLang="en-US" sz="1400" b="1" dirty="0">
              <a:latin typeface="Arial" panose="020B0604020202020204" pitchFamily="34" charset="0"/>
              <a:cs typeface="Arial" panose="020B0604020202020204" pitchFamily="34" charset="0"/>
            </a:endParaRPr>
          </a:p>
          <a:p>
            <a:pPr>
              <a:spcBef>
                <a:spcPct val="0"/>
              </a:spcBef>
              <a:buNone/>
            </a:pPr>
            <a:r>
              <a:rPr lang="en-US" altLang="en-US" sz="1400" dirty="0">
                <a:latin typeface="Arial" panose="020B0604020202020204" pitchFamily="34" charset="0"/>
                <a:cs typeface="Arial" panose="020B0604020202020204" pitchFamily="34" charset="0"/>
              </a:rPr>
              <a:t>Empirical Formula		</a:t>
            </a:r>
            <a:r>
              <a:rPr lang="pt-BR" altLang="en-US" sz="1400" dirty="0">
                <a:latin typeface="Arial" panose="020B0604020202020204" pitchFamily="34" charset="0"/>
                <a:cs typeface="Arial" panose="020B0604020202020204" pitchFamily="34" charset="0"/>
              </a:rPr>
              <a:t>C</a:t>
            </a:r>
            <a:r>
              <a:rPr lang="pt-BR" altLang="en-US" sz="1400" baseline="-25000" dirty="0">
                <a:latin typeface="Arial" panose="020B0604020202020204" pitchFamily="34" charset="0"/>
                <a:cs typeface="Arial" panose="020B0604020202020204" pitchFamily="34" charset="0"/>
              </a:rPr>
              <a:t>16</a:t>
            </a:r>
            <a:r>
              <a:rPr lang="pt-BR" altLang="en-US" sz="1400" dirty="0">
                <a:latin typeface="Arial" panose="020B0604020202020204" pitchFamily="34" charset="0"/>
                <a:cs typeface="Arial" panose="020B0604020202020204" pitchFamily="34" charset="0"/>
              </a:rPr>
              <a:t>H</a:t>
            </a:r>
            <a:r>
              <a:rPr lang="pt-BR" altLang="en-US" sz="1400" baseline="-25000" dirty="0">
                <a:latin typeface="Arial" panose="020B0604020202020204" pitchFamily="34" charset="0"/>
                <a:cs typeface="Arial" panose="020B0604020202020204" pitchFamily="34" charset="0"/>
              </a:rPr>
              <a:t>18</a:t>
            </a:r>
            <a:r>
              <a:rPr lang="pt-BR" altLang="en-US" sz="1400" dirty="0">
                <a:latin typeface="Arial" panose="020B0604020202020204" pitchFamily="34" charset="0"/>
                <a:cs typeface="Arial" panose="020B0604020202020204" pitchFamily="34" charset="0"/>
              </a:rPr>
              <a:t>ClMnN</a:t>
            </a:r>
            <a:r>
              <a:rPr lang="pt-BR" altLang="en-US" sz="1400" baseline="-25000" dirty="0">
                <a:latin typeface="Arial" panose="020B0604020202020204" pitchFamily="34" charset="0"/>
                <a:cs typeface="Arial" panose="020B0604020202020204" pitchFamily="34" charset="0"/>
              </a:rPr>
              <a:t>2</a:t>
            </a:r>
            <a:r>
              <a:rPr lang="pt-BR" altLang="en-US" sz="1400" dirty="0">
                <a:latin typeface="Arial" panose="020B0604020202020204" pitchFamily="34" charset="0"/>
                <a:cs typeface="Arial" panose="020B0604020202020204" pitchFamily="34" charset="0"/>
              </a:rPr>
              <a:t>O</a:t>
            </a:r>
            <a:r>
              <a:rPr lang="pt-BR" altLang="en-US" sz="1400" baseline="-25000" dirty="0">
                <a:latin typeface="Arial" panose="020B0604020202020204" pitchFamily="34" charset="0"/>
                <a:cs typeface="Arial" panose="020B0604020202020204" pitchFamily="34" charset="0"/>
              </a:rPr>
              <a:t>8</a:t>
            </a:r>
          </a:p>
          <a:p>
            <a:pPr>
              <a:spcBef>
                <a:spcPct val="0"/>
              </a:spcBef>
              <a:buNone/>
            </a:pPr>
            <a:r>
              <a:rPr lang="en-US" altLang="en-US" sz="1400" dirty="0">
                <a:latin typeface="Arial" panose="020B0604020202020204" pitchFamily="34" charset="0"/>
                <a:cs typeface="Arial" panose="020B0604020202020204" pitchFamily="34" charset="0"/>
              </a:rPr>
              <a:t>M</a:t>
            </a:r>
            <a:r>
              <a:rPr lang="ro-RO" altLang="en-US" sz="1400" dirty="0">
                <a:latin typeface="Arial" panose="020B0604020202020204" pitchFamily="34" charset="0"/>
                <a:cs typeface="Arial" panose="020B0604020202020204" pitchFamily="34" charset="0"/>
              </a:rPr>
              <a:t>olecular weight                </a:t>
            </a:r>
            <a:r>
              <a:rPr lang="en-US" altLang="en-US" sz="1400" dirty="0">
                <a:latin typeface="Arial" panose="020B0604020202020204" pitchFamily="34" charset="0"/>
                <a:cs typeface="Arial" panose="020B0604020202020204" pitchFamily="34" charset="0"/>
              </a:rPr>
              <a:t> 	456.71</a:t>
            </a:r>
            <a:r>
              <a:rPr lang="ro-RO" altLang="en-US" sz="1400" dirty="0">
                <a:latin typeface="Arial" panose="020B0604020202020204" pitchFamily="34" charset="0"/>
                <a:cs typeface="Arial" panose="020B0604020202020204" pitchFamily="34" charset="0"/>
              </a:rPr>
              <a:t> g/mol</a:t>
            </a:r>
          </a:p>
          <a:p>
            <a:pPr>
              <a:spcBef>
                <a:spcPct val="0"/>
              </a:spcBef>
              <a:buNone/>
            </a:pPr>
            <a:r>
              <a:rPr lang="en-US" sz="1400" dirty="0">
                <a:latin typeface="Arial" panose="020B0604020202020204" pitchFamily="34" charset="0"/>
                <a:ea typeface="Times New Roman"/>
                <a:cs typeface="Arial" panose="020B0604020202020204" pitchFamily="34" charset="0"/>
              </a:rPr>
              <a:t>Crystal Color, Habit</a:t>
            </a:r>
            <a:r>
              <a:rPr lang="en-US" sz="1400" dirty="0">
                <a:latin typeface="Arial" panose="020B0604020202020204" pitchFamily="34" charset="0"/>
                <a:cs typeface="Arial" panose="020B0604020202020204" pitchFamily="34" charset="0"/>
              </a:rPr>
              <a:t>		brown, prism</a:t>
            </a:r>
            <a:endParaRPr lang="ro-RO" altLang="en-US" sz="1400" dirty="0">
              <a:latin typeface="Arial" panose="020B0604020202020204" pitchFamily="34" charset="0"/>
              <a:cs typeface="Arial" panose="020B0604020202020204" pitchFamily="34" charset="0"/>
            </a:endParaRPr>
          </a:p>
          <a:p>
            <a:pPr>
              <a:spcBef>
                <a:spcPct val="0"/>
              </a:spcBef>
              <a:buNone/>
            </a:pPr>
            <a:r>
              <a:rPr lang="en-US" sz="1400" dirty="0">
                <a:latin typeface="Arial" panose="020B0604020202020204" pitchFamily="34" charset="0"/>
                <a:ea typeface="Times New Roman"/>
                <a:cs typeface="Arial" panose="020B0604020202020204" pitchFamily="34" charset="0"/>
              </a:rPr>
              <a:t>Crystal System</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monoclinic  </a:t>
            </a:r>
            <a:endParaRPr lang="ro-RO" altLang="en-US" sz="1400" dirty="0">
              <a:latin typeface="Arial" panose="020B0604020202020204" pitchFamily="34" charset="0"/>
              <a:cs typeface="Arial" panose="020B0604020202020204" pitchFamily="34" charset="0"/>
            </a:endParaRPr>
          </a:p>
          <a:p>
            <a:pPr>
              <a:spcBef>
                <a:spcPct val="0"/>
              </a:spcBef>
            </a:pPr>
            <a:r>
              <a:rPr lang="en-US" sz="1400" dirty="0">
                <a:latin typeface="Arial" panose="020B0604020202020204" pitchFamily="34" charset="0"/>
                <a:ea typeface="Times New Roman"/>
                <a:cs typeface="Arial" panose="020B0604020202020204" pitchFamily="34" charset="0"/>
              </a:rPr>
              <a:t>Space Group</a:t>
            </a:r>
            <a:r>
              <a:rPr lang="en-US" altLang="en-US" sz="1400" dirty="0">
                <a:latin typeface="Arial" panose="020B0604020202020204" pitchFamily="34" charset="0"/>
                <a:cs typeface="Arial" panose="020B0604020202020204" pitchFamily="34" charset="0"/>
              </a:rPr>
              <a:t>		P2</a:t>
            </a:r>
            <a:r>
              <a:rPr lang="en-US" altLang="en-US" sz="1400" baseline="-25000" dirty="0">
                <a:latin typeface="Arial" panose="020B0604020202020204" pitchFamily="34" charset="0"/>
                <a:cs typeface="Arial" panose="020B0604020202020204" pitchFamily="34" charset="0"/>
              </a:rPr>
              <a:t>1</a:t>
            </a:r>
            <a:r>
              <a:rPr lang="en-US" altLang="en-US" sz="1400" dirty="0">
                <a:latin typeface="Arial" panose="020B0604020202020204" pitchFamily="34" charset="0"/>
                <a:cs typeface="Arial" panose="020B0604020202020204" pitchFamily="34" charset="0"/>
              </a:rPr>
              <a:t>/</a:t>
            </a:r>
            <a:r>
              <a:rPr lang="ro-RO" altLang="en-US" sz="1400" dirty="0">
                <a:latin typeface="Arial" panose="020B0604020202020204" pitchFamily="34" charset="0"/>
                <a:cs typeface="Arial" panose="020B0604020202020204" pitchFamily="34" charset="0"/>
              </a:rPr>
              <a:t>c</a:t>
            </a:r>
            <a:r>
              <a:rPr lang="en-US" alt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(#14)</a:t>
            </a:r>
            <a:endParaRPr lang="ro-RO" altLang="en-US" sz="1400" dirty="0">
              <a:latin typeface="Arial" panose="020B0604020202020204" pitchFamily="34" charset="0"/>
              <a:cs typeface="Arial" panose="020B0604020202020204" pitchFamily="34" charset="0"/>
            </a:endParaRPr>
          </a:p>
          <a:p>
            <a:pPr>
              <a:spcBef>
                <a:spcPct val="0"/>
              </a:spcBef>
              <a:buNone/>
            </a:pPr>
            <a:r>
              <a:rPr lang="en-US" sz="1400" dirty="0">
                <a:latin typeface="Arial" panose="020B0604020202020204" pitchFamily="34" charset="0"/>
                <a:cs typeface="Arial" panose="020B0604020202020204" pitchFamily="34" charset="0"/>
              </a:rPr>
              <a:t>Lattice Parameters            	</a:t>
            </a:r>
            <a:r>
              <a:rPr lang="en-US" altLang="en-US" sz="1400" i="1" dirty="0">
                <a:latin typeface="Arial" panose="020B0604020202020204" pitchFamily="34" charset="0"/>
                <a:cs typeface="Arial" panose="020B0604020202020204" pitchFamily="34" charset="0"/>
              </a:rPr>
              <a:t>a</a:t>
            </a:r>
            <a:r>
              <a:rPr lang="en-US" altLang="en-US" sz="1400" dirty="0">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7.2149(3)</a:t>
            </a:r>
            <a:r>
              <a:rPr lang="en-US" altLang="en-US" sz="1400" dirty="0">
                <a:latin typeface="Arial" panose="020B0604020202020204" pitchFamily="34" charset="0"/>
                <a:cs typeface="Arial" panose="020B0604020202020204" pitchFamily="34" charset="0"/>
              </a:rPr>
              <a:t>Å</a:t>
            </a:r>
          </a:p>
          <a:p>
            <a:pPr eaLnBrk="1" hangingPunct="1">
              <a:spcBef>
                <a:spcPct val="0"/>
              </a:spcBef>
              <a:buFontTx/>
              <a:buNone/>
            </a:pP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en-US" altLang="en-US" sz="1400" i="1" dirty="0">
                <a:latin typeface="Arial" panose="020B0604020202020204" pitchFamily="34" charset="0"/>
                <a:cs typeface="Arial" panose="020B0604020202020204" pitchFamily="34" charset="0"/>
              </a:rPr>
              <a:t>b</a:t>
            </a:r>
            <a:r>
              <a:rPr lang="en-US" altLang="en-US" sz="1400" dirty="0">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13.4128(5) </a:t>
            </a:r>
            <a:r>
              <a:rPr lang="en-US" altLang="en-US" sz="1400" dirty="0">
                <a:latin typeface="Arial" panose="020B0604020202020204" pitchFamily="34" charset="0"/>
                <a:cs typeface="Arial" panose="020B0604020202020204" pitchFamily="34" charset="0"/>
              </a:rPr>
              <a:t>Å</a:t>
            </a:r>
          </a:p>
          <a:p>
            <a:pPr eaLnBrk="1" hangingPunct="1">
              <a:spcBef>
                <a:spcPct val="0"/>
              </a:spcBef>
              <a:buFontTx/>
              <a:buNone/>
            </a:pP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en-US" altLang="en-US" sz="1400" i="1" dirty="0">
                <a:latin typeface="Arial" panose="020B0604020202020204" pitchFamily="34" charset="0"/>
                <a:cs typeface="Arial" panose="020B0604020202020204" pitchFamily="34" charset="0"/>
              </a:rPr>
              <a:t>c</a:t>
            </a:r>
            <a:r>
              <a:rPr lang="en-US" altLang="en-US" sz="1400" dirty="0">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19.4228(8) </a:t>
            </a:r>
            <a:r>
              <a:rPr lang="en-US" altLang="en-US" sz="1400" dirty="0">
                <a:latin typeface="Arial" panose="020B0604020202020204" pitchFamily="34" charset="0"/>
                <a:cs typeface="Arial" panose="020B0604020202020204" pitchFamily="34" charset="0"/>
              </a:rPr>
              <a:t>Å</a:t>
            </a:r>
          </a:p>
          <a:p>
            <a:pPr eaLnBrk="1" hangingPunct="1">
              <a:spcBef>
                <a:spcPct val="0"/>
              </a:spcBef>
              <a:buFontTx/>
              <a:buNone/>
            </a:pP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el-GR" altLang="en-US" sz="1400" i="1" dirty="0">
                <a:latin typeface="Arial" panose="020B0604020202020204" pitchFamily="34" charset="0"/>
                <a:cs typeface="Arial" panose="020B0604020202020204" pitchFamily="34" charset="0"/>
              </a:rPr>
              <a:t>β</a:t>
            </a:r>
            <a:r>
              <a:rPr lang="en-US" altLang="en-US" sz="1400" dirty="0">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94.828(3)</a:t>
            </a:r>
            <a:r>
              <a:rPr lang="en-US" altLang="en-US" sz="1400" baseline="30000" dirty="0">
                <a:latin typeface="Arial" panose="020B0604020202020204" pitchFamily="34" charset="0"/>
                <a:cs typeface="Arial" panose="020B0604020202020204" pitchFamily="34" charset="0"/>
              </a:rPr>
              <a:t>o</a:t>
            </a:r>
          </a:p>
          <a:p>
            <a:pPr eaLnBrk="1" hangingPunct="1">
              <a:spcBef>
                <a:spcPct val="0"/>
              </a:spcBef>
              <a:buFontTx/>
              <a:buNone/>
            </a:pP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en-US" altLang="en-US" sz="1400" i="1" dirty="0">
                <a:latin typeface="Arial" panose="020B0604020202020204" pitchFamily="34" charset="0"/>
                <a:cs typeface="Arial" panose="020B0604020202020204" pitchFamily="34" charset="0"/>
              </a:rPr>
              <a:t>V</a:t>
            </a:r>
            <a:r>
              <a:rPr lang="en-US" altLang="en-US" sz="1400" dirty="0">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1872.91</a:t>
            </a:r>
            <a:r>
              <a:rPr lang="en-US" altLang="en-US" sz="1400" dirty="0">
                <a:latin typeface="Arial" panose="020B0604020202020204" pitchFamily="34" charset="0"/>
                <a:cs typeface="Arial" panose="020B0604020202020204" pitchFamily="34" charset="0"/>
              </a:rPr>
              <a:t>Å</a:t>
            </a:r>
            <a:r>
              <a:rPr lang="en-US" altLang="en-US" sz="1400" baseline="30000" dirty="0">
                <a:latin typeface="Arial" panose="020B0604020202020204" pitchFamily="34" charset="0"/>
                <a:cs typeface="Arial" panose="020B0604020202020204" pitchFamily="34" charset="0"/>
              </a:rPr>
              <a:t>3</a:t>
            </a:r>
            <a:endParaRPr lang="ro-RO" altLang="en-US" sz="1400" baseline="30000" dirty="0">
              <a:latin typeface="Arial" panose="020B0604020202020204" pitchFamily="34" charset="0"/>
              <a:cs typeface="Arial" panose="020B0604020202020204" pitchFamily="34" charset="0"/>
            </a:endParaRPr>
          </a:p>
          <a:p>
            <a:pPr eaLnBrk="1" hangingPunct="1">
              <a:spcBef>
                <a:spcPct val="0"/>
              </a:spcBef>
              <a:buFontTx/>
              <a:buNone/>
            </a:pPr>
            <a:r>
              <a:rPr lang="en-US" altLang="en-US" sz="1400" i="1" dirty="0">
                <a:latin typeface="Arial" panose="020B0604020202020204" pitchFamily="34" charset="0"/>
                <a:cs typeface="Arial" panose="020B0604020202020204" pitchFamily="34" charset="0"/>
              </a:rPr>
              <a:t>Z</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4</a:t>
            </a:r>
            <a:endParaRPr lang="ro-RO" altLang="en-US" sz="1400" dirty="0">
              <a:latin typeface="Arial" panose="020B0604020202020204" pitchFamily="34" charset="0"/>
              <a:cs typeface="Arial" panose="020B0604020202020204" pitchFamily="34" charset="0"/>
            </a:endParaRPr>
          </a:p>
          <a:p>
            <a:pPr>
              <a:spcBef>
                <a:spcPct val="0"/>
              </a:spcBef>
            </a:pPr>
            <a:r>
              <a:rPr lang="en-US" sz="1400" dirty="0">
                <a:latin typeface="Arial" panose="020B0604020202020204" pitchFamily="34" charset="0"/>
                <a:ea typeface="Times New Roman"/>
                <a:cs typeface="Arial" panose="020B0604020202020204" pitchFamily="34" charset="0"/>
              </a:rPr>
              <a:t>Temperature</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20 </a:t>
            </a:r>
            <a:r>
              <a:rPr lang="ro-RO" altLang="en-US" sz="1400" baseline="30000" dirty="0">
                <a:latin typeface="Arial" panose="020B0604020202020204" pitchFamily="34" charset="0"/>
                <a:cs typeface="Arial" panose="020B0604020202020204" pitchFamily="34" charset="0"/>
              </a:rPr>
              <a:t>o</a:t>
            </a:r>
            <a:r>
              <a:rPr lang="ro-RO" altLang="en-US" sz="1400" dirty="0">
                <a:latin typeface="Arial" panose="020B0604020202020204" pitchFamily="34" charset="0"/>
                <a:cs typeface="Arial" panose="020B0604020202020204" pitchFamily="34" charset="0"/>
              </a:rPr>
              <a:t>C</a:t>
            </a:r>
            <a:endParaRPr lang="en-US" altLang="en-US" sz="1400" dirty="0">
              <a:latin typeface="Arial" panose="020B0604020202020204" pitchFamily="34" charset="0"/>
              <a:cs typeface="Arial" panose="020B0604020202020204" pitchFamily="34" charset="0"/>
            </a:endParaRPr>
          </a:p>
          <a:p>
            <a:pPr eaLnBrk="1" hangingPunct="1">
              <a:spcBef>
                <a:spcPct val="0"/>
              </a:spcBef>
              <a:buFontTx/>
              <a:buNone/>
            </a:pPr>
            <a:r>
              <a:rPr lang="en-US" altLang="en-US" sz="1400" i="1" dirty="0">
                <a:latin typeface="Arial" panose="020B0604020202020204" pitchFamily="34" charset="0"/>
                <a:cs typeface="Arial" panose="020B0604020202020204" pitchFamily="34" charset="0"/>
              </a:rPr>
              <a:t>R</a:t>
            </a:r>
            <a:r>
              <a:rPr lang="en-US" altLang="en-US" sz="1400" dirty="0">
                <a:latin typeface="Arial" panose="020B0604020202020204" pitchFamily="34" charset="0"/>
                <a:cs typeface="Arial" panose="020B0604020202020204" pitchFamily="34" charset="0"/>
              </a:rPr>
              <a:t>1 (I&gt;2.00s(I))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0.0429</a:t>
            </a:r>
          </a:p>
          <a:p>
            <a:pPr eaLnBrk="1" hangingPunct="1">
              <a:spcBef>
                <a:spcPct val="0"/>
              </a:spcBef>
              <a:buFontTx/>
              <a:buNone/>
            </a:pPr>
            <a:r>
              <a:rPr lang="ro-RO" altLang="en-US" sz="1400" i="1" dirty="0">
                <a:latin typeface="Arial" panose="020B0604020202020204" pitchFamily="34" charset="0"/>
                <a:cs typeface="Arial" panose="020B0604020202020204" pitchFamily="34" charset="0"/>
              </a:rPr>
              <a:t>R</a:t>
            </a:r>
            <a:r>
              <a:rPr lang="en-US" altLang="en-US" sz="1400" dirty="0">
                <a:latin typeface="Arial" panose="020B0604020202020204" pitchFamily="34" charset="0"/>
                <a:cs typeface="Arial" panose="020B0604020202020204" pitchFamily="34" charset="0"/>
              </a:rPr>
              <a:t> (All reflections)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0.0756</a:t>
            </a:r>
          </a:p>
          <a:p>
            <a:pPr eaLnBrk="1" hangingPunct="1">
              <a:spcBef>
                <a:spcPct val="0"/>
              </a:spcBef>
              <a:buFontTx/>
              <a:buNone/>
            </a:pPr>
            <a:r>
              <a:rPr lang="en-US" altLang="en-US" sz="1400" dirty="0">
                <a:latin typeface="Arial" panose="020B0604020202020204" pitchFamily="34" charset="0"/>
                <a:cs typeface="Arial" panose="020B0604020202020204" pitchFamily="34" charset="0"/>
              </a:rPr>
              <a:t>w</a:t>
            </a:r>
            <a:r>
              <a:rPr lang="en-US" altLang="en-US" sz="1400" i="1" dirty="0">
                <a:latin typeface="Arial" panose="020B0604020202020204" pitchFamily="34" charset="0"/>
                <a:cs typeface="Arial" panose="020B0604020202020204" pitchFamily="34" charset="0"/>
              </a:rPr>
              <a:t>R</a:t>
            </a:r>
            <a:r>
              <a:rPr lang="en-US" altLang="en-US" sz="1400" dirty="0">
                <a:latin typeface="Arial" panose="020B0604020202020204" pitchFamily="34" charset="0"/>
                <a:cs typeface="Arial" panose="020B0604020202020204" pitchFamily="34" charset="0"/>
              </a:rPr>
              <a:t>2 (All reflections)	  	0.0938</a:t>
            </a:r>
          </a:p>
          <a:p>
            <a:pPr>
              <a:spcBef>
                <a:spcPct val="0"/>
              </a:spcBef>
            </a:pPr>
            <a:r>
              <a:rPr lang="en-US" sz="1400" dirty="0">
                <a:latin typeface="Arial" panose="020B0604020202020204" pitchFamily="34" charset="0"/>
                <a:ea typeface="Times New Roman"/>
                <a:cs typeface="Arial" panose="020B0604020202020204" pitchFamily="34" charset="0"/>
              </a:rPr>
              <a:t>Goodness of Fit Indicator 	</a:t>
            </a:r>
            <a:r>
              <a:rPr lang="en-US" altLang="en-US" sz="1400" dirty="0">
                <a:latin typeface="Arial" panose="020B0604020202020204" pitchFamily="34" charset="0"/>
                <a:cs typeface="Arial" panose="020B0604020202020204" pitchFamily="34" charset="0"/>
              </a:rPr>
              <a:t>1.089</a:t>
            </a:r>
          </a:p>
        </p:txBody>
      </p:sp>
      <p:sp>
        <p:nvSpPr>
          <p:cNvPr id="7" name="TextBox 6">
            <a:extLst>
              <a:ext uri="{FF2B5EF4-FFF2-40B4-BE49-F238E27FC236}">
                <a16:creationId xmlns:a16="http://schemas.microsoft.com/office/drawing/2014/main" id="{64B8AE29-0042-75CB-5D1E-CBCB69B8EEFD}"/>
              </a:ext>
            </a:extLst>
          </p:cNvPr>
          <p:cNvSpPr txBox="1"/>
          <p:nvPr/>
        </p:nvSpPr>
        <p:spPr>
          <a:xfrm>
            <a:off x="7284331" y="2733793"/>
            <a:ext cx="3530829" cy="307777"/>
          </a:xfrm>
          <a:prstGeom prst="rect">
            <a:avLst/>
          </a:prstGeom>
          <a:noFill/>
        </p:spPr>
        <p:txBody>
          <a:bodyPr wrap="square">
            <a:spAutoFit/>
          </a:bodyPr>
          <a:lstStyle/>
          <a:p>
            <a:pPr algn="ctr">
              <a:spcBef>
                <a:spcPct val="0"/>
              </a:spcBef>
            </a:pPr>
            <a:r>
              <a:rPr lang="en-US" altLang="en-US" sz="1400" b="1" dirty="0">
                <a:latin typeface="Arial" panose="020B0604020202020204" pitchFamily="34" charset="0"/>
                <a:cs typeface="Arial" panose="020B0604020202020204" pitchFamily="34" charset="0"/>
              </a:rPr>
              <a:t>Crystallographic Data summary</a:t>
            </a:r>
          </a:p>
        </p:txBody>
      </p:sp>
      <p:pic>
        <p:nvPicPr>
          <p:cNvPr id="13" name="Picture 12">
            <a:extLst>
              <a:ext uri="{FF2B5EF4-FFF2-40B4-BE49-F238E27FC236}">
                <a16:creationId xmlns:a16="http://schemas.microsoft.com/office/drawing/2014/main" id="{280BFBE6-77B6-8659-5F77-C83A0F6E696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0698" t="20475" r="25492" b="13175"/>
          <a:stretch/>
        </p:blipFill>
        <p:spPr>
          <a:xfrm>
            <a:off x="3051898" y="2335544"/>
            <a:ext cx="3530830" cy="4277933"/>
          </a:xfrm>
          <a:prstGeom prst="rect">
            <a:avLst/>
          </a:prstGeom>
        </p:spPr>
      </p:pic>
      <p:cxnSp>
        <p:nvCxnSpPr>
          <p:cNvPr id="8" name="Straight Arrow Connector 7">
            <a:extLst>
              <a:ext uri="{FF2B5EF4-FFF2-40B4-BE49-F238E27FC236}">
                <a16:creationId xmlns:a16="http://schemas.microsoft.com/office/drawing/2014/main" id="{55CCCE04-CF77-BC5B-E0DA-F0040B48DA92}"/>
              </a:ext>
            </a:extLst>
          </p:cNvPr>
          <p:cNvCxnSpPr>
            <a:cxnSpLocks/>
          </p:cNvCxnSpPr>
          <p:nvPr/>
        </p:nvCxnSpPr>
        <p:spPr>
          <a:xfrm flipH="1">
            <a:off x="7389845" y="1921079"/>
            <a:ext cx="354563" cy="0"/>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50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47FE6D-330D-3089-D42E-58D83785B0A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804" t="22064" r="10151" b="23185"/>
          <a:stretch/>
        </p:blipFill>
        <p:spPr>
          <a:xfrm>
            <a:off x="4937959" y="457099"/>
            <a:ext cx="7062583" cy="3754874"/>
          </a:xfrm>
          <a:prstGeom prst="rect">
            <a:avLst/>
          </a:prstGeom>
        </p:spPr>
      </p:pic>
      <p:sp>
        <p:nvSpPr>
          <p:cNvPr id="2" name="Title 1">
            <a:extLst>
              <a:ext uri="{FF2B5EF4-FFF2-40B4-BE49-F238E27FC236}">
                <a16:creationId xmlns:a16="http://schemas.microsoft.com/office/drawing/2014/main" id="{1D7C79EF-179F-D165-EA4A-3737DFAF287F}"/>
              </a:ext>
            </a:extLst>
          </p:cNvPr>
          <p:cNvSpPr txBox="1">
            <a:spLocks/>
          </p:cNvSpPr>
          <p:nvPr/>
        </p:nvSpPr>
        <p:spPr>
          <a:xfrm>
            <a:off x="210553" y="225391"/>
            <a:ext cx="8305800" cy="304800"/>
          </a:xfrm>
          <a:prstGeom prst="rect">
            <a:avLst/>
          </a:prstGeom>
          <a:noFill/>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400" b="1" dirty="0">
                <a:solidFill>
                  <a:srgbClr val="0000CC"/>
                </a:solidFill>
                <a:latin typeface="+mj-lt"/>
                <a:cs typeface="Arial" pitchFamily="34" charset="0"/>
              </a:rPr>
              <a:t>(2) –Single crystal X-ray diffraction analysis</a:t>
            </a:r>
          </a:p>
        </p:txBody>
      </p:sp>
      <p:sp>
        <p:nvSpPr>
          <p:cNvPr id="5" name="TextBox 4">
            <a:extLst>
              <a:ext uri="{FF2B5EF4-FFF2-40B4-BE49-F238E27FC236}">
                <a16:creationId xmlns:a16="http://schemas.microsoft.com/office/drawing/2014/main" id="{E9A29591-8DBC-D5CF-FD4E-71D479B6064C}"/>
              </a:ext>
            </a:extLst>
          </p:cNvPr>
          <p:cNvSpPr txBox="1"/>
          <p:nvPr/>
        </p:nvSpPr>
        <p:spPr>
          <a:xfrm>
            <a:off x="3438595" y="3066058"/>
            <a:ext cx="7854825" cy="3323987"/>
          </a:xfrm>
          <a:prstGeom prst="rect">
            <a:avLst/>
          </a:prstGeom>
          <a:noFill/>
        </p:spPr>
        <p:txBody>
          <a:bodyPr wrap="square">
            <a:spAutoFit/>
          </a:bodyPr>
          <a:lstStyle/>
          <a:p>
            <a:pPr algn="ctr">
              <a:spcBef>
                <a:spcPct val="0"/>
              </a:spcBef>
            </a:pPr>
            <a:r>
              <a:rPr lang="en-US" altLang="en-US" sz="1400" dirty="0">
                <a:latin typeface="Arial" panose="020B0604020202020204" pitchFamily="34" charset="0"/>
                <a:cs typeface="Arial" panose="020B0604020202020204" pitchFamily="34" charset="0"/>
              </a:rPr>
              <a:t> </a:t>
            </a:r>
            <a:endParaRPr lang="en-US" altLang="en-US" sz="1400" b="1" dirty="0">
              <a:latin typeface="Arial" panose="020B0604020202020204" pitchFamily="34" charset="0"/>
              <a:cs typeface="Arial" panose="020B0604020202020204" pitchFamily="34" charset="0"/>
            </a:endParaRPr>
          </a:p>
          <a:p>
            <a:pPr>
              <a:spcBef>
                <a:spcPct val="0"/>
              </a:spcBef>
              <a:buNone/>
            </a:pPr>
            <a:r>
              <a:rPr lang="en-US" altLang="en-US" sz="1400" dirty="0">
                <a:latin typeface="Arial" panose="020B0604020202020204" pitchFamily="34" charset="0"/>
                <a:cs typeface="Arial" panose="020B0604020202020204" pitchFamily="34" charset="0"/>
              </a:rPr>
              <a:t>Empirical Formula		</a:t>
            </a:r>
            <a:r>
              <a:rPr lang="pt-BR" altLang="en-US" sz="1400" dirty="0">
                <a:latin typeface="Arial" panose="020B0604020202020204" pitchFamily="34" charset="0"/>
                <a:cs typeface="Arial" panose="020B0604020202020204" pitchFamily="34" charset="0"/>
              </a:rPr>
              <a:t>C</a:t>
            </a:r>
            <a:r>
              <a:rPr lang="pt-BR" altLang="en-US" sz="1400" baseline="-25000" dirty="0">
                <a:latin typeface="Arial" panose="020B0604020202020204" pitchFamily="34" charset="0"/>
                <a:cs typeface="Arial" panose="020B0604020202020204" pitchFamily="34" charset="0"/>
              </a:rPr>
              <a:t>16</a:t>
            </a:r>
            <a:r>
              <a:rPr lang="pt-BR" altLang="en-US" sz="1400" dirty="0">
                <a:latin typeface="Arial" panose="020B0604020202020204" pitchFamily="34" charset="0"/>
                <a:cs typeface="Arial" panose="020B0604020202020204" pitchFamily="34" charset="0"/>
              </a:rPr>
              <a:t>H</a:t>
            </a:r>
            <a:r>
              <a:rPr lang="pt-BR" altLang="en-US" sz="1400" baseline="-25000" dirty="0">
                <a:latin typeface="Arial" panose="020B0604020202020204" pitchFamily="34" charset="0"/>
                <a:cs typeface="Arial" panose="020B0604020202020204" pitchFamily="34" charset="0"/>
              </a:rPr>
              <a:t>14</a:t>
            </a:r>
            <a:r>
              <a:rPr lang="pt-BR" altLang="en-US" sz="1400" dirty="0">
                <a:latin typeface="Arial" panose="020B0604020202020204" pitchFamily="34" charset="0"/>
                <a:cs typeface="Arial" panose="020B0604020202020204" pitchFamily="34" charset="0"/>
              </a:rPr>
              <a:t>FMnN</a:t>
            </a:r>
            <a:r>
              <a:rPr lang="pt-BR" altLang="en-US" sz="1400" baseline="-25000" dirty="0">
                <a:latin typeface="Arial" panose="020B0604020202020204" pitchFamily="34" charset="0"/>
                <a:cs typeface="Arial" panose="020B0604020202020204" pitchFamily="34" charset="0"/>
              </a:rPr>
              <a:t>2</a:t>
            </a:r>
            <a:r>
              <a:rPr lang="pt-BR" altLang="en-US" sz="1400" dirty="0">
                <a:latin typeface="Arial" panose="020B0604020202020204" pitchFamily="34" charset="0"/>
                <a:cs typeface="Arial" panose="020B0604020202020204" pitchFamily="34" charset="0"/>
              </a:rPr>
              <a:t>O</a:t>
            </a:r>
            <a:r>
              <a:rPr lang="pt-BR" altLang="en-US" sz="1400" baseline="-25000" dirty="0">
                <a:latin typeface="Arial" panose="020B0604020202020204" pitchFamily="34" charset="0"/>
                <a:cs typeface="Arial" panose="020B0604020202020204" pitchFamily="34" charset="0"/>
              </a:rPr>
              <a:t>2</a:t>
            </a:r>
          </a:p>
          <a:p>
            <a:pPr>
              <a:spcBef>
                <a:spcPct val="0"/>
              </a:spcBef>
              <a:buNone/>
            </a:pPr>
            <a:r>
              <a:rPr lang="en-US" altLang="en-US" sz="1400" dirty="0">
                <a:latin typeface="Arial" panose="020B0604020202020204" pitchFamily="34" charset="0"/>
                <a:cs typeface="Arial" panose="020B0604020202020204" pitchFamily="34" charset="0"/>
              </a:rPr>
              <a:t>M</a:t>
            </a:r>
            <a:r>
              <a:rPr lang="ro-RO" altLang="en-US" sz="1400" dirty="0">
                <a:latin typeface="Arial" panose="020B0604020202020204" pitchFamily="34" charset="0"/>
                <a:cs typeface="Arial" panose="020B0604020202020204" pitchFamily="34" charset="0"/>
              </a:rPr>
              <a:t>olecular weight                </a:t>
            </a:r>
            <a:r>
              <a:rPr lang="en-US" altLang="en-US" sz="1400" dirty="0">
                <a:latin typeface="Arial" panose="020B0604020202020204" pitchFamily="34" charset="0"/>
                <a:cs typeface="Arial" panose="020B0604020202020204" pitchFamily="34" charset="0"/>
              </a:rPr>
              <a:t> 	340.237</a:t>
            </a:r>
            <a:r>
              <a:rPr lang="ro-RO" altLang="en-US" sz="1400" dirty="0">
                <a:latin typeface="Arial" panose="020B0604020202020204" pitchFamily="34" charset="0"/>
                <a:cs typeface="Arial" panose="020B0604020202020204" pitchFamily="34" charset="0"/>
              </a:rPr>
              <a:t> g/mol</a:t>
            </a:r>
          </a:p>
          <a:p>
            <a:pPr>
              <a:spcBef>
                <a:spcPct val="0"/>
              </a:spcBef>
              <a:buNone/>
            </a:pPr>
            <a:r>
              <a:rPr lang="en-US" sz="1400" dirty="0">
                <a:latin typeface="Arial" panose="020B0604020202020204" pitchFamily="34" charset="0"/>
                <a:ea typeface="Times New Roman"/>
                <a:cs typeface="Arial" panose="020B0604020202020204" pitchFamily="34" charset="0"/>
              </a:rPr>
              <a:t>Crystal Color, Habit</a:t>
            </a:r>
            <a:r>
              <a:rPr lang="en-US" sz="1400" dirty="0">
                <a:latin typeface="Arial" panose="020B0604020202020204" pitchFamily="34" charset="0"/>
                <a:cs typeface="Arial" panose="020B0604020202020204" pitchFamily="34" charset="0"/>
              </a:rPr>
              <a:t>		brown, prism</a:t>
            </a:r>
            <a:endParaRPr lang="ro-RO" altLang="en-US" sz="1400" dirty="0">
              <a:latin typeface="Arial" panose="020B0604020202020204" pitchFamily="34" charset="0"/>
              <a:cs typeface="Arial" panose="020B0604020202020204" pitchFamily="34" charset="0"/>
            </a:endParaRPr>
          </a:p>
          <a:p>
            <a:pPr>
              <a:spcBef>
                <a:spcPct val="0"/>
              </a:spcBef>
              <a:buNone/>
            </a:pPr>
            <a:r>
              <a:rPr lang="en-US" sz="1400" dirty="0">
                <a:latin typeface="Arial" panose="020B0604020202020204" pitchFamily="34" charset="0"/>
                <a:ea typeface="Times New Roman"/>
                <a:cs typeface="Arial" panose="020B0604020202020204" pitchFamily="34" charset="0"/>
              </a:rPr>
              <a:t>Crystal System</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triclinic  </a:t>
            </a:r>
            <a:endParaRPr lang="ro-RO" altLang="en-US" sz="1400" dirty="0">
              <a:latin typeface="Arial" panose="020B0604020202020204" pitchFamily="34" charset="0"/>
              <a:cs typeface="Arial" panose="020B0604020202020204" pitchFamily="34" charset="0"/>
            </a:endParaRPr>
          </a:p>
          <a:p>
            <a:pPr>
              <a:spcBef>
                <a:spcPct val="0"/>
              </a:spcBef>
            </a:pPr>
            <a:r>
              <a:rPr lang="en-US" sz="1400" dirty="0">
                <a:latin typeface="Arial" panose="020B0604020202020204" pitchFamily="34" charset="0"/>
                <a:ea typeface="Times New Roman"/>
                <a:cs typeface="Arial" panose="020B0604020202020204" pitchFamily="34" charset="0"/>
              </a:rPr>
              <a:t>Space Group</a:t>
            </a:r>
            <a:r>
              <a:rPr lang="en-US" altLang="en-US" sz="1400" dirty="0">
                <a:latin typeface="Arial" panose="020B0604020202020204" pitchFamily="34" charset="0"/>
                <a:cs typeface="Arial" panose="020B0604020202020204" pitchFamily="34" charset="0"/>
              </a:rPr>
              <a:t>		P-1</a:t>
            </a:r>
            <a:endParaRPr lang="ro-RO" altLang="en-US" sz="1400" dirty="0">
              <a:latin typeface="Arial" panose="020B0604020202020204" pitchFamily="34" charset="0"/>
              <a:cs typeface="Arial" panose="020B0604020202020204" pitchFamily="34" charset="0"/>
            </a:endParaRPr>
          </a:p>
          <a:p>
            <a:pPr>
              <a:spcBef>
                <a:spcPct val="0"/>
              </a:spcBef>
              <a:buNone/>
            </a:pPr>
            <a:r>
              <a:rPr lang="en-US" sz="1400" dirty="0">
                <a:latin typeface="Arial" panose="020B0604020202020204" pitchFamily="34" charset="0"/>
                <a:cs typeface="Arial" panose="020B0604020202020204" pitchFamily="34" charset="0"/>
              </a:rPr>
              <a:t>Lattice Parameters            	</a:t>
            </a:r>
            <a:r>
              <a:rPr lang="en-US" altLang="en-US" sz="1400" i="1" dirty="0">
                <a:latin typeface="Arial" panose="020B0604020202020204" pitchFamily="34" charset="0"/>
                <a:cs typeface="Arial" panose="020B0604020202020204" pitchFamily="34" charset="0"/>
              </a:rPr>
              <a:t>a</a:t>
            </a:r>
            <a:r>
              <a:rPr lang="en-US" altLang="en-US" sz="1400" dirty="0">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10.0400(9) </a:t>
            </a:r>
            <a:r>
              <a:rPr lang="en-US" altLang="en-US" sz="1400" dirty="0">
                <a:latin typeface="Arial" panose="020B0604020202020204" pitchFamily="34" charset="0"/>
                <a:cs typeface="Arial" panose="020B0604020202020204" pitchFamily="34" charset="0"/>
              </a:rPr>
              <a:t>Å, </a:t>
            </a:r>
            <a:r>
              <a:rPr lang="en-US" altLang="en-US" sz="1400" i="1" dirty="0">
                <a:latin typeface="Arial" panose="020B0604020202020204" pitchFamily="34" charset="0"/>
                <a:cs typeface="Arial" panose="020B0604020202020204" pitchFamily="34" charset="0"/>
              </a:rPr>
              <a:t>b</a:t>
            </a:r>
            <a:r>
              <a:rPr lang="en-US" altLang="en-US" sz="1400" dirty="0">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15.4490(12) </a:t>
            </a:r>
            <a:r>
              <a:rPr lang="en-US" altLang="en-US" sz="1400" dirty="0">
                <a:latin typeface="Arial" panose="020B0604020202020204" pitchFamily="34" charset="0"/>
                <a:cs typeface="Arial" panose="020B0604020202020204" pitchFamily="34" charset="0"/>
              </a:rPr>
              <a:t>Å, </a:t>
            </a:r>
            <a:r>
              <a:rPr lang="en-US" altLang="en-US" sz="1400" i="1" dirty="0">
                <a:latin typeface="Arial" panose="020B0604020202020204" pitchFamily="34" charset="0"/>
                <a:cs typeface="Arial" panose="020B0604020202020204" pitchFamily="34" charset="0"/>
              </a:rPr>
              <a:t>c</a:t>
            </a:r>
            <a:r>
              <a:rPr lang="en-US" altLang="en-US" sz="1400" dirty="0">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16.0420(17) </a:t>
            </a:r>
            <a:r>
              <a:rPr lang="en-US" altLang="en-US" sz="1400" dirty="0">
                <a:latin typeface="Arial" panose="020B0604020202020204" pitchFamily="34" charset="0"/>
                <a:cs typeface="Arial" panose="020B0604020202020204" pitchFamily="34" charset="0"/>
              </a:rPr>
              <a:t>Å</a:t>
            </a:r>
          </a:p>
          <a:p>
            <a:pPr>
              <a:spcBef>
                <a:spcPct val="0"/>
              </a:spcBef>
            </a:pP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el-GR" altLang="en-US" sz="1400" i="1" dirty="0">
                <a:latin typeface="Arial" panose="020B0604020202020204" pitchFamily="34" charset="0"/>
                <a:cs typeface="Arial" panose="020B0604020202020204" pitchFamily="34" charset="0"/>
                <a:sym typeface="Symbol" panose="05050102010706020507" pitchFamily="18" charset="2"/>
              </a:rPr>
              <a:t></a:t>
            </a:r>
            <a:r>
              <a:rPr lang="en-US" altLang="en-US" sz="1400" dirty="0">
                <a:latin typeface="Arial" panose="020B0604020202020204" pitchFamily="34" charset="0"/>
                <a:cs typeface="Arial" panose="020B0604020202020204" pitchFamily="34" charset="0"/>
              </a:rPr>
              <a:t> = 1</a:t>
            </a:r>
            <a:r>
              <a:rPr lang="en-US" sz="1400" dirty="0">
                <a:effectLst/>
                <a:latin typeface="Arial" panose="020B0604020202020204" pitchFamily="34" charset="0"/>
                <a:cs typeface="Arial" panose="020B0604020202020204" pitchFamily="34" charset="0"/>
              </a:rPr>
              <a:t>08.164(9)</a:t>
            </a:r>
            <a:r>
              <a:rPr lang="en-US" altLang="en-US" sz="1400" baseline="30000" dirty="0">
                <a:latin typeface="Arial" panose="020B0604020202020204" pitchFamily="34" charset="0"/>
                <a:cs typeface="Arial" panose="020B0604020202020204" pitchFamily="34" charset="0"/>
              </a:rPr>
              <a:t>o</a:t>
            </a:r>
            <a:r>
              <a:rPr lang="en-US" altLang="en-US" sz="1400" baseline="-25000" dirty="0">
                <a:latin typeface="Arial" panose="020B0604020202020204" pitchFamily="34" charset="0"/>
                <a:cs typeface="Arial" panose="020B0604020202020204" pitchFamily="34" charset="0"/>
              </a:rPr>
              <a:t>,  </a:t>
            </a:r>
            <a:r>
              <a:rPr lang="el-GR" altLang="en-US" sz="1400" i="1" dirty="0">
                <a:latin typeface="Arial" panose="020B0604020202020204" pitchFamily="34" charset="0"/>
                <a:cs typeface="Arial" panose="020B0604020202020204" pitchFamily="34" charset="0"/>
              </a:rPr>
              <a:t>β</a:t>
            </a:r>
            <a:r>
              <a:rPr lang="en-US" altLang="en-US" sz="1400" dirty="0">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103.874(10)</a:t>
            </a:r>
            <a:r>
              <a:rPr lang="en-US" altLang="en-US" sz="1400" baseline="30000" dirty="0">
                <a:latin typeface="Arial" panose="020B0604020202020204" pitchFamily="34" charset="0"/>
                <a:cs typeface="Arial" panose="020B0604020202020204" pitchFamily="34" charset="0"/>
              </a:rPr>
              <a:t>o</a:t>
            </a:r>
            <a:r>
              <a:rPr lang="en-US" altLang="en-US" sz="1400" baseline="-25000" dirty="0">
                <a:latin typeface="Arial" panose="020B0604020202020204" pitchFamily="34" charset="0"/>
                <a:cs typeface="Arial" panose="020B0604020202020204" pitchFamily="34" charset="0"/>
              </a:rPr>
              <a:t>, </a:t>
            </a:r>
            <a:r>
              <a:rPr lang="el-GR" altLang="en-US" sz="1400" i="1" dirty="0">
                <a:latin typeface="Arial" panose="020B0604020202020204" pitchFamily="34" charset="0"/>
                <a:cs typeface="Arial" panose="020B0604020202020204" pitchFamily="34" charset="0"/>
                <a:sym typeface="Symbol" panose="05050102010706020507" pitchFamily="18" charset="2"/>
              </a:rPr>
              <a:t></a:t>
            </a:r>
            <a:r>
              <a:rPr lang="en-US" altLang="en-US" sz="1400" dirty="0">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101.140(7)</a:t>
            </a:r>
            <a:r>
              <a:rPr lang="en-US" altLang="en-US" sz="1400" baseline="30000" dirty="0">
                <a:latin typeface="Arial" panose="020B0604020202020204" pitchFamily="34" charset="0"/>
                <a:cs typeface="Arial" panose="020B0604020202020204" pitchFamily="34" charset="0"/>
              </a:rPr>
              <a:t>o</a:t>
            </a:r>
            <a:endParaRPr lang="en-US" altLang="en-US" sz="1400" baseline="-25000" dirty="0">
              <a:latin typeface="Arial" panose="020B0604020202020204" pitchFamily="34" charset="0"/>
              <a:cs typeface="Arial" panose="020B0604020202020204" pitchFamily="34" charset="0"/>
            </a:endParaRPr>
          </a:p>
          <a:p>
            <a:pPr eaLnBrk="1" hangingPunct="1">
              <a:spcBef>
                <a:spcPct val="0"/>
              </a:spcBef>
              <a:buFontTx/>
              <a:buNone/>
            </a:pP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en-US" altLang="en-US" sz="1400" i="1" dirty="0">
                <a:latin typeface="Arial" panose="020B0604020202020204" pitchFamily="34" charset="0"/>
                <a:cs typeface="Arial" panose="020B0604020202020204" pitchFamily="34" charset="0"/>
              </a:rPr>
              <a:t>V</a:t>
            </a:r>
            <a:r>
              <a:rPr lang="en-US" altLang="en-US" sz="1400" dirty="0">
                <a:latin typeface="Arial" panose="020B0604020202020204" pitchFamily="34" charset="0"/>
                <a:cs typeface="Arial" panose="020B0604020202020204" pitchFamily="34" charset="0"/>
              </a:rPr>
              <a:t> =  </a:t>
            </a:r>
            <a:r>
              <a:rPr lang="en-US" sz="1400" dirty="0">
                <a:effectLst/>
                <a:latin typeface="Arial" panose="020B0604020202020204" pitchFamily="34" charset="0"/>
                <a:cs typeface="Arial" panose="020B0604020202020204" pitchFamily="34" charset="0"/>
              </a:rPr>
              <a:t>2196.3(3) </a:t>
            </a:r>
            <a:r>
              <a:rPr lang="en-US" altLang="en-US" sz="1400" dirty="0">
                <a:latin typeface="Arial" panose="020B0604020202020204" pitchFamily="34" charset="0"/>
                <a:cs typeface="Arial" panose="020B0604020202020204" pitchFamily="34" charset="0"/>
              </a:rPr>
              <a:t>Å</a:t>
            </a:r>
            <a:r>
              <a:rPr lang="en-US" altLang="en-US" sz="1400" baseline="30000" dirty="0">
                <a:latin typeface="Arial" panose="020B0604020202020204" pitchFamily="34" charset="0"/>
                <a:cs typeface="Arial" panose="020B0604020202020204" pitchFamily="34" charset="0"/>
              </a:rPr>
              <a:t>3</a:t>
            </a:r>
            <a:endParaRPr lang="ro-RO" altLang="en-US" sz="1400" baseline="30000" dirty="0">
              <a:latin typeface="Arial" panose="020B0604020202020204" pitchFamily="34" charset="0"/>
              <a:cs typeface="Arial" panose="020B0604020202020204" pitchFamily="34" charset="0"/>
            </a:endParaRPr>
          </a:p>
          <a:p>
            <a:pPr eaLnBrk="1" hangingPunct="1">
              <a:spcBef>
                <a:spcPct val="0"/>
              </a:spcBef>
              <a:buFontTx/>
              <a:buNone/>
            </a:pPr>
            <a:r>
              <a:rPr lang="en-US" altLang="en-US" sz="1400" i="1" dirty="0">
                <a:latin typeface="Arial" panose="020B0604020202020204" pitchFamily="34" charset="0"/>
                <a:cs typeface="Arial" panose="020B0604020202020204" pitchFamily="34" charset="0"/>
              </a:rPr>
              <a:t>Z</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6</a:t>
            </a:r>
            <a:endParaRPr lang="ro-RO" altLang="en-US" sz="1400" dirty="0">
              <a:latin typeface="Arial" panose="020B0604020202020204" pitchFamily="34" charset="0"/>
              <a:cs typeface="Arial" panose="020B0604020202020204" pitchFamily="34" charset="0"/>
            </a:endParaRPr>
          </a:p>
          <a:p>
            <a:pPr>
              <a:spcBef>
                <a:spcPct val="0"/>
              </a:spcBef>
            </a:pPr>
            <a:r>
              <a:rPr lang="en-US" sz="1400" dirty="0">
                <a:latin typeface="Arial" panose="020B0604020202020204" pitchFamily="34" charset="0"/>
                <a:ea typeface="Times New Roman"/>
                <a:cs typeface="Arial" panose="020B0604020202020204" pitchFamily="34" charset="0"/>
              </a:rPr>
              <a:t>Temperature</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a:t>
            </a:r>
            <a:r>
              <a:rPr lang="ro-RO" altLang="en-US" sz="1400" dirty="0">
                <a:latin typeface="Arial" panose="020B0604020202020204" pitchFamily="34" charset="0"/>
                <a:cs typeface="Arial" panose="020B0604020202020204" pitchFamily="34" charset="0"/>
              </a:rPr>
              <a:t>20 </a:t>
            </a:r>
            <a:r>
              <a:rPr lang="ro-RO" altLang="en-US" sz="1400" baseline="30000" dirty="0">
                <a:latin typeface="Arial" panose="020B0604020202020204" pitchFamily="34" charset="0"/>
                <a:cs typeface="Arial" panose="020B0604020202020204" pitchFamily="34" charset="0"/>
              </a:rPr>
              <a:t>o</a:t>
            </a:r>
            <a:r>
              <a:rPr lang="ro-RO" altLang="en-US" sz="1400" dirty="0">
                <a:latin typeface="Arial" panose="020B0604020202020204" pitchFamily="34" charset="0"/>
                <a:cs typeface="Arial" panose="020B0604020202020204" pitchFamily="34" charset="0"/>
              </a:rPr>
              <a:t>C</a:t>
            </a:r>
            <a:endParaRPr lang="en-US" altLang="en-US" sz="1400" dirty="0">
              <a:latin typeface="Arial" panose="020B0604020202020204" pitchFamily="34" charset="0"/>
              <a:cs typeface="Arial" panose="020B0604020202020204" pitchFamily="34" charset="0"/>
            </a:endParaRPr>
          </a:p>
          <a:p>
            <a:pPr eaLnBrk="1" hangingPunct="1">
              <a:spcBef>
                <a:spcPct val="0"/>
              </a:spcBef>
              <a:buFontTx/>
              <a:buNone/>
            </a:pPr>
            <a:r>
              <a:rPr lang="en-US" altLang="en-US" sz="1400" i="1" dirty="0">
                <a:latin typeface="Arial" panose="020B0604020202020204" pitchFamily="34" charset="0"/>
                <a:cs typeface="Arial" panose="020B0604020202020204" pitchFamily="34" charset="0"/>
              </a:rPr>
              <a:t>R</a:t>
            </a:r>
            <a:r>
              <a:rPr lang="en-US" altLang="en-US" sz="1400" dirty="0">
                <a:latin typeface="Arial" panose="020B0604020202020204" pitchFamily="34" charset="0"/>
                <a:cs typeface="Arial" panose="020B0604020202020204" pitchFamily="34" charset="0"/>
              </a:rPr>
              <a:t>1 (I&gt;2.00s(I))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0.0384</a:t>
            </a:r>
          </a:p>
          <a:p>
            <a:pPr eaLnBrk="1" hangingPunct="1">
              <a:spcBef>
                <a:spcPct val="0"/>
              </a:spcBef>
              <a:buFontTx/>
              <a:buNone/>
            </a:pPr>
            <a:r>
              <a:rPr lang="ro-RO" altLang="en-US" sz="1400" i="1" dirty="0">
                <a:latin typeface="Arial" panose="020B0604020202020204" pitchFamily="34" charset="0"/>
                <a:cs typeface="Arial" panose="020B0604020202020204" pitchFamily="34" charset="0"/>
              </a:rPr>
              <a:t>R</a:t>
            </a:r>
            <a:r>
              <a:rPr lang="en-US" altLang="en-US" sz="1400" dirty="0">
                <a:latin typeface="Arial" panose="020B0604020202020204" pitchFamily="34" charset="0"/>
                <a:cs typeface="Arial" panose="020B0604020202020204" pitchFamily="34" charset="0"/>
              </a:rPr>
              <a:t> (All reflections)	</a:t>
            </a:r>
            <a:r>
              <a:rPr lang="ro-RO" altLang="en-US" sz="1400"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	0.0506</a:t>
            </a:r>
          </a:p>
          <a:p>
            <a:pPr eaLnBrk="1" hangingPunct="1">
              <a:spcBef>
                <a:spcPct val="0"/>
              </a:spcBef>
              <a:buFontTx/>
              <a:buNone/>
            </a:pPr>
            <a:r>
              <a:rPr lang="en-US" altLang="en-US" sz="1400" dirty="0">
                <a:latin typeface="Arial" panose="020B0604020202020204" pitchFamily="34" charset="0"/>
                <a:cs typeface="Arial" panose="020B0604020202020204" pitchFamily="34" charset="0"/>
              </a:rPr>
              <a:t>w</a:t>
            </a:r>
            <a:r>
              <a:rPr lang="en-US" altLang="en-US" sz="1400" i="1" dirty="0">
                <a:latin typeface="Arial" panose="020B0604020202020204" pitchFamily="34" charset="0"/>
                <a:cs typeface="Arial" panose="020B0604020202020204" pitchFamily="34" charset="0"/>
              </a:rPr>
              <a:t>R</a:t>
            </a:r>
            <a:r>
              <a:rPr lang="en-US" altLang="en-US" sz="1400" dirty="0">
                <a:latin typeface="Arial" panose="020B0604020202020204" pitchFamily="34" charset="0"/>
                <a:cs typeface="Arial" panose="020B0604020202020204" pitchFamily="34" charset="0"/>
              </a:rPr>
              <a:t>2 (All reflections)	  	0.0815</a:t>
            </a:r>
          </a:p>
          <a:p>
            <a:pPr>
              <a:spcBef>
                <a:spcPct val="0"/>
              </a:spcBef>
            </a:pPr>
            <a:r>
              <a:rPr lang="en-US" sz="1400" dirty="0">
                <a:latin typeface="Arial" panose="020B0604020202020204" pitchFamily="34" charset="0"/>
                <a:ea typeface="Times New Roman"/>
                <a:cs typeface="Arial" panose="020B0604020202020204" pitchFamily="34" charset="0"/>
              </a:rPr>
              <a:t>Goodness of Fit Indicator 	</a:t>
            </a:r>
            <a:r>
              <a:rPr lang="en-US" altLang="en-US" sz="1400" dirty="0">
                <a:latin typeface="Arial" panose="020B0604020202020204" pitchFamily="34" charset="0"/>
                <a:cs typeface="Arial" panose="020B0604020202020204" pitchFamily="34" charset="0"/>
              </a:rPr>
              <a:t>1.015</a:t>
            </a:r>
          </a:p>
        </p:txBody>
      </p:sp>
      <p:sp>
        <p:nvSpPr>
          <p:cNvPr id="6" name="TextBox 5">
            <a:extLst>
              <a:ext uri="{FF2B5EF4-FFF2-40B4-BE49-F238E27FC236}">
                <a16:creationId xmlns:a16="http://schemas.microsoft.com/office/drawing/2014/main" id="{2589752F-DAD1-454F-51E5-2541290D854D}"/>
              </a:ext>
            </a:extLst>
          </p:cNvPr>
          <p:cNvSpPr txBox="1"/>
          <p:nvPr/>
        </p:nvSpPr>
        <p:spPr>
          <a:xfrm>
            <a:off x="3035185" y="2985261"/>
            <a:ext cx="3530829" cy="307777"/>
          </a:xfrm>
          <a:prstGeom prst="rect">
            <a:avLst/>
          </a:prstGeom>
          <a:noFill/>
        </p:spPr>
        <p:txBody>
          <a:bodyPr wrap="square">
            <a:spAutoFit/>
          </a:bodyPr>
          <a:lstStyle/>
          <a:p>
            <a:pPr algn="ctr">
              <a:spcBef>
                <a:spcPct val="0"/>
              </a:spcBef>
            </a:pPr>
            <a:r>
              <a:rPr lang="en-US" altLang="en-US" sz="1400" b="1" dirty="0">
                <a:latin typeface="Arial" panose="020B0604020202020204" pitchFamily="34" charset="0"/>
                <a:cs typeface="Arial" panose="020B0604020202020204" pitchFamily="34" charset="0"/>
              </a:rPr>
              <a:t>Crystallographic Data summary</a:t>
            </a:r>
          </a:p>
        </p:txBody>
      </p:sp>
      <p:grpSp>
        <p:nvGrpSpPr>
          <p:cNvPr id="14" name="Group 13">
            <a:extLst>
              <a:ext uri="{FF2B5EF4-FFF2-40B4-BE49-F238E27FC236}">
                <a16:creationId xmlns:a16="http://schemas.microsoft.com/office/drawing/2014/main" id="{3AB371AC-6950-9BB6-3B94-2CF6E93ADA58}"/>
              </a:ext>
            </a:extLst>
          </p:cNvPr>
          <p:cNvGrpSpPr/>
          <p:nvPr/>
        </p:nvGrpSpPr>
        <p:grpSpPr>
          <a:xfrm>
            <a:off x="576943" y="774574"/>
            <a:ext cx="3287486" cy="3340226"/>
            <a:chOff x="576943" y="774574"/>
            <a:chExt cx="3287486" cy="3340226"/>
          </a:xfrm>
        </p:grpSpPr>
        <p:pic>
          <p:nvPicPr>
            <p:cNvPr id="4" name="Picture 3">
              <a:extLst>
                <a:ext uri="{FF2B5EF4-FFF2-40B4-BE49-F238E27FC236}">
                  <a16:creationId xmlns:a16="http://schemas.microsoft.com/office/drawing/2014/main" id="{9CFDA2E4-5DD5-4AE9-11CE-48CF9708C0A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672" t="21111" r="32304" b="18571"/>
            <a:stretch/>
          </p:blipFill>
          <p:spPr>
            <a:xfrm>
              <a:off x="576943" y="774574"/>
              <a:ext cx="3287486" cy="3340226"/>
            </a:xfrm>
            <a:prstGeom prst="rect">
              <a:avLst/>
            </a:prstGeom>
          </p:spPr>
        </p:pic>
        <p:sp>
          <p:nvSpPr>
            <p:cNvPr id="7" name="TextBox 6">
              <a:extLst>
                <a:ext uri="{FF2B5EF4-FFF2-40B4-BE49-F238E27FC236}">
                  <a16:creationId xmlns:a16="http://schemas.microsoft.com/office/drawing/2014/main" id="{B2608CA3-3CF6-31F3-C597-A6AB2869989E}"/>
                </a:ext>
              </a:extLst>
            </p:cNvPr>
            <p:cNvSpPr txBox="1"/>
            <p:nvPr/>
          </p:nvSpPr>
          <p:spPr>
            <a:xfrm>
              <a:off x="1949618" y="2290798"/>
              <a:ext cx="54213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Mn1</a:t>
              </a:r>
            </a:p>
          </p:txBody>
        </p:sp>
        <p:sp>
          <p:nvSpPr>
            <p:cNvPr id="8" name="TextBox 7">
              <a:extLst>
                <a:ext uri="{FF2B5EF4-FFF2-40B4-BE49-F238E27FC236}">
                  <a16:creationId xmlns:a16="http://schemas.microsoft.com/office/drawing/2014/main" id="{B473F3A5-2293-E245-14E2-07CD5866B3C2}"/>
                </a:ext>
              </a:extLst>
            </p:cNvPr>
            <p:cNvSpPr txBox="1"/>
            <p:nvPr/>
          </p:nvSpPr>
          <p:spPr>
            <a:xfrm>
              <a:off x="2907023" y="2220882"/>
              <a:ext cx="54213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Mn2</a:t>
              </a:r>
            </a:p>
          </p:txBody>
        </p:sp>
        <p:sp>
          <p:nvSpPr>
            <p:cNvPr id="9" name="TextBox 8">
              <a:extLst>
                <a:ext uri="{FF2B5EF4-FFF2-40B4-BE49-F238E27FC236}">
                  <a16:creationId xmlns:a16="http://schemas.microsoft.com/office/drawing/2014/main" id="{CF92740A-8A51-8E2B-EB51-BE0687F7A6CF}"/>
                </a:ext>
              </a:extLst>
            </p:cNvPr>
            <p:cNvSpPr txBox="1"/>
            <p:nvPr/>
          </p:nvSpPr>
          <p:spPr>
            <a:xfrm>
              <a:off x="1067339" y="2307966"/>
              <a:ext cx="54213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Mn3</a:t>
              </a:r>
            </a:p>
          </p:txBody>
        </p:sp>
        <p:sp>
          <p:nvSpPr>
            <p:cNvPr id="10" name="TextBox 9">
              <a:extLst>
                <a:ext uri="{FF2B5EF4-FFF2-40B4-BE49-F238E27FC236}">
                  <a16:creationId xmlns:a16="http://schemas.microsoft.com/office/drawing/2014/main" id="{4531204B-C81B-4461-93C3-6BFB8DC56479}"/>
                </a:ext>
              </a:extLst>
            </p:cNvPr>
            <p:cNvSpPr txBox="1"/>
            <p:nvPr/>
          </p:nvSpPr>
          <p:spPr>
            <a:xfrm>
              <a:off x="601183" y="2180648"/>
              <a:ext cx="39305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F1</a:t>
              </a:r>
            </a:p>
          </p:txBody>
        </p:sp>
        <p:sp>
          <p:nvSpPr>
            <p:cNvPr id="11" name="TextBox 10">
              <a:extLst>
                <a:ext uri="{FF2B5EF4-FFF2-40B4-BE49-F238E27FC236}">
                  <a16:creationId xmlns:a16="http://schemas.microsoft.com/office/drawing/2014/main" id="{AB2A6AF9-3591-1404-C7D0-A0EC02012CC7}"/>
                </a:ext>
              </a:extLst>
            </p:cNvPr>
            <p:cNvSpPr txBox="1"/>
            <p:nvPr/>
          </p:nvSpPr>
          <p:spPr>
            <a:xfrm>
              <a:off x="1598543" y="2307966"/>
              <a:ext cx="39305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F4</a:t>
              </a:r>
            </a:p>
          </p:txBody>
        </p:sp>
        <p:sp>
          <p:nvSpPr>
            <p:cNvPr id="12" name="TextBox 11">
              <a:extLst>
                <a:ext uri="{FF2B5EF4-FFF2-40B4-BE49-F238E27FC236}">
                  <a16:creationId xmlns:a16="http://schemas.microsoft.com/office/drawing/2014/main" id="{70628990-A70F-DFA2-7EC7-19ED0D7791C7}"/>
                </a:ext>
              </a:extLst>
            </p:cNvPr>
            <p:cNvSpPr txBox="1"/>
            <p:nvPr/>
          </p:nvSpPr>
          <p:spPr>
            <a:xfrm>
              <a:off x="2491753" y="2000189"/>
              <a:ext cx="39305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F2</a:t>
              </a:r>
            </a:p>
          </p:txBody>
        </p:sp>
        <p:sp>
          <p:nvSpPr>
            <p:cNvPr id="13" name="TextBox 12">
              <a:extLst>
                <a:ext uri="{FF2B5EF4-FFF2-40B4-BE49-F238E27FC236}">
                  <a16:creationId xmlns:a16="http://schemas.microsoft.com/office/drawing/2014/main" id="{B3B3C1AD-368A-58B6-AD14-5B1F7AE1EB94}"/>
                </a:ext>
              </a:extLst>
            </p:cNvPr>
            <p:cNvSpPr txBox="1"/>
            <p:nvPr/>
          </p:nvSpPr>
          <p:spPr>
            <a:xfrm>
              <a:off x="3458439" y="2096538"/>
              <a:ext cx="39305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F3</a:t>
              </a:r>
            </a:p>
          </p:txBody>
        </p:sp>
      </p:grpSp>
      <p:sp>
        <p:nvSpPr>
          <p:cNvPr id="17" name="TextBox 16">
            <a:extLst>
              <a:ext uri="{FF2B5EF4-FFF2-40B4-BE49-F238E27FC236}">
                <a16:creationId xmlns:a16="http://schemas.microsoft.com/office/drawing/2014/main" id="{77ED9D2C-2CC9-DFCA-B950-74686A06C9B0}"/>
              </a:ext>
            </a:extLst>
          </p:cNvPr>
          <p:cNvSpPr txBox="1"/>
          <p:nvPr/>
        </p:nvSpPr>
        <p:spPr>
          <a:xfrm>
            <a:off x="8701562" y="5268686"/>
            <a:ext cx="2375971" cy="646331"/>
          </a:xfrm>
          <a:prstGeom prst="rect">
            <a:avLst/>
          </a:prstGeom>
          <a:noFill/>
        </p:spPr>
        <p:txBody>
          <a:bodyPr wrap="none" rtlCol="0">
            <a:spAutoFit/>
          </a:bodyPr>
          <a:lstStyle/>
          <a:p>
            <a:r>
              <a:rPr lang="sv-SE" sz="1200" b="0" i="0" u="none" strike="noStrike" baseline="0" dirty="0">
                <a:solidFill>
                  <a:schemeClr val="bg2">
                    <a:lumMod val="50000"/>
                  </a:schemeClr>
                </a:solidFill>
                <a:latin typeface="AdvMyriad_I"/>
              </a:rPr>
              <a:t>Similar compound reported in </a:t>
            </a:r>
          </a:p>
          <a:p>
            <a:r>
              <a:rPr lang="sv-SE" sz="1200" b="0" i="1" u="none" strike="noStrike" baseline="0" dirty="0">
                <a:solidFill>
                  <a:schemeClr val="bg2">
                    <a:lumMod val="50000"/>
                  </a:schemeClr>
                </a:solidFill>
                <a:latin typeface="AdvMyriad_I"/>
              </a:rPr>
              <a:t>Inorg. Chem. </a:t>
            </a:r>
            <a:r>
              <a:rPr lang="sv-SE" sz="1200" b="1" i="0" u="none" strike="noStrike" baseline="0" dirty="0">
                <a:solidFill>
                  <a:schemeClr val="bg2">
                    <a:lumMod val="50000"/>
                  </a:schemeClr>
                </a:solidFill>
                <a:latin typeface="AdvOT46dcae81"/>
              </a:rPr>
              <a:t>2011</a:t>
            </a:r>
            <a:r>
              <a:rPr lang="sv-SE" sz="1200" b="0" i="0" u="none" strike="noStrike" baseline="0" dirty="0">
                <a:solidFill>
                  <a:schemeClr val="bg2">
                    <a:lumMod val="50000"/>
                  </a:schemeClr>
                </a:solidFill>
                <a:latin typeface="AdvOT46dcae81"/>
              </a:rPr>
              <a:t>, </a:t>
            </a:r>
            <a:r>
              <a:rPr lang="sv-SE" sz="1200" b="0" i="1" u="none" strike="noStrike" baseline="0" dirty="0">
                <a:solidFill>
                  <a:schemeClr val="bg2">
                    <a:lumMod val="50000"/>
                  </a:schemeClr>
                </a:solidFill>
                <a:latin typeface="AdvOT46dcae81"/>
              </a:rPr>
              <a:t>50</a:t>
            </a:r>
            <a:r>
              <a:rPr lang="sv-SE" sz="1200" b="0" i="0" u="none" strike="noStrike" baseline="0" dirty="0">
                <a:solidFill>
                  <a:schemeClr val="bg2">
                    <a:lumMod val="50000"/>
                  </a:schemeClr>
                </a:solidFill>
                <a:latin typeface="AdvOT46dcae81"/>
              </a:rPr>
              <a:t>, 5312</a:t>
            </a:r>
            <a:r>
              <a:rPr lang="sv-SE" sz="1200" b="0" i="0" u="none" strike="noStrike" baseline="0" dirty="0">
                <a:solidFill>
                  <a:schemeClr val="bg2">
                    <a:lumMod val="50000"/>
                  </a:schemeClr>
                </a:solidFill>
                <a:latin typeface="AdvOT46dcae81+20"/>
              </a:rPr>
              <a:t>–</a:t>
            </a:r>
            <a:r>
              <a:rPr lang="sv-SE" sz="1200" b="0" i="0" u="none" strike="noStrike" baseline="0" dirty="0">
                <a:solidFill>
                  <a:schemeClr val="bg2">
                    <a:lumMod val="50000"/>
                  </a:schemeClr>
                </a:solidFill>
                <a:latin typeface="AdvOT46dcae81"/>
              </a:rPr>
              <a:t>5314,</a:t>
            </a:r>
          </a:p>
          <a:p>
            <a:r>
              <a:rPr lang="sv-SE" sz="1200" dirty="0">
                <a:solidFill>
                  <a:schemeClr val="bg2">
                    <a:lumMod val="50000"/>
                  </a:schemeClr>
                </a:solidFill>
                <a:latin typeface="AdvOT46dcae81"/>
              </a:rPr>
              <a:t>obtained from MnF</a:t>
            </a:r>
            <a:r>
              <a:rPr lang="sv-SE" sz="1200" baseline="-25000" dirty="0">
                <a:solidFill>
                  <a:schemeClr val="bg2">
                    <a:lumMod val="50000"/>
                  </a:schemeClr>
                </a:solidFill>
                <a:latin typeface="AdvOT46dcae81"/>
              </a:rPr>
              <a:t>3</a:t>
            </a:r>
            <a:r>
              <a:rPr lang="sv-SE" sz="1200" dirty="0">
                <a:solidFill>
                  <a:schemeClr val="bg2">
                    <a:lumMod val="50000"/>
                  </a:schemeClr>
                </a:solidFill>
                <a:latin typeface="AdvOT46dcae81"/>
              </a:rPr>
              <a:t> and H</a:t>
            </a:r>
            <a:r>
              <a:rPr lang="sv-SE" sz="1200" baseline="-25000" dirty="0">
                <a:solidFill>
                  <a:schemeClr val="bg2">
                    <a:lumMod val="50000"/>
                  </a:schemeClr>
                </a:solidFill>
                <a:latin typeface="AdvOT46dcae81"/>
              </a:rPr>
              <a:t>2</a:t>
            </a:r>
            <a:r>
              <a:rPr lang="sv-SE" sz="1200" dirty="0">
                <a:solidFill>
                  <a:schemeClr val="bg2">
                    <a:lumMod val="50000"/>
                  </a:schemeClr>
                </a:solidFill>
                <a:latin typeface="AdvOT46dcae81"/>
              </a:rPr>
              <a:t>salen</a:t>
            </a:r>
            <a:endParaRPr lang="en-US" sz="1200" dirty="0">
              <a:solidFill>
                <a:schemeClr val="bg2">
                  <a:lumMod val="50000"/>
                </a:schemeClr>
              </a:solidFill>
            </a:endParaRPr>
          </a:p>
        </p:txBody>
      </p:sp>
      <p:sp>
        <p:nvSpPr>
          <p:cNvPr id="3" name="TextBox 17">
            <a:extLst>
              <a:ext uri="{FF2B5EF4-FFF2-40B4-BE49-F238E27FC236}">
                <a16:creationId xmlns:a16="http://schemas.microsoft.com/office/drawing/2014/main" id="{2DEA6035-9161-CE9B-849C-B695EC7C24CE}"/>
              </a:ext>
            </a:extLst>
          </p:cNvPr>
          <p:cNvSpPr txBox="1"/>
          <p:nvPr/>
        </p:nvSpPr>
        <p:spPr>
          <a:xfrm>
            <a:off x="898580" y="3911668"/>
            <a:ext cx="1976823"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Arial" panose="020B0604020202020204" pitchFamily="34" charset="0"/>
                <a:cs typeface="Arial" panose="020B0604020202020204" pitchFamily="34" charset="0"/>
              </a:rPr>
              <a:t>1D-[Mn(</a:t>
            </a:r>
            <a:r>
              <a:rPr lang="en-US" sz="1600" dirty="0" err="1">
                <a:latin typeface="Arial" panose="020B0604020202020204" pitchFamily="34" charset="0"/>
                <a:cs typeface="Arial" panose="020B0604020202020204" pitchFamily="34" charset="0"/>
              </a:rPr>
              <a:t>salen</a:t>
            </a:r>
            <a:r>
              <a:rPr lang="en-US" sz="1600" dirty="0">
                <a:latin typeface="Arial" panose="020B0604020202020204" pitchFamily="34" charset="0"/>
                <a:cs typeface="Arial" panose="020B0604020202020204" pitchFamily="34" charset="0"/>
              </a:rPr>
              <a:t>)F] (</a:t>
            </a:r>
            <a:r>
              <a:rPr lang="en-US" sz="1600" b="1"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35251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428</TotalTime>
  <Words>1326</Words>
  <Application>Microsoft Office PowerPoint</Application>
  <PresentationFormat>Widescreen</PresentationFormat>
  <Paragraphs>250</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ＭＳ Ｐゴシック</vt:lpstr>
      <vt:lpstr>AdvMyriad_I</vt:lpstr>
      <vt:lpstr>AdvOT46dcae81</vt:lpstr>
      <vt:lpstr>AdvOT46dcae81+20</vt:lpstr>
      <vt:lpstr>Aptos</vt:lpstr>
      <vt:lpstr>Arial</vt:lpstr>
      <vt:lpstr>Arial</vt:lpstr>
      <vt:lpstr>Calibri</vt:lpstr>
      <vt:lpstr>Calibri Light</vt:lpstr>
      <vt:lpstr>Times New Roman</vt:lpstr>
      <vt:lpstr>Office Theme</vt:lpstr>
      <vt:lpstr>Fluoride Metal Complexes. Synthesis and Structural Analysis.</vt:lpstr>
      <vt:lpstr>Fluoride Metal Complexes.</vt:lpstr>
      <vt:lpstr>[HF2]- is the most simple coordination compound or a compound with the strongest hydrogen bond? </vt:lpstr>
      <vt:lpstr>[HF2]- as special fluorinating agent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XGEN</dc:title>
  <dc:creator>Ionut Balanean</dc:creator>
  <cp:lastModifiedBy>user</cp:lastModifiedBy>
  <cp:revision>20</cp:revision>
  <dcterms:created xsi:type="dcterms:W3CDTF">2022-11-16T09:30:41Z</dcterms:created>
  <dcterms:modified xsi:type="dcterms:W3CDTF">2024-05-16T13:46:24Z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58b62f-6f94-46bd-8089-18e64b0a9abb_Enabled">
    <vt:lpwstr>true</vt:lpwstr>
  </property>
  <property fmtid="{D5CDD505-2E9C-101B-9397-08002B2CF9AE}" pid="3" name="MSIP_Label_5b58b62f-6f94-46bd-8089-18e64b0a9abb_SetDate">
    <vt:lpwstr>2023-10-27T07:10:01Z</vt:lpwstr>
  </property>
  <property fmtid="{D5CDD505-2E9C-101B-9397-08002B2CF9AE}" pid="4" name="MSIP_Label_5b58b62f-6f94-46bd-8089-18e64b0a9abb_Method">
    <vt:lpwstr>Standard</vt:lpwstr>
  </property>
  <property fmtid="{D5CDD505-2E9C-101B-9397-08002B2CF9AE}" pid="5" name="MSIP_Label_5b58b62f-6f94-46bd-8089-18e64b0a9abb_Name">
    <vt:lpwstr>defa4170-0d19-0005-0004-bc88714345d2</vt:lpwstr>
  </property>
  <property fmtid="{D5CDD505-2E9C-101B-9397-08002B2CF9AE}" pid="6" name="MSIP_Label_5b58b62f-6f94-46bd-8089-18e64b0a9abb_SiteId">
    <vt:lpwstr>a6eb79fa-c4a9-4cce-818d-b85274d15305</vt:lpwstr>
  </property>
  <property fmtid="{D5CDD505-2E9C-101B-9397-08002B2CF9AE}" pid="7" name="MSIP_Label_5b58b62f-6f94-46bd-8089-18e64b0a9abb_ActionId">
    <vt:lpwstr>2cd14b58-11e0-4307-8785-27378c20c99b</vt:lpwstr>
  </property>
  <property fmtid="{D5CDD505-2E9C-101B-9397-08002B2CF9AE}" pid="8" name="MSIP_Label_5b58b62f-6f94-46bd-8089-18e64b0a9abb_ContentBits">
    <vt:lpwstr>0</vt:lpwstr>
  </property>
</Properties>
</file>