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59" r:id="rId5"/>
    <p:sldId id="261" r:id="rId6"/>
    <p:sldId id="263" r:id="rId7"/>
    <p:sldId id="266"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F318D"/>
    <a:srgbClr val="FF33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8" autoAdjust="0"/>
    <p:restoredTop sz="94660"/>
  </p:normalViewPr>
  <p:slideViewPr>
    <p:cSldViewPr snapToGrid="0">
      <p:cViewPr varScale="1">
        <p:scale>
          <a:sx n="87" d="100"/>
          <a:sy n="87" d="100"/>
        </p:scale>
        <p:origin x="-485" y="-86"/>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054" y="96"/>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D858FEB5-E8C6-3A80-493D-10CAD46A125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B648C581-C775-98C2-8A72-CD05A2CA637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894724-09D4-4F07-9DDA-0BDFDA992456}" type="datetimeFigureOut">
              <a:rPr lang="en-US" smtClean="0"/>
              <a:pPr/>
              <a:t>5/18/2024</a:t>
            </a:fld>
            <a:endParaRPr lang="en-US"/>
          </a:p>
        </p:txBody>
      </p:sp>
      <p:sp>
        <p:nvSpPr>
          <p:cNvPr id="4" name="Footer Placeholder 3">
            <a:extLst>
              <a:ext uri="{FF2B5EF4-FFF2-40B4-BE49-F238E27FC236}">
                <a16:creationId xmlns="" xmlns:a16="http://schemas.microsoft.com/office/drawing/2014/main" id="{EFBBA7D3-DC7D-9A8E-6060-596812F9E5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F396B5FF-CA0B-B91F-D0C8-5360C7A04B5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3C62FCD-D8A9-45DB-A117-7E517482F7AF}" type="slidenum">
              <a:rPr lang="en-US" smtClean="0"/>
              <a:pPr/>
              <a:t>‹#›</a:t>
            </a:fld>
            <a:endParaRPr lang="en-US"/>
          </a:p>
        </p:txBody>
      </p:sp>
    </p:spTree>
    <p:extLst>
      <p:ext uri="{BB962C8B-B14F-4D97-AF65-F5344CB8AC3E}">
        <p14:creationId xmlns="" xmlns:p14="http://schemas.microsoft.com/office/powerpoint/2010/main" val="1067096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E0B70-0B2D-4454-9C0D-63442C140F78}" type="datetimeFigureOut">
              <a:rPr lang="en-US" smtClean="0"/>
              <a:pPr/>
              <a:t>5/18/2024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39ADCB-FF44-4D11-94CD-9544E5DFB95D}" type="slidenum">
              <a:rPr lang="en-US" smtClean="0"/>
              <a:pPr/>
              <a:t>‹#›</a:t>
            </a:fld>
            <a:endParaRPr lang="en-US"/>
          </a:p>
        </p:txBody>
      </p:sp>
    </p:spTree>
    <p:extLst>
      <p:ext uri="{BB962C8B-B14F-4D97-AF65-F5344CB8AC3E}">
        <p14:creationId xmlns="" xmlns:p14="http://schemas.microsoft.com/office/powerpoint/2010/main" val="812565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1976A059-0727-59BF-99E8-577EE0A776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Date Placeholder 9">
            <a:extLst>
              <a:ext uri="{FF2B5EF4-FFF2-40B4-BE49-F238E27FC236}">
                <a16:creationId xmlns="" xmlns:a16="http://schemas.microsoft.com/office/drawing/2014/main" id="{CB65C056-B1A7-7FF8-5965-B3650A744900}"/>
              </a:ext>
            </a:extLst>
          </p:cNvPr>
          <p:cNvSpPr>
            <a:spLocks noGrp="1"/>
          </p:cNvSpPr>
          <p:nvPr>
            <p:ph type="dt" sz="half" idx="10"/>
          </p:nvPr>
        </p:nvSpPr>
        <p:spPr/>
        <p:txBody>
          <a:bodyPr/>
          <a:lstStyle/>
          <a:p>
            <a:fld id="{EB9B8737-127D-4908-932B-731DE6930369}" type="datetime1">
              <a:rPr lang="en-US" smtClean="0"/>
              <a:pPr/>
              <a:t>5/18/2024</a:t>
            </a:fld>
            <a:endParaRPr lang="en-US"/>
          </a:p>
        </p:txBody>
      </p:sp>
      <p:sp>
        <p:nvSpPr>
          <p:cNvPr id="11" name="Footer Placeholder 10">
            <a:extLst>
              <a:ext uri="{FF2B5EF4-FFF2-40B4-BE49-F238E27FC236}">
                <a16:creationId xmlns="" xmlns:a16="http://schemas.microsoft.com/office/drawing/2014/main" id="{43454174-9D12-C596-18E0-9C3B2A95332A}"/>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 xmlns:a16="http://schemas.microsoft.com/office/drawing/2014/main" id="{C4464E70-28DA-BB7E-E872-926FCA585B8B}"/>
              </a:ext>
            </a:extLst>
          </p:cNvPr>
          <p:cNvSpPr>
            <a:spLocks noGrp="1"/>
          </p:cNvSpPr>
          <p:nvPr>
            <p:ph type="sldNum" sz="quarter" idx="12"/>
          </p:nvPr>
        </p:nvSpPr>
        <p:spPr>
          <a:xfrm>
            <a:off x="8610600" y="6356350"/>
            <a:ext cx="2743200" cy="365125"/>
          </a:xfrm>
          <a:prstGeom prst="rect">
            <a:avLst/>
          </a:prstGeom>
        </p:spPr>
        <p:txBody>
          <a:bodyPr/>
          <a:lstStyle/>
          <a:p>
            <a:fld id="{BBE5057F-7482-41AE-BBDB-C83C2F3461DE}" type="slidenum">
              <a:rPr lang="en-US" smtClean="0"/>
              <a:pPr/>
              <a:t>‹#›</a:t>
            </a:fld>
            <a:endParaRPr lang="en-US" dirty="0"/>
          </a:p>
        </p:txBody>
      </p:sp>
      <p:sp>
        <p:nvSpPr>
          <p:cNvPr id="15" name="Title 14">
            <a:extLst>
              <a:ext uri="{FF2B5EF4-FFF2-40B4-BE49-F238E27FC236}">
                <a16:creationId xmlns="" xmlns:a16="http://schemas.microsoft.com/office/drawing/2014/main" id="{107A79B4-F12F-0B57-BE23-C003FE3F04EF}"/>
              </a:ext>
            </a:extLst>
          </p:cNvPr>
          <p:cNvSpPr>
            <a:spLocks noGrp="1"/>
          </p:cNvSpPr>
          <p:nvPr>
            <p:ph type="title"/>
          </p:nvPr>
        </p:nvSpPr>
        <p:spPr/>
        <p:txBody>
          <a:bodyPr/>
          <a:lstStyle/>
          <a:p>
            <a:r>
              <a:rPr lang="en-US"/>
              <a:t>Click to edit Master title style</a:t>
            </a:r>
          </a:p>
        </p:txBody>
      </p:sp>
    </p:spTree>
    <p:extLst>
      <p:ext uri="{BB962C8B-B14F-4D97-AF65-F5344CB8AC3E}">
        <p14:creationId xmlns="" xmlns:p14="http://schemas.microsoft.com/office/powerpoint/2010/main" val="125012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A05A113-4075-8F72-7862-87499373AE0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9CB85D07-1D31-8F87-D767-AAC820751A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D8B13C3-5CD5-C3AA-CDCE-CCECAFFEDEAB}"/>
              </a:ext>
            </a:extLst>
          </p:cNvPr>
          <p:cNvSpPr>
            <a:spLocks noGrp="1"/>
          </p:cNvSpPr>
          <p:nvPr>
            <p:ph type="dt" sz="half" idx="10"/>
          </p:nvPr>
        </p:nvSpPr>
        <p:spPr/>
        <p:txBody>
          <a:bodyPr/>
          <a:lstStyle/>
          <a:p>
            <a:fld id="{D2840CA8-5CE1-4958-B669-D933AA49FA40}" type="datetime1">
              <a:rPr lang="en-US" smtClean="0"/>
              <a:pPr/>
              <a:t>5/18/2024</a:t>
            </a:fld>
            <a:endParaRPr lang="en-US"/>
          </a:p>
        </p:txBody>
      </p:sp>
      <p:sp>
        <p:nvSpPr>
          <p:cNvPr id="5" name="Footer Placeholder 4">
            <a:extLst>
              <a:ext uri="{FF2B5EF4-FFF2-40B4-BE49-F238E27FC236}">
                <a16:creationId xmlns="" xmlns:a16="http://schemas.microsoft.com/office/drawing/2014/main" id="{6C2768F2-FD99-3CF5-F7F2-46FDE2F9B292}"/>
              </a:ext>
            </a:extLst>
          </p:cNvPr>
          <p:cNvSpPr>
            <a:spLocks noGrp="1"/>
          </p:cNvSpPr>
          <p:nvPr>
            <p:ph type="ftr" sz="quarter" idx="11"/>
          </p:nvPr>
        </p:nvSpPr>
        <p:spPr/>
        <p:txBody>
          <a:bodyPr/>
          <a:lstStyle/>
          <a:p>
            <a:endParaRPr lang="en-US"/>
          </a:p>
        </p:txBody>
      </p:sp>
      <p:sp>
        <p:nvSpPr>
          <p:cNvPr id="7" name="Slide Number Placeholder 4">
            <a:extLst>
              <a:ext uri="{FF2B5EF4-FFF2-40B4-BE49-F238E27FC236}">
                <a16:creationId xmlns="" xmlns:a16="http://schemas.microsoft.com/office/drawing/2014/main" id="{3EC49622-4FE3-B449-2292-88184B047481}"/>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 xmlns:p14="http://schemas.microsoft.com/office/powerpoint/2010/main" val="2973012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48D4378C-BCD6-D0EC-73F4-F426025DBA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D4BA115D-71AF-967D-2312-B5BDEFE0E0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D98CDB7-E1FC-7FF0-47F9-FF05A8DAC060}"/>
              </a:ext>
            </a:extLst>
          </p:cNvPr>
          <p:cNvSpPr>
            <a:spLocks noGrp="1"/>
          </p:cNvSpPr>
          <p:nvPr>
            <p:ph type="dt" sz="half" idx="10"/>
          </p:nvPr>
        </p:nvSpPr>
        <p:spPr/>
        <p:txBody>
          <a:bodyPr/>
          <a:lstStyle/>
          <a:p>
            <a:fld id="{F5F1163A-39AB-4876-8208-83F43F159039}" type="datetime1">
              <a:rPr lang="en-US" smtClean="0"/>
              <a:pPr/>
              <a:t>5/18/2024</a:t>
            </a:fld>
            <a:endParaRPr lang="en-US"/>
          </a:p>
        </p:txBody>
      </p:sp>
      <p:sp>
        <p:nvSpPr>
          <p:cNvPr id="5" name="Footer Placeholder 4">
            <a:extLst>
              <a:ext uri="{FF2B5EF4-FFF2-40B4-BE49-F238E27FC236}">
                <a16:creationId xmlns="" xmlns:a16="http://schemas.microsoft.com/office/drawing/2014/main" id="{7172E43B-2C2F-5E9B-ACCD-6AEA1DA50D31}"/>
              </a:ext>
            </a:extLst>
          </p:cNvPr>
          <p:cNvSpPr>
            <a:spLocks noGrp="1"/>
          </p:cNvSpPr>
          <p:nvPr>
            <p:ph type="ftr" sz="quarter" idx="11"/>
          </p:nvPr>
        </p:nvSpPr>
        <p:spPr/>
        <p:txBody>
          <a:bodyPr/>
          <a:lstStyle/>
          <a:p>
            <a:endParaRPr lang="en-US"/>
          </a:p>
        </p:txBody>
      </p:sp>
      <p:sp>
        <p:nvSpPr>
          <p:cNvPr id="7" name="Slide Number Placeholder 4">
            <a:extLst>
              <a:ext uri="{FF2B5EF4-FFF2-40B4-BE49-F238E27FC236}">
                <a16:creationId xmlns="" xmlns:a16="http://schemas.microsoft.com/office/drawing/2014/main" id="{44211ED7-BD8A-629D-8203-8375D7B6B937}"/>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 xmlns:p14="http://schemas.microsoft.com/office/powerpoint/2010/main" val="241887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50FEDC8-C1D4-96B9-6790-5B9DC0A230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DC6B7742-A5DF-8640-884B-5925C8857A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2F3D6A2-5C7B-D0C9-3B9D-D25E4A280D78}"/>
              </a:ext>
            </a:extLst>
          </p:cNvPr>
          <p:cNvSpPr>
            <a:spLocks noGrp="1"/>
          </p:cNvSpPr>
          <p:nvPr>
            <p:ph type="dt" sz="half" idx="10"/>
          </p:nvPr>
        </p:nvSpPr>
        <p:spPr/>
        <p:txBody>
          <a:bodyPr/>
          <a:lstStyle/>
          <a:p>
            <a:fld id="{C069DCC1-85F1-475E-9B24-A4E3F71BBD89}" type="datetime1">
              <a:rPr lang="en-US" smtClean="0"/>
              <a:pPr/>
              <a:t>5/18/2024</a:t>
            </a:fld>
            <a:endParaRPr lang="en-US"/>
          </a:p>
        </p:txBody>
      </p:sp>
      <p:sp>
        <p:nvSpPr>
          <p:cNvPr id="5" name="Footer Placeholder 4">
            <a:extLst>
              <a:ext uri="{FF2B5EF4-FFF2-40B4-BE49-F238E27FC236}">
                <a16:creationId xmlns="" xmlns:a16="http://schemas.microsoft.com/office/drawing/2014/main" id="{1554B767-0001-682F-BB9E-30E86F99DC6B}"/>
              </a:ext>
            </a:extLst>
          </p:cNvPr>
          <p:cNvSpPr>
            <a:spLocks noGrp="1"/>
          </p:cNvSpPr>
          <p:nvPr>
            <p:ph type="ftr" sz="quarter" idx="11"/>
          </p:nvPr>
        </p:nvSpPr>
        <p:spPr/>
        <p:txBody>
          <a:bodyPr/>
          <a:lstStyle/>
          <a:p>
            <a:endParaRPr lang="en-US"/>
          </a:p>
        </p:txBody>
      </p:sp>
      <p:sp>
        <p:nvSpPr>
          <p:cNvPr id="7" name="Slide Number Placeholder 4">
            <a:extLst>
              <a:ext uri="{FF2B5EF4-FFF2-40B4-BE49-F238E27FC236}">
                <a16:creationId xmlns="" xmlns:a16="http://schemas.microsoft.com/office/drawing/2014/main" id="{CD16685D-6EFA-6621-5A4B-4BD1CC76F88E}"/>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 xmlns:p14="http://schemas.microsoft.com/office/powerpoint/2010/main" val="197227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A07548-9A0C-3301-B536-7456420E1B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B98811CA-5E37-D2CF-D424-D1AC6FBAB1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7852E129-0D49-9C8B-5FA2-1686D5838CA2}"/>
              </a:ext>
            </a:extLst>
          </p:cNvPr>
          <p:cNvSpPr>
            <a:spLocks noGrp="1"/>
          </p:cNvSpPr>
          <p:nvPr>
            <p:ph type="dt" sz="half" idx="10"/>
          </p:nvPr>
        </p:nvSpPr>
        <p:spPr/>
        <p:txBody>
          <a:bodyPr/>
          <a:lstStyle/>
          <a:p>
            <a:fld id="{B1189982-FAA6-4525-A1E7-2F7673A24390}" type="datetime1">
              <a:rPr lang="en-US" smtClean="0"/>
              <a:pPr/>
              <a:t>5/18/2024</a:t>
            </a:fld>
            <a:endParaRPr lang="en-US"/>
          </a:p>
        </p:txBody>
      </p:sp>
      <p:sp>
        <p:nvSpPr>
          <p:cNvPr id="5" name="Footer Placeholder 4">
            <a:extLst>
              <a:ext uri="{FF2B5EF4-FFF2-40B4-BE49-F238E27FC236}">
                <a16:creationId xmlns="" xmlns:a16="http://schemas.microsoft.com/office/drawing/2014/main" id="{3DEC0534-7709-E1AB-3F86-5C55514442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8373C340-5C0A-05DE-38D1-F5101A965058}"/>
              </a:ext>
            </a:extLst>
          </p:cNvPr>
          <p:cNvSpPr>
            <a:spLocks noGrp="1"/>
          </p:cNvSpPr>
          <p:nvPr>
            <p:ph type="sldNum" sz="quarter" idx="12"/>
          </p:nvPr>
        </p:nvSpPr>
        <p:spPr>
          <a:xfrm>
            <a:off x="8610600" y="6356350"/>
            <a:ext cx="2743200" cy="365125"/>
          </a:xfrm>
          <a:prstGeom prst="rect">
            <a:avLst/>
          </a:prstGeom>
        </p:spPr>
        <p:txBody>
          <a:bodyPr/>
          <a:lstStyle/>
          <a:p>
            <a:fld id="{BBE5057F-7482-41AE-BBDB-C83C2F3461DE}" type="slidenum">
              <a:rPr lang="en-US" smtClean="0"/>
              <a:pPr/>
              <a:t>‹#›</a:t>
            </a:fld>
            <a:endParaRPr lang="en-US"/>
          </a:p>
        </p:txBody>
      </p:sp>
    </p:spTree>
    <p:extLst>
      <p:ext uri="{BB962C8B-B14F-4D97-AF65-F5344CB8AC3E}">
        <p14:creationId xmlns="" xmlns:p14="http://schemas.microsoft.com/office/powerpoint/2010/main" val="868417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E612FB-8D31-A6BF-B26A-54F2E57F6E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FB09BBD1-0C18-604B-75C7-619BE6A2D2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75E8E06B-2B4A-F0CB-ECE2-D91FD1EA91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FECB85DF-D2C7-EDF7-CAE1-90A424B74A71}"/>
              </a:ext>
            </a:extLst>
          </p:cNvPr>
          <p:cNvSpPr>
            <a:spLocks noGrp="1"/>
          </p:cNvSpPr>
          <p:nvPr>
            <p:ph type="dt" sz="half" idx="10"/>
          </p:nvPr>
        </p:nvSpPr>
        <p:spPr/>
        <p:txBody>
          <a:bodyPr/>
          <a:lstStyle/>
          <a:p>
            <a:fld id="{EB1CB7FA-7B94-4F91-BABC-9D716D9D537E}" type="datetime1">
              <a:rPr lang="en-US" smtClean="0"/>
              <a:pPr/>
              <a:t>5/18/2024</a:t>
            </a:fld>
            <a:endParaRPr lang="en-US"/>
          </a:p>
        </p:txBody>
      </p:sp>
      <p:sp>
        <p:nvSpPr>
          <p:cNvPr id="6" name="Footer Placeholder 5">
            <a:extLst>
              <a:ext uri="{FF2B5EF4-FFF2-40B4-BE49-F238E27FC236}">
                <a16:creationId xmlns="" xmlns:a16="http://schemas.microsoft.com/office/drawing/2014/main" id="{9D0B35ED-B1AD-C7A3-789D-D56E84CC32BD}"/>
              </a:ext>
            </a:extLst>
          </p:cNvPr>
          <p:cNvSpPr>
            <a:spLocks noGrp="1"/>
          </p:cNvSpPr>
          <p:nvPr>
            <p:ph type="ftr" sz="quarter" idx="11"/>
          </p:nvPr>
        </p:nvSpPr>
        <p:spPr/>
        <p:txBody>
          <a:bodyPr/>
          <a:lstStyle/>
          <a:p>
            <a:endParaRPr lang="en-US"/>
          </a:p>
        </p:txBody>
      </p:sp>
      <p:sp>
        <p:nvSpPr>
          <p:cNvPr id="8" name="Slide Number Placeholder 4">
            <a:extLst>
              <a:ext uri="{FF2B5EF4-FFF2-40B4-BE49-F238E27FC236}">
                <a16:creationId xmlns="" xmlns:a16="http://schemas.microsoft.com/office/drawing/2014/main" id="{F60C7F7F-C143-ADD7-651F-32FEE87D270A}"/>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 xmlns:p14="http://schemas.microsoft.com/office/powerpoint/2010/main" val="21394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8CFDBC-A612-A3C7-16CF-DB42288314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9CBA53AE-EB85-9424-6870-715378B9B3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A38B861F-D83D-874A-8F0E-9BE8ADBCB8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383CD26E-130E-3EFD-1E58-D0A076C9EC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E3D80009-3EE4-D16F-CCB1-73CA63D328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68E75DF4-258D-AB76-230B-8ABE0E21D163}"/>
              </a:ext>
            </a:extLst>
          </p:cNvPr>
          <p:cNvSpPr>
            <a:spLocks noGrp="1"/>
          </p:cNvSpPr>
          <p:nvPr>
            <p:ph type="dt" sz="half" idx="10"/>
          </p:nvPr>
        </p:nvSpPr>
        <p:spPr/>
        <p:txBody>
          <a:bodyPr/>
          <a:lstStyle/>
          <a:p>
            <a:fld id="{E09AAAC3-BDBB-47BF-BA5C-45EFB7F81241}" type="datetime1">
              <a:rPr lang="en-US" smtClean="0"/>
              <a:pPr/>
              <a:t>5/18/2024</a:t>
            </a:fld>
            <a:endParaRPr lang="en-US"/>
          </a:p>
        </p:txBody>
      </p:sp>
      <p:sp>
        <p:nvSpPr>
          <p:cNvPr id="8" name="Footer Placeholder 7">
            <a:extLst>
              <a:ext uri="{FF2B5EF4-FFF2-40B4-BE49-F238E27FC236}">
                <a16:creationId xmlns="" xmlns:a16="http://schemas.microsoft.com/office/drawing/2014/main" id="{0CD679FF-8C9F-A02B-BF83-EEDA27910F39}"/>
              </a:ext>
            </a:extLst>
          </p:cNvPr>
          <p:cNvSpPr>
            <a:spLocks noGrp="1"/>
          </p:cNvSpPr>
          <p:nvPr>
            <p:ph type="ftr" sz="quarter" idx="11"/>
          </p:nvPr>
        </p:nvSpPr>
        <p:spPr/>
        <p:txBody>
          <a:bodyPr/>
          <a:lstStyle/>
          <a:p>
            <a:endParaRPr lang="en-US"/>
          </a:p>
        </p:txBody>
      </p:sp>
      <p:sp>
        <p:nvSpPr>
          <p:cNvPr id="10" name="Slide Number Placeholder 4">
            <a:extLst>
              <a:ext uri="{FF2B5EF4-FFF2-40B4-BE49-F238E27FC236}">
                <a16:creationId xmlns="" xmlns:a16="http://schemas.microsoft.com/office/drawing/2014/main" id="{A698A86C-2570-E5A2-0B29-BBD245951707}"/>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 xmlns:p14="http://schemas.microsoft.com/office/powerpoint/2010/main" val="3258189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51054B-64E0-23D2-6B48-69B7EDFBB2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C4E744E3-8DA2-E6D6-2A16-DE06AFA8A318}"/>
              </a:ext>
            </a:extLst>
          </p:cNvPr>
          <p:cNvSpPr>
            <a:spLocks noGrp="1"/>
          </p:cNvSpPr>
          <p:nvPr>
            <p:ph type="dt" sz="half" idx="10"/>
          </p:nvPr>
        </p:nvSpPr>
        <p:spPr/>
        <p:txBody>
          <a:bodyPr/>
          <a:lstStyle/>
          <a:p>
            <a:fld id="{43A3E560-4FCD-4798-9AF2-642BCAC1830E}" type="datetime1">
              <a:rPr lang="en-US" smtClean="0"/>
              <a:pPr/>
              <a:t>5/18/2024</a:t>
            </a:fld>
            <a:endParaRPr lang="en-US"/>
          </a:p>
        </p:txBody>
      </p:sp>
      <p:sp>
        <p:nvSpPr>
          <p:cNvPr id="4" name="Footer Placeholder 3">
            <a:extLst>
              <a:ext uri="{FF2B5EF4-FFF2-40B4-BE49-F238E27FC236}">
                <a16:creationId xmlns="" xmlns:a16="http://schemas.microsoft.com/office/drawing/2014/main" id="{10C89B19-AB7A-A19A-30D2-AEDBCAA04A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9006698D-5F79-0980-9B76-3D58659850DB}"/>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 xmlns:p14="http://schemas.microsoft.com/office/powerpoint/2010/main" val="3295153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EA9050C9-6840-84E5-D463-1BB9420EE5D7}"/>
              </a:ext>
            </a:extLst>
          </p:cNvPr>
          <p:cNvSpPr>
            <a:spLocks noGrp="1"/>
          </p:cNvSpPr>
          <p:nvPr>
            <p:ph type="dt" sz="half" idx="10"/>
          </p:nvPr>
        </p:nvSpPr>
        <p:spPr/>
        <p:txBody>
          <a:bodyPr/>
          <a:lstStyle/>
          <a:p>
            <a:fld id="{BD4C1CC0-1E6D-4B25-A2AE-33306CF856E6}" type="datetime1">
              <a:rPr lang="en-US" smtClean="0"/>
              <a:pPr/>
              <a:t>5/18/2024</a:t>
            </a:fld>
            <a:endParaRPr lang="en-US"/>
          </a:p>
        </p:txBody>
      </p:sp>
      <p:sp>
        <p:nvSpPr>
          <p:cNvPr id="3" name="Footer Placeholder 2">
            <a:extLst>
              <a:ext uri="{FF2B5EF4-FFF2-40B4-BE49-F238E27FC236}">
                <a16:creationId xmlns="" xmlns:a16="http://schemas.microsoft.com/office/drawing/2014/main" id="{4ABA4735-8AB6-87BE-D400-DE9A5D4494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5B7E5D0F-ABFC-3AB6-B29E-7372DFF5EA3A}"/>
              </a:ext>
            </a:extLst>
          </p:cNvPr>
          <p:cNvSpPr txBox="1">
            <a:spLocks/>
          </p:cNvSpPr>
          <p:nvPr userDrawn="1"/>
        </p:nvSpPr>
        <p:spPr>
          <a:xfrm>
            <a:off x="10151706" y="6356350"/>
            <a:ext cx="1202094" cy="365125"/>
          </a:xfrm>
          <a:prstGeom prst="rect">
            <a:avLst/>
          </a:prstGeom>
          <a:solidFill>
            <a:srgbClr val="9F318D">
              <a:alpha val="50000"/>
            </a:srgbClr>
          </a:solidFill>
        </p:spPr>
        <p:txBody>
          <a:bodyPr vert="horz" lIns="91440" tIns="45720" rIns="91440" bIns="45720" rtlCol="0" anchor="ctr"/>
          <a:lstStyle>
            <a:defPPr>
              <a:defRPr lang="en-US"/>
            </a:defPPr>
            <a:lvl1pPr marL="0" algn="r" defTabSz="914400" rtl="0" eaLnBrk="1" latinLnBrk="0" hangingPunct="1">
              <a:defRPr sz="1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0"/>
              <a:t>Page</a:t>
            </a:r>
            <a:r>
              <a:rPr lang="en-US"/>
              <a:t> </a:t>
            </a:r>
            <a:fld id="{BBE5057F-7482-41AE-BBDB-C83C2F3461DE}" type="slidenum">
              <a:rPr lang="en-US" smtClean="0"/>
              <a:pPr/>
              <a:t>‹#›</a:t>
            </a:fld>
            <a:endParaRPr lang="en-US" dirty="0"/>
          </a:p>
        </p:txBody>
      </p:sp>
    </p:spTree>
    <p:extLst>
      <p:ext uri="{BB962C8B-B14F-4D97-AF65-F5344CB8AC3E}">
        <p14:creationId xmlns="" xmlns:p14="http://schemas.microsoft.com/office/powerpoint/2010/main" val="229442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AD85EC-E506-22F4-346F-7974EAC2F9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C8EAA53F-C0C5-EA92-EF29-52B56CEE80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C82D2632-BED3-5DD1-0D92-845D5CA5BE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1A33BAEC-429D-7A50-4D81-A1BF2ECC0EB2}"/>
              </a:ext>
            </a:extLst>
          </p:cNvPr>
          <p:cNvSpPr>
            <a:spLocks noGrp="1"/>
          </p:cNvSpPr>
          <p:nvPr>
            <p:ph type="dt" sz="half" idx="10"/>
          </p:nvPr>
        </p:nvSpPr>
        <p:spPr/>
        <p:txBody>
          <a:bodyPr/>
          <a:lstStyle/>
          <a:p>
            <a:fld id="{BFE42552-A208-4103-BBAD-2B95A95E1FEC}" type="datetime1">
              <a:rPr lang="en-US" smtClean="0"/>
              <a:pPr/>
              <a:t>5/18/2024</a:t>
            </a:fld>
            <a:endParaRPr lang="en-US"/>
          </a:p>
        </p:txBody>
      </p:sp>
      <p:sp>
        <p:nvSpPr>
          <p:cNvPr id="6" name="Footer Placeholder 5">
            <a:extLst>
              <a:ext uri="{FF2B5EF4-FFF2-40B4-BE49-F238E27FC236}">
                <a16:creationId xmlns="" xmlns:a16="http://schemas.microsoft.com/office/drawing/2014/main" id="{C816B86E-B8A1-4F80-E1FB-62FB5458483E}"/>
              </a:ext>
            </a:extLst>
          </p:cNvPr>
          <p:cNvSpPr>
            <a:spLocks noGrp="1"/>
          </p:cNvSpPr>
          <p:nvPr>
            <p:ph type="ftr" sz="quarter" idx="11"/>
          </p:nvPr>
        </p:nvSpPr>
        <p:spPr/>
        <p:txBody>
          <a:bodyPr/>
          <a:lstStyle/>
          <a:p>
            <a:endParaRPr lang="en-US"/>
          </a:p>
        </p:txBody>
      </p:sp>
      <p:sp>
        <p:nvSpPr>
          <p:cNvPr id="8" name="Slide Number Placeholder 4">
            <a:extLst>
              <a:ext uri="{FF2B5EF4-FFF2-40B4-BE49-F238E27FC236}">
                <a16:creationId xmlns="" xmlns:a16="http://schemas.microsoft.com/office/drawing/2014/main" id="{B84E180B-01F9-F756-B76F-DBCB1FEBB953}"/>
              </a:ext>
            </a:extLst>
          </p:cNvPr>
          <p:cNvSpPr txBox="1">
            <a:spLocks/>
          </p:cNvSpPr>
          <p:nvPr userDrawn="1"/>
        </p:nvSpPr>
        <p:spPr>
          <a:xfrm>
            <a:off x="10151706" y="6356350"/>
            <a:ext cx="1202094" cy="365125"/>
          </a:xfrm>
          <a:prstGeom prst="rect">
            <a:avLst/>
          </a:prstGeom>
          <a:solidFill>
            <a:srgbClr val="9F318D">
              <a:alpha val="50000"/>
            </a:srgbClr>
          </a:solidFill>
        </p:spPr>
        <p:txBody>
          <a:bodyPr vert="horz" lIns="91440" tIns="45720" rIns="91440" bIns="45720" rtlCol="0" anchor="ctr"/>
          <a:lstStyle>
            <a:defPPr>
              <a:defRPr lang="en-US"/>
            </a:defPPr>
            <a:lvl1pPr marL="0" algn="r" defTabSz="914400" rtl="0" eaLnBrk="1" latinLnBrk="0" hangingPunct="1">
              <a:defRPr sz="1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0"/>
              <a:t>Page</a:t>
            </a:r>
            <a:r>
              <a:rPr lang="en-US"/>
              <a:t> </a:t>
            </a:r>
            <a:fld id="{BBE5057F-7482-41AE-BBDB-C83C2F3461DE}" type="slidenum">
              <a:rPr lang="en-US" smtClean="0"/>
              <a:pPr/>
              <a:t>‹#›</a:t>
            </a:fld>
            <a:endParaRPr lang="en-US" dirty="0"/>
          </a:p>
        </p:txBody>
      </p:sp>
    </p:spTree>
    <p:extLst>
      <p:ext uri="{BB962C8B-B14F-4D97-AF65-F5344CB8AC3E}">
        <p14:creationId xmlns="" xmlns:p14="http://schemas.microsoft.com/office/powerpoint/2010/main" val="143149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447A099-1061-09E4-DC3E-DEBACB3D56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27A513E4-8368-44F8-EA23-5FE27B6FA6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BDABFFC8-2261-76FE-8474-2FCFEDC97D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97B83C56-760D-2584-1EE9-9E92C5F9DCFB}"/>
              </a:ext>
            </a:extLst>
          </p:cNvPr>
          <p:cNvSpPr>
            <a:spLocks noGrp="1"/>
          </p:cNvSpPr>
          <p:nvPr>
            <p:ph type="dt" sz="half" idx="10"/>
          </p:nvPr>
        </p:nvSpPr>
        <p:spPr/>
        <p:txBody>
          <a:bodyPr/>
          <a:lstStyle/>
          <a:p>
            <a:fld id="{171E08EA-84C3-4938-9F36-6CC12B53B25F}" type="datetime1">
              <a:rPr lang="en-US" smtClean="0"/>
              <a:pPr/>
              <a:t>5/18/2024</a:t>
            </a:fld>
            <a:endParaRPr lang="en-US"/>
          </a:p>
        </p:txBody>
      </p:sp>
      <p:sp>
        <p:nvSpPr>
          <p:cNvPr id="6" name="Footer Placeholder 5">
            <a:extLst>
              <a:ext uri="{FF2B5EF4-FFF2-40B4-BE49-F238E27FC236}">
                <a16:creationId xmlns="" xmlns:a16="http://schemas.microsoft.com/office/drawing/2014/main" id="{17E642CD-FFF3-B465-F5E9-7EA5EEE2C003}"/>
              </a:ext>
            </a:extLst>
          </p:cNvPr>
          <p:cNvSpPr>
            <a:spLocks noGrp="1"/>
          </p:cNvSpPr>
          <p:nvPr>
            <p:ph type="ftr" sz="quarter" idx="11"/>
          </p:nvPr>
        </p:nvSpPr>
        <p:spPr/>
        <p:txBody>
          <a:bodyPr/>
          <a:lstStyle/>
          <a:p>
            <a:endParaRPr lang="en-US"/>
          </a:p>
        </p:txBody>
      </p:sp>
      <p:sp>
        <p:nvSpPr>
          <p:cNvPr id="8" name="Slide Number Placeholder 4">
            <a:extLst>
              <a:ext uri="{FF2B5EF4-FFF2-40B4-BE49-F238E27FC236}">
                <a16:creationId xmlns="" xmlns:a16="http://schemas.microsoft.com/office/drawing/2014/main" id="{8C4EA6F1-DE73-3AD0-FFED-F8CA89127EA5}"/>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 xmlns:p14="http://schemas.microsoft.com/office/powerpoint/2010/main" val="2562379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76000" b="-7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05AA504E-AD37-2053-5C5B-AE2A891180A2}"/>
              </a:ext>
            </a:extLst>
          </p:cNvPr>
          <p:cNvSpPr>
            <a:spLocks noGrp="1"/>
          </p:cNvSpPr>
          <p:nvPr>
            <p:ph type="title"/>
          </p:nvPr>
        </p:nvSpPr>
        <p:spPr>
          <a:xfrm>
            <a:off x="838200" y="828422"/>
            <a:ext cx="10515600" cy="86226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 xmlns:a16="http://schemas.microsoft.com/office/drawing/2014/main" id="{929BFCC0-702E-A0E6-7AC8-E887DEE53D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679B09F-5F50-DEE3-1E0B-39D8F06684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358DAF-AFE5-4394-A263-6FDE350004BD}" type="datetime1">
              <a:rPr lang="en-US" smtClean="0"/>
              <a:pPr/>
              <a:t>5/18/2024</a:t>
            </a:fld>
            <a:endParaRPr lang="en-US"/>
          </a:p>
        </p:txBody>
      </p:sp>
      <p:sp>
        <p:nvSpPr>
          <p:cNvPr id="5" name="Footer Placeholder 4">
            <a:extLst>
              <a:ext uri="{FF2B5EF4-FFF2-40B4-BE49-F238E27FC236}">
                <a16:creationId xmlns="" xmlns:a16="http://schemas.microsoft.com/office/drawing/2014/main" id="{6F288452-2736-5F09-F17B-38FEE2A213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descr="Shape&#10;&#10;Description automatically generated with medium confidence">
            <a:extLst>
              <a:ext uri="{FF2B5EF4-FFF2-40B4-BE49-F238E27FC236}">
                <a16:creationId xmlns="" xmlns:a16="http://schemas.microsoft.com/office/drawing/2014/main" id="{3F761627-0927-EAE4-3C8C-120709F05142}"/>
              </a:ext>
            </a:extLst>
          </p:cNvPr>
          <p:cNvPicPr>
            <a:picLocks noChangeAspect="1"/>
          </p:cNvPicPr>
          <p:nvPr userDrawn="1"/>
        </p:nvPicPr>
        <p:blipFill>
          <a:blip r:embed="rId14" cstate="print">
            <a:extLst>
              <a:ext uri="{28A0092B-C50C-407E-A947-70E740481C1C}">
                <a14:useLocalDpi xmlns="" xmlns:a14="http://schemas.microsoft.com/office/drawing/2010/main" val="0"/>
              </a:ext>
            </a:extLst>
          </a:blip>
          <a:stretch>
            <a:fillRect/>
          </a:stretch>
        </p:blipFill>
        <p:spPr>
          <a:xfrm>
            <a:off x="10213846" y="365125"/>
            <a:ext cx="1139954" cy="463297"/>
          </a:xfrm>
          <a:prstGeom prst="rect">
            <a:avLst/>
          </a:prstGeom>
        </p:spPr>
      </p:pic>
      <p:sp>
        <p:nvSpPr>
          <p:cNvPr id="7" name="Slide Number Placeholder 4">
            <a:extLst>
              <a:ext uri="{FF2B5EF4-FFF2-40B4-BE49-F238E27FC236}">
                <a16:creationId xmlns="" xmlns:a16="http://schemas.microsoft.com/office/drawing/2014/main" id="{7653F00A-FF5A-1AFA-0B55-634828FAD746}"/>
              </a:ext>
            </a:extLst>
          </p:cNvPr>
          <p:cNvSpPr>
            <a:spLocks noGrp="1"/>
          </p:cNvSpPr>
          <p:nvPr>
            <p:ph type="sldNum" sz="quarter" idx="4"/>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 xmlns:p14="http://schemas.microsoft.com/office/powerpoint/2010/main" val="2179294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file:///C:\Users\Admin\Downloads\125975978.pdf" TargetMode="External"/><Relationship Id="rId2" Type="http://schemas.openxmlformats.org/officeDocument/2006/relationships/hyperlink" Target="https://digitalcommons.uri.edu/cgi/viewcontent.cgi?article=2830&amp;context=theses" TargetMode="External"/><Relationship Id="rId1" Type="http://schemas.openxmlformats.org/officeDocument/2006/relationships/slideLayout" Target="../slideLayouts/slideLayout2.xml"/><Relationship Id="rId6" Type="http://schemas.openxmlformats.org/officeDocument/2006/relationships/hyperlink" Target="https://files.eric.ed.gov/fulltext/EJ875392.pdf" TargetMode="External"/><Relationship Id="rId5" Type="http://schemas.openxmlformats.org/officeDocument/2006/relationships/hyperlink" Target="https://www.researchgate.net/publication/341878888_Childhood_Emotional_Abuse_Effects_on_Brain_Development_PTSD_and_Adult_Outcomes_A_Commentary" TargetMode="External"/><Relationship Id="rId4" Type="http://schemas.openxmlformats.org/officeDocument/2006/relationships/hyperlink" Target="https://www.researchgate.net/publication/15393977_Immediate_and_Long-Term_Impacts_of_Child_Sexual_Abus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ptspsychology.com/wp-content/uploads/2021/08/Parentification-and-Adultification_SSalicru-PTS-Psychology.pdf" TargetMode="External"/><Relationship Id="rId2" Type="http://schemas.openxmlformats.org/officeDocument/2006/relationships/hyperlink" Target="https://somersetsafeguardingadults.org.uk/information-for-the-public/what-is-abuse/" TargetMode="External"/><Relationship Id="rId1" Type="http://schemas.openxmlformats.org/officeDocument/2006/relationships/slideLayout" Target="../slideLayouts/slideLayout2.xml"/><Relationship Id="rId4" Type="http://schemas.openxmlformats.org/officeDocument/2006/relationships/hyperlink" Target="https://www.crcvc.ca/docs/child_abus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226994-1CA3-A39D-4FDE-D835BC5851F4}"/>
              </a:ext>
            </a:extLst>
          </p:cNvPr>
          <p:cNvSpPr>
            <a:spLocks noGrp="1"/>
          </p:cNvSpPr>
          <p:nvPr>
            <p:ph type="ctrTitle"/>
          </p:nvPr>
        </p:nvSpPr>
        <p:spPr>
          <a:xfrm>
            <a:off x="1356947" y="383810"/>
            <a:ext cx="9144000" cy="2387600"/>
          </a:xfrm>
        </p:spPr>
        <p:txBody>
          <a:bodyPr/>
          <a:lstStyle/>
          <a:p>
            <a:pPr algn="ctr"/>
            <a:r>
              <a:rPr lang="en-US" b="1" i="1" u="sng" dirty="0" smtClean="0">
                <a:latin typeface="Arial" pitchFamily="34" charset="0"/>
                <a:cs typeface="Arial" pitchFamily="34" charset="0"/>
              </a:rPr>
              <a:t>Parental abuse and its effects on children</a:t>
            </a:r>
            <a:endParaRPr lang="en-US" b="1" i="1" u="sng" dirty="0">
              <a:latin typeface="Arial" pitchFamily="34" charset="0"/>
              <a:cs typeface="Arial" pitchFamily="34" charset="0"/>
            </a:endParaRPr>
          </a:p>
        </p:txBody>
      </p:sp>
      <p:sp>
        <p:nvSpPr>
          <p:cNvPr id="3" name="Subtitle 2">
            <a:extLst>
              <a:ext uri="{FF2B5EF4-FFF2-40B4-BE49-F238E27FC236}">
                <a16:creationId xmlns="" xmlns:a16="http://schemas.microsoft.com/office/drawing/2014/main" id="{B12F05B2-EF03-DBB5-4446-A81ABE5970EE}"/>
              </a:ext>
            </a:extLst>
          </p:cNvPr>
          <p:cNvSpPr>
            <a:spLocks noGrp="1"/>
          </p:cNvSpPr>
          <p:nvPr>
            <p:ph type="subTitle" idx="1"/>
          </p:nvPr>
        </p:nvSpPr>
        <p:spPr>
          <a:xfrm>
            <a:off x="1515208" y="3048123"/>
            <a:ext cx="9144000" cy="1655762"/>
          </a:xfrm>
        </p:spPr>
        <p:txBody>
          <a:bodyPr>
            <a:normAutofit lnSpcReduction="10000"/>
          </a:bodyPr>
          <a:lstStyle/>
          <a:p>
            <a:r>
              <a:rPr lang="en-US" dirty="0" err="1" smtClean="0">
                <a:latin typeface="Arial" pitchFamily="34" charset="0"/>
                <a:cs typeface="Arial" pitchFamily="34" charset="0"/>
              </a:rPr>
              <a:t>Autor</a:t>
            </a:r>
            <a:r>
              <a:rPr lang="en-US" dirty="0" smtClean="0">
                <a:latin typeface="Arial" pitchFamily="34" charset="0"/>
                <a:cs typeface="Arial" pitchFamily="34" charset="0"/>
              </a:rPr>
              <a:t>:</a:t>
            </a:r>
            <a:r>
              <a:rPr lang="ro-RO" dirty="0" smtClean="0">
                <a:latin typeface="Arial" pitchFamily="34" charset="0"/>
                <a:cs typeface="Arial" pitchFamily="34" charset="0"/>
              </a:rPr>
              <a:t> </a:t>
            </a:r>
            <a:r>
              <a:rPr lang="ro-RO" dirty="0" err="1" smtClean="0">
                <a:latin typeface="Arial" pitchFamily="34" charset="0"/>
                <a:cs typeface="Arial" pitchFamily="34" charset="0"/>
              </a:rPr>
              <a:t>Căușanu</a:t>
            </a:r>
            <a:r>
              <a:rPr lang="ro-RO" dirty="0" smtClean="0">
                <a:latin typeface="Arial" pitchFamily="34" charset="0"/>
                <a:cs typeface="Arial" pitchFamily="34" charset="0"/>
              </a:rPr>
              <a:t> Elena Antonia</a:t>
            </a:r>
            <a:endParaRPr lang="en-US" dirty="0">
              <a:latin typeface="Arial" pitchFamily="34" charset="0"/>
              <a:cs typeface="Arial" pitchFamily="34" charset="0"/>
            </a:endParaRPr>
          </a:p>
          <a:p>
            <a:r>
              <a:rPr lang="ro-RO" dirty="0" err="1" smtClean="0">
                <a:latin typeface="Arial" pitchFamily="34" charset="0"/>
                <a:cs typeface="Arial" pitchFamily="34" charset="0"/>
              </a:rPr>
              <a:t>Coord</a:t>
            </a:r>
            <a:r>
              <a:rPr lang="en-US" dirty="0" smtClean="0">
                <a:latin typeface="Arial" pitchFamily="34" charset="0"/>
                <a:cs typeface="Arial" pitchFamily="34" charset="0"/>
              </a:rPr>
              <a:t>o</a:t>
            </a:r>
            <a:r>
              <a:rPr lang="ro-RO" dirty="0" err="1" smtClean="0">
                <a:latin typeface="Arial" pitchFamily="34" charset="0"/>
                <a:cs typeface="Arial" pitchFamily="34" charset="0"/>
              </a:rPr>
              <a:t>nator</a:t>
            </a:r>
            <a:r>
              <a:rPr lang="en-US" dirty="0" smtClean="0">
                <a:latin typeface="Arial" pitchFamily="34" charset="0"/>
                <a:cs typeface="Arial" pitchFamily="34" charset="0"/>
              </a:rPr>
              <a:t>: </a:t>
            </a:r>
            <a:r>
              <a:rPr lang="en-US" dirty="0" err="1" smtClean="0">
                <a:latin typeface="Arial" pitchFamily="34" charset="0"/>
                <a:cs typeface="Arial" pitchFamily="34" charset="0"/>
              </a:rPr>
              <a:t>prof</a:t>
            </a:r>
            <a:r>
              <a:rPr lang="en-US" dirty="0" smtClean="0">
                <a:latin typeface="Arial" pitchFamily="34" charset="0"/>
                <a:cs typeface="Arial" pitchFamily="34" charset="0"/>
              </a:rPr>
              <a:t>. Marian Claudia</a:t>
            </a:r>
          </a:p>
          <a:p>
            <a:r>
              <a:rPr lang="en-US" dirty="0" err="1" smtClean="0">
                <a:latin typeface="Arial" pitchFamily="34" charset="0"/>
                <a:cs typeface="Arial" pitchFamily="34" charset="0"/>
              </a:rPr>
              <a:t>Facultatea</a:t>
            </a:r>
            <a:r>
              <a:rPr lang="en-US" dirty="0" smtClean="0">
                <a:latin typeface="Arial" pitchFamily="34" charset="0"/>
                <a:cs typeface="Arial" pitchFamily="34" charset="0"/>
              </a:rPr>
              <a:t> de </a:t>
            </a:r>
            <a:r>
              <a:rPr lang="en-US" dirty="0" err="1" smtClean="0">
                <a:latin typeface="Arial" pitchFamily="34" charset="0"/>
                <a:cs typeface="Arial" pitchFamily="34" charset="0"/>
              </a:rPr>
              <a:t>Litere</a:t>
            </a:r>
            <a:endParaRPr lang="en-US" dirty="0" smtClean="0">
              <a:latin typeface="Arial" pitchFamily="34" charset="0"/>
              <a:cs typeface="Arial" pitchFamily="34" charset="0"/>
            </a:endParaRPr>
          </a:p>
          <a:p>
            <a:r>
              <a:rPr lang="en-US" dirty="0" err="1" smtClean="0">
                <a:latin typeface="Arial" pitchFamily="34" charset="0"/>
                <a:cs typeface="Arial" pitchFamily="34" charset="0"/>
              </a:rPr>
              <a:t>Specializarea</a:t>
            </a:r>
            <a:r>
              <a:rPr lang="en-US" dirty="0" smtClean="0">
                <a:latin typeface="Arial" pitchFamily="34" charset="0"/>
                <a:cs typeface="Arial" pitchFamily="34" charset="0"/>
              </a:rPr>
              <a:t>: </a:t>
            </a:r>
            <a:r>
              <a:rPr lang="en-US" dirty="0" err="1" smtClean="0">
                <a:latin typeface="Arial" pitchFamily="34" charset="0"/>
                <a:cs typeface="Arial" pitchFamily="34" charset="0"/>
              </a:rPr>
              <a:t>Pedagogia</a:t>
            </a:r>
            <a:r>
              <a:rPr lang="en-US" dirty="0" smtClean="0">
                <a:latin typeface="Arial" pitchFamily="34" charset="0"/>
                <a:cs typeface="Arial" pitchFamily="34" charset="0"/>
              </a:rPr>
              <a:t> </a:t>
            </a:r>
            <a:r>
              <a:rPr lang="ro-RO" dirty="0" smtClean="0">
                <a:latin typeface="Arial" pitchFamily="34" charset="0"/>
                <a:cs typeface="Arial" pitchFamily="34" charset="0"/>
              </a:rPr>
              <a:t>învățământului primar și preșcolar</a:t>
            </a:r>
            <a:endParaRPr lang="en-US" dirty="0">
              <a:latin typeface="Arial" pitchFamily="34" charset="0"/>
              <a:cs typeface="Arial" pitchFamily="34" charset="0"/>
            </a:endParaRPr>
          </a:p>
        </p:txBody>
      </p:sp>
    </p:spTree>
    <p:extLst>
      <p:ext uri="{BB962C8B-B14F-4D97-AF65-F5344CB8AC3E}">
        <p14:creationId xmlns="" xmlns:p14="http://schemas.microsoft.com/office/powerpoint/2010/main" val="3211116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63A089-89BD-3474-63FA-0AC6C91C8865}"/>
              </a:ext>
            </a:extLst>
          </p:cNvPr>
          <p:cNvSpPr>
            <a:spLocks noGrp="1"/>
          </p:cNvSpPr>
          <p:nvPr>
            <p:ph type="title"/>
          </p:nvPr>
        </p:nvSpPr>
        <p:spPr/>
        <p:txBody>
          <a:bodyPr>
            <a:normAutofit/>
          </a:bodyPr>
          <a:lstStyle/>
          <a:p>
            <a:r>
              <a:rPr lang="ro-RO" sz="3600" u="sng" dirty="0" smtClean="0">
                <a:solidFill>
                  <a:srgbClr val="FFC000"/>
                </a:solidFill>
                <a:latin typeface="Arial" pitchFamily="34" charset="0"/>
                <a:cs typeface="Arial" pitchFamily="34" charset="0"/>
              </a:rPr>
              <a:t>DEFINIȚIA ABUZULUI</a:t>
            </a:r>
            <a:r>
              <a:rPr lang="en-US" sz="3600" u="sng" dirty="0" smtClean="0">
                <a:solidFill>
                  <a:srgbClr val="FFC000"/>
                </a:solidFill>
                <a:latin typeface="Arial" pitchFamily="34" charset="0"/>
                <a:cs typeface="Arial" pitchFamily="34" charset="0"/>
              </a:rPr>
              <a:t>:</a:t>
            </a:r>
            <a:endParaRPr lang="en-US" sz="3600" u="sng" dirty="0">
              <a:solidFill>
                <a:srgbClr val="FFC000"/>
              </a:solidFill>
              <a:latin typeface="Arial" pitchFamily="34" charset="0"/>
              <a:cs typeface="Arial" pitchFamily="34" charset="0"/>
            </a:endParaRPr>
          </a:p>
        </p:txBody>
      </p:sp>
      <p:sp>
        <p:nvSpPr>
          <p:cNvPr id="3" name="Content Placeholder 2">
            <a:extLst>
              <a:ext uri="{FF2B5EF4-FFF2-40B4-BE49-F238E27FC236}">
                <a16:creationId xmlns="" xmlns:a16="http://schemas.microsoft.com/office/drawing/2014/main" id="{FCFEA67F-C5CB-8067-14B5-CEADF7368E0A}"/>
              </a:ext>
            </a:extLst>
          </p:cNvPr>
          <p:cNvSpPr>
            <a:spLocks noGrp="1"/>
          </p:cNvSpPr>
          <p:nvPr>
            <p:ph idx="1"/>
          </p:nvPr>
        </p:nvSpPr>
        <p:spPr/>
        <p:txBody>
          <a:bodyPr>
            <a:normAutofit/>
          </a:bodyPr>
          <a:lstStyle/>
          <a:p>
            <a:r>
              <a:rPr lang="vi-VN" sz="1800" dirty="0" smtClean="0"/>
              <a:t>Abuzul este atunci când cineva provoacă daune sau suferință. Acesta poate lua mai multe forme, de la durere fizică sau psihică până la hărțuire sexuală. Poate avea loc la domiciliul cuiva, într-o casă de îngrijire, într-un spital sau într-un loc public. Adesea, persoanele care comit abuzuri profită de relația dintre ele și victimă. În rândul copiilor, există patru tipuri comune de abuz: fizic, verbal, sexual și emoțional. (</a:t>
            </a:r>
            <a:r>
              <a:rPr lang="en-US" sz="1800" dirty="0" smtClean="0"/>
              <a:t>1)</a:t>
            </a:r>
            <a:endParaRPr lang="en-US" sz="1800" dirty="0"/>
          </a:p>
        </p:txBody>
      </p:sp>
      <p:sp>
        <p:nvSpPr>
          <p:cNvPr id="4" name="Slide Number Placeholder 3">
            <a:extLst>
              <a:ext uri="{FF2B5EF4-FFF2-40B4-BE49-F238E27FC236}">
                <a16:creationId xmlns="" xmlns:a16="http://schemas.microsoft.com/office/drawing/2014/main" id="{30FCF717-4B06-2D6C-9A1D-65B9FF3D265D}"/>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2</a:t>
            </a:fld>
            <a:endParaRPr lang="en-US" dirty="0"/>
          </a:p>
        </p:txBody>
      </p:sp>
    </p:spTree>
    <p:extLst>
      <p:ext uri="{BB962C8B-B14F-4D97-AF65-F5344CB8AC3E}">
        <p14:creationId xmlns="" xmlns:p14="http://schemas.microsoft.com/office/powerpoint/2010/main" val="4274069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558434" y="250825"/>
            <a:ext cx="10515600" cy="1325563"/>
          </a:xfrm>
        </p:spPr>
        <p:txBody>
          <a:bodyPr>
            <a:normAutofit/>
          </a:bodyPr>
          <a:lstStyle/>
          <a:p>
            <a:r>
              <a:rPr lang="en-US" sz="3600" u="sng" dirty="0" smtClean="0">
                <a:solidFill>
                  <a:srgbClr val="FF3399"/>
                </a:solidFill>
                <a:latin typeface="Arial" pitchFamily="34" charset="0"/>
                <a:cs typeface="Arial" pitchFamily="34" charset="0"/>
              </a:rPr>
              <a:t>ABUZUL FIZIC </a:t>
            </a:r>
            <a:r>
              <a:rPr lang="ro-RO" sz="3600" u="sng" dirty="0" smtClean="0">
                <a:solidFill>
                  <a:srgbClr val="FF3399"/>
                </a:solidFill>
                <a:latin typeface="Arial" pitchFamily="34" charset="0"/>
                <a:cs typeface="Arial" pitchFamily="34" charset="0"/>
              </a:rPr>
              <a:t>ȘI VERBAL</a:t>
            </a:r>
            <a:r>
              <a:rPr lang="en-US" sz="3600" u="sng" dirty="0" smtClean="0">
                <a:solidFill>
                  <a:srgbClr val="FF3399"/>
                </a:solidFill>
                <a:latin typeface="Arial" pitchFamily="34" charset="0"/>
                <a:cs typeface="Arial" pitchFamily="34" charset="0"/>
              </a:rPr>
              <a:t> :</a:t>
            </a:r>
            <a:endParaRPr lang="en-US" sz="3600" u="sng" dirty="0">
              <a:solidFill>
                <a:srgbClr val="FF3399"/>
              </a:solidFill>
              <a:latin typeface="Arial" pitchFamily="34" charset="0"/>
              <a:cs typeface="Arial" pitchFamily="34" charset="0"/>
            </a:endParaRPr>
          </a:p>
        </p:txBody>
      </p:sp>
      <p:sp>
        <p:nvSpPr>
          <p:cNvPr id="3" name="Substituent text 2"/>
          <p:cNvSpPr>
            <a:spLocks noGrp="1"/>
          </p:cNvSpPr>
          <p:nvPr>
            <p:ph type="body" idx="1"/>
          </p:nvPr>
        </p:nvSpPr>
        <p:spPr>
          <a:xfrm>
            <a:off x="576019" y="1162418"/>
            <a:ext cx="5157787" cy="823912"/>
          </a:xfrm>
        </p:spPr>
        <p:txBody>
          <a:bodyPr/>
          <a:lstStyle/>
          <a:p>
            <a:r>
              <a:rPr lang="ro-RO" dirty="0" smtClean="0">
                <a:solidFill>
                  <a:srgbClr val="9F318D"/>
                </a:solidFill>
                <a:latin typeface="Arial" pitchFamily="34" charset="0"/>
                <a:cs typeface="Arial" pitchFamily="34" charset="0"/>
              </a:rPr>
              <a:t>Abuzul fizic</a:t>
            </a:r>
            <a:r>
              <a:rPr lang="en-US" dirty="0" smtClean="0">
                <a:solidFill>
                  <a:srgbClr val="9F318D"/>
                </a:solidFill>
                <a:latin typeface="Arial" pitchFamily="34" charset="0"/>
                <a:cs typeface="Arial" pitchFamily="34" charset="0"/>
              </a:rPr>
              <a:t>:</a:t>
            </a:r>
            <a:endParaRPr lang="en-US" dirty="0">
              <a:solidFill>
                <a:srgbClr val="9F318D"/>
              </a:solidFill>
              <a:latin typeface="Arial" pitchFamily="34" charset="0"/>
              <a:cs typeface="Arial" pitchFamily="34" charset="0"/>
            </a:endParaRPr>
          </a:p>
        </p:txBody>
      </p:sp>
      <p:sp>
        <p:nvSpPr>
          <p:cNvPr id="4" name="Substituent conținut 3"/>
          <p:cNvSpPr>
            <a:spLocks noGrp="1"/>
          </p:cNvSpPr>
          <p:nvPr>
            <p:ph sz="half" idx="2"/>
          </p:nvPr>
        </p:nvSpPr>
        <p:spPr>
          <a:xfrm>
            <a:off x="426550" y="2056666"/>
            <a:ext cx="5288450" cy="4563942"/>
          </a:xfrm>
        </p:spPr>
        <p:txBody>
          <a:bodyPr>
            <a:noAutofit/>
          </a:bodyPr>
          <a:lstStyle/>
          <a:p>
            <a:r>
              <a:rPr lang="en-US" sz="1400" dirty="0" smtClean="0">
                <a:latin typeface="Arial" pitchFamily="34" charset="0"/>
                <a:cs typeface="Arial" pitchFamily="34" charset="0"/>
              </a:rPr>
              <a:t>E</a:t>
            </a:r>
            <a:r>
              <a:rPr lang="vi-VN" sz="1400" dirty="0" smtClean="0">
                <a:latin typeface="Arial" pitchFamily="34" charset="0"/>
                <a:cs typeface="Arial" pitchFamily="34" charset="0"/>
              </a:rPr>
              <a:t>ste clasificat prin utilizarea deliberată a forței fizice împotriva unui copil, fie că provoacă vătămări corporale, fie că are potențialul de a face acest lucru.</a:t>
            </a:r>
            <a:endParaRPr lang="en-US" sz="1400" dirty="0" smtClean="0">
              <a:latin typeface="Arial" pitchFamily="34" charset="0"/>
              <a:cs typeface="Arial" pitchFamily="34" charset="0"/>
            </a:endParaRPr>
          </a:p>
          <a:p>
            <a:r>
              <a:rPr lang="vi-VN" sz="1400" dirty="0" smtClean="0">
                <a:latin typeface="Arial" pitchFamily="34" charset="0"/>
                <a:cs typeface="Arial" pitchFamily="34" charset="0"/>
              </a:rPr>
              <a:t>O echipă de terapeuți a demonstrat următoarele fapte: adolescenții care au suferit abuzul fizic din partea părinților s-au evaluat ca fiind mai izolați din punct de vedere social atât de prietenii lor, cât și de școală, comparativ cu adolescenții care nu au suferit maltratări fizice; copiii maltratați au prezentat niveluri mai ridicate de abuz verbal și instigare deliberată a colegilor, comparativ cu copiii nemaltratați; comportamentul acestor persoane a fost, de asemenea, asociat cu anxietate, agresivitate excesivă și comportamente delincvente.  (2)</a:t>
            </a:r>
            <a:endParaRPr lang="en-US" sz="1400" dirty="0" smtClean="0">
              <a:latin typeface="Arial" pitchFamily="34" charset="0"/>
              <a:cs typeface="Arial" pitchFamily="34" charset="0"/>
            </a:endParaRPr>
          </a:p>
          <a:p>
            <a:r>
              <a:rPr lang="vi-VN" sz="1400" dirty="0" smtClean="0">
                <a:latin typeface="Arial" pitchFamily="34" charset="0"/>
                <a:cs typeface="Arial" pitchFamily="34" charset="0"/>
              </a:rPr>
              <a:t>Dar de ce își lovesc acești monștri copiii? Răspunsul este simplu. Îmi amintesc și acum de lecțiile pe care le-am făcut în liceu, pentru că atunci am studiat aceeași ,,</a:t>
            </a:r>
            <a:r>
              <a:rPr lang="ro-RO" sz="1400" dirty="0" smtClean="0">
                <a:latin typeface="Arial" pitchFamily="34" charset="0"/>
                <a:cs typeface="Arial" pitchFamily="34" charset="0"/>
              </a:rPr>
              <a:t>temă</a:t>
            </a:r>
            <a:r>
              <a:rPr lang="en-US" sz="1400" dirty="0" smtClean="0">
                <a:latin typeface="Arial" pitchFamily="34" charset="0"/>
                <a:cs typeface="Arial" pitchFamily="34" charset="0"/>
              </a:rPr>
              <a:t>’’</a:t>
            </a:r>
            <a:r>
              <a:rPr lang="vi-VN" sz="1400" dirty="0" smtClean="0">
                <a:latin typeface="Arial" pitchFamily="34" charset="0"/>
                <a:cs typeface="Arial" pitchFamily="34" charset="0"/>
              </a:rPr>
              <a:t> pe care o studiez acum la facultate. Violența acestor așa-ziși ,,părinți'' depinde de propria lor experiență din copilărie, de calitatea căsătoriei sau de mediul social. Nu ar trebui să scuzăm niciodată acest tip de comportament!</a:t>
            </a:r>
            <a:endParaRPr lang="en-US" sz="1400" dirty="0">
              <a:latin typeface="Arial" pitchFamily="34" charset="0"/>
              <a:cs typeface="Arial" pitchFamily="34" charset="0"/>
            </a:endParaRPr>
          </a:p>
        </p:txBody>
      </p:sp>
      <p:sp>
        <p:nvSpPr>
          <p:cNvPr id="5" name="Substituent text 4"/>
          <p:cNvSpPr>
            <a:spLocks noGrp="1"/>
          </p:cNvSpPr>
          <p:nvPr>
            <p:ph type="body" sz="quarter" idx="3"/>
          </p:nvPr>
        </p:nvSpPr>
        <p:spPr>
          <a:xfrm>
            <a:off x="6216161" y="1118455"/>
            <a:ext cx="5183188" cy="823912"/>
          </a:xfrm>
        </p:spPr>
        <p:txBody>
          <a:bodyPr/>
          <a:lstStyle/>
          <a:p>
            <a:r>
              <a:rPr lang="ro-RO" dirty="0" smtClean="0">
                <a:solidFill>
                  <a:srgbClr val="9F318D"/>
                </a:solidFill>
                <a:latin typeface="Arial" pitchFamily="34" charset="0"/>
                <a:cs typeface="Arial" pitchFamily="34" charset="0"/>
              </a:rPr>
              <a:t>Abuzul verbal</a:t>
            </a:r>
            <a:r>
              <a:rPr lang="en-US" dirty="0" smtClean="0">
                <a:solidFill>
                  <a:srgbClr val="9F318D"/>
                </a:solidFill>
                <a:latin typeface="Arial" pitchFamily="34" charset="0"/>
                <a:cs typeface="Arial" pitchFamily="34" charset="0"/>
              </a:rPr>
              <a:t>:</a:t>
            </a:r>
            <a:endParaRPr lang="en-US" dirty="0">
              <a:solidFill>
                <a:srgbClr val="9F318D"/>
              </a:solidFill>
              <a:latin typeface="Arial" pitchFamily="34" charset="0"/>
              <a:cs typeface="Arial" pitchFamily="34" charset="0"/>
            </a:endParaRPr>
          </a:p>
        </p:txBody>
      </p:sp>
      <p:sp>
        <p:nvSpPr>
          <p:cNvPr id="6" name="Substituent conținut 5"/>
          <p:cNvSpPr>
            <a:spLocks noGrp="1"/>
          </p:cNvSpPr>
          <p:nvPr>
            <p:ph sz="quarter" idx="4"/>
          </p:nvPr>
        </p:nvSpPr>
        <p:spPr>
          <a:xfrm>
            <a:off x="6137031" y="2012705"/>
            <a:ext cx="5503984" cy="4581526"/>
          </a:xfrm>
        </p:spPr>
        <p:txBody>
          <a:bodyPr>
            <a:normAutofit/>
          </a:bodyPr>
          <a:lstStyle/>
          <a:p>
            <a:r>
              <a:rPr lang="en-US" sz="1400" dirty="0" smtClean="0">
                <a:latin typeface="Arial" pitchFamily="34" charset="0"/>
                <a:cs typeface="Arial" pitchFamily="34" charset="0"/>
              </a:rPr>
              <a:t>S</a:t>
            </a:r>
            <a:r>
              <a:rPr lang="vi-VN" sz="1400" dirty="0" smtClean="0">
                <a:latin typeface="Arial" pitchFamily="34" charset="0"/>
                <a:cs typeface="Arial" pitchFamily="34" charset="0"/>
              </a:rPr>
              <a:t>e referă la mustrare, strigăte, înjurături, blamare, amenințare, înjosire, batjocură, insultă</a:t>
            </a:r>
            <a:r>
              <a:rPr lang="en-US" sz="1400" dirty="0" smtClean="0">
                <a:latin typeface="Arial" pitchFamily="34" charset="0"/>
                <a:cs typeface="Arial" pitchFamily="34" charset="0"/>
              </a:rPr>
              <a:t> </a:t>
            </a:r>
            <a:r>
              <a:rPr lang="ro-RO" sz="1400" dirty="0" smtClean="0">
                <a:latin typeface="Arial" pitchFamily="34" charset="0"/>
                <a:cs typeface="Arial" pitchFamily="34" charset="0"/>
              </a:rPr>
              <a:t>și</a:t>
            </a:r>
            <a:r>
              <a:rPr lang="vi-VN" sz="1400" dirty="0" smtClean="0">
                <a:latin typeface="Arial" pitchFamily="34" charset="0"/>
                <a:cs typeface="Arial" pitchFamily="34" charset="0"/>
              </a:rPr>
              <a:t> critică. </a:t>
            </a:r>
            <a:endParaRPr lang="en-US" sz="1400" dirty="0" smtClean="0">
              <a:latin typeface="Arial" pitchFamily="34" charset="0"/>
              <a:cs typeface="Arial" pitchFamily="34" charset="0"/>
            </a:endParaRPr>
          </a:p>
          <a:p>
            <a:r>
              <a:rPr lang="vi-VN" sz="1400" dirty="0" smtClean="0">
                <a:latin typeface="Arial" pitchFamily="34" charset="0"/>
                <a:cs typeface="Arial" pitchFamily="34" charset="0"/>
              </a:rPr>
              <a:t>Conform etapelor psihosociale ale lui Erikson, preșcolarii trec prin etapa „Inițiativă vs. Vinovăție”, în care au început să inițieze activități și pun accent pe a face lucruri „de unii singuri”. Credem că vor începe să realizeze dacă cuvântul și faptele lor se potrivesc, dacă părinții le oferă un limbaj dăunător, atunci se va adânci sentimentul lor de vinovăție. În această perioadă, dacă copiii se confruntă cu violența verbală, nu vor putea intra fără probleme în următoarea etapă și, astfel, va influența etapele ulterioare.  (3)</a:t>
            </a:r>
            <a:endParaRPr lang="en-US" sz="1400" dirty="0">
              <a:latin typeface="Arial" pitchFamily="34" charset="0"/>
              <a:cs typeface="Arial" pitchFamily="34" charset="0"/>
            </a:endParaRPr>
          </a:p>
        </p:txBody>
      </p:sp>
      <p:sp>
        <p:nvSpPr>
          <p:cNvPr id="7" name="Substituent număr diapozitiv 6"/>
          <p:cNvSpPr>
            <a:spLocks noGrp="1"/>
          </p:cNvSpPr>
          <p:nvPr>
            <p:ph type="sldNum" sz="quarter" idx="12"/>
          </p:nvPr>
        </p:nvSpPr>
        <p:spPr/>
        <p:txBody>
          <a:bodyPr/>
          <a:lstStyle/>
          <a:p>
            <a:r>
              <a:rPr lang="en-US" sz="1400" b="0" smtClean="0"/>
              <a:t>Page</a:t>
            </a:r>
            <a:r>
              <a:rPr lang="en-US" smtClean="0"/>
              <a:t> </a:t>
            </a:r>
            <a:fld id="{BBE5057F-7482-41AE-BBDB-C83C2F3461DE}"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0C073BB5-1E80-C3BC-10B8-50C20922EF1D}"/>
              </a:ext>
            </a:extLst>
          </p:cNvPr>
          <p:cNvSpPr>
            <a:spLocks noGrp="1"/>
          </p:cNvSpPr>
          <p:nvPr>
            <p:ph type="title"/>
          </p:nvPr>
        </p:nvSpPr>
        <p:spPr>
          <a:xfrm>
            <a:off x="356211" y="250825"/>
            <a:ext cx="10515600" cy="1325563"/>
          </a:xfrm>
        </p:spPr>
        <p:txBody>
          <a:bodyPr>
            <a:normAutofit/>
          </a:bodyPr>
          <a:lstStyle/>
          <a:p>
            <a:r>
              <a:rPr lang="en-US" sz="3600" u="sng" dirty="0" smtClean="0">
                <a:solidFill>
                  <a:srgbClr val="FF3399"/>
                </a:solidFill>
                <a:latin typeface="Arial" pitchFamily="34" charset="0"/>
                <a:cs typeface="Arial" pitchFamily="34" charset="0"/>
              </a:rPr>
              <a:t>ABUZUL SEXUAL </a:t>
            </a:r>
            <a:r>
              <a:rPr lang="ro-RO" sz="3600" u="sng" dirty="0" smtClean="0">
                <a:solidFill>
                  <a:srgbClr val="FF3399"/>
                </a:solidFill>
                <a:latin typeface="Arial" pitchFamily="34" charset="0"/>
                <a:cs typeface="Arial" pitchFamily="34" charset="0"/>
              </a:rPr>
              <a:t>ȘI EMOȚIONAL</a:t>
            </a:r>
            <a:r>
              <a:rPr lang="en-US" sz="3600" u="sng" dirty="0" smtClean="0">
                <a:solidFill>
                  <a:srgbClr val="FF3399"/>
                </a:solidFill>
                <a:latin typeface="Arial" pitchFamily="34" charset="0"/>
                <a:cs typeface="Arial" pitchFamily="34" charset="0"/>
              </a:rPr>
              <a:t>:</a:t>
            </a:r>
            <a:endParaRPr lang="en-US" sz="3600" u="sng" dirty="0">
              <a:solidFill>
                <a:srgbClr val="FF3399"/>
              </a:solidFill>
              <a:latin typeface="Arial" pitchFamily="34" charset="0"/>
              <a:cs typeface="Arial" pitchFamily="34" charset="0"/>
            </a:endParaRPr>
          </a:p>
        </p:txBody>
      </p:sp>
      <p:sp>
        <p:nvSpPr>
          <p:cNvPr id="6" name="Text Placeholder 5">
            <a:extLst>
              <a:ext uri="{FF2B5EF4-FFF2-40B4-BE49-F238E27FC236}">
                <a16:creationId xmlns="" xmlns:a16="http://schemas.microsoft.com/office/drawing/2014/main" id="{1521D414-AABC-59BA-8480-B3255B2352E0}"/>
              </a:ext>
            </a:extLst>
          </p:cNvPr>
          <p:cNvSpPr>
            <a:spLocks noGrp="1"/>
          </p:cNvSpPr>
          <p:nvPr>
            <p:ph type="body" idx="1"/>
          </p:nvPr>
        </p:nvSpPr>
        <p:spPr>
          <a:xfrm>
            <a:off x="312251" y="1241547"/>
            <a:ext cx="5157787" cy="823912"/>
          </a:xfrm>
        </p:spPr>
        <p:txBody>
          <a:bodyPr/>
          <a:lstStyle/>
          <a:p>
            <a:r>
              <a:rPr lang="en-US" dirty="0" err="1" smtClean="0">
                <a:solidFill>
                  <a:srgbClr val="9F318D"/>
                </a:solidFill>
              </a:rPr>
              <a:t>Abuzul</a:t>
            </a:r>
            <a:r>
              <a:rPr lang="en-US" dirty="0" smtClean="0">
                <a:solidFill>
                  <a:srgbClr val="9F318D"/>
                </a:solidFill>
              </a:rPr>
              <a:t> sexual:</a:t>
            </a:r>
            <a:endParaRPr lang="en-US" dirty="0">
              <a:solidFill>
                <a:srgbClr val="9F318D"/>
              </a:solidFill>
            </a:endParaRPr>
          </a:p>
        </p:txBody>
      </p:sp>
      <p:sp>
        <p:nvSpPr>
          <p:cNvPr id="7" name="Content Placeholder 6">
            <a:extLst>
              <a:ext uri="{FF2B5EF4-FFF2-40B4-BE49-F238E27FC236}">
                <a16:creationId xmlns="" xmlns:a16="http://schemas.microsoft.com/office/drawing/2014/main" id="{2C39F866-996F-B1D7-A03F-B158FE2BFD32}"/>
              </a:ext>
            </a:extLst>
          </p:cNvPr>
          <p:cNvSpPr>
            <a:spLocks noGrp="1"/>
          </p:cNvSpPr>
          <p:nvPr>
            <p:ph sz="half" idx="2"/>
          </p:nvPr>
        </p:nvSpPr>
        <p:spPr>
          <a:xfrm>
            <a:off x="167055" y="2100627"/>
            <a:ext cx="5618284" cy="4449641"/>
          </a:xfrm>
        </p:spPr>
        <p:txBody>
          <a:bodyPr>
            <a:noAutofit/>
          </a:bodyPr>
          <a:lstStyle/>
          <a:p>
            <a:r>
              <a:rPr lang="vi-VN" sz="1400" dirty="0" smtClean="0">
                <a:latin typeface="Arial" pitchFamily="34" charset="0"/>
                <a:cs typeface="Arial" pitchFamily="34" charset="0"/>
              </a:rPr>
              <a:t>Dacă un copil este violat, agresat sexual sau este implicat în ceva care presupune o activitate sexuală cu un minor (o acțiune care în mod evident nu ar trebui să aibă loc), acel copil va fi bântuit pentru totdeauna de o traumă.</a:t>
            </a:r>
            <a:endParaRPr lang="en-US" sz="1400" dirty="0" smtClean="0">
              <a:latin typeface="Arial" pitchFamily="34" charset="0"/>
              <a:cs typeface="Arial" pitchFamily="34" charset="0"/>
            </a:endParaRPr>
          </a:p>
          <a:p>
            <a:r>
              <a:rPr lang="vi-VN" sz="1400" dirty="0" smtClean="0">
                <a:latin typeface="Arial" pitchFamily="34" charset="0"/>
                <a:cs typeface="Arial" pitchFamily="34" charset="0"/>
              </a:rPr>
              <a:t>Așadar, de ce lucruri ar putea suferi?</a:t>
            </a:r>
            <a:endParaRPr lang="en-US" sz="1400" dirty="0" smtClean="0">
              <a:latin typeface="Arial" pitchFamily="34" charset="0"/>
              <a:cs typeface="Arial" pitchFamily="34" charset="0"/>
            </a:endParaRPr>
          </a:p>
          <a:p>
            <a:pPr marL="342900" indent="-342900">
              <a:buFont typeface="+mj-lt"/>
              <a:buAutoNum type="arabicPeriod"/>
            </a:pPr>
            <a:r>
              <a:rPr lang="vi-VN" sz="1400" u="sng" dirty="0" smtClean="0">
                <a:solidFill>
                  <a:schemeClr val="accent2"/>
                </a:solidFill>
                <a:latin typeface="Arial" pitchFamily="34" charset="0"/>
                <a:cs typeface="Arial" pitchFamily="34" charset="0"/>
              </a:rPr>
              <a:t>Tulburare de stres posttraumatic</a:t>
            </a:r>
            <a:r>
              <a:rPr lang="vi-VN" sz="1400" dirty="0" smtClean="0">
                <a:latin typeface="Arial" pitchFamily="34" charset="0"/>
                <a:cs typeface="Arial" pitchFamily="34" charset="0"/>
              </a:rPr>
              <a:t>(poate retrăi frecvent evenimentul prin minte, anumite locații pot declanșa acest gând);</a:t>
            </a:r>
            <a:endParaRPr lang="en-US" sz="1400" dirty="0" smtClean="0">
              <a:latin typeface="Arial" pitchFamily="34" charset="0"/>
              <a:cs typeface="Arial" pitchFamily="34" charset="0"/>
            </a:endParaRPr>
          </a:p>
          <a:p>
            <a:pPr marL="342900" indent="-342900">
              <a:buFont typeface="+mj-lt"/>
              <a:buAutoNum type="arabicPeriod"/>
            </a:pPr>
            <a:r>
              <a:rPr lang="vi-VN" sz="1400" u="sng" dirty="0" smtClean="0">
                <a:solidFill>
                  <a:schemeClr val="accent2"/>
                </a:solidFill>
                <a:latin typeface="Arial" pitchFamily="34" charset="0"/>
                <a:cs typeface="Arial" pitchFamily="34" charset="0"/>
              </a:rPr>
              <a:t>Depresie</a:t>
            </a:r>
            <a:r>
              <a:rPr lang="vi-VN" sz="1400" dirty="0" smtClean="0">
                <a:latin typeface="Arial" pitchFamily="34" charset="0"/>
                <a:cs typeface="Arial" pitchFamily="34" charset="0"/>
              </a:rPr>
              <a:t>(dacă copilul nu este crezut atunci când mărturisește, poate fi acuzat de minciuni ;în cele din urmă se va izola de restul lumii și își va pune la îndoială propria existență);</a:t>
            </a:r>
            <a:endParaRPr lang="en-US" sz="1400" dirty="0" smtClean="0">
              <a:latin typeface="Arial" pitchFamily="34" charset="0"/>
              <a:cs typeface="Arial" pitchFamily="34" charset="0"/>
            </a:endParaRPr>
          </a:p>
          <a:p>
            <a:pPr marL="342900" indent="-342900">
              <a:buFont typeface="+mj-lt"/>
              <a:buAutoNum type="arabicPeriod"/>
            </a:pPr>
            <a:r>
              <a:rPr lang="vi-VN" sz="1400" u="sng" dirty="0" smtClean="0">
                <a:solidFill>
                  <a:schemeClr val="accent2"/>
                </a:solidFill>
                <a:latin typeface="Arial" pitchFamily="34" charset="0"/>
                <a:cs typeface="Arial" pitchFamily="34" charset="0"/>
              </a:rPr>
              <a:t>Simțul de sine afectat</a:t>
            </a:r>
            <a:r>
              <a:rPr lang="vi-VN" sz="1400" dirty="0" smtClean="0">
                <a:latin typeface="Arial" pitchFamily="34" charset="0"/>
                <a:cs typeface="Arial" pitchFamily="34" charset="0"/>
              </a:rPr>
              <a:t>(maltratarea severă a copilului poate interfera cu dezvoltarea sentimentului de sine al copilului);</a:t>
            </a:r>
            <a:endParaRPr lang="en-US" sz="1400" dirty="0" smtClean="0">
              <a:latin typeface="Arial" pitchFamily="34" charset="0"/>
              <a:cs typeface="Arial" pitchFamily="34" charset="0"/>
            </a:endParaRPr>
          </a:p>
          <a:p>
            <a:pPr marL="342900" indent="-342900">
              <a:buFont typeface="+mj-lt"/>
              <a:buAutoNum type="arabicPeriod"/>
            </a:pPr>
            <a:r>
              <a:rPr lang="vi-VN" sz="1400" u="sng" dirty="0" smtClean="0">
                <a:solidFill>
                  <a:schemeClr val="accent2"/>
                </a:solidFill>
                <a:latin typeface="Arial" pitchFamily="34" charset="0"/>
                <a:cs typeface="Arial" pitchFamily="34" charset="0"/>
              </a:rPr>
              <a:t>Furie</a:t>
            </a:r>
            <a:r>
              <a:rPr lang="vi-VN" sz="1400" dirty="0" smtClean="0">
                <a:latin typeface="Arial" pitchFamily="34" charset="0"/>
                <a:cs typeface="Arial" pitchFamily="34" charset="0"/>
              </a:rPr>
              <a:t>(un astfel de sentiment poate deveni internalizat ca ură de sine sau poate fi externalizat și poate duce la comiterea de abuzuri împotriva altora)</a:t>
            </a:r>
            <a:endParaRPr lang="en-US" sz="1400" dirty="0" smtClean="0">
              <a:latin typeface="Arial" pitchFamily="34" charset="0"/>
              <a:cs typeface="Arial" pitchFamily="34" charset="0"/>
            </a:endParaRPr>
          </a:p>
          <a:p>
            <a:pPr marL="342900" indent="-342900">
              <a:buFont typeface="+mj-lt"/>
              <a:buAutoNum type="arabicPeriod"/>
            </a:pPr>
            <a:r>
              <a:rPr lang="vi-VN" sz="1400" u="sng" dirty="0" smtClean="0">
                <a:solidFill>
                  <a:schemeClr val="accent2"/>
                </a:solidFill>
                <a:latin typeface="Arial" pitchFamily="34" charset="0"/>
                <a:cs typeface="Arial" pitchFamily="34" charset="0"/>
              </a:rPr>
              <a:t>Abuzul de substanțe sau dependența de </a:t>
            </a:r>
            <a:r>
              <a:rPr lang="en-US" sz="1400" u="sng" dirty="0" err="1" smtClean="0">
                <a:solidFill>
                  <a:schemeClr val="accent2"/>
                </a:solidFill>
                <a:latin typeface="Arial" pitchFamily="34" charset="0"/>
                <a:cs typeface="Arial" pitchFamily="34" charset="0"/>
              </a:rPr>
              <a:t>alcool</a:t>
            </a:r>
            <a:r>
              <a:rPr lang="vi-VN" sz="1400" dirty="0" smtClean="0">
                <a:latin typeface="Arial" pitchFamily="34" charset="0"/>
                <a:cs typeface="Arial" pitchFamily="34" charset="0"/>
              </a:rPr>
              <a:t>(veți fi surprinși să vedeți câți dintre ei trăiesc într-un loc care încurajează aceste lucruri de la o vârstă foarte fragedă). (4)</a:t>
            </a:r>
            <a:endParaRPr lang="en-US" sz="1400" dirty="0">
              <a:latin typeface="Arial" pitchFamily="34" charset="0"/>
              <a:cs typeface="Arial" pitchFamily="34" charset="0"/>
            </a:endParaRPr>
          </a:p>
        </p:txBody>
      </p:sp>
      <p:sp>
        <p:nvSpPr>
          <p:cNvPr id="8" name="Text Placeholder 7">
            <a:extLst>
              <a:ext uri="{FF2B5EF4-FFF2-40B4-BE49-F238E27FC236}">
                <a16:creationId xmlns="" xmlns:a16="http://schemas.microsoft.com/office/drawing/2014/main" id="{A30A8284-DCBF-D242-B440-9366BFE308DC}"/>
              </a:ext>
            </a:extLst>
          </p:cNvPr>
          <p:cNvSpPr>
            <a:spLocks noGrp="1"/>
          </p:cNvSpPr>
          <p:nvPr>
            <p:ph type="body" sz="quarter" idx="3"/>
          </p:nvPr>
        </p:nvSpPr>
        <p:spPr>
          <a:xfrm>
            <a:off x="6137031" y="1223962"/>
            <a:ext cx="5183188" cy="789476"/>
          </a:xfrm>
        </p:spPr>
        <p:txBody>
          <a:bodyPr/>
          <a:lstStyle/>
          <a:p>
            <a:r>
              <a:rPr lang="en-US" dirty="0" err="1" smtClean="0">
                <a:solidFill>
                  <a:srgbClr val="9F318D"/>
                </a:solidFill>
              </a:rPr>
              <a:t>Abuzul</a:t>
            </a:r>
            <a:r>
              <a:rPr lang="en-US" dirty="0" smtClean="0">
                <a:solidFill>
                  <a:srgbClr val="9F318D"/>
                </a:solidFill>
              </a:rPr>
              <a:t> </a:t>
            </a:r>
            <a:r>
              <a:rPr lang="en-US" dirty="0" err="1" smtClean="0">
                <a:solidFill>
                  <a:srgbClr val="9F318D"/>
                </a:solidFill>
              </a:rPr>
              <a:t>emo</a:t>
            </a:r>
            <a:r>
              <a:rPr lang="ro-RO" dirty="0" err="1" smtClean="0">
                <a:solidFill>
                  <a:srgbClr val="9F318D"/>
                </a:solidFill>
              </a:rPr>
              <a:t>țional</a:t>
            </a:r>
            <a:r>
              <a:rPr lang="en-US" dirty="0" smtClean="0">
                <a:solidFill>
                  <a:srgbClr val="9F318D"/>
                </a:solidFill>
              </a:rPr>
              <a:t>:</a:t>
            </a:r>
            <a:endParaRPr lang="en-US" dirty="0">
              <a:solidFill>
                <a:srgbClr val="9F318D"/>
              </a:solidFill>
            </a:endParaRPr>
          </a:p>
        </p:txBody>
      </p:sp>
      <p:sp>
        <p:nvSpPr>
          <p:cNvPr id="9" name="Content Placeholder 8">
            <a:extLst>
              <a:ext uri="{FF2B5EF4-FFF2-40B4-BE49-F238E27FC236}">
                <a16:creationId xmlns="" xmlns:a16="http://schemas.microsoft.com/office/drawing/2014/main" id="{93F91858-38DF-F926-9599-FB021E12FD1B}"/>
              </a:ext>
            </a:extLst>
          </p:cNvPr>
          <p:cNvSpPr>
            <a:spLocks noGrp="1"/>
          </p:cNvSpPr>
          <p:nvPr>
            <p:ph sz="quarter" idx="4"/>
          </p:nvPr>
        </p:nvSpPr>
        <p:spPr>
          <a:xfrm>
            <a:off x="6163406" y="2083777"/>
            <a:ext cx="5503986" cy="4475285"/>
          </a:xfrm>
        </p:spPr>
        <p:txBody>
          <a:bodyPr>
            <a:normAutofit/>
          </a:bodyPr>
          <a:lstStyle/>
          <a:p>
            <a:r>
              <a:rPr lang="vi-VN" sz="1400" dirty="0" smtClean="0">
                <a:latin typeface="Arial" pitchFamily="34" charset="0"/>
                <a:cs typeface="Arial" pitchFamily="34" charset="0"/>
              </a:rPr>
              <a:t>Din nefericire, există și multe tipuri de abuz emoțional împotriva copiilor și le voi menționa pe următoarele:</a:t>
            </a:r>
            <a:endParaRPr lang="ro-RO" sz="1400" dirty="0" smtClean="0">
              <a:latin typeface="Arial" pitchFamily="34" charset="0"/>
              <a:cs typeface="Arial" pitchFamily="34" charset="0"/>
            </a:endParaRPr>
          </a:p>
          <a:p>
            <a:pPr marL="342900" indent="-342900">
              <a:buFont typeface="+mj-lt"/>
              <a:buAutoNum type="arabicPeriod"/>
            </a:pPr>
            <a:r>
              <a:rPr lang="vi-VN" sz="1400" u="sng" dirty="0" smtClean="0">
                <a:solidFill>
                  <a:schemeClr val="accent2"/>
                </a:solidFill>
                <a:latin typeface="Arial" pitchFamily="34" charset="0"/>
                <a:cs typeface="Arial" pitchFamily="34" charset="0"/>
              </a:rPr>
              <a:t>Criticile;</a:t>
            </a:r>
            <a:endParaRPr lang="ro-RO" sz="1400" u="sng" dirty="0" smtClean="0">
              <a:solidFill>
                <a:schemeClr val="accent2"/>
              </a:solidFill>
              <a:latin typeface="Arial" pitchFamily="34" charset="0"/>
              <a:cs typeface="Arial" pitchFamily="34" charset="0"/>
            </a:endParaRPr>
          </a:p>
          <a:p>
            <a:pPr marL="342900" indent="-342900">
              <a:buFont typeface="+mj-lt"/>
              <a:buAutoNum type="arabicPeriod"/>
            </a:pPr>
            <a:r>
              <a:rPr lang="vi-VN" sz="1400" u="sng" dirty="0" smtClean="0">
                <a:solidFill>
                  <a:schemeClr val="accent2"/>
                </a:solidFill>
                <a:latin typeface="Arial" pitchFamily="34" charset="0"/>
                <a:cs typeface="Arial" pitchFamily="34" charset="0"/>
              </a:rPr>
              <a:t>Înjurături la adresa acelei persoane;</a:t>
            </a:r>
            <a:endParaRPr lang="ro-RO" sz="1400" u="sng" dirty="0" smtClean="0">
              <a:solidFill>
                <a:schemeClr val="accent2"/>
              </a:solidFill>
              <a:latin typeface="Arial" pitchFamily="34" charset="0"/>
              <a:cs typeface="Arial" pitchFamily="34" charset="0"/>
            </a:endParaRPr>
          </a:p>
          <a:p>
            <a:pPr marL="342900" indent="-342900">
              <a:buFont typeface="+mj-lt"/>
              <a:buAutoNum type="arabicPeriod"/>
            </a:pPr>
            <a:r>
              <a:rPr lang="vi-VN" sz="1400" u="sng" dirty="0" smtClean="0">
                <a:solidFill>
                  <a:schemeClr val="accent2"/>
                </a:solidFill>
                <a:latin typeface="Arial" pitchFamily="34" charset="0"/>
                <a:cs typeface="Arial" pitchFamily="34" charset="0"/>
              </a:rPr>
              <a:t>Tratamentul silențios;</a:t>
            </a:r>
            <a:endParaRPr lang="ro-RO" sz="1400" u="sng" dirty="0" smtClean="0">
              <a:solidFill>
                <a:schemeClr val="accent2"/>
              </a:solidFill>
              <a:latin typeface="Arial" pitchFamily="34" charset="0"/>
              <a:cs typeface="Arial" pitchFamily="34" charset="0"/>
            </a:endParaRPr>
          </a:p>
          <a:p>
            <a:pPr marL="342900" indent="-342900">
              <a:buFont typeface="+mj-lt"/>
              <a:buAutoNum type="arabicPeriod"/>
            </a:pPr>
            <a:r>
              <a:rPr lang="vi-VN" sz="1400" u="sng" dirty="0" smtClean="0">
                <a:solidFill>
                  <a:schemeClr val="accent2"/>
                </a:solidFill>
                <a:latin typeface="Arial" pitchFamily="34" charset="0"/>
                <a:cs typeface="Arial" pitchFamily="34" charset="0"/>
              </a:rPr>
              <a:t>Rușinarea și blamarea;</a:t>
            </a:r>
            <a:endParaRPr lang="ro-RO" sz="1400" u="sng" dirty="0" smtClean="0">
              <a:solidFill>
                <a:schemeClr val="accent2"/>
              </a:solidFill>
              <a:latin typeface="Arial" pitchFamily="34" charset="0"/>
              <a:cs typeface="Arial" pitchFamily="34" charset="0"/>
            </a:endParaRPr>
          </a:p>
          <a:p>
            <a:pPr marL="342900" indent="-342900">
              <a:buFont typeface="+mj-lt"/>
              <a:buAutoNum type="arabicPeriod"/>
            </a:pPr>
            <a:r>
              <a:rPr lang="vi-VN" sz="1400" u="sng" dirty="0" smtClean="0">
                <a:solidFill>
                  <a:schemeClr val="accent2"/>
                </a:solidFill>
                <a:latin typeface="Arial" pitchFamily="34" charset="0"/>
                <a:cs typeface="Arial" pitchFamily="34" charset="0"/>
              </a:rPr>
              <a:t>Reținerea afecțiunii și a atenției;</a:t>
            </a:r>
            <a:endParaRPr lang="ro-RO" sz="1400" u="sng" dirty="0" smtClean="0">
              <a:solidFill>
                <a:schemeClr val="accent2"/>
              </a:solidFill>
              <a:latin typeface="Arial" pitchFamily="34" charset="0"/>
              <a:cs typeface="Arial" pitchFamily="34" charset="0"/>
            </a:endParaRPr>
          </a:p>
          <a:p>
            <a:pPr marL="342900" indent="-342900">
              <a:buFont typeface="+mj-lt"/>
              <a:buAutoNum type="arabicPeriod"/>
            </a:pPr>
            <a:r>
              <a:rPr lang="vi-VN" sz="1400" u="sng" dirty="0" smtClean="0">
                <a:solidFill>
                  <a:schemeClr val="accent2"/>
                </a:solidFill>
                <a:latin typeface="Arial" pitchFamily="34" charset="0"/>
                <a:cs typeface="Arial" pitchFamily="34" charset="0"/>
              </a:rPr>
              <a:t>Parentificarea.</a:t>
            </a:r>
            <a:endParaRPr lang="ro-RO" sz="1400" u="sng" dirty="0" smtClean="0">
              <a:solidFill>
                <a:schemeClr val="accent2"/>
              </a:solidFill>
              <a:latin typeface="Arial" pitchFamily="34" charset="0"/>
              <a:cs typeface="Arial" pitchFamily="34" charset="0"/>
            </a:endParaRPr>
          </a:p>
          <a:p>
            <a:pPr marL="342900" indent="-342900"/>
            <a:r>
              <a:rPr lang="vi-VN" sz="1400" dirty="0" smtClean="0">
                <a:latin typeface="Arial" pitchFamily="34" charset="0"/>
                <a:cs typeface="Arial" pitchFamily="34" charset="0"/>
              </a:rPr>
              <a:t>În general, societatea nu recunoaște abuzul emoțional ca fiind grav, astfel încât adulții care au suferit astfel de lucruri nu văd deloc sau aproape deloc confirmarea faptului că experiența lor reprezintă un abuz. Ca urmare, mulți nu-și pun niciodată la îndoială sentimentele de inadecvare, deficiență, lipsă de valoare de sine și rușine. (5)</a:t>
            </a:r>
            <a:endParaRPr lang="en-US" sz="1400" dirty="0">
              <a:latin typeface="Arial" pitchFamily="34" charset="0"/>
              <a:cs typeface="Arial" pitchFamily="34" charset="0"/>
            </a:endParaRPr>
          </a:p>
        </p:txBody>
      </p:sp>
      <p:sp>
        <p:nvSpPr>
          <p:cNvPr id="4" name="Slide Number Placeholder 3">
            <a:extLst>
              <a:ext uri="{FF2B5EF4-FFF2-40B4-BE49-F238E27FC236}">
                <a16:creationId xmlns="" xmlns:a16="http://schemas.microsoft.com/office/drawing/2014/main" id="{74F41C76-624D-0489-9425-CCC83078849B}"/>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4</a:t>
            </a:fld>
            <a:endParaRPr lang="en-US" dirty="0"/>
          </a:p>
        </p:txBody>
      </p:sp>
    </p:spTree>
    <p:extLst>
      <p:ext uri="{BB962C8B-B14F-4D97-AF65-F5344CB8AC3E}">
        <p14:creationId xmlns="" xmlns:p14="http://schemas.microsoft.com/office/powerpoint/2010/main" val="1357033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BF504F-0731-C44A-1A5A-E36325781B46}"/>
              </a:ext>
            </a:extLst>
          </p:cNvPr>
          <p:cNvSpPr>
            <a:spLocks noGrp="1"/>
          </p:cNvSpPr>
          <p:nvPr>
            <p:ph type="title"/>
          </p:nvPr>
        </p:nvSpPr>
        <p:spPr>
          <a:xfrm>
            <a:off x="592015" y="503106"/>
            <a:ext cx="10515600" cy="862266"/>
          </a:xfrm>
        </p:spPr>
        <p:txBody>
          <a:bodyPr>
            <a:normAutofit/>
          </a:bodyPr>
          <a:lstStyle/>
          <a:p>
            <a:r>
              <a:rPr lang="ro-RO" sz="3600" u="sng" dirty="0" smtClean="0">
                <a:solidFill>
                  <a:schemeClr val="accent5">
                    <a:lumMod val="75000"/>
                  </a:schemeClr>
                </a:solidFill>
                <a:latin typeface="Arial" pitchFamily="34" charset="0"/>
                <a:cs typeface="Arial" pitchFamily="34" charset="0"/>
              </a:rPr>
              <a:t>PARENTIFICAREA</a:t>
            </a:r>
            <a:r>
              <a:rPr lang="en-US" sz="3600" u="sng" dirty="0" smtClean="0">
                <a:solidFill>
                  <a:schemeClr val="accent5">
                    <a:lumMod val="75000"/>
                  </a:schemeClr>
                </a:solidFill>
                <a:latin typeface="Arial" pitchFamily="34" charset="0"/>
                <a:cs typeface="Arial" pitchFamily="34" charset="0"/>
              </a:rPr>
              <a:t>:</a:t>
            </a:r>
            <a:endParaRPr lang="en-US" sz="3600" u="sng" dirty="0">
              <a:solidFill>
                <a:schemeClr val="accent5">
                  <a:lumMod val="75000"/>
                </a:schemeClr>
              </a:solidFill>
              <a:latin typeface="Arial" pitchFamily="34" charset="0"/>
              <a:cs typeface="Arial" pitchFamily="34" charset="0"/>
            </a:endParaRPr>
          </a:p>
        </p:txBody>
      </p:sp>
      <p:sp>
        <p:nvSpPr>
          <p:cNvPr id="3" name="Content Placeholder 2">
            <a:extLst>
              <a:ext uri="{FF2B5EF4-FFF2-40B4-BE49-F238E27FC236}">
                <a16:creationId xmlns="" xmlns:a16="http://schemas.microsoft.com/office/drawing/2014/main" id="{AC7A67A9-E78E-A54A-0D10-A09B73134582}"/>
              </a:ext>
            </a:extLst>
          </p:cNvPr>
          <p:cNvSpPr>
            <a:spLocks noGrp="1"/>
          </p:cNvSpPr>
          <p:nvPr>
            <p:ph idx="1"/>
          </p:nvPr>
        </p:nvSpPr>
        <p:spPr>
          <a:xfrm>
            <a:off x="635976" y="1597025"/>
            <a:ext cx="10837985" cy="4689476"/>
          </a:xfrm>
        </p:spPr>
        <p:txBody>
          <a:bodyPr>
            <a:normAutofit/>
          </a:bodyPr>
          <a:lstStyle/>
          <a:p>
            <a:r>
              <a:rPr lang="en-US" sz="1400" u="sng" dirty="0" err="1" smtClean="0">
                <a:solidFill>
                  <a:schemeClr val="accent5"/>
                </a:solidFill>
                <a:latin typeface="Arial" pitchFamily="34" charset="0"/>
                <a:cs typeface="Arial" pitchFamily="34" charset="0"/>
              </a:rPr>
              <a:t>Parentificarea</a:t>
            </a:r>
            <a:r>
              <a:rPr lang="en-US" sz="1400" dirty="0" smtClean="0">
                <a:latin typeface="Arial" pitchFamily="34" charset="0"/>
                <a:cs typeface="Arial" pitchFamily="34" charset="0"/>
              </a:rPr>
              <a:t> e proc</a:t>
            </a:r>
            <a:r>
              <a:rPr lang="ro-RO" sz="1400" dirty="0" err="1" smtClean="0">
                <a:latin typeface="Arial" pitchFamily="34" charset="0"/>
                <a:cs typeface="Arial" pitchFamily="34" charset="0"/>
              </a:rPr>
              <a:t>esul</a:t>
            </a:r>
            <a:r>
              <a:rPr lang="ro-RO" sz="1400" dirty="0" smtClean="0">
                <a:latin typeface="Arial" pitchFamily="34" charset="0"/>
                <a:cs typeface="Arial" pitchFamily="34" charset="0"/>
              </a:rPr>
              <a:t> în care copiii sunt nevoiți să își asume roluri și responsabilități rezervate de obicei adulților.</a:t>
            </a:r>
          </a:p>
          <a:p>
            <a:r>
              <a:rPr lang="ro-RO" sz="1400" dirty="0" smtClean="0">
                <a:latin typeface="Arial" pitchFamily="34" charset="0"/>
                <a:cs typeface="Arial" pitchFamily="34" charset="0"/>
              </a:rPr>
              <a:t>Unii oameni de știință au afirmat următorii factori ca fiind principalele motive pentru care cei mici ajung să fie </a:t>
            </a:r>
            <a:r>
              <a:rPr lang="ro-RO" sz="1400" dirty="0" err="1" smtClean="0">
                <a:latin typeface="Arial" pitchFamily="34" charset="0"/>
                <a:cs typeface="Arial" pitchFamily="34" charset="0"/>
              </a:rPr>
              <a:t>parentificați</a:t>
            </a:r>
            <a:r>
              <a:rPr lang="en-US" sz="1400" dirty="0" smtClean="0">
                <a:latin typeface="Arial" pitchFamily="34" charset="0"/>
                <a:cs typeface="Arial" pitchFamily="34" charset="0"/>
              </a:rPr>
              <a:t>:</a:t>
            </a:r>
          </a:p>
          <a:p>
            <a:pPr marL="342900" indent="-342900">
              <a:buFont typeface="Wingdings" pitchFamily="2" charset="2"/>
              <a:buChar char="Ø"/>
            </a:pPr>
            <a:r>
              <a:rPr lang="vi-VN" sz="1400" dirty="0" smtClean="0">
                <a:latin typeface="Arial" pitchFamily="34" charset="0"/>
                <a:cs typeface="Arial" pitchFamily="34" charset="0"/>
              </a:rPr>
              <a:t>divorțul;</a:t>
            </a:r>
            <a:endParaRPr lang="en-US" sz="1400" dirty="0" smtClean="0">
              <a:latin typeface="Arial" pitchFamily="34" charset="0"/>
              <a:cs typeface="Arial" pitchFamily="34" charset="0"/>
            </a:endParaRPr>
          </a:p>
          <a:p>
            <a:pPr marL="342900" indent="-342900">
              <a:buFont typeface="Wingdings" pitchFamily="2" charset="2"/>
              <a:buChar char="Ø"/>
            </a:pPr>
            <a:r>
              <a:rPr lang="vi-VN" sz="1400" dirty="0" smtClean="0">
                <a:latin typeface="Arial" pitchFamily="34" charset="0"/>
                <a:cs typeface="Arial" pitchFamily="34" charset="0"/>
              </a:rPr>
              <a:t>consumul de alcool și droguri al părinților (există un exemplu perfect în acest sens în serialul ,,Shameless'' de pe HBO Max);</a:t>
            </a:r>
            <a:endParaRPr lang="en-US" sz="1400" dirty="0" smtClean="0">
              <a:latin typeface="Arial" pitchFamily="34" charset="0"/>
              <a:cs typeface="Arial" pitchFamily="34" charset="0"/>
            </a:endParaRPr>
          </a:p>
          <a:p>
            <a:pPr marL="342900" indent="-342900">
              <a:buFont typeface="Wingdings" pitchFamily="2" charset="2"/>
              <a:buChar char="Ø"/>
            </a:pPr>
            <a:r>
              <a:rPr lang="ro-RO" sz="1400" dirty="0" smtClean="0">
                <a:latin typeface="Arial" pitchFamily="34" charset="0"/>
                <a:cs typeface="Arial" pitchFamily="34" charset="0"/>
              </a:rPr>
              <a:t>î</a:t>
            </a:r>
            <a:r>
              <a:rPr lang="vi-VN" sz="1400" dirty="0" smtClean="0">
                <a:latin typeface="Arial" pitchFamily="34" charset="0"/>
                <a:cs typeface="Arial" pitchFamily="34" charset="0"/>
              </a:rPr>
              <a:t>ntreruperea atașamentului;</a:t>
            </a:r>
            <a:endParaRPr lang="en-US" sz="1400" dirty="0" smtClean="0">
              <a:latin typeface="Arial" pitchFamily="34" charset="0"/>
              <a:cs typeface="Arial" pitchFamily="34" charset="0"/>
            </a:endParaRPr>
          </a:p>
          <a:p>
            <a:pPr marL="342900" indent="-342900">
              <a:buFont typeface="Wingdings" pitchFamily="2" charset="2"/>
              <a:buChar char="Ø"/>
            </a:pPr>
            <a:r>
              <a:rPr lang="vi-VN" sz="1400" dirty="0" smtClean="0">
                <a:latin typeface="Arial" pitchFamily="34" charset="0"/>
                <a:cs typeface="Arial" pitchFamily="34" charset="0"/>
              </a:rPr>
              <a:t>depresia;</a:t>
            </a:r>
            <a:endParaRPr lang="en-US" sz="1400" dirty="0" smtClean="0">
              <a:latin typeface="Arial" pitchFamily="34" charset="0"/>
              <a:cs typeface="Arial" pitchFamily="34" charset="0"/>
            </a:endParaRPr>
          </a:p>
          <a:p>
            <a:pPr marL="342900" indent="-342900">
              <a:buFont typeface="Wingdings" pitchFamily="2" charset="2"/>
              <a:buChar char="Ø"/>
            </a:pPr>
            <a:r>
              <a:rPr lang="vi-VN" sz="1400" dirty="0" smtClean="0">
                <a:latin typeface="Arial" pitchFamily="34" charset="0"/>
                <a:cs typeface="Arial" pitchFamily="34" charset="0"/>
              </a:rPr>
              <a:t>dificultăți de relaționare.</a:t>
            </a:r>
            <a:endParaRPr lang="ro-RO" sz="1400" dirty="0" smtClean="0">
              <a:latin typeface="Arial" pitchFamily="34" charset="0"/>
              <a:cs typeface="Arial" pitchFamily="34" charset="0"/>
            </a:endParaRPr>
          </a:p>
          <a:p>
            <a:pPr marL="342900" indent="-342900">
              <a:buFont typeface="Wingdings" pitchFamily="2" charset="2"/>
              <a:buChar char="Ø"/>
            </a:pPr>
            <a:endParaRPr lang="ro-RO" sz="1400" dirty="0" smtClean="0">
              <a:latin typeface="Arial" pitchFamily="34" charset="0"/>
              <a:cs typeface="Arial" pitchFamily="34" charset="0"/>
            </a:endParaRPr>
          </a:p>
          <a:p>
            <a:pPr marL="342900" indent="-342900"/>
            <a:r>
              <a:rPr lang="vi-VN" sz="1400" dirty="0" smtClean="0">
                <a:latin typeface="Arial" pitchFamily="34" charset="0"/>
                <a:cs typeface="Arial" pitchFamily="34" charset="0"/>
              </a:rPr>
              <a:t>Anumite persoane, Valleau, Bergner și Horton (1995) au constatat că acei copii care sunt "parentificați" au semnificativ mai multe "caracteristici de îngrijitor" la vârsta adultă decât acei copii care nu sunt "parentificați". În mod similar, Jones și Wells (1996) au descoperit o legătură între caracteristicile de personalitate, cum ar fi „dorința de a vrea să mulțumești toți oamenii” și adulții care au fost parentificați. Procesul este, de fapt, negativ pentru majoritatea copiilor și poate fi legat mai târziu de o funcționare slabă la vârsta adultă. Procesul de parentificare din copilărie poate să producă o teamă de a avea copii și/sau să ducă la transmiterea parentificării de-a lungul mai multor generații (Boszormenyi-Nagy &amp; Spark, 1973; Bowen, 1978; Chase et al., 1998).    (6)</a:t>
            </a:r>
            <a:endParaRPr lang="en-US" sz="1400" dirty="0">
              <a:latin typeface="Arial" pitchFamily="34" charset="0"/>
              <a:cs typeface="Arial" pitchFamily="34" charset="0"/>
            </a:endParaRPr>
          </a:p>
        </p:txBody>
      </p:sp>
      <p:sp>
        <p:nvSpPr>
          <p:cNvPr id="4" name="Slide Number Placeholder 3">
            <a:extLst>
              <a:ext uri="{FF2B5EF4-FFF2-40B4-BE49-F238E27FC236}">
                <a16:creationId xmlns="" xmlns:a16="http://schemas.microsoft.com/office/drawing/2014/main" id="{43003DA3-758C-699E-8D1C-8EA216910BCD}"/>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5</a:t>
            </a:fld>
            <a:endParaRPr lang="en-US" dirty="0"/>
          </a:p>
        </p:txBody>
      </p:sp>
    </p:spTree>
    <p:extLst>
      <p:ext uri="{BB962C8B-B14F-4D97-AF65-F5344CB8AC3E}">
        <p14:creationId xmlns="" xmlns:p14="http://schemas.microsoft.com/office/powerpoint/2010/main" val="1523847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07377" y="450352"/>
            <a:ext cx="10515600" cy="862266"/>
          </a:xfrm>
        </p:spPr>
        <p:txBody>
          <a:bodyPr>
            <a:normAutofit/>
          </a:bodyPr>
          <a:lstStyle/>
          <a:p>
            <a:r>
              <a:rPr lang="ro-RO" sz="3600" u="sng" dirty="0" smtClean="0">
                <a:solidFill>
                  <a:schemeClr val="accent5">
                    <a:lumMod val="75000"/>
                  </a:schemeClr>
                </a:solidFill>
                <a:latin typeface="Arial" pitchFamily="34" charset="0"/>
                <a:cs typeface="Arial" pitchFamily="34" charset="0"/>
              </a:rPr>
              <a:t>ADULTIFICAREA</a:t>
            </a:r>
            <a:r>
              <a:rPr lang="en-US" sz="3600" u="sng" dirty="0" smtClean="0">
                <a:solidFill>
                  <a:schemeClr val="accent5">
                    <a:lumMod val="75000"/>
                  </a:schemeClr>
                </a:solidFill>
                <a:latin typeface="Arial" pitchFamily="34" charset="0"/>
                <a:cs typeface="Arial" pitchFamily="34" charset="0"/>
              </a:rPr>
              <a:t>:</a:t>
            </a:r>
            <a:endParaRPr lang="en-US" sz="3600" u="sng" dirty="0">
              <a:solidFill>
                <a:schemeClr val="accent5">
                  <a:lumMod val="75000"/>
                </a:schemeClr>
              </a:solidFill>
              <a:latin typeface="Arial" pitchFamily="34" charset="0"/>
              <a:cs typeface="Arial" pitchFamily="34" charset="0"/>
            </a:endParaRPr>
          </a:p>
        </p:txBody>
      </p:sp>
      <p:sp>
        <p:nvSpPr>
          <p:cNvPr id="3" name="Substituent conținut 2"/>
          <p:cNvSpPr>
            <a:spLocks noGrp="1"/>
          </p:cNvSpPr>
          <p:nvPr>
            <p:ph idx="1"/>
          </p:nvPr>
        </p:nvSpPr>
        <p:spPr>
          <a:xfrm>
            <a:off x="424961" y="1640986"/>
            <a:ext cx="10969869" cy="4768606"/>
          </a:xfrm>
        </p:spPr>
        <p:txBody>
          <a:bodyPr>
            <a:normAutofit/>
          </a:bodyPr>
          <a:lstStyle/>
          <a:p>
            <a:r>
              <a:rPr lang="pt-BR" sz="1400" u="sng" dirty="0" smtClean="0">
                <a:solidFill>
                  <a:schemeClr val="accent5"/>
                </a:solidFill>
                <a:latin typeface="Arial" pitchFamily="34" charset="0"/>
                <a:cs typeface="Arial" pitchFamily="34" charset="0"/>
              </a:rPr>
              <a:t>Adultificarea</a:t>
            </a:r>
            <a:r>
              <a:rPr lang="pt-BR" sz="1400" dirty="0" smtClean="0">
                <a:latin typeface="Arial" pitchFamily="34" charset="0"/>
                <a:cs typeface="Arial" pitchFamily="34" charset="0"/>
              </a:rPr>
              <a:t> este o formă de corupere a rolurilor </a:t>
            </a:r>
            <a:r>
              <a:rPr lang="ro-RO" sz="1400" dirty="0" smtClean="0">
                <a:latin typeface="Arial" pitchFamily="34" charset="0"/>
                <a:cs typeface="Arial" pitchFamily="34" charset="0"/>
              </a:rPr>
              <a:t>părinte-copil în care cel din urmă devine prietenul, confidentul sau aliatul adultului.</a:t>
            </a:r>
          </a:p>
          <a:p>
            <a:r>
              <a:rPr lang="vi-VN" sz="1400" dirty="0" smtClean="0">
                <a:latin typeface="Arial" pitchFamily="34" charset="0"/>
                <a:cs typeface="Arial" pitchFamily="34" charset="0"/>
              </a:rPr>
              <a:t>După o citire mai aprofundată, am aflat că </a:t>
            </a:r>
            <a:r>
              <a:rPr lang="ro-RO" sz="1400" dirty="0" smtClean="0">
                <a:solidFill>
                  <a:srgbClr val="FF0000"/>
                </a:solidFill>
                <a:latin typeface="Arial" pitchFamily="34" charset="0"/>
                <a:cs typeface="Arial" pitchFamily="34" charset="0"/>
              </a:rPr>
              <a:t>NU</a:t>
            </a:r>
            <a:r>
              <a:rPr lang="vi-VN" sz="1400" dirty="0" smtClean="0">
                <a:latin typeface="Arial" pitchFamily="34" charset="0"/>
                <a:cs typeface="Arial" pitchFamily="34" charset="0"/>
              </a:rPr>
              <a:t> este treaba unui copil să</a:t>
            </a:r>
            <a:r>
              <a:rPr lang="ro-RO" sz="1400" dirty="0" smtClean="0">
                <a:latin typeface="Arial" pitchFamily="34" charset="0"/>
                <a:cs typeface="Arial" pitchFamily="34" charset="0"/>
              </a:rPr>
              <a:t>… </a:t>
            </a:r>
            <a:r>
              <a:rPr lang="vi-VN" sz="1400" dirty="0" smtClean="0">
                <a:latin typeface="Arial" pitchFamily="34" charset="0"/>
                <a:cs typeface="Arial" pitchFamily="34" charset="0"/>
              </a:rPr>
              <a:t>:</a:t>
            </a:r>
            <a:endParaRPr lang="ro-RO" sz="1400" dirty="0" smtClean="0">
              <a:latin typeface="Arial" pitchFamily="34" charset="0"/>
              <a:cs typeface="Arial" pitchFamily="34" charset="0"/>
            </a:endParaRPr>
          </a:p>
          <a:p>
            <a:pPr marL="342900" indent="-342900">
              <a:buFont typeface="+mj-lt"/>
              <a:buAutoNum type="arabicPeriod"/>
            </a:pPr>
            <a:r>
              <a:rPr lang="ro-RO" sz="1400" dirty="0" smtClean="0">
                <a:latin typeface="Arial" pitchFamily="34" charset="0"/>
                <a:cs typeface="Arial" pitchFamily="34" charset="0"/>
              </a:rPr>
              <a:t>…</a:t>
            </a:r>
            <a:r>
              <a:rPr lang="vi-VN" sz="1400" dirty="0" smtClean="0">
                <a:latin typeface="Arial" pitchFamily="34" charset="0"/>
                <a:cs typeface="Arial" pitchFamily="34" charset="0"/>
              </a:rPr>
              <a:t>facă pace între doi adulți;</a:t>
            </a:r>
            <a:endParaRPr lang="ro-RO" sz="1400" dirty="0" smtClean="0">
              <a:latin typeface="Arial" pitchFamily="34" charset="0"/>
              <a:cs typeface="Arial" pitchFamily="34" charset="0"/>
            </a:endParaRPr>
          </a:p>
          <a:p>
            <a:pPr marL="342900" indent="-342900">
              <a:buFont typeface="+mj-lt"/>
              <a:buAutoNum type="arabicPeriod"/>
            </a:pPr>
            <a:r>
              <a:rPr lang="ro-RO" sz="1400" dirty="0" smtClean="0">
                <a:latin typeface="Arial" pitchFamily="34" charset="0"/>
                <a:cs typeface="Arial" pitchFamily="34" charset="0"/>
              </a:rPr>
              <a:t>…</a:t>
            </a:r>
            <a:r>
              <a:rPr lang="vi-VN" sz="1400" dirty="0" smtClean="0">
                <a:latin typeface="Arial" pitchFamily="34" charset="0"/>
                <a:cs typeface="Arial" pitchFamily="34" charset="0"/>
              </a:rPr>
              <a:t>se asigure că facturile sunt plătite;</a:t>
            </a:r>
            <a:endParaRPr lang="ro-RO" sz="1400" dirty="0" smtClean="0">
              <a:latin typeface="Arial" pitchFamily="34" charset="0"/>
              <a:cs typeface="Arial" pitchFamily="34" charset="0"/>
            </a:endParaRPr>
          </a:p>
          <a:p>
            <a:pPr marL="342900" indent="-342900">
              <a:buFont typeface="+mj-lt"/>
              <a:buAutoNum type="arabicPeriod"/>
            </a:pPr>
            <a:r>
              <a:rPr lang="ro-RO" sz="1400" dirty="0" smtClean="0">
                <a:latin typeface="Arial" pitchFamily="34" charset="0"/>
                <a:cs typeface="Arial" pitchFamily="34" charset="0"/>
              </a:rPr>
              <a:t>…</a:t>
            </a:r>
            <a:r>
              <a:rPr lang="vi-VN" sz="1400" dirty="0" smtClean="0">
                <a:latin typeface="Arial" pitchFamily="34" charset="0"/>
                <a:cs typeface="Arial" pitchFamily="34" charset="0"/>
              </a:rPr>
              <a:t>aibă grijă de frații sau de părinții săi;</a:t>
            </a:r>
            <a:endParaRPr lang="ro-RO" sz="1400" dirty="0" smtClean="0">
              <a:latin typeface="Arial" pitchFamily="34" charset="0"/>
              <a:cs typeface="Arial" pitchFamily="34" charset="0"/>
            </a:endParaRPr>
          </a:p>
          <a:p>
            <a:pPr marL="342900" indent="-342900">
              <a:buFont typeface="+mj-lt"/>
              <a:buAutoNum type="arabicPeriod"/>
            </a:pPr>
            <a:r>
              <a:rPr lang="ro-RO" sz="1400" dirty="0" smtClean="0">
                <a:latin typeface="Arial" pitchFamily="34" charset="0"/>
                <a:cs typeface="Arial" pitchFamily="34" charset="0"/>
              </a:rPr>
              <a:t>…</a:t>
            </a:r>
            <a:r>
              <a:rPr lang="vi-VN" sz="1400" dirty="0" smtClean="0">
                <a:latin typeface="Arial" pitchFamily="34" charset="0"/>
                <a:cs typeface="Arial" pitchFamily="34" charset="0"/>
              </a:rPr>
              <a:t>facă cea mai mare parte a treburilor casnice;</a:t>
            </a:r>
            <a:endParaRPr lang="ro-RO" sz="1400" dirty="0" smtClean="0">
              <a:latin typeface="Arial" pitchFamily="34" charset="0"/>
              <a:cs typeface="Arial" pitchFamily="34" charset="0"/>
            </a:endParaRPr>
          </a:p>
          <a:p>
            <a:pPr marL="342900" indent="-342900">
              <a:buFont typeface="+mj-lt"/>
              <a:buAutoNum type="arabicPeriod"/>
            </a:pPr>
            <a:r>
              <a:rPr lang="ro-RO" sz="1400" dirty="0" smtClean="0">
                <a:latin typeface="Arial" pitchFamily="34" charset="0"/>
                <a:cs typeface="Arial" pitchFamily="34" charset="0"/>
              </a:rPr>
              <a:t>…</a:t>
            </a:r>
            <a:r>
              <a:rPr lang="vi-VN" sz="1400" dirty="0" smtClean="0">
                <a:latin typeface="Arial" pitchFamily="34" charset="0"/>
                <a:cs typeface="Arial" pitchFamily="34" charset="0"/>
              </a:rPr>
              <a:t>fie un sprijin emoțional pentru părintele lor.</a:t>
            </a:r>
            <a:endParaRPr lang="ro-RO" sz="1400" dirty="0" smtClean="0">
              <a:latin typeface="Arial" pitchFamily="34" charset="0"/>
              <a:cs typeface="Arial" pitchFamily="34" charset="0"/>
            </a:endParaRPr>
          </a:p>
          <a:p>
            <a:pPr marL="342900" indent="-342900"/>
            <a:endParaRPr lang="ro-RO" sz="1400" dirty="0" smtClean="0">
              <a:latin typeface="Arial" pitchFamily="34" charset="0"/>
              <a:cs typeface="Arial" pitchFamily="34" charset="0"/>
            </a:endParaRPr>
          </a:p>
          <a:p>
            <a:pPr marL="342900" indent="-342900"/>
            <a:r>
              <a:rPr lang="vi-VN" sz="1400" dirty="0" smtClean="0">
                <a:latin typeface="Arial" pitchFamily="34" charset="0"/>
                <a:cs typeface="Arial" pitchFamily="34" charset="0"/>
              </a:rPr>
              <a:t>Acești părinți imaturi din punct de vedere emoțional îndeplinesc următoarele criterii:</a:t>
            </a:r>
            <a:endParaRPr lang="ro-RO" sz="1400" dirty="0" smtClean="0">
              <a:latin typeface="Arial" pitchFamily="34" charset="0"/>
              <a:cs typeface="Arial" pitchFamily="34" charset="0"/>
            </a:endParaRPr>
          </a:p>
          <a:p>
            <a:pPr marL="342900" indent="-342900">
              <a:buFont typeface="Wingdings" pitchFamily="2" charset="2"/>
              <a:buChar char="Ø"/>
            </a:pPr>
            <a:r>
              <a:rPr lang="vi-VN" sz="1400" dirty="0" smtClean="0">
                <a:latin typeface="Arial" pitchFamily="34" charset="0"/>
                <a:cs typeface="Arial" pitchFamily="34" charset="0"/>
              </a:rPr>
              <a:t>Ei consideră că limitele sunt egoiste;</a:t>
            </a:r>
            <a:endParaRPr lang="ro-RO" sz="1400" dirty="0" smtClean="0">
              <a:latin typeface="Arial" pitchFamily="34" charset="0"/>
              <a:cs typeface="Arial" pitchFamily="34" charset="0"/>
            </a:endParaRPr>
          </a:p>
          <a:p>
            <a:pPr marL="342900" indent="-342900">
              <a:buFont typeface="Wingdings" pitchFamily="2" charset="2"/>
              <a:buChar char="Ø"/>
            </a:pPr>
            <a:r>
              <a:rPr lang="ro-RO" sz="1400" dirty="0" smtClean="0">
                <a:latin typeface="Arial" pitchFamily="34" charset="0"/>
                <a:cs typeface="Arial" pitchFamily="34" charset="0"/>
              </a:rPr>
              <a:t>T</a:t>
            </a:r>
            <a:r>
              <a:rPr lang="vi-VN" sz="1400" dirty="0" smtClean="0">
                <a:latin typeface="Arial" pitchFamily="34" charset="0"/>
                <a:cs typeface="Arial" pitchFamily="34" charset="0"/>
              </a:rPr>
              <a:t>rebuie să fie în centrul atenției;</a:t>
            </a:r>
            <a:endParaRPr lang="ro-RO" sz="1400" dirty="0" smtClean="0">
              <a:latin typeface="Arial" pitchFamily="34" charset="0"/>
              <a:cs typeface="Arial" pitchFamily="34" charset="0"/>
            </a:endParaRPr>
          </a:p>
          <a:p>
            <a:pPr marL="342900" indent="-342900">
              <a:buFont typeface="Wingdings" pitchFamily="2" charset="2"/>
              <a:buChar char="Ø"/>
            </a:pPr>
            <a:r>
              <a:rPr lang="ro-RO" sz="1400" dirty="0" smtClean="0">
                <a:latin typeface="Arial" pitchFamily="34" charset="0"/>
                <a:cs typeface="Arial" pitchFamily="34" charset="0"/>
              </a:rPr>
              <a:t>A</a:t>
            </a:r>
            <a:r>
              <a:rPr lang="vi-VN" sz="1400" dirty="0" smtClean="0">
                <a:latin typeface="Arial" pitchFamily="34" charset="0"/>
                <a:cs typeface="Arial" pitchFamily="34" charset="0"/>
              </a:rPr>
              <a:t>u o toleranță scăzută la stres;</a:t>
            </a:r>
            <a:endParaRPr lang="ro-RO" sz="1400" dirty="0" smtClean="0">
              <a:latin typeface="Arial" pitchFamily="34" charset="0"/>
              <a:cs typeface="Arial" pitchFamily="34" charset="0"/>
            </a:endParaRPr>
          </a:p>
          <a:p>
            <a:pPr marL="342900" indent="-342900">
              <a:buFont typeface="Wingdings" pitchFamily="2" charset="2"/>
              <a:buChar char="Ø"/>
            </a:pPr>
            <a:r>
              <a:rPr lang="vi-VN" sz="1400" dirty="0" smtClean="0">
                <a:latin typeface="Arial" pitchFamily="34" charset="0"/>
                <a:cs typeface="Arial" pitchFamily="34" charset="0"/>
              </a:rPr>
              <a:t>Nu pot face față unor opinii diferite;</a:t>
            </a:r>
            <a:endParaRPr lang="ro-RO" sz="1400" dirty="0" smtClean="0">
              <a:latin typeface="Arial" pitchFamily="34" charset="0"/>
              <a:cs typeface="Arial" pitchFamily="34" charset="0"/>
            </a:endParaRPr>
          </a:p>
          <a:p>
            <a:pPr marL="342900" indent="-342900">
              <a:buFont typeface="Wingdings" pitchFamily="2" charset="2"/>
              <a:buChar char="Ø"/>
            </a:pPr>
            <a:r>
              <a:rPr lang="vi-VN" sz="1400" dirty="0" smtClean="0">
                <a:latin typeface="Arial" pitchFamily="34" charset="0"/>
                <a:cs typeface="Arial" pitchFamily="34" charset="0"/>
              </a:rPr>
              <a:t>Își invidiază copiii dacă aceștia devin prea buni la ceva;</a:t>
            </a:r>
            <a:endParaRPr lang="ro-RO" sz="1400" dirty="0" smtClean="0">
              <a:latin typeface="Arial" pitchFamily="34" charset="0"/>
              <a:cs typeface="Arial" pitchFamily="34" charset="0"/>
            </a:endParaRPr>
          </a:p>
          <a:p>
            <a:pPr marL="342900" indent="-342900">
              <a:buFont typeface="Wingdings" pitchFamily="2" charset="2"/>
              <a:buChar char="Ø"/>
            </a:pPr>
            <a:r>
              <a:rPr lang="vi-VN" sz="1400" dirty="0" smtClean="0">
                <a:latin typeface="Arial" pitchFamily="34" charset="0"/>
                <a:cs typeface="Arial" pitchFamily="34" charset="0"/>
              </a:rPr>
              <a:t>Îi fac pe copii să se simtă ca și cum le-ar datora lor ceva.  (7)</a:t>
            </a:r>
            <a:endParaRPr lang="ro-RO" sz="1400" dirty="0" smtClean="0">
              <a:latin typeface="Arial" pitchFamily="34" charset="0"/>
              <a:cs typeface="Arial" pitchFamily="34" charset="0"/>
            </a:endParaRPr>
          </a:p>
          <a:p>
            <a:pPr marL="342900" indent="-342900"/>
            <a:endParaRPr lang="en-US" sz="1400" dirty="0">
              <a:latin typeface="Arial" pitchFamily="34" charset="0"/>
              <a:cs typeface="Arial" pitchFamily="34" charset="0"/>
            </a:endParaRPr>
          </a:p>
        </p:txBody>
      </p:sp>
      <p:sp>
        <p:nvSpPr>
          <p:cNvPr id="4" name="Substituent număr diapozitiv 3"/>
          <p:cNvSpPr>
            <a:spLocks noGrp="1"/>
          </p:cNvSpPr>
          <p:nvPr>
            <p:ph type="sldNum" sz="quarter" idx="12"/>
          </p:nvPr>
        </p:nvSpPr>
        <p:spPr/>
        <p:txBody>
          <a:bodyPr/>
          <a:lstStyle/>
          <a:p>
            <a:r>
              <a:rPr lang="en-US" sz="1400" b="0" smtClean="0"/>
              <a:t>Page</a:t>
            </a:r>
            <a:r>
              <a:rPr lang="en-US" smtClean="0"/>
              <a:t> </a:t>
            </a:r>
            <a:fld id="{BBE5057F-7482-41AE-BBDB-C83C2F3461DE}"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548053" y="415184"/>
            <a:ext cx="10515600" cy="862266"/>
          </a:xfrm>
        </p:spPr>
        <p:txBody>
          <a:bodyPr>
            <a:normAutofit/>
          </a:bodyPr>
          <a:lstStyle/>
          <a:p>
            <a:r>
              <a:rPr lang="ro-RO" sz="3600" u="sng" dirty="0" smtClean="0">
                <a:solidFill>
                  <a:schemeClr val="accent6">
                    <a:lumMod val="75000"/>
                  </a:schemeClr>
                </a:solidFill>
                <a:latin typeface="Arial" pitchFamily="34" charset="0"/>
                <a:cs typeface="Arial" pitchFamily="34" charset="0"/>
              </a:rPr>
              <a:t>CONCLUZII</a:t>
            </a:r>
            <a:r>
              <a:rPr lang="en-US" sz="3600" u="sng" dirty="0" smtClean="0">
                <a:solidFill>
                  <a:schemeClr val="accent6">
                    <a:lumMod val="75000"/>
                  </a:schemeClr>
                </a:solidFill>
                <a:latin typeface="Arial" pitchFamily="34" charset="0"/>
                <a:cs typeface="Arial" pitchFamily="34" charset="0"/>
              </a:rPr>
              <a:t>:</a:t>
            </a:r>
            <a:endParaRPr lang="en-US" sz="3600" u="sng" dirty="0">
              <a:solidFill>
                <a:schemeClr val="accent6">
                  <a:lumMod val="75000"/>
                </a:schemeClr>
              </a:solidFill>
              <a:latin typeface="Arial" pitchFamily="34" charset="0"/>
              <a:cs typeface="Arial" pitchFamily="34" charset="0"/>
            </a:endParaRPr>
          </a:p>
        </p:txBody>
      </p:sp>
      <p:sp>
        <p:nvSpPr>
          <p:cNvPr id="3" name="Substituent conținut 2"/>
          <p:cNvSpPr>
            <a:spLocks noGrp="1"/>
          </p:cNvSpPr>
          <p:nvPr>
            <p:ph idx="1"/>
          </p:nvPr>
        </p:nvSpPr>
        <p:spPr>
          <a:xfrm>
            <a:off x="556846" y="1597025"/>
            <a:ext cx="10515600" cy="4548798"/>
          </a:xfrm>
        </p:spPr>
        <p:txBody>
          <a:bodyPr>
            <a:normAutofit/>
          </a:bodyPr>
          <a:lstStyle/>
          <a:p>
            <a:r>
              <a:rPr lang="vi-VN" sz="1400" dirty="0" smtClean="0">
                <a:latin typeface="Arial" pitchFamily="34" charset="0"/>
                <a:cs typeface="Arial" pitchFamily="34" charset="0"/>
              </a:rPr>
              <a:t>Copiii trebuie să fie întotdeauna crezuți atunci când dezvăluie</a:t>
            </a:r>
            <a:r>
              <a:rPr lang="ro-RO" sz="1400" dirty="0" smtClean="0">
                <a:latin typeface="Arial" pitchFamily="34" charset="0"/>
                <a:cs typeface="Arial" pitchFamily="34" charset="0"/>
              </a:rPr>
              <a:t> că au fost victimele</a:t>
            </a:r>
            <a:r>
              <a:rPr lang="vi-VN" sz="1400" dirty="0" smtClean="0">
                <a:latin typeface="Arial" pitchFamily="34" charset="0"/>
                <a:cs typeface="Arial" pitchFamily="34" charset="0"/>
              </a:rPr>
              <a:t> un</a:t>
            </a:r>
            <a:r>
              <a:rPr lang="ro-RO" sz="1400" dirty="0" smtClean="0">
                <a:latin typeface="Arial" pitchFamily="34" charset="0"/>
                <a:cs typeface="Arial" pitchFamily="34" charset="0"/>
              </a:rPr>
              <a:t>ui</a:t>
            </a:r>
            <a:r>
              <a:rPr lang="vi-VN" sz="1400" dirty="0" smtClean="0">
                <a:latin typeface="Arial" pitchFamily="34" charset="0"/>
                <a:cs typeface="Arial" pitchFamily="34" charset="0"/>
              </a:rPr>
              <a:t> abuz. Este </a:t>
            </a:r>
            <a:r>
              <a:rPr lang="ro-RO" sz="1400" dirty="0" smtClean="0">
                <a:latin typeface="Arial" pitchFamily="34" charset="0"/>
                <a:cs typeface="Arial" pitchFamily="34" charset="0"/>
              </a:rPr>
              <a:t>demonstrat că</a:t>
            </a:r>
            <a:r>
              <a:rPr lang="vi-VN" sz="1400" dirty="0" smtClean="0">
                <a:latin typeface="Arial" pitchFamily="34" charset="0"/>
                <a:cs typeface="Arial" pitchFamily="34" charset="0"/>
              </a:rPr>
              <a:t> rareori inventează astfel de acuzații.</a:t>
            </a:r>
            <a:endParaRPr lang="ro-RO" sz="1400" dirty="0" smtClean="0">
              <a:latin typeface="Arial" pitchFamily="34" charset="0"/>
              <a:cs typeface="Arial" pitchFamily="34" charset="0"/>
            </a:endParaRPr>
          </a:p>
          <a:p>
            <a:r>
              <a:rPr lang="vi-VN" sz="1400" dirty="0" smtClean="0">
                <a:latin typeface="Arial" pitchFamily="34" charset="0"/>
                <a:cs typeface="Arial" pitchFamily="34" charset="0"/>
              </a:rPr>
              <a:t>Dacă un copil v-a dezvăluit </a:t>
            </a:r>
            <a:r>
              <a:rPr lang="ro-RO" sz="1400" dirty="0" smtClean="0">
                <a:latin typeface="Arial" pitchFamily="34" charset="0"/>
                <a:cs typeface="Arial" pitchFamily="34" charset="0"/>
              </a:rPr>
              <a:t>acest lucru</a:t>
            </a:r>
            <a:r>
              <a:rPr lang="vi-VN" sz="1400" dirty="0" smtClean="0">
                <a:latin typeface="Arial" pitchFamily="34" charset="0"/>
                <a:cs typeface="Arial" pitchFamily="34" charset="0"/>
              </a:rPr>
              <a:t>, înseamnă că are încredere în dumneavoastră. Ascultați-l cât de calm și de liniștit puteți. Nu faceți promisiuni pe care nu le puteți respecta.</a:t>
            </a:r>
            <a:endParaRPr lang="ro-RO" sz="1400" dirty="0" smtClean="0">
              <a:latin typeface="Arial" pitchFamily="34" charset="0"/>
              <a:cs typeface="Arial" pitchFamily="34" charset="0"/>
            </a:endParaRPr>
          </a:p>
          <a:p>
            <a:r>
              <a:rPr lang="it-IT" sz="1400" dirty="0" smtClean="0">
                <a:latin typeface="Arial" pitchFamily="34" charset="0"/>
                <a:cs typeface="Arial" pitchFamily="34" charset="0"/>
              </a:rPr>
              <a:t>Luați în considerare posibilitatea de a-i spune copilului:</a:t>
            </a:r>
            <a:endParaRPr lang="ro-RO" sz="1400" dirty="0" smtClean="0">
              <a:latin typeface="Arial" pitchFamily="34" charset="0"/>
              <a:cs typeface="Arial" pitchFamily="34" charset="0"/>
            </a:endParaRPr>
          </a:p>
          <a:p>
            <a:pPr>
              <a:buFont typeface="Wingdings" pitchFamily="2" charset="2"/>
              <a:buChar char="Ø"/>
            </a:pPr>
            <a:r>
              <a:rPr lang="vi-VN" sz="1400" dirty="0" smtClean="0">
                <a:latin typeface="Arial" pitchFamily="34" charset="0"/>
                <a:cs typeface="Arial" pitchFamily="34" charset="0"/>
              </a:rPr>
              <a:t>că îl credeți;  </a:t>
            </a:r>
            <a:endParaRPr lang="ro-RO" sz="1400" dirty="0" smtClean="0">
              <a:latin typeface="Arial" pitchFamily="34" charset="0"/>
              <a:cs typeface="Arial" pitchFamily="34" charset="0"/>
            </a:endParaRPr>
          </a:p>
          <a:p>
            <a:pPr>
              <a:buFont typeface="Wingdings" pitchFamily="2" charset="2"/>
              <a:buChar char="Ø"/>
            </a:pPr>
            <a:r>
              <a:rPr lang="vi-VN" sz="1400" dirty="0" smtClean="0">
                <a:latin typeface="Arial" pitchFamily="34" charset="0"/>
                <a:cs typeface="Arial" pitchFamily="34" charset="0"/>
              </a:rPr>
              <a:t>că vă bucurați că v-a spus;  </a:t>
            </a:r>
            <a:endParaRPr lang="ro-RO" sz="1400" dirty="0" smtClean="0">
              <a:latin typeface="Arial" pitchFamily="34" charset="0"/>
              <a:cs typeface="Arial" pitchFamily="34" charset="0"/>
            </a:endParaRPr>
          </a:p>
          <a:p>
            <a:pPr>
              <a:buFont typeface="Wingdings" pitchFamily="2" charset="2"/>
              <a:buChar char="Ø"/>
            </a:pPr>
            <a:r>
              <a:rPr lang="vi-VN" sz="1400" dirty="0" smtClean="0">
                <a:latin typeface="Arial" pitchFamily="34" charset="0"/>
                <a:cs typeface="Arial" pitchFamily="34" charset="0"/>
              </a:rPr>
              <a:t>că abuzul </a:t>
            </a:r>
            <a:r>
              <a:rPr lang="ro-RO" sz="1400" dirty="0" smtClean="0">
                <a:latin typeface="Arial" pitchFamily="34" charset="0"/>
                <a:cs typeface="Arial" pitchFamily="34" charset="0"/>
              </a:rPr>
              <a:t>categoric </a:t>
            </a:r>
            <a:r>
              <a:rPr lang="vi-VN" sz="1400" dirty="0" smtClean="0">
                <a:solidFill>
                  <a:srgbClr val="FF0000"/>
                </a:solidFill>
                <a:latin typeface="Arial" pitchFamily="34" charset="0"/>
                <a:cs typeface="Arial" pitchFamily="34" charset="0"/>
              </a:rPr>
              <a:t>NU</a:t>
            </a:r>
            <a:r>
              <a:rPr lang="vi-VN" sz="1400" dirty="0" smtClean="0">
                <a:latin typeface="Arial" pitchFamily="34" charset="0"/>
                <a:cs typeface="Arial" pitchFamily="34" charset="0"/>
              </a:rPr>
              <a:t> </a:t>
            </a:r>
            <a:r>
              <a:rPr lang="ro-RO" sz="1400" dirty="0" smtClean="0">
                <a:latin typeface="Arial" pitchFamily="34" charset="0"/>
                <a:cs typeface="Arial" pitchFamily="34" charset="0"/>
              </a:rPr>
              <a:t>s-a întâmplat din</a:t>
            </a:r>
            <a:r>
              <a:rPr lang="vi-VN" sz="1400" dirty="0" smtClean="0">
                <a:latin typeface="Arial" pitchFamily="34" charset="0"/>
                <a:cs typeface="Arial" pitchFamily="34" charset="0"/>
              </a:rPr>
              <a:t> vina lor;  </a:t>
            </a:r>
            <a:endParaRPr lang="ro-RO" sz="1400" dirty="0" smtClean="0">
              <a:latin typeface="Arial" pitchFamily="34" charset="0"/>
              <a:cs typeface="Arial" pitchFamily="34" charset="0"/>
            </a:endParaRPr>
          </a:p>
          <a:p>
            <a:pPr>
              <a:buFont typeface="Wingdings" pitchFamily="2" charset="2"/>
              <a:buChar char="Ø"/>
            </a:pPr>
            <a:r>
              <a:rPr lang="vi-VN" sz="1400" dirty="0" smtClean="0">
                <a:latin typeface="Arial" pitchFamily="34" charset="0"/>
                <a:cs typeface="Arial" pitchFamily="34" charset="0"/>
              </a:rPr>
              <a:t>că veți face tot posibilul pentru a găsi ajutor.</a:t>
            </a:r>
            <a:endParaRPr lang="ro-RO" sz="1400" dirty="0" smtClean="0">
              <a:latin typeface="Arial" pitchFamily="34" charset="0"/>
              <a:cs typeface="Arial" pitchFamily="34" charset="0"/>
            </a:endParaRPr>
          </a:p>
          <a:p>
            <a:endParaRPr lang="ro-RO" sz="1400" dirty="0" smtClean="0">
              <a:latin typeface="Arial" pitchFamily="34" charset="0"/>
              <a:cs typeface="Arial" pitchFamily="34" charset="0"/>
            </a:endParaRPr>
          </a:p>
          <a:p>
            <a:r>
              <a:rPr lang="vi-VN" sz="1400" dirty="0" smtClean="0">
                <a:latin typeface="Arial" pitchFamily="34" charset="0"/>
                <a:cs typeface="Arial" pitchFamily="34" charset="0"/>
              </a:rPr>
              <a:t>După ce un copil dezvăluie un abuz, responsabilitatea dumneavoastră este de a raporta acest lucru autorităților( poliția, protecția copilului).</a:t>
            </a:r>
            <a:endParaRPr lang="ro-RO" sz="1400" dirty="0" smtClean="0">
              <a:latin typeface="Arial" pitchFamily="34" charset="0"/>
              <a:cs typeface="Arial" pitchFamily="34" charset="0"/>
            </a:endParaRPr>
          </a:p>
          <a:p>
            <a:r>
              <a:rPr lang="vi-VN" sz="1400" dirty="0" smtClean="0">
                <a:latin typeface="Arial" pitchFamily="34" charset="0"/>
                <a:cs typeface="Arial" pitchFamily="34" charset="0"/>
              </a:rPr>
              <a:t>Prin acest proces puteți găsi mai multe servicii pentru a ajuta victima, cum ar fi terapia și consilierea.  (8)</a:t>
            </a:r>
            <a:endParaRPr lang="ro-RO" sz="1400" dirty="0" smtClean="0">
              <a:latin typeface="Arial" pitchFamily="34" charset="0"/>
              <a:cs typeface="Arial" pitchFamily="34" charset="0"/>
            </a:endParaRPr>
          </a:p>
        </p:txBody>
      </p:sp>
      <p:sp>
        <p:nvSpPr>
          <p:cNvPr id="4" name="Substituent număr diapozitiv 3"/>
          <p:cNvSpPr>
            <a:spLocks noGrp="1"/>
          </p:cNvSpPr>
          <p:nvPr>
            <p:ph type="sldNum" sz="quarter" idx="12"/>
          </p:nvPr>
        </p:nvSpPr>
        <p:spPr/>
        <p:txBody>
          <a:bodyPr/>
          <a:lstStyle/>
          <a:p>
            <a:r>
              <a:rPr lang="en-US" sz="1400" b="0" smtClean="0"/>
              <a:t>Page</a:t>
            </a:r>
            <a:r>
              <a:rPr lang="en-US" smtClean="0"/>
              <a:t> </a:t>
            </a:r>
            <a:fld id="{BBE5057F-7482-41AE-BBDB-C83C2F3461DE}"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a:bodyPr>
          <a:lstStyle/>
          <a:p>
            <a:r>
              <a:rPr lang="en-US" sz="3600" u="sng" dirty="0" smtClean="0">
                <a:latin typeface="Arial" pitchFamily="34" charset="0"/>
                <a:cs typeface="Arial" pitchFamily="34" charset="0"/>
              </a:rPr>
              <a:t>BIBLIOGRAPHY:</a:t>
            </a:r>
            <a:endParaRPr lang="en-US" sz="3600" u="sng" dirty="0">
              <a:latin typeface="Arial" pitchFamily="34" charset="0"/>
              <a:cs typeface="Arial" pitchFamily="34" charset="0"/>
            </a:endParaRPr>
          </a:p>
        </p:txBody>
      </p:sp>
      <p:sp>
        <p:nvSpPr>
          <p:cNvPr id="3" name="Substituent conținut 2"/>
          <p:cNvSpPr>
            <a:spLocks noGrp="1"/>
          </p:cNvSpPr>
          <p:nvPr>
            <p:ph idx="1"/>
          </p:nvPr>
        </p:nvSpPr>
        <p:spPr/>
        <p:txBody>
          <a:bodyPr>
            <a:normAutofit/>
          </a:bodyPr>
          <a:lstStyle/>
          <a:p>
            <a:r>
              <a:rPr lang="en-US" sz="1400" dirty="0" smtClean="0">
                <a:solidFill>
                  <a:schemeClr val="tx2"/>
                </a:solidFill>
                <a:latin typeface="Arial" pitchFamily="34" charset="0"/>
                <a:cs typeface="Arial" pitchFamily="34" charset="0"/>
              </a:rPr>
              <a:t>2: </a:t>
            </a:r>
            <a:r>
              <a:rPr lang="ro-RO" sz="1400" dirty="0" smtClean="0">
                <a:solidFill>
                  <a:schemeClr val="tx2"/>
                </a:solidFill>
                <a:latin typeface="Arial" pitchFamily="34" charset="0"/>
                <a:ea typeface="Calibri" panose="020F0502020204030204" pitchFamily="34" charset="0"/>
                <a:cs typeface="Arial" pitchFamily="34" charset="0"/>
              </a:rPr>
              <a:t> </a:t>
            </a:r>
            <a:r>
              <a:rPr lang="ro-RO" sz="1400" dirty="0" err="1" smtClean="0">
                <a:solidFill>
                  <a:schemeClr val="tx2"/>
                </a:solidFill>
                <a:latin typeface="Arial" pitchFamily="34" charset="0"/>
                <a:ea typeface="Calibri" panose="020F0502020204030204" pitchFamily="34" charset="0"/>
                <a:cs typeface="Arial" pitchFamily="34" charset="0"/>
              </a:rPr>
              <a:t>Beatty</a:t>
            </a:r>
            <a:r>
              <a:rPr lang="ro-RO" sz="1400" dirty="0" smtClean="0">
                <a:solidFill>
                  <a:schemeClr val="tx2"/>
                </a:solidFill>
                <a:latin typeface="Arial" pitchFamily="34" charset="0"/>
                <a:ea typeface="Calibri" panose="020F0502020204030204" pitchFamily="34" charset="0"/>
                <a:cs typeface="Arial" pitchFamily="34" charset="0"/>
              </a:rPr>
              <a:t>, Avery, ,,</a:t>
            </a:r>
            <a:r>
              <a:rPr lang="en-US" sz="1400" dirty="0" smtClean="0">
                <a:solidFill>
                  <a:schemeClr val="tx2"/>
                </a:solidFill>
                <a:latin typeface="Arial" pitchFamily="34" charset="0"/>
                <a:ea typeface="Calibri" panose="020F0502020204030204" pitchFamily="34" charset="0"/>
                <a:cs typeface="Arial" pitchFamily="34" charset="0"/>
              </a:rPr>
              <a:t> THE EFFECTS OF EARLY CHILD PHYSICAL ABUSE ON SOCIAL AND ACADEMIC COMPETENCE IN MIDDLE CHILDHOOD‘’ (</a:t>
            </a:r>
            <a:r>
              <a:rPr lang="en-US" sz="1400" dirty="0" smtClean="0">
                <a:solidFill>
                  <a:schemeClr val="tx2"/>
                </a:solidFill>
                <a:latin typeface="Arial" pitchFamily="34" charset="0"/>
                <a:ea typeface="Calibri" panose="020F0502020204030204" pitchFamily="34" charset="0"/>
                <a:cs typeface="Arial" pitchFamily="34" charset="0"/>
                <a:hlinkClick r:id="rId2"/>
              </a:rPr>
              <a:t>https://digitalcommons.uri.edu/cgi/viewcontent.cgi?article=2830&amp;context=theses</a:t>
            </a:r>
            <a:r>
              <a:rPr lang="en-US" sz="1400" dirty="0" smtClean="0">
                <a:solidFill>
                  <a:schemeClr val="tx2"/>
                </a:solidFill>
                <a:latin typeface="Arial" pitchFamily="34" charset="0"/>
                <a:ea typeface="Calibri" panose="020F0502020204030204" pitchFamily="34" charset="0"/>
                <a:cs typeface="Arial" pitchFamily="34" charset="0"/>
              </a:rPr>
              <a:t> )</a:t>
            </a:r>
          </a:p>
          <a:p>
            <a:r>
              <a:rPr lang="en-US" sz="1400" dirty="0" smtClean="0">
                <a:solidFill>
                  <a:schemeClr val="tx2"/>
                </a:solidFill>
                <a:latin typeface="Arial" pitchFamily="34" charset="0"/>
                <a:ea typeface="Calibri" panose="020F0502020204030204" pitchFamily="34" charset="0"/>
                <a:cs typeface="Arial" pitchFamily="34" charset="0"/>
              </a:rPr>
              <a:t>3: </a:t>
            </a:r>
            <a:r>
              <a:rPr lang="en-US" sz="1400" dirty="0" err="1" smtClean="0">
                <a:solidFill>
                  <a:schemeClr val="tx2"/>
                </a:solidFill>
                <a:latin typeface="Arial" pitchFamily="34" charset="0"/>
                <a:ea typeface="Calibri" panose="020F0502020204030204" pitchFamily="34" charset="0"/>
                <a:cs typeface="Arial" pitchFamily="34" charset="0"/>
              </a:rPr>
              <a:t>Shen</a:t>
            </a:r>
            <a:r>
              <a:rPr lang="en-US" sz="1400" dirty="0" smtClean="0">
                <a:solidFill>
                  <a:schemeClr val="tx2"/>
                </a:solidFill>
                <a:latin typeface="Arial" pitchFamily="34" charset="0"/>
                <a:ea typeface="Calibri" panose="020F0502020204030204" pitchFamily="34" charset="0"/>
                <a:cs typeface="Arial" pitchFamily="34" charset="0"/>
              </a:rPr>
              <a:t>, </a:t>
            </a:r>
            <a:r>
              <a:rPr lang="en-US" sz="1400" dirty="0" err="1" smtClean="0">
                <a:solidFill>
                  <a:schemeClr val="tx2"/>
                </a:solidFill>
                <a:latin typeface="Arial" pitchFamily="34" charset="0"/>
                <a:ea typeface="Calibri" panose="020F0502020204030204" pitchFamily="34" charset="0"/>
                <a:cs typeface="Arial" pitchFamily="34" charset="0"/>
              </a:rPr>
              <a:t>Xiaoxin</a:t>
            </a:r>
            <a:r>
              <a:rPr lang="en-US" sz="1400" dirty="0" smtClean="0">
                <a:solidFill>
                  <a:schemeClr val="tx2"/>
                </a:solidFill>
                <a:latin typeface="Arial" pitchFamily="34" charset="0"/>
                <a:ea typeface="Calibri" panose="020F0502020204030204" pitchFamily="34" charset="0"/>
                <a:cs typeface="Arial" pitchFamily="34" charset="0"/>
              </a:rPr>
              <a:t>, ,, EFFECTS OF VERBAL VIOLENCE BY PARENTS ON PRESCHOOL CHILDREN'S INTERPERSONAL RELATIONSHIP FORMATION‘’  (</a:t>
            </a:r>
            <a:r>
              <a:rPr lang="en-US" sz="1400" dirty="0" smtClean="0">
                <a:solidFill>
                  <a:schemeClr val="tx2"/>
                </a:solidFill>
                <a:latin typeface="Arial" pitchFamily="34" charset="0"/>
                <a:ea typeface="Calibri" panose="020F0502020204030204" pitchFamily="34" charset="0"/>
                <a:cs typeface="Arial" pitchFamily="34" charset="0"/>
                <a:hlinkClick r:id="rId3" action="ppaction://hlinkfile"/>
              </a:rPr>
              <a:t>file:///C:/Users/Admin/Downloads/125975978.pdf</a:t>
            </a:r>
            <a:r>
              <a:rPr lang="en-US" sz="1400" dirty="0" smtClean="0">
                <a:solidFill>
                  <a:schemeClr val="tx2"/>
                </a:solidFill>
                <a:latin typeface="Arial" pitchFamily="34" charset="0"/>
                <a:ea typeface="Calibri" panose="020F0502020204030204" pitchFamily="34" charset="0"/>
                <a:cs typeface="Arial" pitchFamily="34" charset="0"/>
              </a:rPr>
              <a:t> )</a:t>
            </a:r>
          </a:p>
          <a:p>
            <a:r>
              <a:rPr lang="en-US" sz="1400" dirty="0" smtClean="0">
                <a:solidFill>
                  <a:schemeClr val="tx2"/>
                </a:solidFill>
                <a:latin typeface="Arial" pitchFamily="34" charset="0"/>
                <a:ea typeface="Calibri" panose="020F0502020204030204" pitchFamily="34" charset="0"/>
                <a:cs typeface="Arial" pitchFamily="34" charset="0"/>
              </a:rPr>
              <a:t>4: </a:t>
            </a:r>
            <a:r>
              <a:rPr lang="en-US" sz="1400" dirty="0" err="1" smtClean="0">
                <a:solidFill>
                  <a:schemeClr val="tx2"/>
                </a:solidFill>
                <a:latin typeface="Arial" pitchFamily="34" charset="0"/>
                <a:ea typeface="Calibri" panose="020F0502020204030204" pitchFamily="34" charset="0"/>
                <a:cs typeface="Arial" pitchFamily="34" charset="0"/>
              </a:rPr>
              <a:t>Briere</a:t>
            </a:r>
            <a:r>
              <a:rPr lang="en-US" sz="1400" dirty="0" smtClean="0">
                <a:solidFill>
                  <a:schemeClr val="tx2"/>
                </a:solidFill>
                <a:latin typeface="Arial" pitchFamily="34" charset="0"/>
                <a:ea typeface="Calibri" panose="020F0502020204030204" pitchFamily="34" charset="0"/>
                <a:cs typeface="Arial" pitchFamily="34" charset="0"/>
              </a:rPr>
              <a:t>, John&amp; Elliott, Diana, ,,Immediate and Long-Term Impacts of Child Sexual Abuse’’</a:t>
            </a:r>
          </a:p>
          <a:p>
            <a:pPr marL="0" indent="0">
              <a:buNone/>
            </a:pPr>
            <a:r>
              <a:rPr lang="en-US" sz="1400" dirty="0" smtClean="0">
                <a:solidFill>
                  <a:schemeClr val="tx2"/>
                </a:solidFill>
                <a:latin typeface="Arial" pitchFamily="34" charset="0"/>
                <a:ea typeface="Calibri" panose="020F0502020204030204" pitchFamily="34" charset="0"/>
                <a:cs typeface="Arial" pitchFamily="34" charset="0"/>
              </a:rPr>
              <a:t>( </a:t>
            </a:r>
            <a:r>
              <a:rPr lang="en-US" sz="1400" dirty="0" smtClean="0">
                <a:solidFill>
                  <a:schemeClr val="tx2"/>
                </a:solidFill>
                <a:latin typeface="Arial" pitchFamily="34" charset="0"/>
                <a:ea typeface="Calibri" panose="020F0502020204030204" pitchFamily="34" charset="0"/>
                <a:cs typeface="Arial" pitchFamily="34" charset="0"/>
                <a:hlinkClick r:id="rId4"/>
              </a:rPr>
              <a:t>https://www.researchgate.net/publication/15393977_Immediate_and_Long-Term_Impacts_of_Child_Sexual_Abuse</a:t>
            </a:r>
            <a:r>
              <a:rPr lang="en-US" sz="1400" dirty="0" smtClean="0">
                <a:solidFill>
                  <a:schemeClr val="tx2"/>
                </a:solidFill>
                <a:latin typeface="Arial" pitchFamily="34" charset="0"/>
                <a:ea typeface="Calibri" panose="020F0502020204030204" pitchFamily="34" charset="0"/>
                <a:cs typeface="Arial" pitchFamily="34" charset="0"/>
              </a:rPr>
              <a:t> )</a:t>
            </a:r>
          </a:p>
          <a:p>
            <a:r>
              <a:rPr lang="en-US" sz="1400" dirty="0" smtClean="0">
                <a:solidFill>
                  <a:schemeClr val="tx2"/>
                </a:solidFill>
                <a:latin typeface="Arial" pitchFamily="34" charset="0"/>
                <a:ea typeface="Calibri" panose="020F0502020204030204" pitchFamily="34" charset="0"/>
                <a:cs typeface="Arial" pitchFamily="34" charset="0"/>
              </a:rPr>
              <a:t>5: </a:t>
            </a:r>
            <a:r>
              <a:rPr lang="en-US" sz="1400" dirty="0" err="1" smtClean="0">
                <a:solidFill>
                  <a:schemeClr val="tx2"/>
                </a:solidFill>
                <a:latin typeface="Arial" pitchFamily="34" charset="0"/>
                <a:ea typeface="Calibri" panose="020F0502020204030204" pitchFamily="34" charset="0"/>
                <a:cs typeface="Arial" pitchFamily="34" charset="0"/>
              </a:rPr>
              <a:t>Biernbaum</a:t>
            </a:r>
            <a:r>
              <a:rPr lang="en-US" sz="1400" dirty="0" smtClean="0">
                <a:solidFill>
                  <a:schemeClr val="tx2"/>
                </a:solidFill>
                <a:latin typeface="Arial" pitchFamily="34" charset="0"/>
                <a:ea typeface="Calibri" panose="020F0502020204030204" pitchFamily="34" charset="0"/>
                <a:cs typeface="Arial" pitchFamily="34" charset="0"/>
              </a:rPr>
              <a:t>, Mark A. ,  ,,Childhood Emotional Abuse: Effects on Brain Development, PTSD, and Adult </a:t>
            </a:r>
            <a:r>
              <a:rPr lang="en-US" sz="1400" dirty="0" err="1" smtClean="0">
                <a:solidFill>
                  <a:schemeClr val="tx2"/>
                </a:solidFill>
                <a:latin typeface="Arial" pitchFamily="34" charset="0"/>
                <a:ea typeface="Calibri" panose="020F0502020204030204" pitchFamily="34" charset="0"/>
                <a:cs typeface="Arial" pitchFamily="34" charset="0"/>
              </a:rPr>
              <a:t>Outcomes.A</a:t>
            </a:r>
            <a:r>
              <a:rPr lang="en-US" sz="1400" dirty="0" smtClean="0">
                <a:solidFill>
                  <a:schemeClr val="tx2"/>
                </a:solidFill>
                <a:latin typeface="Arial" pitchFamily="34" charset="0"/>
                <a:ea typeface="Calibri" panose="020F0502020204030204" pitchFamily="34" charset="0"/>
                <a:cs typeface="Arial" pitchFamily="34" charset="0"/>
              </a:rPr>
              <a:t> Commentary‘’   (</a:t>
            </a:r>
            <a:r>
              <a:rPr lang="en-US" sz="1400" dirty="0" smtClean="0">
                <a:solidFill>
                  <a:schemeClr val="tx2"/>
                </a:solidFill>
                <a:latin typeface="Arial" pitchFamily="34" charset="0"/>
                <a:ea typeface="Calibri" panose="020F0502020204030204" pitchFamily="34" charset="0"/>
                <a:cs typeface="Arial" pitchFamily="34" charset="0"/>
                <a:hlinkClick r:id="rId5"/>
              </a:rPr>
              <a:t>https://www.researchgate.net/publication/341878888_Childhood_Emotional_Abuse_Effects_on_Brain_Development_PTSD_and_Adult_Outcomes_A_Commentary</a:t>
            </a:r>
            <a:r>
              <a:rPr lang="en-US" sz="1400" dirty="0" smtClean="0">
                <a:solidFill>
                  <a:schemeClr val="tx2"/>
                </a:solidFill>
                <a:latin typeface="Arial" pitchFamily="34" charset="0"/>
                <a:ea typeface="Calibri" panose="020F0502020204030204" pitchFamily="34" charset="0"/>
                <a:cs typeface="Arial" pitchFamily="34" charset="0"/>
              </a:rPr>
              <a:t> )</a:t>
            </a:r>
          </a:p>
          <a:p>
            <a:r>
              <a:rPr lang="en-US" sz="1400" dirty="0" smtClean="0">
                <a:solidFill>
                  <a:schemeClr val="tx2"/>
                </a:solidFill>
                <a:latin typeface="Arial" pitchFamily="34" charset="0"/>
                <a:ea typeface="Calibri" panose="020F0502020204030204" pitchFamily="34" charset="0"/>
                <a:cs typeface="Arial" pitchFamily="34" charset="0"/>
              </a:rPr>
              <a:t>6: Hooper, Lisa M. , ,,Defining and Understanding </a:t>
            </a:r>
            <a:r>
              <a:rPr lang="en-US" sz="1400" dirty="0" err="1" smtClean="0">
                <a:solidFill>
                  <a:schemeClr val="tx2"/>
                </a:solidFill>
                <a:latin typeface="Arial" pitchFamily="34" charset="0"/>
                <a:ea typeface="Calibri" panose="020F0502020204030204" pitchFamily="34" charset="0"/>
                <a:cs typeface="Arial" pitchFamily="34" charset="0"/>
              </a:rPr>
              <a:t>Parentification:Implications</a:t>
            </a:r>
            <a:r>
              <a:rPr lang="en-US" sz="1400" dirty="0" smtClean="0">
                <a:solidFill>
                  <a:schemeClr val="tx2"/>
                </a:solidFill>
                <a:latin typeface="Arial" pitchFamily="34" charset="0"/>
                <a:ea typeface="Calibri" panose="020F0502020204030204" pitchFamily="34" charset="0"/>
                <a:cs typeface="Arial" pitchFamily="34" charset="0"/>
              </a:rPr>
              <a:t> for All Counselors‘’</a:t>
            </a:r>
          </a:p>
          <a:p>
            <a:pPr marL="0" indent="0">
              <a:buNone/>
            </a:pPr>
            <a:r>
              <a:rPr lang="en-US" sz="1400" dirty="0" smtClean="0">
                <a:solidFill>
                  <a:schemeClr val="tx2"/>
                </a:solidFill>
                <a:latin typeface="Arial" pitchFamily="34" charset="0"/>
                <a:ea typeface="Calibri" panose="020F0502020204030204" pitchFamily="34" charset="0"/>
                <a:cs typeface="Arial" pitchFamily="34" charset="0"/>
              </a:rPr>
              <a:t>(</a:t>
            </a:r>
            <a:r>
              <a:rPr lang="en-US" sz="1400" dirty="0" smtClean="0">
                <a:solidFill>
                  <a:schemeClr val="tx2"/>
                </a:solidFill>
                <a:latin typeface="Arial" pitchFamily="34" charset="0"/>
                <a:ea typeface="Calibri" panose="020F0502020204030204" pitchFamily="34" charset="0"/>
                <a:cs typeface="Arial" pitchFamily="34" charset="0"/>
                <a:hlinkClick r:id="rId6"/>
              </a:rPr>
              <a:t>https://files.eric.ed.gov/fulltext/EJ875392.pdf</a:t>
            </a:r>
            <a:r>
              <a:rPr lang="en-US" sz="1400" dirty="0" smtClean="0">
                <a:solidFill>
                  <a:schemeClr val="tx2"/>
                </a:solidFill>
                <a:latin typeface="Arial" pitchFamily="34" charset="0"/>
                <a:ea typeface="Calibri" panose="020F0502020204030204" pitchFamily="34" charset="0"/>
                <a:cs typeface="Arial" pitchFamily="34" charset="0"/>
              </a:rPr>
              <a:t> )</a:t>
            </a:r>
          </a:p>
          <a:p>
            <a:endParaRPr lang="en-US" dirty="0"/>
          </a:p>
        </p:txBody>
      </p:sp>
      <p:sp>
        <p:nvSpPr>
          <p:cNvPr id="4" name="Substituent număr diapozitiv 3"/>
          <p:cNvSpPr>
            <a:spLocks noGrp="1"/>
          </p:cNvSpPr>
          <p:nvPr>
            <p:ph type="sldNum" sz="quarter" idx="12"/>
          </p:nvPr>
        </p:nvSpPr>
        <p:spPr/>
        <p:txBody>
          <a:bodyPr/>
          <a:lstStyle/>
          <a:p>
            <a:r>
              <a:rPr lang="en-US" sz="1400" b="0" smtClean="0"/>
              <a:t>Page</a:t>
            </a:r>
            <a:r>
              <a:rPr lang="en-US" smtClean="0"/>
              <a:t> </a:t>
            </a:r>
            <a:fld id="{BBE5057F-7482-41AE-BBDB-C83C2F3461DE}"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a:bodyPr>
          <a:lstStyle/>
          <a:p>
            <a:r>
              <a:rPr lang="en-US" sz="3600" u="sng" dirty="0" smtClean="0">
                <a:latin typeface="Arial" pitchFamily="34" charset="0"/>
                <a:cs typeface="Arial" pitchFamily="34" charset="0"/>
              </a:rPr>
              <a:t>WEBGRAPHY:</a:t>
            </a:r>
            <a:endParaRPr lang="en-US" sz="3600" u="sng" dirty="0">
              <a:latin typeface="Arial" pitchFamily="34" charset="0"/>
              <a:cs typeface="Arial" pitchFamily="34" charset="0"/>
            </a:endParaRPr>
          </a:p>
        </p:txBody>
      </p:sp>
      <p:sp>
        <p:nvSpPr>
          <p:cNvPr id="3" name="Substituent conținut 2"/>
          <p:cNvSpPr>
            <a:spLocks noGrp="1"/>
          </p:cNvSpPr>
          <p:nvPr>
            <p:ph idx="1"/>
          </p:nvPr>
        </p:nvSpPr>
        <p:spPr/>
        <p:txBody>
          <a:bodyPr/>
          <a:lstStyle/>
          <a:p>
            <a:r>
              <a:rPr lang="en-US" sz="1400" dirty="0" smtClean="0">
                <a:solidFill>
                  <a:schemeClr val="tx2"/>
                </a:solidFill>
                <a:latin typeface="Arial" pitchFamily="34" charset="0"/>
                <a:cs typeface="Arial" pitchFamily="34" charset="0"/>
              </a:rPr>
              <a:t>1: </a:t>
            </a:r>
            <a:r>
              <a:rPr lang="ro-RO" sz="1400" u="sng" dirty="0" smtClean="0">
                <a:solidFill>
                  <a:schemeClr val="tx2"/>
                </a:solidFill>
                <a:latin typeface="Arial" pitchFamily="34" charset="0"/>
                <a:ea typeface="Calibri" panose="020F0502020204030204" pitchFamily="34" charset="0"/>
                <a:cs typeface="Arial" pitchFamily="34" charset="0"/>
                <a:hlinkClick r:id="rId2"/>
              </a:rPr>
              <a:t>https://somersetsafeguardingadults.org.uk/information-for-the-public/what-is-abuse/</a:t>
            </a:r>
            <a:r>
              <a:rPr lang="en-US" sz="1400" u="sng" dirty="0" smtClean="0">
                <a:solidFill>
                  <a:schemeClr val="tx2"/>
                </a:solidFill>
                <a:latin typeface="Arial" pitchFamily="34" charset="0"/>
                <a:ea typeface="Calibri" panose="020F0502020204030204" pitchFamily="34" charset="0"/>
                <a:cs typeface="Arial" pitchFamily="34" charset="0"/>
              </a:rPr>
              <a:t> </a:t>
            </a:r>
          </a:p>
          <a:p>
            <a:r>
              <a:rPr lang="en-US" sz="1400" dirty="0" smtClean="0">
                <a:solidFill>
                  <a:schemeClr val="tx2"/>
                </a:solidFill>
                <a:latin typeface="Arial" pitchFamily="34" charset="0"/>
                <a:ea typeface="Calibri" panose="020F0502020204030204" pitchFamily="34" charset="0"/>
                <a:cs typeface="Arial" pitchFamily="34" charset="0"/>
              </a:rPr>
              <a:t>7: </a:t>
            </a:r>
            <a:r>
              <a:rPr lang="ro-RO" sz="1400" u="sng" dirty="0" smtClean="0">
                <a:solidFill>
                  <a:srgbClr val="0563C1"/>
                </a:solidFill>
                <a:latin typeface="Arial" pitchFamily="34" charset="0"/>
                <a:ea typeface="Calibri" panose="020F0502020204030204" pitchFamily="34" charset="0"/>
                <a:cs typeface="Arial" pitchFamily="34" charset="0"/>
                <a:hlinkClick r:id="rId3"/>
              </a:rPr>
              <a:t>https://ptspsychology.com/wp-content/uploads/2021/08/Parentification-and-Adultification_SSalicru-PTS-Psychology.pdf</a:t>
            </a:r>
            <a:r>
              <a:rPr lang="en-US" sz="1400" dirty="0" smtClean="0">
                <a:latin typeface="Arial" pitchFamily="34" charset="0"/>
                <a:ea typeface="Calibri" panose="020F0502020204030204" pitchFamily="34" charset="0"/>
                <a:cs typeface="Arial" pitchFamily="34" charset="0"/>
              </a:rPr>
              <a:t> </a:t>
            </a:r>
            <a:endParaRPr lang="en-US" sz="1400" dirty="0" smtClean="0">
              <a:solidFill>
                <a:schemeClr val="tx2"/>
              </a:solidFill>
              <a:latin typeface="Arial" pitchFamily="34" charset="0"/>
              <a:ea typeface="Calibri" panose="020F0502020204030204" pitchFamily="34" charset="0"/>
              <a:cs typeface="Arial" pitchFamily="34" charset="0"/>
            </a:endParaRPr>
          </a:p>
          <a:p>
            <a:r>
              <a:rPr lang="en-US" sz="1400" dirty="0" smtClean="0">
                <a:solidFill>
                  <a:schemeClr val="tx2"/>
                </a:solidFill>
                <a:latin typeface="Arial" pitchFamily="34" charset="0"/>
                <a:ea typeface="Calibri" panose="020F0502020204030204" pitchFamily="34" charset="0"/>
                <a:cs typeface="Arial" pitchFamily="34" charset="0"/>
              </a:rPr>
              <a:t>8: </a:t>
            </a:r>
            <a:r>
              <a:rPr lang="ro-RO" sz="1400" u="sng" dirty="0" smtClean="0">
                <a:solidFill>
                  <a:srgbClr val="0563C1"/>
                </a:solidFill>
                <a:latin typeface="Arial" pitchFamily="34" charset="0"/>
                <a:ea typeface="Calibri" panose="020F0502020204030204" pitchFamily="34" charset="0"/>
                <a:cs typeface="Arial" pitchFamily="34" charset="0"/>
                <a:hlinkClick r:id="rId4"/>
              </a:rPr>
              <a:t>https://www.crcvc.ca/docs/child_abuse.pdf</a:t>
            </a:r>
            <a:r>
              <a:rPr lang="en-US" sz="1400" dirty="0" smtClean="0">
                <a:latin typeface="Arial" pitchFamily="34" charset="0"/>
                <a:ea typeface="Calibri" panose="020F0502020204030204" pitchFamily="34" charset="0"/>
                <a:cs typeface="Arial" pitchFamily="34" charset="0"/>
              </a:rPr>
              <a:t>  </a:t>
            </a:r>
            <a:endParaRPr lang="en-US" sz="1400" dirty="0" smtClean="0">
              <a:solidFill>
                <a:schemeClr val="tx2"/>
              </a:solidFill>
              <a:latin typeface="Arial" pitchFamily="34" charset="0"/>
              <a:ea typeface="Calibri" panose="020F0502020204030204" pitchFamily="34" charset="0"/>
              <a:cs typeface="Arial" pitchFamily="34" charset="0"/>
            </a:endParaRPr>
          </a:p>
          <a:p>
            <a:endParaRPr lang="en-US" dirty="0"/>
          </a:p>
        </p:txBody>
      </p:sp>
      <p:sp>
        <p:nvSpPr>
          <p:cNvPr id="4" name="Substituent număr diapozitiv 3"/>
          <p:cNvSpPr>
            <a:spLocks noGrp="1"/>
          </p:cNvSpPr>
          <p:nvPr>
            <p:ph type="sldNum" sz="quarter" idx="12"/>
          </p:nvPr>
        </p:nvSpPr>
        <p:spPr/>
        <p:txBody>
          <a:bodyPr/>
          <a:lstStyle/>
          <a:p>
            <a:r>
              <a:rPr lang="en-US" sz="1400" b="0" smtClean="0"/>
              <a:t>Page</a:t>
            </a:r>
            <a:r>
              <a:rPr lang="en-US" smtClean="0"/>
              <a:t> </a:t>
            </a:r>
            <a:fld id="{BBE5057F-7482-41AE-BBDB-C83C2F3461DE}"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239</TotalTime>
  <Words>1445</Words>
  <Application>Microsoft Office PowerPoint</Application>
  <PresentationFormat>Particularizare</PresentationFormat>
  <Paragraphs>90</Paragraphs>
  <Slides>9</Slides>
  <Notes>0</Notes>
  <HiddenSlides>0</HiddenSlides>
  <MMClips>0</MMClips>
  <ScaleCrop>false</ScaleCrop>
  <HeadingPairs>
    <vt:vector size="4" baseType="variant">
      <vt:variant>
        <vt:lpstr>Temă</vt:lpstr>
      </vt:variant>
      <vt:variant>
        <vt:i4>1</vt:i4>
      </vt:variant>
      <vt:variant>
        <vt:lpstr>Titluri diapozitive</vt:lpstr>
      </vt:variant>
      <vt:variant>
        <vt:i4>9</vt:i4>
      </vt:variant>
    </vt:vector>
  </HeadingPairs>
  <TitlesOfParts>
    <vt:vector size="10" baseType="lpstr">
      <vt:lpstr>Office Theme</vt:lpstr>
      <vt:lpstr>Parental abuse and its effects on children</vt:lpstr>
      <vt:lpstr>DEFINIȚIA ABUZULUI:</vt:lpstr>
      <vt:lpstr>ABUZUL FIZIC ȘI VERBAL :</vt:lpstr>
      <vt:lpstr>ABUZUL SEXUAL ȘI EMOȚIONAL:</vt:lpstr>
      <vt:lpstr>PARENTIFICAREA:</vt:lpstr>
      <vt:lpstr>ADULTIFICAREA:</vt:lpstr>
      <vt:lpstr>CONCLUZII:</vt:lpstr>
      <vt:lpstr>BIBLIOGRAPHY:</vt:lpstr>
      <vt:lpstr>WEBGRAPHY: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Prezentare XGEN</dc:title>
  <dc:creator>Ionut Balanean</dc:creator>
  <cp:lastModifiedBy>Windows User</cp:lastModifiedBy>
  <cp:revision>18</cp:revision>
  <dcterms:created xsi:type="dcterms:W3CDTF">2022-11-16T09:30:41Z</dcterms:created>
  <dcterms:modified xsi:type="dcterms:W3CDTF">2024-05-18T11:33:39Z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b58b62f-6f94-46bd-8089-18e64b0a9abb_Enabled">
    <vt:lpwstr>true</vt:lpwstr>
  </property>
  <property fmtid="{D5CDD505-2E9C-101B-9397-08002B2CF9AE}" pid="3" name="MSIP_Label_5b58b62f-6f94-46bd-8089-18e64b0a9abb_SetDate">
    <vt:lpwstr>2023-10-27T07:10:01Z</vt:lpwstr>
  </property>
  <property fmtid="{D5CDD505-2E9C-101B-9397-08002B2CF9AE}" pid="4" name="MSIP_Label_5b58b62f-6f94-46bd-8089-18e64b0a9abb_Method">
    <vt:lpwstr>Standard</vt:lpwstr>
  </property>
  <property fmtid="{D5CDD505-2E9C-101B-9397-08002B2CF9AE}" pid="5" name="MSIP_Label_5b58b62f-6f94-46bd-8089-18e64b0a9abb_Name">
    <vt:lpwstr>defa4170-0d19-0005-0004-bc88714345d2</vt:lpwstr>
  </property>
  <property fmtid="{D5CDD505-2E9C-101B-9397-08002B2CF9AE}" pid="6" name="MSIP_Label_5b58b62f-6f94-46bd-8089-18e64b0a9abb_SiteId">
    <vt:lpwstr>a6eb79fa-c4a9-4cce-818d-b85274d15305</vt:lpwstr>
  </property>
  <property fmtid="{D5CDD505-2E9C-101B-9397-08002B2CF9AE}" pid="7" name="MSIP_Label_5b58b62f-6f94-46bd-8089-18e64b0a9abb_ActionId">
    <vt:lpwstr>2cd14b58-11e0-4307-8785-27378c20c99b</vt:lpwstr>
  </property>
  <property fmtid="{D5CDD505-2E9C-101B-9397-08002B2CF9AE}" pid="8" name="MSIP_Label_5b58b62f-6f94-46bd-8089-18e64b0a9abb_ContentBits">
    <vt:lpwstr>0</vt:lpwstr>
  </property>
</Properties>
</file>