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77" r:id="rId5"/>
    <p:sldId id="268" r:id="rId6"/>
    <p:sldId id="278" r:id="rId7"/>
    <p:sldId id="271" r:id="rId8"/>
    <p:sldId id="272" r:id="rId9"/>
    <p:sldId id="276" r:id="rId10"/>
    <p:sldId id="282" r:id="rId11"/>
    <p:sldId id="259" r:id="rId12"/>
    <p:sldId id="260" r:id="rId13"/>
    <p:sldId id="270" r:id="rId14"/>
    <p:sldId id="261" r:id="rId15"/>
    <p:sldId id="262" r:id="rId16"/>
    <p:sldId id="263" r:id="rId17"/>
    <p:sldId id="264" r:id="rId18"/>
    <p:sldId id="265" r:id="rId19"/>
    <p:sldId id="267" r:id="rId20"/>
    <p:sldId id="266" r:id="rId21"/>
    <p:sldId id="281" r:id="rId22"/>
    <p:sldId id="273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0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E0B70-0B2D-4454-9C0D-63442C140F7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9ADCB-FF44-4D11-94CD-9544E5DFB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6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76A059-0727-59BF-99E8-577EE0A77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B65C056-B1A7-7FF8-5965-B3650A74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3454174-9D12-C596-18E0-9C3B2A953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464E70-28DA-BB7E-E872-926FCA58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07A79B4-F12F-0B57-BE23-C003FE3F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01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A113-4075-8F72-7862-87499373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85D07-1D31-8F87-D767-AAC820751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B13C3-5CD5-C3AA-CDCE-CCECAFFED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768F2-FD99-3CF5-F7F2-46FDE2F9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6DFE7-36F4-9E5B-2B96-6A6A49045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12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D4378C-BCD6-D0EC-73F4-F426025DB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BA115D-71AF-967D-2312-B5BDEFE0E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8CDB7-E1FC-7FF0-47F9-FF05A8DA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2E43B-2C2F-5E9B-ACCD-6AEA1DA50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5C4A0-4B6E-057C-8066-FB937AA68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7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EDC8-C1D4-96B9-6790-5B9DC0A23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B7742-A5DF-8640-884B-5925C8857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3D6A2-5C7B-D0C9-3B9D-D25E4A280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4B767-0001-682F-BB9E-30E86F99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560C0-4663-4EB9-0262-0DE21CA26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7548-9A0C-3301-B536-7456420E1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811CA-5E37-D2CF-D424-D1AC6FBAB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2E129-0D49-9C8B-5FA2-1686D583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C0534-7709-E1AB-3F86-5C5551444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3C340-5C0A-05DE-38D1-F5101A96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1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612FB-8D31-A6BF-B26A-54F2E57F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9BBD1-0C18-604B-75C7-619BE6A2D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8E06B-2B4A-F0CB-ECE2-D91FD1EA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B85DF-D2C7-EDF7-CAE1-90A424B7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B35ED-B1AD-C7A3-789D-D56E84CC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2FD37-29D8-DCBB-3479-A634D32EB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FDBC-A612-A3C7-16CF-DB422883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A53AE-EB85-9424-6870-715378B9B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B861F-D83D-874A-8F0E-9BE8ADBCB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3CD26E-130E-3EFD-1E58-D0A076C9E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80009-3EE4-D16F-CCB1-73CA63D32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E75DF4-258D-AB76-230B-8ABE0E21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679FF-8C9F-A02B-BF83-EEDA27910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EC0448-0D0C-E153-010D-8D46D5F6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8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1054B-64E0-23D2-6B48-69B7EDFBB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E744E3-8DA2-E6D6-2A16-DE06AFA8A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89B19-AB7A-A19A-30D2-AEDBCAA0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6698D-5F79-0980-9B76-3D586598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53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9050C9-6840-84E5-D463-1BB9420EE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A4735-8AB6-87BE-D400-DE9A5D44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33DF3-C31B-BE0D-A0A2-C6796ED76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D85EC-E506-22F4-346F-7974EAC2F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AA53F-C0C5-EA92-EF29-52B56CEE8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D2632-BED3-5DD1-0D92-845D5CA5B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3BAEC-429D-7A50-4D81-A1BF2ECC0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6B86E-B8A1-4F80-E1FB-62FB54584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917D6-752B-193A-2C79-7366DAF0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9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A099-1061-09E4-DC3E-DEBACB3D5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513E4-8368-44F8-EA23-5FE27B6FA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BFFC8-2261-76FE-8474-2FCFEDC97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83C56-760D-2584-1EE9-9E92C5F9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642CD-FFF3-B465-F5E9-7EA5EEE2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27E0D-A095-276C-158F-AE1A5146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7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2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AA504E-AD37-2053-5C5B-AE2A8911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422"/>
            <a:ext cx="10515600" cy="86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BFCC0-702E-A0E6-7AC8-E887DEE53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9B09F-5F50-DEE3-1E0B-39D8F0668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454C3-5DFA-4CDB-A7F0-990B3EED859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88452-2736-5F09-F17B-38FEE2A2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55E16-47BB-D5D6-9F7C-E30DF806A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5057F-7482-41AE-BBDB-C83C2F3461D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761627-0927-EAE4-3C8C-120709F0514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46" y="365125"/>
            <a:ext cx="1139954" cy="46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9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3.png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9.png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7" Type="http://schemas.openxmlformats.org/officeDocument/2006/relationships/image" Target="../media/image10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12F05B2-EF03-DBB5-4446-A81ABE597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2151" y="3430917"/>
            <a:ext cx="9144000" cy="1338468"/>
          </a:xfrm>
        </p:spPr>
        <p:txBody>
          <a:bodyPr/>
          <a:lstStyle/>
          <a:p>
            <a:r>
              <a:rPr lang="en-US" sz="3200" b="1" dirty="0"/>
              <a:t>Autor</a:t>
            </a:r>
            <a:r>
              <a:rPr lang="en-US" sz="3200" dirty="0"/>
              <a:t>: Nagy Lenard</a:t>
            </a:r>
          </a:p>
          <a:p>
            <a:r>
              <a:rPr lang="en-US" b="1" dirty="0" err="1"/>
              <a:t>Coordonator</a:t>
            </a:r>
            <a:r>
              <a:rPr lang="en-US" dirty="0"/>
              <a:t>: Lector univ. Dr. Mara M</a:t>
            </a:r>
            <a:r>
              <a:rPr lang="ro-RO" dirty="0"/>
              <a:t>ăcelaru</a:t>
            </a:r>
            <a:endParaRPr lang="en-US" dirty="0"/>
          </a:p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CABAA24-0833-8125-E898-693D28269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2901" y="2126166"/>
            <a:ext cx="476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16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zentare-Video_DrQuizz_Lenard - Trim">
            <a:hlinkClick r:id="" action="ppaction://media"/>
            <a:extLst>
              <a:ext uri="{FF2B5EF4-FFF2-40B4-BE49-F238E27FC236}">
                <a16:creationId xmlns:a16="http://schemas.microsoft.com/office/drawing/2014/main" id="{AAC4CB75-0849-0C8A-4BA7-B8F051E560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731" y="940960"/>
            <a:ext cx="10411964" cy="47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8B43D-9D42-7ADA-7BB9-B5CB3893C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4000" b="1" dirty="0"/>
              <a:t>Funcționalități (User nelogat)</a:t>
            </a:r>
            <a:endParaRPr lang="en-US" sz="4000" b="1" dirty="0"/>
          </a:p>
        </p:txBody>
      </p:sp>
      <p:pic>
        <p:nvPicPr>
          <p:cNvPr id="4" name="Picture 3" descr="A screenshot of a medical quiz&#10;&#10;Description automatically generated">
            <a:extLst>
              <a:ext uri="{FF2B5EF4-FFF2-40B4-BE49-F238E27FC236}">
                <a16:creationId xmlns:a16="http://schemas.microsoft.com/office/drawing/2014/main" id="{E1E362F0-F232-F060-7441-26CCBEC39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00" y="1644216"/>
            <a:ext cx="3686886" cy="41851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FF612F-AB3D-6708-AE34-7C99A605C85B}"/>
              </a:ext>
            </a:extLst>
          </p:cNvPr>
          <p:cNvSpPr/>
          <p:nvPr/>
        </p:nvSpPr>
        <p:spPr>
          <a:xfrm>
            <a:off x="4703856" y="2816194"/>
            <a:ext cx="5655720" cy="862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o-RO" dirty="0">
                <a:solidFill>
                  <a:schemeClr val="tx1"/>
                </a:solidFill>
              </a:rPr>
              <a:t>Permite utilizatorilor noi să își creeze un cont și oferă opțiunea pentru utilizatorii deja înregistrați să se autentifice în conturile lor.</a:t>
            </a:r>
          </a:p>
        </p:txBody>
      </p:sp>
    </p:spTree>
    <p:extLst>
      <p:ext uri="{BB962C8B-B14F-4D97-AF65-F5344CB8AC3E}">
        <p14:creationId xmlns:p14="http://schemas.microsoft.com/office/powerpoint/2010/main" val="90743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8379C-49CD-0D2D-A80A-278D1FB0E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4000" b="1" dirty="0"/>
              <a:t>Funcționalități (User logat)</a:t>
            </a:r>
            <a:endParaRPr lang="en-US" sz="4000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A8F1136-7E6C-CC68-8AB3-1F86459F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99" y="2657288"/>
            <a:ext cx="4905364" cy="3093720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5" name="Picture 4" descr="A screen shot of a graph&#10;&#10;Description automatically generated">
            <a:extLst>
              <a:ext uri="{FF2B5EF4-FFF2-40B4-BE49-F238E27FC236}">
                <a16:creationId xmlns:a16="http://schemas.microsoft.com/office/drawing/2014/main" id="{38D89651-C570-DE16-F870-8C17B7979E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90" y="2657288"/>
            <a:ext cx="4905363" cy="30937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07B517-C634-6FF7-A004-763A20658CA5}"/>
              </a:ext>
            </a:extLst>
          </p:cNvPr>
          <p:cNvSpPr/>
          <p:nvPr/>
        </p:nvSpPr>
        <p:spPr>
          <a:xfrm>
            <a:off x="965899" y="1791588"/>
            <a:ext cx="4905364" cy="862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 err="1">
                <a:solidFill>
                  <a:schemeClr val="tx1"/>
                </a:solidFill>
              </a:rPr>
              <a:t>Utilizatorul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autentificat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poate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alege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să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completeze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trei</a:t>
            </a:r>
            <a:r>
              <a:rPr lang="en-US" sz="1800" dirty="0">
                <a:solidFill>
                  <a:schemeClr val="tx1"/>
                </a:solidFill>
              </a:rPr>
              <a:t> teste </a:t>
            </a:r>
            <a:r>
              <a:rPr lang="en-US" sz="1800" dirty="0" err="1">
                <a:solidFill>
                  <a:schemeClr val="tx1"/>
                </a:solidFill>
              </a:rPr>
              <a:t>distincte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după</a:t>
            </a:r>
            <a:r>
              <a:rPr lang="en-US" sz="1800" dirty="0">
                <a:solidFill>
                  <a:schemeClr val="tx1"/>
                </a:solidFill>
              </a:rPr>
              <a:t> care </a:t>
            </a:r>
            <a:r>
              <a:rPr lang="en-US" sz="1800" dirty="0" err="1">
                <a:solidFill>
                  <a:schemeClr val="tx1"/>
                </a:solidFill>
              </a:rPr>
              <a:t>va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primi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rezultatele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endParaRPr lang="ro-RO" sz="18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6EC6C2-386E-42B7-5B04-651C8B888837}"/>
              </a:ext>
            </a:extLst>
          </p:cNvPr>
          <p:cNvSpPr/>
          <p:nvPr/>
        </p:nvSpPr>
        <p:spPr>
          <a:xfrm>
            <a:off x="6901091" y="1786958"/>
            <a:ext cx="4905364" cy="862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</a:rPr>
              <a:t>Fiecare</a:t>
            </a:r>
            <a:r>
              <a:rPr lang="en-US" sz="1800" dirty="0">
                <a:solidFill>
                  <a:schemeClr val="tx1"/>
                </a:solidFill>
              </a:rPr>
              <a:t> test </a:t>
            </a:r>
            <a:r>
              <a:rPr lang="en-US" sz="1800" dirty="0" err="1">
                <a:solidFill>
                  <a:schemeClr val="tx1"/>
                </a:solidFill>
              </a:rPr>
              <a:t>completat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va</a:t>
            </a:r>
            <a:r>
              <a:rPr lang="en-US" sz="1800" dirty="0">
                <a:solidFill>
                  <a:schemeClr val="tx1"/>
                </a:solidFill>
              </a:rPr>
              <a:t> fi </a:t>
            </a:r>
            <a:r>
              <a:rPr lang="en-US" sz="1800" dirty="0" err="1">
                <a:solidFill>
                  <a:schemeClr val="tx1"/>
                </a:solidFill>
              </a:rPr>
              <a:t>salvat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într</a:t>
            </a:r>
            <a:r>
              <a:rPr lang="en-US" sz="1800" dirty="0">
                <a:solidFill>
                  <a:schemeClr val="tx1"/>
                </a:solidFill>
              </a:rPr>
              <a:t>-un </a:t>
            </a:r>
            <a:r>
              <a:rPr lang="en-US" sz="1800" dirty="0" err="1">
                <a:solidFill>
                  <a:schemeClr val="tx1"/>
                </a:solidFill>
              </a:rPr>
              <a:t>jurnal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istoric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dirty="0" err="1">
                <a:solidFill>
                  <a:schemeClr val="tx1"/>
                </a:solidFill>
              </a:rPr>
              <a:t>Aici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rezultatele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vor</a:t>
            </a:r>
            <a:r>
              <a:rPr lang="en-US" sz="1800" dirty="0">
                <a:solidFill>
                  <a:schemeClr val="tx1"/>
                </a:solidFill>
              </a:rPr>
              <a:t> fi </a:t>
            </a:r>
            <a:r>
              <a:rPr lang="en-US" sz="1800" dirty="0" err="1">
                <a:solidFill>
                  <a:schemeClr val="tx1"/>
                </a:solidFill>
              </a:rPr>
              <a:t>afișate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atât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în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tabele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cât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și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vizual</a:t>
            </a:r>
            <a:r>
              <a:rPr lang="en-US" sz="1800" dirty="0">
                <a:solidFill>
                  <a:schemeClr val="tx1"/>
                </a:solidFill>
              </a:rPr>
              <a:t> pe un </a:t>
            </a:r>
            <a:r>
              <a:rPr lang="en-US" sz="1800" dirty="0" err="1">
                <a:solidFill>
                  <a:schemeClr val="tx1"/>
                </a:solidFill>
              </a:rPr>
              <a:t>grafic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interactiv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și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dinamic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9F1087E0-1310-B19A-5B24-222D50839C2A}"/>
              </a:ext>
            </a:extLst>
          </p:cNvPr>
          <p:cNvSpPr/>
          <p:nvPr/>
        </p:nvSpPr>
        <p:spPr>
          <a:xfrm rot="5400000">
            <a:off x="5462142" y="3599879"/>
            <a:ext cx="1940379" cy="517111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42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1FA68B-1EC6-18F4-B26A-2CFA2FAE4657}"/>
              </a:ext>
            </a:extLst>
          </p:cNvPr>
          <p:cNvSpPr txBox="1"/>
          <p:nvPr/>
        </p:nvSpPr>
        <p:spPr>
          <a:xfrm>
            <a:off x="525517" y="346841"/>
            <a:ext cx="6327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4000" b="1" dirty="0">
                <a:latin typeface="+mj-lt"/>
              </a:rPr>
              <a:t>Funcționalități (User logat)</a:t>
            </a:r>
            <a:endParaRPr lang="en-US" sz="40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A5C29B-00B3-7B04-F4B4-E59B5920D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69" y="1629461"/>
            <a:ext cx="2187028" cy="36887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820586-5AD7-DD1D-A052-732A4691A78B}"/>
              </a:ext>
            </a:extLst>
          </p:cNvPr>
          <p:cNvSpPr txBox="1"/>
          <p:nvPr/>
        </p:nvSpPr>
        <p:spPr>
          <a:xfrm>
            <a:off x="651246" y="1168944"/>
            <a:ext cx="2460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Test de daltonism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0C0B2B-9C1D-4FB7-9954-1B3CBFC3E7A1}"/>
              </a:ext>
            </a:extLst>
          </p:cNvPr>
          <p:cNvSpPr txBox="1"/>
          <p:nvPr/>
        </p:nvSpPr>
        <p:spPr>
          <a:xfrm>
            <a:off x="4463089" y="1167797"/>
            <a:ext cx="31775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dirty="0"/>
              <a:t>Test de auz</a:t>
            </a:r>
            <a:endParaRPr lang="en-US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0B687E-CE66-B2B1-5EF1-AE632F080256}"/>
              </a:ext>
            </a:extLst>
          </p:cNvPr>
          <p:cNvSpPr txBox="1"/>
          <p:nvPr/>
        </p:nvSpPr>
        <p:spPr>
          <a:xfrm>
            <a:off x="9252215" y="1167797"/>
            <a:ext cx="25567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dirty="0"/>
              <a:t>Test de vedere</a:t>
            </a: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BA173A-6D20-06C3-3862-D12F02A5D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081" y="1629460"/>
            <a:ext cx="2187027" cy="36887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086A0D-F286-590A-C12C-BB53FB24A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876" y="1629461"/>
            <a:ext cx="5186326" cy="36887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0489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E8B8-F7D0-4ADA-4409-A1E51F022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4000" b="1" dirty="0"/>
              <a:t>Funcționalități (User logat)</a:t>
            </a:r>
            <a:endParaRPr lang="en-US" sz="4000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FC68442-E2E9-5096-214F-CCC10CB5F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93224"/>
            <a:ext cx="5257800" cy="42363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880139-88A0-8EFA-5C8A-BAD400AD69E1}"/>
              </a:ext>
            </a:extLst>
          </p:cNvPr>
          <p:cNvSpPr/>
          <p:nvPr/>
        </p:nvSpPr>
        <p:spPr>
          <a:xfrm>
            <a:off x="6165368" y="3242599"/>
            <a:ext cx="5655720" cy="8622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tx1"/>
                </a:solidFill>
              </a:rPr>
              <a:t>În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cazuri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specifice</a:t>
            </a:r>
            <a:r>
              <a:rPr lang="en-US" sz="1800" dirty="0">
                <a:solidFill>
                  <a:schemeClr val="tx1"/>
                </a:solidFill>
              </a:rPr>
              <a:t>, un </a:t>
            </a:r>
            <a:r>
              <a:rPr lang="en-US" sz="1800" dirty="0" err="1">
                <a:solidFill>
                  <a:schemeClr val="tx1"/>
                </a:solidFill>
              </a:rPr>
              <a:t>cont</a:t>
            </a:r>
            <a:r>
              <a:rPr lang="en-US" sz="1800" dirty="0">
                <a:solidFill>
                  <a:schemeClr val="tx1"/>
                </a:solidFill>
              </a:rPr>
              <a:t> de tip ‘</a:t>
            </a:r>
            <a:r>
              <a:rPr lang="ro-RO" dirty="0">
                <a:solidFill>
                  <a:schemeClr val="tx1"/>
                </a:solidFill>
              </a:rPr>
              <a:t>doctor</a:t>
            </a:r>
            <a:r>
              <a:rPr lang="en-US" dirty="0">
                <a:solidFill>
                  <a:schemeClr val="tx1"/>
                </a:solidFill>
              </a:rPr>
              <a:t>’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poate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trimite</a:t>
            </a:r>
            <a:r>
              <a:rPr lang="en-US" sz="1800" dirty="0">
                <a:solidFill>
                  <a:schemeClr val="tx1"/>
                </a:solidFill>
              </a:rPr>
              <a:t> un </a:t>
            </a:r>
            <a:r>
              <a:rPr lang="en-US" sz="1800" dirty="0" err="1">
                <a:solidFill>
                  <a:schemeClr val="tx1"/>
                </a:solidFill>
              </a:rPr>
              <a:t>mesaj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unidirecțional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unui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pacient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în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scopul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revizuirii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rezultatelor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5747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46982-BF1F-2091-9D75-7586E9F7B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4000" b="1" dirty="0"/>
              <a:t>Funcționalități (Doctor)</a:t>
            </a:r>
            <a:endParaRPr lang="en-US" sz="4000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471654C-A446-43B8-6324-B10A74070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89" y="1810087"/>
            <a:ext cx="6005140" cy="41366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A1447D-4A3D-A38E-FA90-AB11FD65C219}"/>
              </a:ext>
            </a:extLst>
          </p:cNvPr>
          <p:cNvSpPr/>
          <p:nvPr/>
        </p:nvSpPr>
        <p:spPr>
          <a:xfrm>
            <a:off x="7059606" y="1810087"/>
            <a:ext cx="4644707" cy="862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00000"/>
              </a:lnSpc>
              <a:buNone/>
            </a:pPr>
            <a:r>
              <a:rPr lang="ro-RO" sz="1800" dirty="0">
                <a:solidFill>
                  <a:schemeClr val="tx1"/>
                </a:solidFill>
              </a:rPr>
              <a:t>Un medic poate căuta orice cont de tip </a:t>
            </a:r>
            <a:r>
              <a:rPr lang="en-US" sz="1800" dirty="0">
                <a:solidFill>
                  <a:schemeClr val="tx1"/>
                </a:solidFill>
              </a:rPr>
              <a:t>‘</a:t>
            </a:r>
            <a:r>
              <a:rPr lang="ro-RO" sz="1800" dirty="0">
                <a:solidFill>
                  <a:schemeClr val="tx1"/>
                </a:solidFill>
              </a:rPr>
              <a:t>utilizator</a:t>
            </a:r>
            <a:r>
              <a:rPr lang="en-US" sz="1800" dirty="0">
                <a:solidFill>
                  <a:schemeClr val="tx1"/>
                </a:solidFill>
              </a:rPr>
              <a:t>’</a:t>
            </a:r>
            <a:r>
              <a:rPr lang="ro-RO" sz="1800" dirty="0">
                <a:solidFill>
                  <a:schemeClr val="tx1"/>
                </a:solidFill>
              </a:rPr>
              <a:t> pe platformă folosind numărul său de identificare personal (CNP).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829D26-F967-D957-03AA-D38261BB8E81}"/>
              </a:ext>
            </a:extLst>
          </p:cNvPr>
          <p:cNvSpPr/>
          <p:nvPr/>
        </p:nvSpPr>
        <p:spPr>
          <a:xfrm>
            <a:off x="7059607" y="3188724"/>
            <a:ext cx="4644707" cy="13930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00000"/>
              </a:lnSpc>
              <a:buNone/>
            </a:pPr>
            <a:r>
              <a:rPr lang="ro-RO" sz="1800" dirty="0">
                <a:solidFill>
                  <a:schemeClr val="tx1"/>
                </a:solidFill>
              </a:rPr>
              <a:t>După care, medicul are capacitatea de a vizualiza rezultatele acestuia. Dacă se constată că anumite rezultate sunt suspecte, frauduloase sau anormale, acestea pot fi modificate sau șterse complet.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FA55042-31DC-AED6-9362-57567C1AE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89" y="1810088"/>
            <a:ext cx="6005140" cy="41366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7278FB-493E-F493-86FF-4E0C5CB2E101}"/>
              </a:ext>
            </a:extLst>
          </p:cNvPr>
          <p:cNvSpPr/>
          <p:nvPr/>
        </p:nvSpPr>
        <p:spPr>
          <a:xfrm>
            <a:off x="7059605" y="5084488"/>
            <a:ext cx="4644707" cy="862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00000"/>
              </a:lnSpc>
              <a:buNone/>
            </a:pPr>
            <a:r>
              <a:rPr lang="ro-RO" sz="1800" dirty="0">
                <a:solidFill>
                  <a:schemeClr val="tx1"/>
                </a:solidFill>
              </a:rPr>
              <a:t>Cu ajutorul inteligenței artificiale, medicul va primi 3 utlizatori recomandați, care au avut rezultate slabe, oferindu-le prioritate.</a:t>
            </a:r>
          </a:p>
        </p:txBody>
      </p:sp>
    </p:spTree>
    <p:extLst>
      <p:ext uri="{BB962C8B-B14F-4D97-AF65-F5344CB8AC3E}">
        <p14:creationId xmlns:p14="http://schemas.microsoft.com/office/powerpoint/2010/main" val="2075057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7DF5E51-9296-5C08-2BCB-D12CD9B4F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749" y="2754753"/>
            <a:ext cx="4883588" cy="34631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91725F-BF0D-982D-5A5B-999DD61EB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4000" b="1" dirty="0"/>
              <a:t>Funcționalități (Doctor)</a:t>
            </a:r>
            <a:endParaRPr lang="en-US" sz="4000" dirty="0"/>
          </a:p>
        </p:txBody>
      </p:sp>
      <p:pic>
        <p:nvPicPr>
          <p:cNvPr id="4" name="Picture 3" descr="A screenshot of a quiz&#10;&#10;Description automatically generated">
            <a:extLst>
              <a:ext uri="{FF2B5EF4-FFF2-40B4-BE49-F238E27FC236}">
                <a16:creationId xmlns:a16="http://schemas.microsoft.com/office/drawing/2014/main" id="{5509F2E8-4609-38A0-CEF9-9D40609E8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99" y="2754753"/>
            <a:ext cx="4268253" cy="3590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CB516A-D7DD-E33D-0291-B66E082A259A}"/>
              </a:ext>
            </a:extLst>
          </p:cNvPr>
          <p:cNvSpPr/>
          <p:nvPr/>
        </p:nvSpPr>
        <p:spPr>
          <a:xfrm>
            <a:off x="965899" y="1614390"/>
            <a:ext cx="4268253" cy="1039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00000"/>
              </a:lnSpc>
              <a:buNone/>
            </a:pPr>
            <a:r>
              <a:rPr lang="ro-RO" sz="1800" dirty="0">
                <a:solidFill>
                  <a:schemeClr val="tx1"/>
                </a:solidFill>
              </a:rPr>
              <a:t>Există opțiunea de a trimite un mesaj unui </a:t>
            </a:r>
            <a:r>
              <a:rPr lang="en-US" sz="1800" dirty="0">
                <a:solidFill>
                  <a:schemeClr val="tx1"/>
                </a:solidFill>
              </a:rPr>
              <a:t>‘</a:t>
            </a:r>
            <a:r>
              <a:rPr lang="ro-RO" sz="1800" dirty="0">
                <a:solidFill>
                  <a:schemeClr val="tx1"/>
                </a:solidFill>
              </a:rPr>
              <a:t>utilizator</a:t>
            </a:r>
            <a:r>
              <a:rPr lang="en-US" sz="1800" dirty="0">
                <a:solidFill>
                  <a:schemeClr val="tx1"/>
                </a:solidFill>
              </a:rPr>
              <a:t>’</a:t>
            </a:r>
            <a:r>
              <a:rPr lang="ro-RO" sz="1800" dirty="0">
                <a:solidFill>
                  <a:schemeClr val="tx1"/>
                </a:solidFill>
              </a:rPr>
              <a:t> specific după ce au fost revizuite rezultatele testelor, oferindu-le feedback.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818176-7AB6-D169-0867-2587CC8FC050}"/>
              </a:ext>
            </a:extLst>
          </p:cNvPr>
          <p:cNvSpPr/>
          <p:nvPr/>
        </p:nvSpPr>
        <p:spPr>
          <a:xfrm>
            <a:off x="5740749" y="1614390"/>
            <a:ext cx="4883588" cy="1039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</a:rPr>
              <a:t>După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ce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trimis</a:t>
            </a:r>
            <a:r>
              <a:rPr lang="en-US" dirty="0">
                <a:solidFill>
                  <a:schemeClr val="tx1"/>
                </a:solidFill>
              </a:rPr>
              <a:t> cu </a:t>
            </a:r>
            <a:r>
              <a:rPr lang="en-US" dirty="0" err="1">
                <a:solidFill>
                  <a:schemeClr val="tx1"/>
                </a:solidFill>
              </a:rPr>
              <a:t>succes</a:t>
            </a:r>
            <a:r>
              <a:rPr lang="en-US" dirty="0">
                <a:solidFill>
                  <a:schemeClr val="tx1"/>
                </a:solidFill>
              </a:rPr>
              <a:t> un </a:t>
            </a:r>
            <a:r>
              <a:rPr lang="en-US" dirty="0" err="1">
                <a:solidFill>
                  <a:schemeClr val="tx1"/>
                </a:solidFill>
              </a:rPr>
              <a:t>mesaj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medicul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poate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vizualiza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mesajele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trimise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și</a:t>
            </a:r>
            <a:r>
              <a:rPr lang="en-US" sz="1800" dirty="0">
                <a:solidFill>
                  <a:schemeClr val="tx1"/>
                </a:solidFill>
              </a:rPr>
              <a:t> are </a:t>
            </a:r>
            <a:r>
              <a:rPr lang="en-US" sz="1800" dirty="0" err="1">
                <a:solidFill>
                  <a:schemeClr val="tx1"/>
                </a:solidFill>
              </a:rPr>
              <a:t>posibilitatea</a:t>
            </a:r>
            <a:r>
              <a:rPr lang="en-US" sz="1800" dirty="0">
                <a:solidFill>
                  <a:schemeClr val="tx1"/>
                </a:solidFill>
              </a:rPr>
              <a:t> de a le </a:t>
            </a:r>
            <a:r>
              <a:rPr lang="en-US" sz="1800" dirty="0" err="1">
                <a:solidFill>
                  <a:schemeClr val="tx1"/>
                </a:solidFill>
              </a:rPr>
              <a:t>edita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sau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șterge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226BDC-A974-2DCF-821A-C8223E13ECF2}"/>
              </a:ext>
            </a:extLst>
          </p:cNvPr>
          <p:cNvSpPr/>
          <p:nvPr/>
        </p:nvSpPr>
        <p:spPr>
          <a:xfrm rot="5400000">
            <a:off x="4867255" y="4291487"/>
            <a:ext cx="1940379" cy="517111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50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00570-052F-7A6B-08F7-8113B554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4000" b="1" dirty="0"/>
              <a:t>Funcționalități (Admin)</a:t>
            </a:r>
            <a:endParaRPr lang="en-US" sz="4000" dirty="0"/>
          </a:p>
        </p:txBody>
      </p:sp>
      <p:pic>
        <p:nvPicPr>
          <p:cNvPr id="5" name="Picture 4" descr="A screenshot of a quiz&#10;&#10;Description automatically generated">
            <a:extLst>
              <a:ext uri="{FF2B5EF4-FFF2-40B4-BE49-F238E27FC236}">
                <a16:creationId xmlns:a16="http://schemas.microsoft.com/office/drawing/2014/main" id="{435BEC6D-B82F-C45E-01B4-ADC3EA644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08" y="2653124"/>
            <a:ext cx="6742335" cy="33046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598AA3-0DCD-98DD-CB2E-BA1831EA931B}"/>
              </a:ext>
            </a:extLst>
          </p:cNvPr>
          <p:cNvSpPr/>
          <p:nvPr/>
        </p:nvSpPr>
        <p:spPr>
          <a:xfrm>
            <a:off x="933207" y="1690283"/>
            <a:ext cx="6742335" cy="8622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tx1"/>
                </a:solidFill>
              </a:rPr>
              <a:t>Fiecare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utilizator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nou</a:t>
            </a:r>
            <a:r>
              <a:rPr lang="en-US" sz="1800" dirty="0">
                <a:solidFill>
                  <a:schemeClr val="tx1"/>
                </a:solidFill>
              </a:rPr>
              <a:t> care </a:t>
            </a:r>
            <a:r>
              <a:rPr lang="en-US" sz="1800" dirty="0" err="1">
                <a:solidFill>
                  <a:schemeClr val="tx1"/>
                </a:solidFill>
              </a:rPr>
              <a:t>își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creează</a:t>
            </a:r>
            <a:r>
              <a:rPr lang="en-US" sz="1800" dirty="0">
                <a:solidFill>
                  <a:schemeClr val="tx1"/>
                </a:solidFill>
              </a:rPr>
              <a:t> un </a:t>
            </a:r>
            <a:r>
              <a:rPr lang="en-US" sz="1800" dirty="0" err="1">
                <a:solidFill>
                  <a:schemeClr val="tx1"/>
                </a:solidFill>
              </a:rPr>
              <a:t>cont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va</a:t>
            </a:r>
            <a:r>
              <a:rPr lang="en-US" sz="1800" dirty="0">
                <a:solidFill>
                  <a:schemeClr val="tx1"/>
                </a:solidFill>
              </a:rPr>
              <a:t> fi </a:t>
            </a:r>
            <a:r>
              <a:rPr lang="en-US" sz="1800" dirty="0" err="1">
                <a:solidFill>
                  <a:schemeClr val="tx1"/>
                </a:solidFill>
              </a:rPr>
              <a:t>plasat</a:t>
            </a:r>
            <a:r>
              <a:rPr lang="en-US" sz="1800" dirty="0">
                <a:solidFill>
                  <a:schemeClr val="tx1"/>
                </a:solidFill>
              </a:rPr>
              <a:t> pe o </a:t>
            </a:r>
            <a:r>
              <a:rPr lang="en-US" sz="1800" dirty="0" err="1">
                <a:solidFill>
                  <a:schemeClr val="tx1"/>
                </a:solidFill>
              </a:rPr>
              <a:t>listă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așteptare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dirty="0" err="1">
                <a:solidFill>
                  <a:schemeClr val="tx1"/>
                </a:solidFill>
              </a:rPr>
              <a:t>Administratorul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este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responsabil</a:t>
            </a:r>
            <a:r>
              <a:rPr lang="en-US" sz="1800" dirty="0">
                <a:solidFill>
                  <a:schemeClr val="tx1"/>
                </a:solidFill>
              </a:rPr>
              <a:t> fie </a:t>
            </a:r>
            <a:r>
              <a:rPr lang="en-US" sz="1800" dirty="0" err="1">
                <a:solidFill>
                  <a:schemeClr val="tx1"/>
                </a:solidFill>
              </a:rPr>
              <a:t>pentru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confirmarea</a:t>
            </a:r>
            <a:r>
              <a:rPr lang="en-US" sz="1800" dirty="0">
                <a:solidFill>
                  <a:schemeClr val="tx1"/>
                </a:solidFill>
              </a:rPr>
              <a:t>, fie </a:t>
            </a:r>
            <a:r>
              <a:rPr lang="en-US" sz="1800" dirty="0" err="1">
                <a:solidFill>
                  <a:schemeClr val="tx1"/>
                </a:solidFill>
              </a:rPr>
              <a:t>pentru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respingerea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contului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respectiv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" name="Picture 2" descr="A screenshot of a medical form&#10;&#10;Description automatically generated">
            <a:extLst>
              <a:ext uri="{FF2B5EF4-FFF2-40B4-BE49-F238E27FC236}">
                <a16:creationId xmlns:a16="http://schemas.microsoft.com/office/drawing/2014/main" id="{B7895788-1979-CA4B-E1EF-321892445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06" y="2653125"/>
            <a:ext cx="6733989" cy="33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96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3CE7A-BE67-A429-8886-41828B29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4000" b="1" dirty="0"/>
              <a:t>Funcționalități (Admin</a:t>
            </a:r>
            <a:r>
              <a:rPr lang="ro-RO" sz="4400" b="1" dirty="0"/>
              <a:t>)</a:t>
            </a:r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A4E4B9A-62D0-D00B-5B72-54E5C5372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80" y="2563474"/>
            <a:ext cx="6742335" cy="38156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9FEBA2-3E29-60B6-4787-7E79E5FFB741}"/>
              </a:ext>
            </a:extLst>
          </p:cNvPr>
          <p:cNvSpPr/>
          <p:nvPr/>
        </p:nvSpPr>
        <p:spPr>
          <a:xfrm>
            <a:off x="919280" y="1627221"/>
            <a:ext cx="6742335" cy="8622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800" dirty="0" err="1">
                <a:solidFill>
                  <a:schemeClr val="tx1"/>
                </a:solidFill>
              </a:rPr>
              <a:t>Administratorul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poate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căuta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orice</a:t>
            </a:r>
            <a:r>
              <a:rPr lang="en-US" sz="1800" dirty="0">
                <a:solidFill>
                  <a:schemeClr val="tx1"/>
                </a:solidFill>
              </a:rPr>
              <a:t> tip de </a:t>
            </a:r>
            <a:r>
              <a:rPr lang="en-US" sz="1800" dirty="0" err="1">
                <a:solidFill>
                  <a:schemeClr val="tx1"/>
                </a:solidFill>
              </a:rPr>
              <a:t>utilizator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în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cadrul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aplicației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folosind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numărul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său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identificare</a:t>
            </a:r>
            <a:r>
              <a:rPr lang="en-US" sz="1800" dirty="0">
                <a:solidFill>
                  <a:schemeClr val="tx1"/>
                </a:solidFill>
              </a:rPr>
              <a:t> personal (CNP).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546DFFB-D702-7D57-CA28-96CA3F6BB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80" y="2563475"/>
            <a:ext cx="6740638" cy="381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71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2FD2-EC19-86DD-B6BC-9EEADD72E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4000" b="1" dirty="0"/>
              <a:t>Funcționalități (Comune)</a:t>
            </a:r>
            <a:endParaRPr lang="en-US" sz="4000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F543AA3-5E49-79BC-902C-D8E8BCD8A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4"/>
          <a:stretch/>
        </p:blipFill>
        <p:spPr>
          <a:xfrm>
            <a:off x="908915" y="1873674"/>
            <a:ext cx="5838725" cy="42244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124DF2-BFEE-6938-8801-B90229E06C3B}"/>
              </a:ext>
            </a:extLst>
          </p:cNvPr>
          <p:cNvSpPr/>
          <p:nvPr/>
        </p:nvSpPr>
        <p:spPr>
          <a:xfrm>
            <a:off x="6838891" y="2809306"/>
            <a:ext cx="4644707" cy="930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00000"/>
              </a:lnSpc>
              <a:buNone/>
            </a:pPr>
            <a:r>
              <a:rPr lang="ro-RO" sz="1800" dirty="0">
                <a:solidFill>
                  <a:schemeClr val="tx1"/>
                </a:solidFill>
              </a:rPr>
              <a:t>Fiecare tip de utilizator poate accesa și edita informațiile personale ale contului lor, expepție fiind tipul de utilizator și CNP-ul</a:t>
            </a:r>
            <a:r>
              <a:rPr lang="ro-RO" dirty="0">
                <a:solidFill>
                  <a:schemeClr val="tx1"/>
                </a:solidFill>
              </a:rPr>
              <a:t>.</a:t>
            </a:r>
            <a:endParaRPr lang="ro-RO" sz="18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C027CE-FA05-43BA-6AC7-13A3F3ABE277}"/>
              </a:ext>
            </a:extLst>
          </p:cNvPr>
          <p:cNvSpPr/>
          <p:nvPr/>
        </p:nvSpPr>
        <p:spPr>
          <a:xfrm>
            <a:off x="6838892" y="4238500"/>
            <a:ext cx="4644707" cy="1150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00000"/>
              </a:lnSpc>
              <a:buNone/>
            </a:pPr>
            <a:r>
              <a:rPr lang="ro-RO" sz="1800" dirty="0">
                <a:solidFill>
                  <a:schemeClr val="tx1"/>
                </a:solidFill>
              </a:rPr>
              <a:t>În plus, utilizatorii au opțiunea de a încărca o </a:t>
            </a:r>
            <a:r>
              <a:rPr lang="ro-RO" dirty="0">
                <a:solidFill>
                  <a:schemeClr val="tx1"/>
                </a:solidFill>
              </a:rPr>
              <a:t>poză</a:t>
            </a:r>
            <a:r>
              <a:rPr lang="ro-RO" sz="1800" dirty="0">
                <a:solidFill>
                  <a:schemeClr val="tx1"/>
                </a:solidFill>
              </a:rPr>
              <a:t> de profil, cu o imagine de profil implicită furnizată până când această caracteristică este utilizată.</a:t>
            </a:r>
          </a:p>
        </p:txBody>
      </p:sp>
    </p:spTree>
    <p:extLst>
      <p:ext uri="{BB962C8B-B14F-4D97-AF65-F5344CB8AC3E}">
        <p14:creationId xmlns:p14="http://schemas.microsoft.com/office/powerpoint/2010/main" val="1576318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0954"/>
            <a:ext cx="10515600" cy="799734"/>
          </a:xfrm>
        </p:spPr>
        <p:txBody>
          <a:bodyPr/>
          <a:lstStyle/>
          <a:p>
            <a:r>
              <a:rPr lang="ro-RO" b="1" dirty="0"/>
              <a:t>Cuprins</a:t>
            </a:r>
            <a:endParaRPr lang="en-US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AA19C0-CA72-1090-25B9-C24B6F47EEB7}"/>
              </a:ext>
            </a:extLst>
          </p:cNvPr>
          <p:cNvGrpSpPr/>
          <p:nvPr/>
        </p:nvGrpSpPr>
        <p:grpSpPr>
          <a:xfrm>
            <a:off x="946979" y="1795972"/>
            <a:ext cx="5032356" cy="3535883"/>
            <a:chOff x="946979" y="1802278"/>
            <a:chExt cx="5032356" cy="353588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811FBE-44BB-1D98-32D4-1FEE46C7BEB9}"/>
                </a:ext>
              </a:extLst>
            </p:cNvPr>
            <p:cNvSpPr/>
            <p:nvPr/>
          </p:nvSpPr>
          <p:spPr>
            <a:xfrm>
              <a:off x="946980" y="1802278"/>
              <a:ext cx="5032353" cy="5265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Scopul Aplicației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1ED0184-7C39-4787-63C7-205BE4B2B342}"/>
                </a:ext>
              </a:extLst>
            </p:cNvPr>
            <p:cNvSpPr/>
            <p:nvPr/>
          </p:nvSpPr>
          <p:spPr>
            <a:xfrm>
              <a:off x="946982" y="2552048"/>
              <a:ext cx="5032353" cy="5265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Tehnologii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865A72-3349-08ED-94CA-1E9232F3E1CC}"/>
                </a:ext>
              </a:extLst>
            </p:cNvPr>
            <p:cNvSpPr/>
            <p:nvPr/>
          </p:nvSpPr>
          <p:spPr>
            <a:xfrm>
              <a:off x="946982" y="3283972"/>
              <a:ext cx="5032353" cy="5265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Studiul Competiției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F0B672-6DC2-A730-9E6B-BCA579ACE6BA}"/>
                </a:ext>
              </a:extLst>
            </p:cNvPr>
            <p:cNvSpPr/>
            <p:nvPr/>
          </p:nvSpPr>
          <p:spPr>
            <a:xfrm>
              <a:off x="946981" y="4055776"/>
              <a:ext cx="5032353" cy="5265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Funcționalități pe tipuri de actori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9DB8CE-CA19-A9AB-20CB-2D5ADA954EE6}"/>
                </a:ext>
              </a:extLst>
            </p:cNvPr>
            <p:cNvSpPr/>
            <p:nvPr/>
          </p:nvSpPr>
          <p:spPr>
            <a:xfrm>
              <a:off x="946979" y="4811571"/>
              <a:ext cx="5032353" cy="5265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Concluzie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585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CA624-7B80-F055-8D6F-3216EC3DB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4000" b="1" dirty="0"/>
              <a:t>Funcționalități (Admin</a:t>
            </a:r>
            <a:r>
              <a:rPr lang="ro-RO" b="1" dirty="0"/>
              <a:t>)</a:t>
            </a:r>
            <a:endParaRPr lang="en-US" sz="4000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340BE42-31B3-E0D9-6DBC-C0FD45B02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9" y="2581199"/>
            <a:ext cx="6742335" cy="38574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F569E7-144F-6BFA-482A-025D07018A30}"/>
              </a:ext>
            </a:extLst>
          </p:cNvPr>
          <p:cNvSpPr/>
          <p:nvPr/>
        </p:nvSpPr>
        <p:spPr>
          <a:xfrm>
            <a:off x="919280" y="1627221"/>
            <a:ext cx="6742335" cy="8622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1800" dirty="0" err="1">
                <a:solidFill>
                  <a:schemeClr val="tx1"/>
                </a:solidFill>
              </a:rPr>
              <a:t>Administratorul</a:t>
            </a:r>
            <a:r>
              <a:rPr lang="en-US" sz="1800" dirty="0">
                <a:solidFill>
                  <a:schemeClr val="tx1"/>
                </a:solidFill>
              </a:rPr>
              <a:t> are </a:t>
            </a:r>
            <a:r>
              <a:rPr lang="en-US" sz="1800" dirty="0" err="1">
                <a:solidFill>
                  <a:schemeClr val="tx1"/>
                </a:solidFill>
              </a:rPr>
              <a:t>capacitatea</a:t>
            </a:r>
            <a:r>
              <a:rPr lang="en-US" sz="1800" dirty="0">
                <a:solidFill>
                  <a:schemeClr val="tx1"/>
                </a:solidFill>
              </a:rPr>
              <a:t> de a </a:t>
            </a:r>
            <a:r>
              <a:rPr lang="en-US" sz="1800" dirty="0" err="1">
                <a:solidFill>
                  <a:schemeClr val="tx1"/>
                </a:solidFill>
              </a:rPr>
              <a:t>edita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testul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daltonism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și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testul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auz</a:t>
            </a:r>
            <a:r>
              <a:rPr lang="en-US" sz="1800" dirty="0">
                <a:solidFill>
                  <a:schemeClr val="tx1"/>
                </a:solidFill>
              </a:rPr>
              <a:t>. Ei pot </a:t>
            </a:r>
            <a:r>
              <a:rPr lang="en-US" sz="1800" dirty="0" err="1">
                <a:solidFill>
                  <a:schemeClr val="tx1"/>
                </a:solidFill>
              </a:rPr>
              <a:t>adăuga</a:t>
            </a:r>
            <a:r>
              <a:rPr lang="en-US" sz="1800" dirty="0">
                <a:solidFill>
                  <a:schemeClr val="tx1"/>
                </a:solidFill>
              </a:rPr>
              <a:t> diverse </a:t>
            </a:r>
            <a:r>
              <a:rPr lang="en-US" sz="1800" dirty="0" err="1">
                <a:solidFill>
                  <a:schemeClr val="tx1"/>
                </a:solidFill>
              </a:rPr>
              <a:t>imagini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colorate</a:t>
            </a:r>
            <a:r>
              <a:rPr lang="en-US" sz="1800" dirty="0">
                <a:solidFill>
                  <a:schemeClr val="tx1"/>
                </a:solidFill>
              </a:rPr>
              <a:t> la </a:t>
            </a:r>
            <a:r>
              <a:rPr lang="en-US" sz="1800" dirty="0" err="1">
                <a:solidFill>
                  <a:schemeClr val="tx1"/>
                </a:solidFill>
              </a:rPr>
              <a:t>testul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daltonism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și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sunete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diferite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frecvențe</a:t>
            </a:r>
            <a:r>
              <a:rPr lang="en-US" sz="1800" dirty="0">
                <a:solidFill>
                  <a:schemeClr val="tx1"/>
                </a:solidFill>
              </a:rPr>
              <a:t> la </a:t>
            </a:r>
            <a:r>
              <a:rPr lang="en-US" sz="1800" dirty="0" err="1">
                <a:solidFill>
                  <a:schemeClr val="tx1"/>
                </a:solidFill>
              </a:rPr>
              <a:t>testul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auz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9054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0954"/>
            <a:ext cx="10515600" cy="799734"/>
          </a:xfrm>
        </p:spPr>
        <p:txBody>
          <a:bodyPr/>
          <a:lstStyle/>
          <a:p>
            <a:r>
              <a:rPr lang="ro-RO" b="1" dirty="0"/>
              <a:t>Cuprins</a:t>
            </a:r>
            <a:endParaRPr lang="en-US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AA19C0-CA72-1090-25B9-C24B6F47EEB7}"/>
              </a:ext>
            </a:extLst>
          </p:cNvPr>
          <p:cNvGrpSpPr/>
          <p:nvPr/>
        </p:nvGrpSpPr>
        <p:grpSpPr>
          <a:xfrm>
            <a:off x="946979" y="1802278"/>
            <a:ext cx="5032356" cy="3573725"/>
            <a:chOff x="946979" y="1802278"/>
            <a:chExt cx="5032356" cy="357372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811FBE-44BB-1D98-32D4-1FEE46C7BEB9}"/>
                </a:ext>
              </a:extLst>
            </p:cNvPr>
            <p:cNvSpPr/>
            <p:nvPr/>
          </p:nvSpPr>
          <p:spPr>
            <a:xfrm>
              <a:off x="946980" y="1802278"/>
              <a:ext cx="5032353" cy="52659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Scopul Aplicației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1ED0184-7C39-4787-63C7-205BE4B2B342}"/>
                </a:ext>
              </a:extLst>
            </p:cNvPr>
            <p:cNvSpPr/>
            <p:nvPr/>
          </p:nvSpPr>
          <p:spPr>
            <a:xfrm>
              <a:off x="946982" y="2552048"/>
              <a:ext cx="5032353" cy="52659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>
                  <a:solidFill>
                    <a:schemeClr val="tx1"/>
                  </a:solidFill>
                </a:rPr>
                <a:t>Tehnologii</a:t>
              </a:r>
              <a:endParaRPr lang="ro-RO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865A72-3349-08ED-94CA-1E9232F3E1CC}"/>
                </a:ext>
              </a:extLst>
            </p:cNvPr>
            <p:cNvSpPr/>
            <p:nvPr/>
          </p:nvSpPr>
          <p:spPr>
            <a:xfrm>
              <a:off x="946982" y="3283972"/>
              <a:ext cx="5032353" cy="52659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Studiul Competiției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F0B672-6DC2-A730-9E6B-BCA579ACE6BA}"/>
                </a:ext>
              </a:extLst>
            </p:cNvPr>
            <p:cNvSpPr/>
            <p:nvPr/>
          </p:nvSpPr>
          <p:spPr>
            <a:xfrm>
              <a:off x="946981" y="4055776"/>
              <a:ext cx="5032353" cy="52659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Funcționalități pe tipuri de actori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9DB8CE-CA19-A9AB-20CB-2D5ADA954EE6}"/>
                </a:ext>
              </a:extLst>
            </p:cNvPr>
            <p:cNvSpPr/>
            <p:nvPr/>
          </p:nvSpPr>
          <p:spPr>
            <a:xfrm>
              <a:off x="946979" y="4849413"/>
              <a:ext cx="5032353" cy="5265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Concluzie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789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77CAE-06AB-B118-D06E-863BE2D69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4000" b="1" dirty="0"/>
              <a:t>Concluzie</a:t>
            </a:r>
            <a:endParaRPr lang="en-US" sz="4000" b="1" dirty="0"/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663D1243-EC6F-E62F-97D7-5F62631D55F0}"/>
              </a:ext>
            </a:extLst>
          </p:cNvPr>
          <p:cNvSpPr/>
          <p:nvPr/>
        </p:nvSpPr>
        <p:spPr>
          <a:xfrm>
            <a:off x="933319" y="1471658"/>
            <a:ext cx="10291729" cy="241927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</a:rPr>
              <a:t>Dezvoltarea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acestei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aplicații</a:t>
            </a:r>
            <a:r>
              <a:rPr lang="en-US" dirty="0">
                <a:solidFill>
                  <a:schemeClr val="tx1"/>
                </a:solidFill>
              </a:rPr>
              <a:t> web </a:t>
            </a:r>
            <a:r>
              <a:rPr lang="en-US" dirty="0" err="1">
                <a:solidFill>
                  <a:schemeClr val="tx1"/>
                </a:solidFill>
              </a:rPr>
              <a:t>reprezintă</a:t>
            </a:r>
            <a:r>
              <a:rPr lang="en-US" dirty="0">
                <a:solidFill>
                  <a:schemeClr val="tx1"/>
                </a:solidFill>
              </a:rPr>
              <a:t> un pas </a:t>
            </a:r>
            <a:r>
              <a:rPr lang="en-US" dirty="0" err="1">
                <a:solidFill>
                  <a:schemeClr val="tx1"/>
                </a:solidFill>
              </a:rPr>
              <a:t>semnificativ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în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oferirea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unei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modalități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accesibile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și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convenabile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pentru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efectuarea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trei</a:t>
            </a:r>
            <a:r>
              <a:rPr lang="en-US" dirty="0">
                <a:solidFill>
                  <a:schemeClr val="tx1"/>
                </a:solidFill>
              </a:rPr>
              <a:t> teste de </a:t>
            </a:r>
            <a:r>
              <a:rPr lang="en-US" dirty="0" err="1">
                <a:solidFill>
                  <a:schemeClr val="tx1"/>
                </a:solidFill>
              </a:rPr>
              <a:t>sănătate</a:t>
            </a:r>
            <a:r>
              <a:rPr lang="en-US" dirty="0">
                <a:solidFill>
                  <a:schemeClr val="tx1"/>
                </a:solidFill>
              </a:rPr>
              <a:t> - test de </a:t>
            </a:r>
            <a:r>
              <a:rPr lang="en-US" dirty="0" err="1">
                <a:solidFill>
                  <a:schemeClr val="tx1"/>
                </a:solidFill>
              </a:rPr>
              <a:t>vedere</a:t>
            </a:r>
            <a:r>
              <a:rPr lang="en-US" dirty="0">
                <a:solidFill>
                  <a:schemeClr val="tx1"/>
                </a:solidFill>
              </a:rPr>
              <a:t>, test de </a:t>
            </a:r>
            <a:r>
              <a:rPr lang="en-US" dirty="0" err="1">
                <a:solidFill>
                  <a:schemeClr val="tx1"/>
                </a:solidFill>
              </a:rPr>
              <a:t>daltonism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și</a:t>
            </a:r>
            <a:r>
              <a:rPr lang="en-US" dirty="0">
                <a:solidFill>
                  <a:schemeClr val="tx1"/>
                </a:solidFill>
              </a:rPr>
              <a:t> test de </a:t>
            </a:r>
            <a:r>
              <a:rPr lang="en-US" dirty="0" err="1">
                <a:solidFill>
                  <a:schemeClr val="tx1"/>
                </a:solidFill>
              </a:rPr>
              <a:t>auz</a:t>
            </a:r>
            <a:r>
              <a:rPr lang="en-US" dirty="0">
                <a:solidFill>
                  <a:schemeClr val="tx1"/>
                </a:solidFill>
              </a:rPr>
              <a:t> - de la </a:t>
            </a:r>
            <a:r>
              <a:rPr lang="en-US" dirty="0" err="1">
                <a:solidFill>
                  <a:schemeClr val="tx1"/>
                </a:solidFill>
              </a:rPr>
              <a:t>confortul</a:t>
            </a:r>
            <a:r>
              <a:rPr lang="en-US" dirty="0">
                <a:solidFill>
                  <a:schemeClr val="tx1"/>
                </a:solidFill>
              </a:rPr>
              <a:t> casei. Tema </a:t>
            </a:r>
            <a:r>
              <a:rPr lang="en-US" dirty="0" err="1">
                <a:solidFill>
                  <a:schemeClr val="tx1"/>
                </a:solidFill>
              </a:rPr>
              <a:t>aleasă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vizează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simplificarea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accesului</a:t>
            </a:r>
            <a:r>
              <a:rPr lang="en-US" dirty="0">
                <a:solidFill>
                  <a:schemeClr val="tx1"/>
                </a:solidFill>
              </a:rPr>
              <a:t> la </a:t>
            </a:r>
            <a:r>
              <a:rPr lang="en-US" dirty="0" err="1">
                <a:solidFill>
                  <a:schemeClr val="tx1"/>
                </a:solidFill>
              </a:rPr>
              <a:t>informații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cruciale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despre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sănătate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Implementarea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folosește</a:t>
            </a:r>
            <a:r>
              <a:rPr lang="en-US" dirty="0">
                <a:solidFill>
                  <a:schemeClr val="tx1"/>
                </a:solidFill>
              </a:rPr>
              <a:t> HTML5, CSS3, JavaScript, SQL, Python </a:t>
            </a:r>
            <a:r>
              <a:rPr lang="en-US" dirty="0" err="1">
                <a:solidFill>
                  <a:schemeClr val="tx1"/>
                </a:solidFill>
              </a:rPr>
              <a:t>și</a:t>
            </a:r>
            <a:r>
              <a:rPr lang="en-US" dirty="0">
                <a:solidFill>
                  <a:schemeClr val="tx1"/>
                </a:solidFill>
              </a:rPr>
              <a:t> PHP </a:t>
            </a:r>
            <a:r>
              <a:rPr lang="en-US" dirty="0" err="1">
                <a:solidFill>
                  <a:schemeClr val="tx1"/>
                </a:solidFill>
              </a:rPr>
              <a:t>pentru</a:t>
            </a:r>
            <a:r>
              <a:rPr lang="en-US" dirty="0">
                <a:solidFill>
                  <a:schemeClr val="tx1"/>
                </a:solidFill>
              </a:rPr>
              <a:t> o </a:t>
            </a:r>
            <a:r>
              <a:rPr lang="en-US" dirty="0" err="1">
                <a:solidFill>
                  <a:schemeClr val="tx1"/>
                </a:solidFill>
              </a:rPr>
              <a:t>platformă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robustă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4857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BB40-A148-9F64-6738-3458FADE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22" y="3235291"/>
            <a:ext cx="11939750" cy="862266"/>
          </a:xfrm>
        </p:spPr>
        <p:txBody>
          <a:bodyPr>
            <a:noAutofit/>
          </a:bodyPr>
          <a:lstStyle/>
          <a:p>
            <a:r>
              <a:rPr lang="ro-RO" sz="7200" dirty="0">
                <a:latin typeface="Dreaming Outloud Script Pro" panose="020F0502020204030204" pitchFamily="66" charset="0"/>
                <a:ea typeface="STXingkai" panose="020B0503020204020204" pitchFamily="2" charset="-122"/>
                <a:cs typeface="Dreaming Outloud Script Pro" panose="020F0502020204030204" pitchFamily="66" charset="0"/>
              </a:rPr>
              <a:t>Mulțumesc pentru atenție!</a:t>
            </a:r>
            <a:endParaRPr lang="en-US" sz="7200" dirty="0">
              <a:latin typeface="Dreaming Outloud Script Pro" panose="020F0502020204030204" pitchFamily="66" charset="0"/>
              <a:ea typeface="STXingkai" panose="020B0503020204020204" pitchFamily="2" charset="-122"/>
              <a:cs typeface="Dreaming Outloud Script Pro" panose="020F050202020403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095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BCC72A-4DE5-7C89-5A56-C010CB5D1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4000" b="1" dirty="0"/>
              <a:t>Scopul Aplicației</a:t>
            </a:r>
            <a:endParaRPr lang="en-US" sz="4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39B482-20B7-82A9-9271-6A86433E24AB}"/>
              </a:ext>
            </a:extLst>
          </p:cNvPr>
          <p:cNvSpPr/>
          <p:nvPr/>
        </p:nvSpPr>
        <p:spPr>
          <a:xfrm>
            <a:off x="965899" y="1791588"/>
            <a:ext cx="8159182" cy="862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o-RO" dirty="0">
                <a:solidFill>
                  <a:schemeClr val="tx1"/>
                </a:solidFill>
              </a:rPr>
              <a:t>Scopul acestui proiect este de a oferi o modalitate convenabilă și accesibilă pentru oameni de a evalua aspectele esențiale ale sănătății lor într-un mod non-invaziv.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6E198E-4D0E-6837-22A8-79A15E1C7E97}"/>
              </a:ext>
            </a:extLst>
          </p:cNvPr>
          <p:cNvSpPr/>
          <p:nvPr/>
        </p:nvSpPr>
        <p:spPr>
          <a:xfrm>
            <a:off x="965899" y="3084985"/>
            <a:ext cx="8159182" cy="862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o-RO" dirty="0">
                <a:solidFill>
                  <a:schemeClr val="tx1"/>
                </a:solidFill>
              </a:rPr>
              <a:t>Cu ajutorul acestei aplicații, utilizatorii pot verifica capacitatea lor vizuală, abilitatea de discriminare a culorilor și acuitatea auditivă, contribuind astfel la conștientizarea și monitorizarea stării lor de sănătate într-un mod eficient și comod.</a:t>
            </a:r>
          </a:p>
        </p:txBody>
      </p:sp>
    </p:spTree>
    <p:extLst>
      <p:ext uri="{BB962C8B-B14F-4D97-AF65-F5344CB8AC3E}">
        <p14:creationId xmlns:p14="http://schemas.microsoft.com/office/powerpoint/2010/main" val="73781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0954"/>
            <a:ext cx="10515600" cy="799734"/>
          </a:xfrm>
        </p:spPr>
        <p:txBody>
          <a:bodyPr/>
          <a:lstStyle/>
          <a:p>
            <a:r>
              <a:rPr lang="ro-RO" b="1" dirty="0"/>
              <a:t>Cuprins</a:t>
            </a:r>
            <a:endParaRPr lang="en-US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AA19C0-CA72-1090-25B9-C24B6F47EEB7}"/>
              </a:ext>
            </a:extLst>
          </p:cNvPr>
          <p:cNvGrpSpPr/>
          <p:nvPr/>
        </p:nvGrpSpPr>
        <p:grpSpPr>
          <a:xfrm>
            <a:off x="954354" y="1792970"/>
            <a:ext cx="5032356" cy="3567417"/>
            <a:chOff x="946979" y="1802278"/>
            <a:chExt cx="5032356" cy="356741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811FBE-44BB-1D98-32D4-1FEE46C7BEB9}"/>
                </a:ext>
              </a:extLst>
            </p:cNvPr>
            <p:cNvSpPr/>
            <p:nvPr/>
          </p:nvSpPr>
          <p:spPr>
            <a:xfrm>
              <a:off x="946980" y="1802278"/>
              <a:ext cx="5032353" cy="52659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Scopul Aplicației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1ED0184-7C39-4787-63C7-205BE4B2B342}"/>
                </a:ext>
              </a:extLst>
            </p:cNvPr>
            <p:cNvSpPr/>
            <p:nvPr/>
          </p:nvSpPr>
          <p:spPr>
            <a:xfrm>
              <a:off x="946982" y="2552048"/>
              <a:ext cx="5032353" cy="5265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Tehnologii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865A72-3349-08ED-94CA-1E9232F3E1CC}"/>
                </a:ext>
              </a:extLst>
            </p:cNvPr>
            <p:cNvSpPr/>
            <p:nvPr/>
          </p:nvSpPr>
          <p:spPr>
            <a:xfrm>
              <a:off x="946982" y="3283972"/>
              <a:ext cx="5032353" cy="5265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Studiul Competiției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F0B672-6DC2-A730-9E6B-BCA579ACE6BA}"/>
                </a:ext>
              </a:extLst>
            </p:cNvPr>
            <p:cNvSpPr/>
            <p:nvPr/>
          </p:nvSpPr>
          <p:spPr>
            <a:xfrm>
              <a:off x="946981" y="4055776"/>
              <a:ext cx="5032353" cy="5265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Funcționalități pe tipuri de actori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9DB8CE-CA19-A9AB-20CB-2D5ADA954EE6}"/>
                </a:ext>
              </a:extLst>
            </p:cNvPr>
            <p:cNvSpPr/>
            <p:nvPr/>
          </p:nvSpPr>
          <p:spPr>
            <a:xfrm>
              <a:off x="946979" y="4843105"/>
              <a:ext cx="5032353" cy="5265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Concluzie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072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0D42B7D-792B-7FDD-5A61-290D66B6D5E1}"/>
              </a:ext>
            </a:extLst>
          </p:cNvPr>
          <p:cNvSpPr/>
          <p:nvPr/>
        </p:nvSpPr>
        <p:spPr>
          <a:xfrm>
            <a:off x="964576" y="5134115"/>
            <a:ext cx="9882099" cy="6173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A92606-DE91-CB3B-2025-76992373E6FE}"/>
              </a:ext>
            </a:extLst>
          </p:cNvPr>
          <p:cNvSpPr/>
          <p:nvPr/>
        </p:nvSpPr>
        <p:spPr>
          <a:xfrm>
            <a:off x="964576" y="4254733"/>
            <a:ext cx="9882099" cy="6173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69F987-B121-89F9-A270-02F4CB5FBA7E}"/>
              </a:ext>
            </a:extLst>
          </p:cNvPr>
          <p:cNvSpPr/>
          <p:nvPr/>
        </p:nvSpPr>
        <p:spPr>
          <a:xfrm>
            <a:off x="964576" y="2401130"/>
            <a:ext cx="9882099" cy="6306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3488D4-42F4-819F-9919-B15D82DBCB80}"/>
              </a:ext>
            </a:extLst>
          </p:cNvPr>
          <p:cNvSpPr/>
          <p:nvPr/>
        </p:nvSpPr>
        <p:spPr>
          <a:xfrm>
            <a:off x="964577" y="1551327"/>
            <a:ext cx="9882099" cy="6306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77E945-1031-4492-9716-067B9F0C4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4000" b="1" dirty="0"/>
              <a:t>Tehnologii</a:t>
            </a:r>
            <a:endParaRPr lang="en-US" sz="40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CEAA71-917F-2290-F4CD-9329F3F676D9}"/>
              </a:ext>
            </a:extLst>
          </p:cNvPr>
          <p:cNvGrpSpPr/>
          <p:nvPr/>
        </p:nvGrpSpPr>
        <p:grpSpPr>
          <a:xfrm>
            <a:off x="1069674" y="1584529"/>
            <a:ext cx="9663722" cy="561589"/>
            <a:chOff x="1026240" y="1586007"/>
            <a:chExt cx="9663722" cy="555267"/>
          </a:xfrm>
        </p:grpSpPr>
        <p:pic>
          <p:nvPicPr>
            <p:cNvPr id="1028" name="Picture 4" descr="W3C HTML5 Logo">
              <a:extLst>
                <a:ext uri="{FF2B5EF4-FFF2-40B4-BE49-F238E27FC236}">
                  <a16:creationId xmlns:a16="http://schemas.microsoft.com/office/drawing/2014/main" id="{DEB84C25-1370-570C-CDF5-6F919382B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240" y="1586007"/>
              <a:ext cx="637910" cy="555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15322F-388F-E3D8-04B7-78960867D62C}"/>
                </a:ext>
              </a:extLst>
            </p:cNvPr>
            <p:cNvSpPr txBox="1"/>
            <p:nvPr/>
          </p:nvSpPr>
          <p:spPr>
            <a:xfrm>
              <a:off x="1820571" y="1648565"/>
              <a:ext cx="886939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o-RO" sz="2400" dirty="0"/>
                <a:t>HTML5 - Folosit pentru design (Front-End)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3955D3C-CA98-86CC-22C8-D2EB44568250}"/>
              </a:ext>
            </a:extLst>
          </p:cNvPr>
          <p:cNvGrpSpPr/>
          <p:nvPr/>
        </p:nvGrpSpPr>
        <p:grpSpPr>
          <a:xfrm>
            <a:off x="1121434" y="2438362"/>
            <a:ext cx="8198272" cy="784229"/>
            <a:chOff x="1143460" y="2622050"/>
            <a:chExt cx="8198272" cy="7842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4F37FE6-98F2-D217-342F-47573162A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460" y="2622050"/>
              <a:ext cx="532802" cy="56117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2F0E1B-BE6D-CDCA-A0C4-C29641F15505}"/>
                </a:ext>
              </a:extLst>
            </p:cNvPr>
            <p:cNvSpPr txBox="1"/>
            <p:nvPr/>
          </p:nvSpPr>
          <p:spPr>
            <a:xfrm>
              <a:off x="1864007" y="2667615"/>
              <a:ext cx="74777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sz="2400" dirty="0"/>
                <a:t>CSS3 -  Folosit pentru design (Front-End)</a:t>
              </a:r>
            </a:p>
            <a:p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F355F1-63FF-201F-D4BD-D80AEAD0FC4D}"/>
              </a:ext>
            </a:extLst>
          </p:cNvPr>
          <p:cNvGrpSpPr/>
          <p:nvPr/>
        </p:nvGrpSpPr>
        <p:grpSpPr>
          <a:xfrm>
            <a:off x="1069674" y="4312682"/>
            <a:ext cx="9991526" cy="517873"/>
            <a:chOff x="975026" y="4769613"/>
            <a:chExt cx="9991526" cy="562666"/>
          </a:xfrm>
        </p:grpSpPr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20B27E0E-2818-3888-7CA8-19754EB1F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26" y="4769613"/>
              <a:ext cx="636326" cy="562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82D17A-48FC-6566-29A3-6BAFCCF89EC8}"/>
                </a:ext>
              </a:extLst>
            </p:cNvPr>
            <p:cNvSpPr txBox="1"/>
            <p:nvPr/>
          </p:nvSpPr>
          <p:spPr>
            <a:xfrm>
              <a:off x="1769357" y="4820550"/>
              <a:ext cx="91971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sz="2400" dirty="0"/>
                <a:t>PHP - Folosit pentru funcționalități (Back-Back)</a:t>
              </a:r>
              <a:endParaRPr lang="en-US" sz="24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88E229F-C5EB-87F5-5A77-1FC6D529664A}"/>
              </a:ext>
            </a:extLst>
          </p:cNvPr>
          <p:cNvGrpSpPr/>
          <p:nvPr/>
        </p:nvGrpSpPr>
        <p:grpSpPr>
          <a:xfrm>
            <a:off x="964574" y="3323995"/>
            <a:ext cx="9882101" cy="664275"/>
            <a:chOff x="964577" y="3613019"/>
            <a:chExt cx="10389224" cy="86226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2BE251F-6602-32DE-49AA-C953DB630C1A}"/>
                </a:ext>
              </a:extLst>
            </p:cNvPr>
            <p:cNvSpPr/>
            <p:nvPr/>
          </p:nvSpPr>
          <p:spPr>
            <a:xfrm>
              <a:off x="964577" y="3613019"/>
              <a:ext cx="10389224" cy="86226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42" name="Picture 18" descr="JavaScript Logo, symbol, meaning, history, PNG, brand">
              <a:extLst>
                <a:ext uri="{FF2B5EF4-FFF2-40B4-BE49-F238E27FC236}">
                  <a16:creationId xmlns:a16="http://schemas.microsoft.com/office/drawing/2014/main" id="{66BDAAE0-8719-B53C-6C77-612C573763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2" r="25628"/>
            <a:stretch/>
          </p:blipFill>
          <p:spPr bwMode="auto">
            <a:xfrm>
              <a:off x="1117910" y="3685260"/>
              <a:ext cx="583298" cy="757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C29C47-4EE5-38AC-88AC-77C3D18D81F7}"/>
                </a:ext>
              </a:extLst>
            </p:cNvPr>
            <p:cNvSpPr txBox="1"/>
            <p:nvPr/>
          </p:nvSpPr>
          <p:spPr>
            <a:xfrm>
              <a:off x="1910162" y="3787949"/>
              <a:ext cx="886939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sz="2400" dirty="0"/>
                <a:t>JavaScript - Folosit pentru interactivitatea aplicației (Front-End)</a:t>
              </a:r>
              <a:endParaRPr lang="en-US" sz="2400" dirty="0"/>
            </a:p>
          </p:txBody>
        </p:sp>
      </p:grpSp>
      <p:pic>
        <p:nvPicPr>
          <p:cNvPr id="1044" name="Picture 20" descr="MySQL logo and symbol, meaning, history, PNG">
            <a:extLst>
              <a:ext uri="{FF2B5EF4-FFF2-40B4-BE49-F238E27FC236}">
                <a16:creationId xmlns:a16="http://schemas.microsoft.com/office/drawing/2014/main" id="{4B1308BB-6F8A-8CF3-231E-68FFFA020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09" y="5217198"/>
            <a:ext cx="668055" cy="4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B02049-50FA-239A-10F3-BFBAECCAC9BD}"/>
              </a:ext>
            </a:extLst>
          </p:cNvPr>
          <p:cNvSpPr txBox="1"/>
          <p:nvPr/>
        </p:nvSpPr>
        <p:spPr>
          <a:xfrm>
            <a:off x="1864005" y="5228539"/>
            <a:ext cx="86923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o-RO" sz="2400" dirty="0"/>
              <a:t>SQL - Folosit pentru baza de date a aplicației (Back-End)</a:t>
            </a:r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0E5C8A-B309-A991-C15A-F570D63643CB}"/>
              </a:ext>
            </a:extLst>
          </p:cNvPr>
          <p:cNvSpPr/>
          <p:nvPr/>
        </p:nvSpPr>
        <p:spPr>
          <a:xfrm>
            <a:off x="964576" y="5983471"/>
            <a:ext cx="9882099" cy="5841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DD250808-AAA1-00B2-0C53-02E5A4181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55" y="5983471"/>
            <a:ext cx="595093" cy="5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CEBAB9-966E-152D-D494-B954297D7AB7}"/>
              </a:ext>
            </a:extLst>
          </p:cNvPr>
          <p:cNvSpPr txBox="1"/>
          <p:nvPr/>
        </p:nvSpPr>
        <p:spPr>
          <a:xfrm>
            <a:off x="1864005" y="6029578"/>
            <a:ext cx="86923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o-RO" sz="2400" dirty="0"/>
              <a:t>Python - Folosit pentru inteligența artificială (Back-End)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3750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0954"/>
            <a:ext cx="10515600" cy="799734"/>
          </a:xfrm>
        </p:spPr>
        <p:txBody>
          <a:bodyPr/>
          <a:lstStyle/>
          <a:p>
            <a:r>
              <a:rPr lang="ro-RO" b="1" dirty="0"/>
              <a:t>Cuprins</a:t>
            </a:r>
            <a:endParaRPr lang="en-US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AA19C0-CA72-1090-25B9-C24B6F47EEB7}"/>
              </a:ext>
            </a:extLst>
          </p:cNvPr>
          <p:cNvGrpSpPr/>
          <p:nvPr/>
        </p:nvGrpSpPr>
        <p:grpSpPr>
          <a:xfrm>
            <a:off x="946979" y="1802278"/>
            <a:ext cx="5032356" cy="3617867"/>
            <a:chOff x="946979" y="1802278"/>
            <a:chExt cx="5032356" cy="361786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811FBE-44BB-1D98-32D4-1FEE46C7BEB9}"/>
                </a:ext>
              </a:extLst>
            </p:cNvPr>
            <p:cNvSpPr/>
            <p:nvPr/>
          </p:nvSpPr>
          <p:spPr>
            <a:xfrm>
              <a:off x="946980" y="1802278"/>
              <a:ext cx="5032353" cy="52659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Scopul Aplicației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1ED0184-7C39-4787-63C7-205BE4B2B342}"/>
                </a:ext>
              </a:extLst>
            </p:cNvPr>
            <p:cNvSpPr/>
            <p:nvPr/>
          </p:nvSpPr>
          <p:spPr>
            <a:xfrm>
              <a:off x="946982" y="2552048"/>
              <a:ext cx="5032353" cy="52659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Tehnologii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865A72-3349-08ED-94CA-1E9232F3E1CC}"/>
                </a:ext>
              </a:extLst>
            </p:cNvPr>
            <p:cNvSpPr/>
            <p:nvPr/>
          </p:nvSpPr>
          <p:spPr>
            <a:xfrm>
              <a:off x="946979" y="3301818"/>
              <a:ext cx="5032353" cy="5265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Studiul Competiției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F0B672-6DC2-A730-9E6B-BCA579ACE6BA}"/>
                </a:ext>
              </a:extLst>
            </p:cNvPr>
            <p:cNvSpPr/>
            <p:nvPr/>
          </p:nvSpPr>
          <p:spPr>
            <a:xfrm>
              <a:off x="946981" y="4055776"/>
              <a:ext cx="5032353" cy="5265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Funcționalități pe tipuri de actori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9DB8CE-CA19-A9AB-20CB-2D5ADA954EE6}"/>
                </a:ext>
              </a:extLst>
            </p:cNvPr>
            <p:cNvSpPr/>
            <p:nvPr/>
          </p:nvSpPr>
          <p:spPr>
            <a:xfrm>
              <a:off x="946979" y="4893555"/>
              <a:ext cx="5032353" cy="5265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Concluzie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821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4C4C2A-14B3-DF85-10D0-E0A75D1A60CA}"/>
              </a:ext>
            </a:extLst>
          </p:cNvPr>
          <p:cNvSpPr/>
          <p:nvPr/>
        </p:nvSpPr>
        <p:spPr>
          <a:xfrm>
            <a:off x="926488" y="1617710"/>
            <a:ext cx="1551652" cy="13258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B98C60-F636-B5D9-E9B0-479DF8C82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4000" b="1" dirty="0"/>
              <a:t>Studiul Competiției</a:t>
            </a:r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E4D3C-6E44-4997-A7C0-AE365BE598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04" y="1637706"/>
            <a:ext cx="1419219" cy="12858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599F364-9DF1-50AA-5D1D-71DC99D40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193999"/>
              </p:ext>
            </p:extLst>
          </p:nvPr>
        </p:nvGraphicFramePr>
        <p:xfrm>
          <a:off x="926488" y="3143142"/>
          <a:ext cx="10339026" cy="3066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9513">
                  <a:extLst>
                    <a:ext uri="{9D8B030D-6E8A-4147-A177-3AD203B41FA5}">
                      <a16:colId xmlns:a16="http://schemas.microsoft.com/office/drawing/2014/main" val="3326566621"/>
                    </a:ext>
                  </a:extLst>
                </a:gridCol>
                <a:gridCol w="5169513">
                  <a:extLst>
                    <a:ext uri="{9D8B030D-6E8A-4147-A177-3AD203B41FA5}">
                      <a16:colId xmlns:a16="http://schemas.microsoft.com/office/drawing/2014/main" val="4056934790"/>
                    </a:ext>
                  </a:extLst>
                </a:gridCol>
              </a:tblGrid>
              <a:tr h="617655">
                <a:tc>
                  <a:txBody>
                    <a:bodyPr/>
                    <a:lstStyle/>
                    <a:p>
                      <a:pPr algn="ctr"/>
                      <a:r>
                        <a:rPr lang="ro-RO" dirty="0">
                          <a:solidFill>
                            <a:schemeClr val="tx1"/>
                          </a:solidFill>
                        </a:rPr>
                        <a:t>Aspecte Pozitive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Aspecte negative</a:t>
                      </a:r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676917"/>
                  </a:ext>
                </a:extLst>
              </a:tr>
              <a:tr h="999181">
                <a:tc>
                  <a:txBody>
                    <a:bodyPr/>
                    <a:lstStyle/>
                    <a:p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Animații superbe. Aplicația oferă animații foarte fluide care crește interactivitatea și atrage privirea utilizatorilor asupra complexități lor.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 există suport pentru ”dark mode” acesta fiind o problemă, fiindcă imaginile și graficele sunt de culoare neagră, iar acestea nu o să fie văzute.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333679"/>
                  </a:ext>
                </a:extLst>
              </a:tr>
              <a:tr h="736947">
                <a:tc>
                  <a:txBody>
                    <a:bodyPr/>
                    <a:lstStyle/>
                    <a:p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Rezultatele sunt foarte precise și structurate în așa fel, încât utilizatorul să le poate parcurge cu ușurință.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 oferă posibilitatea de a salva rezultatele, drept urmare după închiderea aplicației aceste date for fi pierdute.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399765"/>
                  </a:ext>
                </a:extLst>
              </a:tr>
              <a:tr h="626235">
                <a:tc>
                  <a:txBody>
                    <a:bodyPr/>
                    <a:lstStyle/>
                    <a:p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Oferă o gamă largă de teste pentru toate potențiale boli ale ochilor.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83269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C6893E7-2021-5BDA-B067-58ABC9DCF1B5}"/>
              </a:ext>
            </a:extLst>
          </p:cNvPr>
          <p:cNvSpPr/>
          <p:nvPr/>
        </p:nvSpPr>
        <p:spPr>
          <a:xfrm>
            <a:off x="2478139" y="1617711"/>
            <a:ext cx="8787374" cy="13258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</a:rPr>
              <a:t>Descriere</a:t>
            </a:r>
            <a:r>
              <a:rPr lang="en-US" sz="2000" b="1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Zeiss </a:t>
            </a:r>
            <a:r>
              <a:rPr lang="en-US" dirty="0" err="1">
                <a:solidFill>
                  <a:schemeClr val="tx1"/>
                </a:solidFill>
              </a:rPr>
              <a:t>este</a:t>
            </a:r>
            <a:r>
              <a:rPr lang="en-US" dirty="0">
                <a:solidFill>
                  <a:schemeClr val="tx1"/>
                </a:solidFill>
              </a:rPr>
              <a:t> o </a:t>
            </a:r>
            <a:r>
              <a:rPr lang="en-US" dirty="0" err="1">
                <a:solidFill>
                  <a:schemeClr val="tx1"/>
                </a:solidFill>
              </a:rPr>
              <a:t>companie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Germană</a:t>
            </a:r>
            <a:r>
              <a:rPr lang="en-US" dirty="0">
                <a:solidFill>
                  <a:schemeClr val="tx1"/>
                </a:solidFill>
              </a:rPr>
              <a:t>, care a </a:t>
            </a:r>
            <a:r>
              <a:rPr lang="en-US" dirty="0" err="1">
                <a:solidFill>
                  <a:schemeClr val="tx1"/>
                </a:solidFill>
              </a:rPr>
              <a:t>creat</a:t>
            </a:r>
            <a:r>
              <a:rPr lang="en-US" dirty="0">
                <a:solidFill>
                  <a:schemeClr val="tx1"/>
                </a:solidFill>
              </a:rPr>
              <a:t> o </a:t>
            </a:r>
            <a:r>
              <a:rPr lang="en-US" dirty="0" err="1">
                <a:solidFill>
                  <a:schemeClr val="tx1"/>
                </a:solidFill>
              </a:rPr>
              <a:t>aplicație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complexă</a:t>
            </a:r>
            <a:r>
              <a:rPr lang="en-US" dirty="0">
                <a:solidFill>
                  <a:schemeClr val="tx1"/>
                </a:solidFill>
              </a:rPr>
              <a:t> cu multiple teste legate de </a:t>
            </a:r>
            <a:r>
              <a:rPr lang="en-US" dirty="0" err="1">
                <a:solidFill>
                  <a:schemeClr val="tx1"/>
                </a:solidFill>
              </a:rPr>
              <a:t>sănătatea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ochilor</a:t>
            </a:r>
            <a:r>
              <a:rPr lang="en-US" dirty="0">
                <a:solidFill>
                  <a:schemeClr val="tx1"/>
                </a:solidFill>
              </a:rPr>
              <a:t>, de </a:t>
            </a:r>
            <a:r>
              <a:rPr lang="en-US" dirty="0" err="1">
                <a:solidFill>
                  <a:schemeClr val="tx1"/>
                </a:solidFill>
              </a:rPr>
              <a:t>exemplu</a:t>
            </a:r>
            <a:r>
              <a:rPr lang="en-US" dirty="0">
                <a:solidFill>
                  <a:schemeClr val="tx1"/>
                </a:solidFill>
              </a:rPr>
              <a:t>: contrast, astigmatism, </a:t>
            </a:r>
            <a:r>
              <a:rPr lang="en-US" dirty="0" err="1">
                <a:solidFill>
                  <a:schemeClr val="tx1"/>
                </a:solidFill>
              </a:rPr>
              <a:t>accentul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fiind</a:t>
            </a:r>
            <a:r>
              <a:rPr lang="en-US" dirty="0">
                <a:solidFill>
                  <a:schemeClr val="tx1"/>
                </a:solidFill>
              </a:rPr>
              <a:t> pus pe </a:t>
            </a:r>
            <a:r>
              <a:rPr lang="en-US" dirty="0" err="1">
                <a:solidFill>
                  <a:schemeClr val="tx1"/>
                </a:solidFill>
              </a:rPr>
              <a:t>vedere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și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daltonism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2000" b="1" dirty="0">
                <a:solidFill>
                  <a:schemeClr val="tx1"/>
                </a:solidFill>
              </a:rPr>
              <a:t>Link: </a:t>
            </a:r>
            <a:r>
              <a:rPr lang="en-US" dirty="0">
                <a:solidFill>
                  <a:schemeClr val="tx1"/>
                </a:solidFill>
              </a:rPr>
              <a:t>https://visionscreening.zeiss.com/en-INT</a:t>
            </a:r>
          </a:p>
        </p:txBody>
      </p:sp>
    </p:spTree>
    <p:extLst>
      <p:ext uri="{BB962C8B-B14F-4D97-AF65-F5344CB8AC3E}">
        <p14:creationId xmlns:p14="http://schemas.microsoft.com/office/powerpoint/2010/main" val="1300569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07E81A3-EE53-AD37-1ECF-FF357F517AE1}"/>
              </a:ext>
            </a:extLst>
          </p:cNvPr>
          <p:cNvSpPr/>
          <p:nvPr/>
        </p:nvSpPr>
        <p:spPr>
          <a:xfrm>
            <a:off x="939099" y="1621318"/>
            <a:ext cx="2191865" cy="13258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024476-1535-B696-9231-5257CDF3E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4000" b="1" dirty="0"/>
              <a:t>Studiul Competiției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9B10E-3633-0EC1-2C76-A022FE5AA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54" y="1621318"/>
            <a:ext cx="2059546" cy="13258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6598B27-A042-0EB6-98D1-EFA693F3F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626000"/>
              </p:ext>
            </p:extLst>
          </p:nvPr>
        </p:nvGraphicFramePr>
        <p:xfrm>
          <a:off x="939099" y="3106597"/>
          <a:ext cx="10208174" cy="3327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4087">
                  <a:extLst>
                    <a:ext uri="{9D8B030D-6E8A-4147-A177-3AD203B41FA5}">
                      <a16:colId xmlns:a16="http://schemas.microsoft.com/office/drawing/2014/main" val="1289469836"/>
                    </a:ext>
                  </a:extLst>
                </a:gridCol>
                <a:gridCol w="5104087">
                  <a:extLst>
                    <a:ext uri="{9D8B030D-6E8A-4147-A177-3AD203B41FA5}">
                      <a16:colId xmlns:a16="http://schemas.microsoft.com/office/drawing/2014/main" val="3066976771"/>
                    </a:ext>
                  </a:extLst>
                </a:gridCol>
              </a:tblGrid>
              <a:tr h="689745">
                <a:tc>
                  <a:txBody>
                    <a:bodyPr/>
                    <a:lstStyle/>
                    <a:p>
                      <a:pPr algn="ctr"/>
                      <a:r>
                        <a:rPr lang="ro-RO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Aspecte Pozitive</a:t>
                      </a:r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Aspecte negative</a:t>
                      </a:r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473343"/>
                  </a:ext>
                </a:extLst>
              </a:tr>
              <a:tr h="1115801">
                <a:tc>
                  <a:txBody>
                    <a:bodyPr/>
                    <a:lstStyle/>
                    <a:p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Testul de auz este una performantă, deoarece separă sunetele pe fiecare ureche individual, astfel mărește precizia rezultatelor.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Rezultatele testelor nu pot fi salvate, drept urmare după închiderea aplicației aceste date for fi pierdute.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723968"/>
                  </a:ext>
                </a:extLst>
              </a:tr>
              <a:tr h="699326">
                <a:tc>
                  <a:txBody>
                    <a:bodyPr/>
                    <a:lstStyle/>
                    <a:p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Interfața este una intuitivă, foarte bine pusă la punct care oferă un aspect plăcut, utilizatorii știind mereu unde se află.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Instrucțiunile la începutul testului este una relativă, care depinde de volumul dispozitivului folosit de utilizator. Acestea pot duce la rezultate eronate.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804301"/>
                  </a:ext>
                </a:extLst>
              </a:tr>
              <a:tr h="699326">
                <a:tc>
                  <a:txBody>
                    <a:bodyPr/>
                    <a:lstStyle/>
                    <a:p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Testul conține animații care o face mai fluidă și mai dinamică.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81368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7FE8714-71E5-DC73-E151-FA2B5FE18C86}"/>
              </a:ext>
            </a:extLst>
          </p:cNvPr>
          <p:cNvSpPr/>
          <p:nvPr/>
        </p:nvSpPr>
        <p:spPr>
          <a:xfrm>
            <a:off x="3130964" y="1621319"/>
            <a:ext cx="8016309" cy="13258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ro-RO" sz="2000" b="1" dirty="0">
                <a:solidFill>
                  <a:schemeClr val="tx1"/>
                </a:solidFill>
              </a:rPr>
              <a:t>Descriere: </a:t>
            </a:r>
            <a:r>
              <a:rPr lang="ro-RO" sz="1800" dirty="0">
                <a:solidFill>
                  <a:schemeClr val="tx1"/>
                </a:solidFill>
              </a:rPr>
              <a:t>Starykey este o companie americană care a creat o aplicație pentru testarea acuității auzului.</a:t>
            </a:r>
          </a:p>
          <a:p>
            <a:pPr marL="0" indent="0" algn="just">
              <a:buNone/>
            </a:pPr>
            <a:r>
              <a:rPr lang="ro-RO" sz="2000" b="1" dirty="0">
                <a:solidFill>
                  <a:schemeClr val="tx1"/>
                </a:solidFill>
              </a:rPr>
              <a:t>Link: </a:t>
            </a:r>
            <a:r>
              <a:rPr lang="ro-RO" sz="1600" dirty="0">
                <a:solidFill>
                  <a:schemeClr val="tx1"/>
                </a:solidFill>
              </a:rPr>
              <a:t>https://www.starkey.com/online-hearing-test#!/HearingTestLandingPrimary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18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0954"/>
            <a:ext cx="10515600" cy="799734"/>
          </a:xfrm>
        </p:spPr>
        <p:txBody>
          <a:bodyPr/>
          <a:lstStyle/>
          <a:p>
            <a:r>
              <a:rPr lang="ro-RO" b="1" dirty="0"/>
              <a:t>Cuprins</a:t>
            </a:r>
            <a:endParaRPr lang="en-US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AA19C0-CA72-1090-25B9-C24B6F47EEB7}"/>
              </a:ext>
            </a:extLst>
          </p:cNvPr>
          <p:cNvGrpSpPr/>
          <p:nvPr/>
        </p:nvGrpSpPr>
        <p:grpSpPr>
          <a:xfrm>
            <a:off x="934367" y="1783360"/>
            <a:ext cx="5032356" cy="3551892"/>
            <a:chOff x="946979" y="1802278"/>
            <a:chExt cx="5032356" cy="35518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811FBE-44BB-1D98-32D4-1FEE46C7BEB9}"/>
                </a:ext>
              </a:extLst>
            </p:cNvPr>
            <p:cNvSpPr/>
            <p:nvPr/>
          </p:nvSpPr>
          <p:spPr>
            <a:xfrm>
              <a:off x="946980" y="1802278"/>
              <a:ext cx="5032353" cy="52659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Scopul Aplicației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1ED0184-7C39-4787-63C7-205BE4B2B342}"/>
                </a:ext>
              </a:extLst>
            </p:cNvPr>
            <p:cNvSpPr/>
            <p:nvPr/>
          </p:nvSpPr>
          <p:spPr>
            <a:xfrm>
              <a:off x="946982" y="2552048"/>
              <a:ext cx="5032353" cy="52659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Tehnologii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865A72-3349-08ED-94CA-1E9232F3E1CC}"/>
                </a:ext>
              </a:extLst>
            </p:cNvPr>
            <p:cNvSpPr/>
            <p:nvPr/>
          </p:nvSpPr>
          <p:spPr>
            <a:xfrm>
              <a:off x="946979" y="3283972"/>
              <a:ext cx="5032353" cy="52659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Studiul Competiției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F0B672-6DC2-A730-9E6B-BCA579ACE6BA}"/>
                </a:ext>
              </a:extLst>
            </p:cNvPr>
            <p:cNvSpPr/>
            <p:nvPr/>
          </p:nvSpPr>
          <p:spPr>
            <a:xfrm>
              <a:off x="946981" y="4055776"/>
              <a:ext cx="5032353" cy="5265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Funcționalități pe tipuri de actori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9DB8CE-CA19-A9AB-20CB-2D5ADA954EE6}"/>
                </a:ext>
              </a:extLst>
            </p:cNvPr>
            <p:cNvSpPr/>
            <p:nvPr/>
          </p:nvSpPr>
          <p:spPr>
            <a:xfrm>
              <a:off x="946979" y="4827580"/>
              <a:ext cx="5032353" cy="5265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o-RO" dirty="0">
                  <a:solidFill>
                    <a:schemeClr val="tx1"/>
                  </a:solidFill>
                </a:rPr>
                <a:t>Concluzie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472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956</Words>
  <Application>Microsoft Office PowerPoint</Application>
  <PresentationFormat>Widescreen</PresentationFormat>
  <Paragraphs>92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Cuprins</vt:lpstr>
      <vt:lpstr>Scopul Aplicației</vt:lpstr>
      <vt:lpstr>Cuprins</vt:lpstr>
      <vt:lpstr>Tehnologii</vt:lpstr>
      <vt:lpstr>Cuprins</vt:lpstr>
      <vt:lpstr>Studiul Competiției</vt:lpstr>
      <vt:lpstr>Studiul Competiției</vt:lpstr>
      <vt:lpstr>Cuprins</vt:lpstr>
      <vt:lpstr>PowerPoint Presentation</vt:lpstr>
      <vt:lpstr>Funcționalități (User nelogat)</vt:lpstr>
      <vt:lpstr>Funcționalități (User logat)</vt:lpstr>
      <vt:lpstr>PowerPoint Presentation</vt:lpstr>
      <vt:lpstr>Funcționalități (User logat)</vt:lpstr>
      <vt:lpstr>Funcționalități (Doctor)</vt:lpstr>
      <vt:lpstr>Funcționalități (Doctor)</vt:lpstr>
      <vt:lpstr>Funcționalități (Admin)</vt:lpstr>
      <vt:lpstr>Funcționalități (Admin)</vt:lpstr>
      <vt:lpstr>Funcționalități (Comune)</vt:lpstr>
      <vt:lpstr>Funcționalități (Admin)</vt:lpstr>
      <vt:lpstr>Cuprins</vt:lpstr>
      <vt:lpstr>Concluzie</vt:lpstr>
      <vt:lpstr>Mulțumesc pentru atenție!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XGEN</dc:title>
  <dc:creator>Ionut Balanean</dc:creator>
  <cp:lastModifiedBy>🎮 🗿</cp:lastModifiedBy>
  <cp:revision>58</cp:revision>
  <dcterms:created xsi:type="dcterms:W3CDTF">2022-11-16T09:30:41Z</dcterms:created>
  <dcterms:modified xsi:type="dcterms:W3CDTF">2024-05-20T09:06:18Z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b58b62f-6f94-46bd-8089-18e64b0a9abb_Enabled">
    <vt:lpwstr>true</vt:lpwstr>
  </property>
  <property fmtid="{D5CDD505-2E9C-101B-9397-08002B2CF9AE}" pid="3" name="MSIP_Label_5b58b62f-6f94-46bd-8089-18e64b0a9abb_SetDate">
    <vt:lpwstr>2023-10-27T07:10:01Z</vt:lpwstr>
  </property>
  <property fmtid="{D5CDD505-2E9C-101B-9397-08002B2CF9AE}" pid="4" name="MSIP_Label_5b58b62f-6f94-46bd-8089-18e64b0a9abb_Method">
    <vt:lpwstr>Standard</vt:lpwstr>
  </property>
  <property fmtid="{D5CDD505-2E9C-101B-9397-08002B2CF9AE}" pid="5" name="MSIP_Label_5b58b62f-6f94-46bd-8089-18e64b0a9abb_Name">
    <vt:lpwstr>defa4170-0d19-0005-0004-bc88714345d2</vt:lpwstr>
  </property>
  <property fmtid="{D5CDD505-2E9C-101B-9397-08002B2CF9AE}" pid="6" name="MSIP_Label_5b58b62f-6f94-46bd-8089-18e64b0a9abb_SiteId">
    <vt:lpwstr>a6eb79fa-c4a9-4cce-818d-b85274d15305</vt:lpwstr>
  </property>
  <property fmtid="{D5CDD505-2E9C-101B-9397-08002B2CF9AE}" pid="7" name="MSIP_Label_5b58b62f-6f94-46bd-8089-18e64b0a9abb_ActionId">
    <vt:lpwstr>2cd14b58-11e0-4307-8785-27378c20c99b</vt:lpwstr>
  </property>
  <property fmtid="{D5CDD505-2E9C-101B-9397-08002B2CF9AE}" pid="8" name="MSIP_Label_5b58b62f-6f94-46bd-8089-18e64b0a9abb_ContentBits">
    <vt:lpwstr>0</vt:lpwstr>
  </property>
</Properties>
</file>