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8"/>
  </p:notesMasterIdLst>
  <p:handoutMasterIdLst>
    <p:handoutMasterId r:id="rId19"/>
  </p:handoutMasterIdLst>
  <p:sldIdLst>
    <p:sldId id="256" r:id="rId2"/>
    <p:sldId id="257" r:id="rId3"/>
    <p:sldId id="263" r:id="rId4"/>
    <p:sldId id="258" r:id="rId5"/>
    <p:sldId id="259" r:id="rId6"/>
    <p:sldId id="276" r:id="rId7"/>
    <p:sldId id="277" r:id="rId8"/>
    <p:sldId id="278" r:id="rId9"/>
    <p:sldId id="279" r:id="rId10"/>
    <p:sldId id="280" r:id="rId11"/>
    <p:sldId id="269" r:id="rId12"/>
    <p:sldId id="270" r:id="rId13"/>
    <p:sldId id="281" r:id="rId14"/>
    <p:sldId id="282"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CB1"/>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napToGrid="0">
      <p:cViewPr>
        <p:scale>
          <a:sx n="75" d="100"/>
          <a:sy n="75" d="100"/>
        </p:scale>
        <p:origin x="414" y="-90"/>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x\Desktop\xgen%20mai%20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rPr lang="ro-RO" b="1">
                <a:solidFill>
                  <a:srgbClr val="0000FF"/>
                </a:solidFill>
              </a:rPr>
              <a:t>Stima de sine preșcolar</a:t>
            </a:r>
            <a:r>
              <a:rPr lang="ro-RO">
                <a:solidFill>
                  <a:srgbClr val="0000FF"/>
                </a:solidFill>
              </a:rPr>
              <a:t>i</a:t>
            </a:r>
          </a:p>
        </c:rich>
      </c:tx>
      <c:layout>
        <c:manualLayout>
          <c:xMode val="edge"/>
          <c:yMode val="edge"/>
          <c:x val="0.298924731182796"/>
          <c:y val="9.2165898617511503E-3"/>
        </c:manualLayout>
      </c:layout>
      <c:overlay val="0"/>
      <c:spPr>
        <a:noFill/>
        <a:ln>
          <a:noFill/>
        </a:ln>
        <a:effectLst/>
      </c:spPr>
      <c:txPr>
        <a:bodyPr rot="0" spcFirstLastPara="1"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Stima de sine preșcolari</c:f>
              <c:strCache>
                <c:ptCount val="1"/>
                <c:pt idx="0">
                  <c:v>Stima de sine preșcolari</c:v>
                </c:pt>
              </c:strCache>
            </c:strRef>
          </c:tx>
          <c:spPr>
            <a:solidFill>
              <a:schemeClr val="accent1"/>
            </a:solidFill>
            <a:ln>
              <a:noFill/>
            </a:ln>
            <a:effectLst/>
            <a:sp3d/>
          </c:spPr>
          <c:invertIfNegative val="0"/>
          <c:cat>
            <c:strRef>
              <c:f>prescolari!$E$3:$G$14</c:f>
              <c:strCache>
                <c:ptCount val="3"/>
                <c:pt idx="0">
                  <c:v>Stima de sine scăzută între 10-16</c:v>
                </c:pt>
                <c:pt idx="1">
                  <c:v>Stima de sine medie între 17-33</c:v>
                </c:pt>
                <c:pt idx="2">
                  <c:v>Stima de sine înaltă între 34-40</c:v>
                </c:pt>
              </c:strCache>
            </c:strRef>
          </c:cat>
          <c:val>
            <c:numRef>
              <c:f>prescolari!$E$15:$G$15</c:f>
              <c:numCache>
                <c:formatCode>General</c:formatCode>
                <c:ptCount val="3"/>
                <c:pt idx="0">
                  <c:v>0</c:v>
                </c:pt>
                <c:pt idx="1">
                  <c:v>6</c:v>
                </c:pt>
                <c:pt idx="2">
                  <c:v>5</c:v>
                </c:pt>
              </c:numCache>
            </c:numRef>
          </c:val>
          <c:extLst>
            <c:ext xmlns:c16="http://schemas.microsoft.com/office/drawing/2014/chart" uri="{C3380CC4-5D6E-409C-BE32-E72D297353CC}">
              <c16:uniqueId val="{00000000-456C-481D-8E8E-99EB04B5CA09}"/>
            </c:ext>
          </c:extLst>
        </c:ser>
        <c:dLbls>
          <c:showLegendKey val="0"/>
          <c:showVal val="0"/>
          <c:showCatName val="0"/>
          <c:showSerName val="0"/>
          <c:showPercent val="0"/>
          <c:showBubbleSize val="0"/>
        </c:dLbls>
        <c:gapWidth val="150"/>
        <c:axId val="1038293408"/>
        <c:axId val="1038295328"/>
      </c:barChart>
      <c:catAx>
        <c:axId val="103829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38295328"/>
        <c:crosses val="autoZero"/>
        <c:auto val="1"/>
        <c:lblAlgn val="ctr"/>
        <c:lblOffset val="100"/>
        <c:noMultiLvlLbl val="0"/>
      </c:catAx>
      <c:valAx>
        <c:axId val="1038295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38293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ro-R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Comparație</a:t>
            </a:r>
            <a:r>
              <a:rPr lang="ro-RO" baseline="0"/>
              <a:t> Stima de sine </a:t>
            </a:r>
            <a:r>
              <a:rPr lang="ro-RO" baseline="0">
                <a:solidFill>
                  <a:srgbClr val="00B050"/>
                </a:solidFill>
              </a:rPr>
              <a:t>preșcolari</a:t>
            </a:r>
            <a:r>
              <a:rPr lang="ro-RO" baseline="0"/>
              <a:t> și </a:t>
            </a:r>
            <a:r>
              <a:rPr lang="ro-RO" baseline="0">
                <a:solidFill>
                  <a:schemeClr val="accent2"/>
                </a:solidFill>
              </a:rPr>
              <a:t>școlari</a:t>
            </a:r>
            <a:endParaRPr lang="ro-RO"/>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prescolari!$U$4:$Z$4</c:f>
            </c:numRef>
          </c:val>
          <c:extLst>
            <c:ext xmlns:c16="http://schemas.microsoft.com/office/drawing/2014/chart" uri="{C3380CC4-5D6E-409C-BE32-E72D297353CC}">
              <c16:uniqueId val="{00000000-A2B0-4165-86F0-6C3DB41CA919}"/>
            </c:ext>
          </c:extLst>
        </c:ser>
        <c:ser>
          <c:idx val="1"/>
          <c:order val="1"/>
          <c:spPr>
            <a:solidFill>
              <a:schemeClr val="accent2"/>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prescolari!$U$5:$Z$5</c:f>
            </c:numRef>
          </c:val>
          <c:extLst>
            <c:ext xmlns:c16="http://schemas.microsoft.com/office/drawing/2014/chart" uri="{C3380CC4-5D6E-409C-BE32-E72D297353CC}">
              <c16:uniqueId val="{00000001-A2B0-4165-86F0-6C3DB41CA919}"/>
            </c:ext>
          </c:extLst>
        </c:ser>
        <c:ser>
          <c:idx val="2"/>
          <c:order val="2"/>
          <c:spPr>
            <a:solidFill>
              <a:schemeClr val="accent3"/>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prescolari!$U$6:$Z$6</c:f>
            </c:numRef>
          </c:val>
          <c:extLst>
            <c:ext xmlns:c16="http://schemas.microsoft.com/office/drawing/2014/chart" uri="{C3380CC4-5D6E-409C-BE32-E72D297353CC}">
              <c16:uniqueId val="{00000002-A2B0-4165-86F0-6C3DB41CA919}"/>
            </c:ext>
          </c:extLst>
        </c:ser>
        <c:ser>
          <c:idx val="3"/>
          <c:order val="3"/>
          <c:spPr>
            <a:solidFill>
              <a:schemeClr val="accent4"/>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prescolari!$U$7:$Z$7</c:f>
            </c:numRef>
          </c:val>
          <c:extLst>
            <c:ext xmlns:c16="http://schemas.microsoft.com/office/drawing/2014/chart" uri="{C3380CC4-5D6E-409C-BE32-E72D297353CC}">
              <c16:uniqueId val="{00000003-A2B0-4165-86F0-6C3DB41CA919}"/>
            </c:ext>
          </c:extLst>
        </c:ser>
        <c:ser>
          <c:idx val="4"/>
          <c:order val="4"/>
          <c:spPr>
            <a:solidFill>
              <a:schemeClr val="accent5"/>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prescolari!$U$8:$Z$8</c:f>
            </c:numRef>
          </c:val>
          <c:extLst>
            <c:ext xmlns:c16="http://schemas.microsoft.com/office/drawing/2014/chart" uri="{C3380CC4-5D6E-409C-BE32-E72D297353CC}">
              <c16:uniqueId val="{00000004-A2B0-4165-86F0-6C3DB41CA919}"/>
            </c:ext>
          </c:extLst>
        </c:ser>
        <c:ser>
          <c:idx val="5"/>
          <c:order val="5"/>
          <c:spPr>
            <a:solidFill>
              <a:schemeClr val="accent6"/>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prescolari!$U$9:$Z$9</c:f>
            </c:numRef>
          </c:val>
          <c:extLst>
            <c:ext xmlns:c16="http://schemas.microsoft.com/office/drawing/2014/chart" uri="{C3380CC4-5D6E-409C-BE32-E72D297353CC}">
              <c16:uniqueId val="{00000005-A2B0-4165-86F0-6C3DB41CA919}"/>
            </c:ext>
          </c:extLst>
        </c:ser>
        <c:ser>
          <c:idx val="6"/>
          <c:order val="6"/>
          <c:spPr>
            <a:solidFill>
              <a:schemeClr val="accent1">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prescolari!$U$10:$Z$10</c:f>
            </c:numRef>
          </c:val>
          <c:extLst>
            <c:ext xmlns:c16="http://schemas.microsoft.com/office/drawing/2014/chart" uri="{C3380CC4-5D6E-409C-BE32-E72D297353CC}">
              <c16:uniqueId val="{00000006-A2B0-4165-86F0-6C3DB41CA919}"/>
            </c:ext>
          </c:extLst>
        </c:ser>
        <c:ser>
          <c:idx val="7"/>
          <c:order val="7"/>
          <c:spPr>
            <a:solidFill>
              <a:schemeClr val="accent2">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prescolari!$U$11:$Z$11</c:f>
            </c:numRef>
          </c:val>
          <c:extLst>
            <c:ext xmlns:c16="http://schemas.microsoft.com/office/drawing/2014/chart" uri="{C3380CC4-5D6E-409C-BE32-E72D297353CC}">
              <c16:uniqueId val="{00000007-A2B0-4165-86F0-6C3DB41CA919}"/>
            </c:ext>
          </c:extLst>
        </c:ser>
        <c:ser>
          <c:idx val="8"/>
          <c:order val="8"/>
          <c:spPr>
            <a:solidFill>
              <a:schemeClr val="accent3">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prescolari!$U$12:$Z$12</c:f>
            </c:numRef>
          </c:val>
          <c:extLst>
            <c:ext xmlns:c16="http://schemas.microsoft.com/office/drawing/2014/chart" uri="{C3380CC4-5D6E-409C-BE32-E72D297353CC}">
              <c16:uniqueId val="{00000008-A2B0-4165-86F0-6C3DB41CA919}"/>
            </c:ext>
          </c:extLst>
        </c:ser>
        <c:ser>
          <c:idx val="9"/>
          <c:order val="9"/>
          <c:spPr>
            <a:solidFill>
              <a:schemeClr val="accent4">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prescolari!$U$13:$Z$13</c:f>
            </c:numRef>
          </c:val>
          <c:extLst>
            <c:ext xmlns:c16="http://schemas.microsoft.com/office/drawing/2014/chart" uri="{C3380CC4-5D6E-409C-BE32-E72D297353CC}">
              <c16:uniqueId val="{00000009-A2B0-4165-86F0-6C3DB41CA919}"/>
            </c:ext>
          </c:extLst>
        </c:ser>
        <c:ser>
          <c:idx val="10"/>
          <c:order val="10"/>
          <c:spPr>
            <a:solidFill>
              <a:schemeClr val="accent5">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prescolari!$U$14:$Z$14</c:f>
            </c:numRef>
          </c:val>
          <c:extLst>
            <c:ext xmlns:c16="http://schemas.microsoft.com/office/drawing/2014/chart" uri="{C3380CC4-5D6E-409C-BE32-E72D297353CC}">
              <c16:uniqueId val="{0000000A-A2B0-4165-86F0-6C3DB41CA919}"/>
            </c:ext>
          </c:extLst>
        </c:ser>
        <c:ser>
          <c:idx val="11"/>
          <c:order val="11"/>
          <c:spPr>
            <a:solidFill>
              <a:srgbClr val="00B050"/>
            </a:solidFill>
            <a:ln>
              <a:noFill/>
            </a:ln>
            <a:effectLst/>
            <a:sp3d/>
          </c:spPr>
          <c:invertIfNegative val="0"/>
          <c:dPt>
            <c:idx val="1"/>
            <c:invertIfNegative val="0"/>
            <c:bubble3D val="0"/>
            <c:spPr>
              <a:solidFill>
                <a:schemeClr val="accent2"/>
              </a:solidFill>
              <a:ln>
                <a:noFill/>
              </a:ln>
              <a:effectLst/>
              <a:sp3d/>
            </c:spPr>
            <c:extLst>
              <c:ext xmlns:c16="http://schemas.microsoft.com/office/drawing/2014/chart" uri="{C3380CC4-5D6E-409C-BE32-E72D297353CC}">
                <c16:uniqueId val="{0000000C-A2B0-4165-86F0-6C3DB41CA919}"/>
              </c:ext>
            </c:extLst>
          </c:dPt>
          <c:dPt>
            <c:idx val="3"/>
            <c:invertIfNegative val="0"/>
            <c:bubble3D val="0"/>
            <c:spPr>
              <a:solidFill>
                <a:schemeClr val="accent2"/>
              </a:solidFill>
              <a:ln>
                <a:noFill/>
              </a:ln>
              <a:effectLst/>
              <a:sp3d/>
            </c:spPr>
            <c:extLst>
              <c:ext xmlns:c16="http://schemas.microsoft.com/office/drawing/2014/chart" uri="{C3380CC4-5D6E-409C-BE32-E72D297353CC}">
                <c16:uniqueId val="{0000000E-A2B0-4165-86F0-6C3DB41CA919}"/>
              </c:ext>
            </c:extLst>
          </c:dPt>
          <c:dPt>
            <c:idx val="5"/>
            <c:invertIfNegative val="0"/>
            <c:bubble3D val="0"/>
            <c:spPr>
              <a:solidFill>
                <a:schemeClr val="accent2"/>
              </a:solidFill>
              <a:ln>
                <a:noFill/>
              </a:ln>
              <a:effectLst/>
              <a:sp3d/>
            </c:spPr>
            <c:extLst>
              <c:ext xmlns:c16="http://schemas.microsoft.com/office/drawing/2014/chart" uri="{C3380CC4-5D6E-409C-BE32-E72D297353CC}">
                <c16:uniqueId val="{00000010-A2B0-4165-86F0-6C3DB41CA919}"/>
              </c:ext>
            </c:extLst>
          </c:dPt>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prescolari!$U$15:$Z$15</c:f>
              <c:numCache>
                <c:formatCode>0%</c:formatCode>
                <c:ptCount val="6"/>
                <c:pt idx="0">
                  <c:v>0</c:v>
                </c:pt>
                <c:pt idx="1">
                  <c:v>0</c:v>
                </c:pt>
                <c:pt idx="2">
                  <c:v>0.5454</c:v>
                </c:pt>
                <c:pt idx="3">
                  <c:v>0.72</c:v>
                </c:pt>
                <c:pt idx="4">
                  <c:v>0.45</c:v>
                </c:pt>
                <c:pt idx="5">
                  <c:v>0.28000000000000003</c:v>
                </c:pt>
              </c:numCache>
            </c:numRef>
          </c:val>
          <c:extLst>
            <c:ext xmlns:c16="http://schemas.microsoft.com/office/drawing/2014/chart" uri="{C3380CC4-5D6E-409C-BE32-E72D297353CC}">
              <c16:uniqueId val="{00000011-A2B0-4165-86F0-6C3DB41CA919}"/>
            </c:ext>
          </c:extLst>
        </c:ser>
        <c:dLbls>
          <c:showLegendKey val="0"/>
          <c:showVal val="0"/>
          <c:showCatName val="0"/>
          <c:showSerName val="0"/>
          <c:showPercent val="0"/>
          <c:showBubbleSize val="0"/>
        </c:dLbls>
        <c:gapWidth val="150"/>
        <c:axId val="1047494272"/>
        <c:axId val="1047494752"/>
      </c:barChart>
      <c:catAx>
        <c:axId val="104749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752"/>
        <c:crosses val="autoZero"/>
        <c:auto val="1"/>
        <c:lblAlgn val="ctr"/>
        <c:lblOffset val="100"/>
        <c:noMultiLvlLbl val="0"/>
      </c:catAx>
      <c:valAx>
        <c:axId val="1047494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2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rPr lang="it-IT" b="1">
                <a:solidFill>
                  <a:schemeClr val="accent2"/>
                </a:solidFill>
              </a:rPr>
              <a:t>Stima de sine preșcolari (Părinte)</a:t>
            </a:r>
          </a:p>
        </c:rich>
      </c:tx>
      <c:layout>
        <c:manualLayout>
          <c:xMode val="edge"/>
          <c:yMode val="edge"/>
          <c:x val="0.19294456443484501"/>
          <c:y val="4.5045045045045001E-2"/>
        </c:manualLayout>
      </c:layout>
      <c:overlay val="0"/>
      <c:spPr>
        <a:noFill/>
        <a:ln>
          <a:noFill/>
        </a:ln>
        <a:effectLst/>
      </c:spPr>
      <c:txPr>
        <a:bodyPr rot="0" spcFirstLastPara="1"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Stima de sine preșcolari (Părinte)</c:f>
              <c:strCache>
                <c:ptCount val="1"/>
                <c:pt idx="0">
                  <c:v>Stima de sine preșcolari (Părinte)</c:v>
                </c:pt>
              </c:strCache>
            </c:strRef>
          </c:tx>
          <c:spPr>
            <a:solidFill>
              <a:schemeClr val="accent2"/>
            </a:solidFill>
            <a:ln>
              <a:noFill/>
            </a:ln>
            <a:effectLst/>
            <a:sp3d/>
          </c:spPr>
          <c:invertIfNegative val="0"/>
          <c:cat>
            <c:strRef>
              <c:f>prescolari!$H$3:$J$14</c:f>
              <c:strCache>
                <c:ptCount val="3"/>
                <c:pt idx="0">
                  <c:v>Stima de sine scăzută între 10-16</c:v>
                </c:pt>
                <c:pt idx="1">
                  <c:v>Stima de sine medie între 17-33</c:v>
                </c:pt>
                <c:pt idx="2">
                  <c:v>Stima de sine înaltă între 34-40</c:v>
                </c:pt>
              </c:strCache>
            </c:strRef>
          </c:cat>
          <c:val>
            <c:numRef>
              <c:f>prescolari!$H$15:$J$15</c:f>
              <c:numCache>
                <c:formatCode>General</c:formatCode>
                <c:ptCount val="3"/>
                <c:pt idx="0">
                  <c:v>0</c:v>
                </c:pt>
                <c:pt idx="1">
                  <c:v>5</c:v>
                </c:pt>
                <c:pt idx="2">
                  <c:v>6</c:v>
                </c:pt>
              </c:numCache>
            </c:numRef>
          </c:val>
          <c:extLst>
            <c:ext xmlns:c16="http://schemas.microsoft.com/office/drawing/2014/chart" uri="{C3380CC4-5D6E-409C-BE32-E72D297353CC}">
              <c16:uniqueId val="{00000000-7B44-4530-93F9-B156A4022813}"/>
            </c:ext>
          </c:extLst>
        </c:ser>
        <c:dLbls>
          <c:showLegendKey val="0"/>
          <c:showVal val="0"/>
          <c:showCatName val="0"/>
          <c:showSerName val="0"/>
          <c:showPercent val="0"/>
          <c:showBubbleSize val="0"/>
        </c:dLbls>
        <c:gapWidth val="150"/>
        <c:axId val="1038293408"/>
        <c:axId val="1038295328"/>
      </c:barChart>
      <c:catAx>
        <c:axId val="103829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38295328"/>
        <c:crosses val="autoZero"/>
        <c:auto val="1"/>
        <c:lblAlgn val="ctr"/>
        <c:lblOffset val="100"/>
        <c:noMultiLvlLbl val="0"/>
      </c:catAx>
      <c:valAx>
        <c:axId val="1038295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38293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ro-R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b="1">
                <a:solidFill>
                  <a:schemeClr val="tx1"/>
                </a:solidFill>
              </a:rPr>
              <a:t>Comparație</a:t>
            </a:r>
            <a:r>
              <a:rPr lang="ro-RO" baseline="0">
                <a:solidFill>
                  <a:schemeClr val="tx1"/>
                </a:solidFill>
              </a:rPr>
              <a:t> </a:t>
            </a:r>
            <a:r>
              <a:rPr lang="ro-RO" b="1" baseline="0">
                <a:solidFill>
                  <a:schemeClr val="accent1">
                    <a:lumMod val="75000"/>
                  </a:schemeClr>
                </a:solidFill>
              </a:rPr>
              <a:t>Stima de sine preșcolari</a:t>
            </a:r>
            <a:r>
              <a:rPr lang="ro-RO" baseline="0">
                <a:solidFill>
                  <a:schemeClr val="tx1"/>
                </a:solidFill>
              </a:rPr>
              <a:t> - </a:t>
            </a:r>
            <a:r>
              <a:rPr lang="ro-RO" b="1" baseline="0">
                <a:solidFill>
                  <a:schemeClr val="accent2"/>
                </a:solidFill>
              </a:rPr>
              <a:t>părinte</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prescolari!$N$4:$S$4</c:f>
            </c:numRef>
          </c:val>
          <c:extLst>
            <c:ext xmlns:c16="http://schemas.microsoft.com/office/drawing/2014/chart" uri="{C3380CC4-5D6E-409C-BE32-E72D297353CC}">
              <c16:uniqueId val="{00000000-501C-4BDB-8656-947F2E897FA0}"/>
            </c:ext>
          </c:extLst>
        </c:ser>
        <c:ser>
          <c:idx val="1"/>
          <c:order val="1"/>
          <c:spPr>
            <a:solidFill>
              <a:schemeClr val="accent2"/>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prescolari!$N$5:$S$5</c:f>
            </c:numRef>
          </c:val>
          <c:extLst>
            <c:ext xmlns:c16="http://schemas.microsoft.com/office/drawing/2014/chart" uri="{C3380CC4-5D6E-409C-BE32-E72D297353CC}">
              <c16:uniqueId val="{00000001-501C-4BDB-8656-947F2E897FA0}"/>
            </c:ext>
          </c:extLst>
        </c:ser>
        <c:ser>
          <c:idx val="2"/>
          <c:order val="2"/>
          <c:spPr>
            <a:solidFill>
              <a:schemeClr val="accent3"/>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prescolari!$N$6:$S$6</c:f>
            </c:numRef>
          </c:val>
          <c:extLst>
            <c:ext xmlns:c16="http://schemas.microsoft.com/office/drawing/2014/chart" uri="{C3380CC4-5D6E-409C-BE32-E72D297353CC}">
              <c16:uniqueId val="{00000002-501C-4BDB-8656-947F2E897FA0}"/>
            </c:ext>
          </c:extLst>
        </c:ser>
        <c:ser>
          <c:idx val="3"/>
          <c:order val="3"/>
          <c:spPr>
            <a:solidFill>
              <a:schemeClr val="accent4"/>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prescolari!$N$7:$S$7</c:f>
            </c:numRef>
          </c:val>
          <c:extLst>
            <c:ext xmlns:c16="http://schemas.microsoft.com/office/drawing/2014/chart" uri="{C3380CC4-5D6E-409C-BE32-E72D297353CC}">
              <c16:uniqueId val="{00000003-501C-4BDB-8656-947F2E897FA0}"/>
            </c:ext>
          </c:extLst>
        </c:ser>
        <c:ser>
          <c:idx val="4"/>
          <c:order val="4"/>
          <c:spPr>
            <a:solidFill>
              <a:schemeClr val="accent5"/>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prescolari!$N$8:$S$8</c:f>
            </c:numRef>
          </c:val>
          <c:extLst>
            <c:ext xmlns:c16="http://schemas.microsoft.com/office/drawing/2014/chart" uri="{C3380CC4-5D6E-409C-BE32-E72D297353CC}">
              <c16:uniqueId val="{00000004-501C-4BDB-8656-947F2E897FA0}"/>
            </c:ext>
          </c:extLst>
        </c:ser>
        <c:ser>
          <c:idx val="5"/>
          <c:order val="5"/>
          <c:spPr>
            <a:solidFill>
              <a:schemeClr val="accent6"/>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prescolari!$N$9:$S$9</c:f>
            </c:numRef>
          </c:val>
          <c:extLst>
            <c:ext xmlns:c16="http://schemas.microsoft.com/office/drawing/2014/chart" uri="{C3380CC4-5D6E-409C-BE32-E72D297353CC}">
              <c16:uniqueId val="{00000005-501C-4BDB-8656-947F2E897FA0}"/>
            </c:ext>
          </c:extLst>
        </c:ser>
        <c:ser>
          <c:idx val="6"/>
          <c:order val="6"/>
          <c:spPr>
            <a:solidFill>
              <a:schemeClr val="accent1">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prescolari!$N$10:$S$10</c:f>
            </c:numRef>
          </c:val>
          <c:extLst>
            <c:ext xmlns:c16="http://schemas.microsoft.com/office/drawing/2014/chart" uri="{C3380CC4-5D6E-409C-BE32-E72D297353CC}">
              <c16:uniqueId val="{00000006-501C-4BDB-8656-947F2E897FA0}"/>
            </c:ext>
          </c:extLst>
        </c:ser>
        <c:ser>
          <c:idx val="7"/>
          <c:order val="7"/>
          <c:spPr>
            <a:solidFill>
              <a:schemeClr val="accent2">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prescolari!$N$11:$S$11</c:f>
            </c:numRef>
          </c:val>
          <c:extLst>
            <c:ext xmlns:c16="http://schemas.microsoft.com/office/drawing/2014/chart" uri="{C3380CC4-5D6E-409C-BE32-E72D297353CC}">
              <c16:uniqueId val="{00000007-501C-4BDB-8656-947F2E897FA0}"/>
            </c:ext>
          </c:extLst>
        </c:ser>
        <c:ser>
          <c:idx val="8"/>
          <c:order val="8"/>
          <c:spPr>
            <a:solidFill>
              <a:schemeClr val="accent3">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prescolari!$N$12:$S$12</c:f>
            </c:numRef>
          </c:val>
          <c:extLst>
            <c:ext xmlns:c16="http://schemas.microsoft.com/office/drawing/2014/chart" uri="{C3380CC4-5D6E-409C-BE32-E72D297353CC}">
              <c16:uniqueId val="{00000008-501C-4BDB-8656-947F2E897FA0}"/>
            </c:ext>
          </c:extLst>
        </c:ser>
        <c:ser>
          <c:idx val="9"/>
          <c:order val="9"/>
          <c:spPr>
            <a:solidFill>
              <a:schemeClr val="accent4">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prescolari!$N$13:$S$13</c:f>
            </c:numRef>
          </c:val>
          <c:extLst>
            <c:ext xmlns:c16="http://schemas.microsoft.com/office/drawing/2014/chart" uri="{C3380CC4-5D6E-409C-BE32-E72D297353CC}">
              <c16:uniqueId val="{00000009-501C-4BDB-8656-947F2E897FA0}"/>
            </c:ext>
          </c:extLst>
        </c:ser>
        <c:ser>
          <c:idx val="10"/>
          <c:order val="10"/>
          <c:spPr>
            <a:solidFill>
              <a:schemeClr val="accent5">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prescolari!$N$14:$S$14</c:f>
            </c:numRef>
          </c:val>
          <c:extLst>
            <c:ext xmlns:c16="http://schemas.microsoft.com/office/drawing/2014/chart" uri="{C3380CC4-5D6E-409C-BE32-E72D297353CC}">
              <c16:uniqueId val="{0000000A-501C-4BDB-8656-947F2E897FA0}"/>
            </c:ext>
          </c:extLst>
        </c:ser>
        <c:ser>
          <c:idx val="11"/>
          <c:order val="11"/>
          <c:spPr>
            <a:solidFill>
              <a:schemeClr val="accent1"/>
            </a:solidFill>
            <a:ln>
              <a:noFill/>
            </a:ln>
            <a:effectLst/>
            <a:sp3d/>
          </c:spPr>
          <c:invertIfNegative val="0"/>
          <c:dPt>
            <c:idx val="1"/>
            <c:invertIfNegative val="0"/>
            <c:bubble3D val="0"/>
            <c:spPr>
              <a:solidFill>
                <a:schemeClr val="accent2"/>
              </a:solidFill>
              <a:ln>
                <a:noFill/>
              </a:ln>
              <a:effectLst/>
              <a:sp3d/>
            </c:spPr>
            <c:extLst>
              <c:ext xmlns:c16="http://schemas.microsoft.com/office/drawing/2014/chart" uri="{C3380CC4-5D6E-409C-BE32-E72D297353CC}">
                <c16:uniqueId val="{0000000C-501C-4BDB-8656-947F2E897FA0}"/>
              </c:ext>
            </c:extLst>
          </c:dPt>
          <c:dPt>
            <c:idx val="3"/>
            <c:invertIfNegative val="0"/>
            <c:bubble3D val="0"/>
            <c:spPr>
              <a:solidFill>
                <a:schemeClr val="accent2"/>
              </a:solidFill>
              <a:ln>
                <a:noFill/>
              </a:ln>
              <a:effectLst/>
              <a:sp3d/>
            </c:spPr>
            <c:extLst>
              <c:ext xmlns:c16="http://schemas.microsoft.com/office/drawing/2014/chart" uri="{C3380CC4-5D6E-409C-BE32-E72D297353CC}">
                <c16:uniqueId val="{0000000E-501C-4BDB-8656-947F2E897FA0}"/>
              </c:ext>
            </c:extLst>
          </c:dPt>
          <c:dPt>
            <c:idx val="5"/>
            <c:invertIfNegative val="0"/>
            <c:bubble3D val="0"/>
            <c:spPr>
              <a:solidFill>
                <a:schemeClr val="accent2"/>
              </a:solidFill>
              <a:ln>
                <a:noFill/>
              </a:ln>
              <a:effectLst/>
              <a:sp3d/>
            </c:spPr>
            <c:extLst>
              <c:ext xmlns:c16="http://schemas.microsoft.com/office/drawing/2014/chart" uri="{C3380CC4-5D6E-409C-BE32-E72D297353CC}">
                <c16:uniqueId val="{00000010-501C-4BDB-8656-947F2E897FA0}"/>
              </c:ext>
            </c:extLst>
          </c:dPt>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prescolari!$N$15:$S$15</c:f>
              <c:numCache>
                <c:formatCode>General</c:formatCode>
                <c:ptCount val="6"/>
                <c:pt idx="0">
                  <c:v>0</c:v>
                </c:pt>
                <c:pt idx="1">
                  <c:v>0</c:v>
                </c:pt>
                <c:pt idx="2">
                  <c:v>6</c:v>
                </c:pt>
                <c:pt idx="3">
                  <c:v>5</c:v>
                </c:pt>
                <c:pt idx="4">
                  <c:v>5</c:v>
                </c:pt>
                <c:pt idx="5">
                  <c:v>6</c:v>
                </c:pt>
              </c:numCache>
            </c:numRef>
          </c:val>
          <c:extLst>
            <c:ext xmlns:c16="http://schemas.microsoft.com/office/drawing/2014/chart" uri="{C3380CC4-5D6E-409C-BE32-E72D297353CC}">
              <c16:uniqueId val="{00000011-501C-4BDB-8656-947F2E897FA0}"/>
            </c:ext>
          </c:extLst>
        </c:ser>
        <c:dLbls>
          <c:showLegendKey val="0"/>
          <c:showVal val="0"/>
          <c:showCatName val="0"/>
          <c:showSerName val="0"/>
          <c:showPercent val="0"/>
          <c:showBubbleSize val="0"/>
        </c:dLbls>
        <c:gapWidth val="150"/>
        <c:axId val="1047494272"/>
        <c:axId val="1047494752"/>
      </c:barChart>
      <c:catAx>
        <c:axId val="104749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752"/>
        <c:crosses val="autoZero"/>
        <c:auto val="1"/>
        <c:lblAlgn val="ctr"/>
        <c:lblOffset val="100"/>
        <c:noMultiLvlLbl val="0"/>
      </c:catAx>
      <c:valAx>
        <c:axId val="104749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2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ro-R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400" b="1" i="0" u="none" strike="noStrike" kern="1200" baseline="0">
                <a:solidFill>
                  <a:schemeClr val="dk1">
                    <a:lumMod val="75000"/>
                    <a:lumOff val="25000"/>
                  </a:schemeClr>
                </a:solidFill>
                <a:latin typeface="+mn-lt"/>
                <a:ea typeface="+mn-ea"/>
                <a:cs typeface="+mn-cs"/>
              </a:defRPr>
            </a:pPr>
            <a:r>
              <a:rPr lang="ro-RO"/>
              <a:t>Stima de sine școlari</a:t>
            </a:r>
          </a:p>
        </c:rich>
      </c:tx>
      <c:layout>
        <c:manualLayout>
          <c:xMode val="edge"/>
          <c:yMode val="edge"/>
          <c:x val="0.32410399529964701"/>
          <c:y val="3.7558685446009397E-2"/>
        </c:manualLayout>
      </c:layout>
      <c:overlay val="0"/>
      <c:spPr>
        <a:noFill/>
        <a:ln>
          <a:noFill/>
        </a:ln>
        <a:effectLst/>
      </c:spPr>
      <c:txPr>
        <a:bodyPr rot="0" spcFirstLastPara="0" vertOverflow="ellipsis" vert="horz" wrap="square" anchor="ctr" anchorCtr="1"/>
        <a:lstStyle/>
        <a:p>
          <a:pPr>
            <a:defRPr lang="en-US" sz="1400" b="1" i="0" u="none" strike="noStrike" kern="1200" baseline="0">
              <a:solidFill>
                <a:schemeClr val="dk1">
                  <a:lumMod val="75000"/>
                  <a:lumOff val="25000"/>
                </a:schemeClr>
              </a:solidFill>
              <a:latin typeface="+mn-lt"/>
              <a:ea typeface="+mn-ea"/>
              <a:cs typeface="+mn-cs"/>
            </a:defRPr>
          </a:pPr>
          <a:endParaRPr lang="ro-RO"/>
        </a:p>
      </c:txPr>
    </c:title>
    <c:autoTitleDeleted val="0"/>
    <c:plotArea>
      <c:layout/>
      <c:barChart>
        <c:barDir val="col"/>
        <c:grouping val="clustered"/>
        <c:varyColors val="0"/>
        <c:ser>
          <c:idx val="0"/>
          <c:order val="0"/>
          <c:tx>
            <c:strRef>
              <c:f>Stima de sine școlari</c:f>
              <c:strCache>
                <c:ptCount val="1"/>
                <c:pt idx="0">
                  <c:v>Stima de sine școlari</c:v>
                </c:pt>
              </c:strCache>
            </c:strRef>
          </c:tx>
          <c:spPr>
            <a:gradFill>
              <a:gsLst>
                <a:gs pos="100000">
                  <a:schemeClr val="accent6"/>
                </a:gs>
                <a:gs pos="0">
                  <a:schemeClr val="accent6">
                    <a:hueOff val="-1670000"/>
                  </a:schemeClr>
                </a:gs>
              </a:gsLst>
              <a:lin ang="5400000" scaled="0"/>
            </a:gradFill>
            <a:ln>
              <a:gradFill>
                <a:gsLst>
                  <a:gs pos="100000">
                    <a:schemeClr val="accent6">
                      <a:lumMod val="75000"/>
                    </a:schemeClr>
                  </a:gs>
                  <a:gs pos="0">
                    <a:schemeClr val="accent6">
                      <a:lumMod val="75000"/>
                      <a:hueOff val="-1670000"/>
                    </a:schemeClr>
                  </a:gs>
                </a:gsLst>
                <a:lin ang="4620000" scaled="0"/>
              </a:gradFill>
            </a:ln>
            <a:effectLst/>
          </c:spPr>
          <c:invertIfNegative val="0"/>
          <c:cat>
            <c:strRef>
              <c:f>scolari!$E$3:$G$32</c:f>
              <c:strCache>
                <c:ptCount val="3"/>
                <c:pt idx="0">
                  <c:v>Stima de sine scăzută între 10-16</c:v>
                </c:pt>
                <c:pt idx="1">
                  <c:v>Stima de sine medie între 17-33</c:v>
                </c:pt>
                <c:pt idx="2">
                  <c:v>Stima de sine înaltă între 34-40</c:v>
                </c:pt>
              </c:strCache>
            </c:strRef>
          </c:cat>
          <c:val>
            <c:numRef>
              <c:f>scolari!$E$33:$G$33</c:f>
              <c:numCache>
                <c:formatCode>0</c:formatCode>
                <c:ptCount val="3"/>
                <c:pt idx="0">
                  <c:v>0</c:v>
                </c:pt>
                <c:pt idx="1">
                  <c:v>21</c:v>
                </c:pt>
                <c:pt idx="2">
                  <c:v>8</c:v>
                </c:pt>
              </c:numCache>
            </c:numRef>
          </c:val>
          <c:extLst>
            <c:ext xmlns:c16="http://schemas.microsoft.com/office/drawing/2014/chart" uri="{C3380CC4-5D6E-409C-BE32-E72D297353CC}">
              <c16:uniqueId val="{00000000-1C3C-4D2E-9469-CDF9B5B0689B}"/>
            </c:ext>
          </c:extLst>
        </c:ser>
        <c:dLbls>
          <c:showLegendKey val="0"/>
          <c:showVal val="0"/>
          <c:showCatName val="0"/>
          <c:showSerName val="0"/>
          <c:showPercent val="0"/>
          <c:showBubbleSize val="0"/>
        </c:dLbls>
        <c:gapWidth val="500"/>
        <c:overlap val="-50"/>
        <c:axId val="1038293408"/>
        <c:axId val="1038295328"/>
      </c:barChart>
      <c:catAx>
        <c:axId val="10382934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ro-RO"/>
          </a:p>
        </c:txPr>
        <c:crossAx val="1038295328"/>
        <c:crosses val="autoZero"/>
        <c:auto val="1"/>
        <c:lblAlgn val="ctr"/>
        <c:lblOffset val="100"/>
        <c:noMultiLvlLbl val="0"/>
      </c:catAx>
      <c:valAx>
        <c:axId val="1038295328"/>
        <c:scaling>
          <c:orientation val="minMax"/>
        </c:scaling>
        <c:delete val="0"/>
        <c:axPos val="l"/>
        <c:majorGridlines>
          <c:spPr>
            <a:ln w="9525" cap="flat" cmpd="sng" algn="ctr">
              <a:solidFill>
                <a:schemeClr val="lt1">
                  <a:lumMod val="902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ro-RO"/>
          </a:p>
        </c:txPr>
        <c:crossAx val="1038293408"/>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ro-RO"/>
        </a:p>
      </c:txPr>
    </c:legend>
    <c:plotVisOnly val="1"/>
    <c:dispBlanksAs val="gap"/>
    <c:showDLblsOverMax val="0"/>
  </c:chart>
  <c:spPr>
    <a:solidFill>
      <a:schemeClr val="lt1">
        <a:lumMod val="96000"/>
      </a:schemeClr>
    </a:solidFill>
    <a:ln w="9525" cap="flat" cmpd="sng" algn="ctr">
      <a:solidFill>
        <a:schemeClr val="tx1">
          <a:lumMod val="15000"/>
          <a:lumOff val="85000"/>
        </a:schemeClr>
      </a:solidFill>
      <a:round/>
    </a:ln>
    <a:effectLst/>
  </c:spPr>
  <c:txPr>
    <a:bodyPr/>
    <a:lstStyle/>
    <a:p>
      <a:pPr>
        <a:defRPr lang="en-US"/>
      </a:pPr>
      <a:endParaRPr lang="ro-R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0" vertOverflow="ellipsis" vert="horz" wrap="square" anchor="ctr" anchorCtr="1"/>
          <a:lstStyle/>
          <a:p>
            <a:pPr>
              <a:defRPr lang="en-US" sz="1400" b="1" i="0" u="none" strike="noStrike" kern="1200" baseline="0">
                <a:solidFill>
                  <a:schemeClr val="dk1">
                    <a:lumMod val="75000"/>
                    <a:lumOff val="25000"/>
                  </a:schemeClr>
                </a:solidFill>
                <a:latin typeface="+mn-lt"/>
                <a:ea typeface="+mn-ea"/>
                <a:cs typeface="+mn-cs"/>
              </a:defRPr>
            </a:pPr>
            <a:r>
              <a:rPr lang="it-IT"/>
              <a:t>Stima de sine școlari (Părinte)</a:t>
            </a:r>
          </a:p>
        </c:rich>
      </c:tx>
      <c:overlay val="0"/>
      <c:spPr>
        <a:noFill/>
        <a:ln>
          <a:noFill/>
        </a:ln>
        <a:effectLst/>
      </c:spPr>
      <c:txPr>
        <a:bodyPr rot="0" spcFirstLastPara="0" vertOverflow="ellipsis" vert="horz" wrap="square" anchor="ctr" anchorCtr="1"/>
        <a:lstStyle/>
        <a:p>
          <a:pPr>
            <a:defRPr lang="en-US" sz="1400" b="1" i="0" u="none" strike="noStrike" kern="1200" baseline="0">
              <a:solidFill>
                <a:schemeClr val="dk1">
                  <a:lumMod val="75000"/>
                  <a:lumOff val="25000"/>
                </a:schemeClr>
              </a:solidFill>
              <a:latin typeface="+mn-lt"/>
              <a:ea typeface="+mn-ea"/>
              <a:cs typeface="+mn-cs"/>
            </a:defRPr>
          </a:pPr>
          <a:endParaRPr lang="ro-RO"/>
        </a:p>
      </c:txPr>
    </c:title>
    <c:autoTitleDeleted val="0"/>
    <c:plotArea>
      <c:layout/>
      <c:barChart>
        <c:barDir val="col"/>
        <c:grouping val="clustered"/>
        <c:varyColors val="0"/>
        <c:ser>
          <c:idx val="0"/>
          <c:order val="0"/>
          <c:tx>
            <c:strRef>
              <c:f>Stima de sine școlari (Părinte)</c:f>
              <c:strCache>
                <c:ptCount val="1"/>
                <c:pt idx="0">
                  <c:v>Stima de sine școlari (Părinte)</c:v>
                </c:pt>
              </c:strCache>
            </c:strRef>
          </c:tx>
          <c:spPr>
            <a:gradFill>
              <a:gsLst>
                <a:gs pos="100000">
                  <a:schemeClr val="accent2"/>
                </a:gs>
                <a:gs pos="0">
                  <a:schemeClr val="accent2">
                    <a:hueOff val="-1670000"/>
                  </a:schemeClr>
                </a:gs>
              </a:gsLst>
              <a:lin ang="5400000" scaled="0"/>
            </a:gradFill>
            <a:ln>
              <a:gradFill>
                <a:gsLst>
                  <a:gs pos="100000">
                    <a:schemeClr val="accent2">
                      <a:lumMod val="75000"/>
                    </a:schemeClr>
                  </a:gs>
                  <a:gs pos="0">
                    <a:schemeClr val="accent2">
                      <a:lumMod val="75000"/>
                      <a:hueOff val="-1670000"/>
                    </a:schemeClr>
                  </a:gs>
                </a:gsLst>
                <a:lin ang="5280000" scaled="0"/>
              </a:grad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dk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scolari!$H$3:$J$32</c:f>
              <c:strCache>
                <c:ptCount val="3"/>
                <c:pt idx="0">
                  <c:v>Stima de sine scăzută între 10-16</c:v>
                </c:pt>
                <c:pt idx="1">
                  <c:v>Stima de sine medie între 17-33</c:v>
                </c:pt>
                <c:pt idx="2">
                  <c:v>Stima de sine înaltă între 34-40</c:v>
                </c:pt>
              </c:strCache>
            </c:strRef>
          </c:cat>
          <c:val>
            <c:numRef>
              <c:f>scolari!$H$33:$J$33</c:f>
              <c:numCache>
                <c:formatCode>0</c:formatCode>
                <c:ptCount val="3"/>
                <c:pt idx="0">
                  <c:v>0</c:v>
                </c:pt>
                <c:pt idx="1">
                  <c:v>12</c:v>
                </c:pt>
                <c:pt idx="2">
                  <c:v>17</c:v>
                </c:pt>
              </c:numCache>
            </c:numRef>
          </c:val>
          <c:extLst>
            <c:ext xmlns:c16="http://schemas.microsoft.com/office/drawing/2014/chart" uri="{C3380CC4-5D6E-409C-BE32-E72D297353CC}">
              <c16:uniqueId val="{00000000-313D-43C3-8462-6F78D4D6CEAA}"/>
            </c:ext>
          </c:extLst>
        </c:ser>
        <c:dLbls>
          <c:showLegendKey val="0"/>
          <c:showVal val="1"/>
          <c:showCatName val="0"/>
          <c:showSerName val="0"/>
          <c:showPercent val="0"/>
          <c:showBubbleSize val="0"/>
        </c:dLbls>
        <c:gapWidth val="500"/>
        <c:overlap val="-50"/>
        <c:axId val="1038293408"/>
        <c:axId val="1038295328"/>
      </c:barChart>
      <c:catAx>
        <c:axId val="10382934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ro-RO"/>
          </a:p>
        </c:txPr>
        <c:crossAx val="1038295328"/>
        <c:crosses val="autoZero"/>
        <c:auto val="1"/>
        <c:lblAlgn val="ctr"/>
        <c:lblOffset val="100"/>
        <c:noMultiLvlLbl val="0"/>
      </c:catAx>
      <c:valAx>
        <c:axId val="1038295328"/>
        <c:scaling>
          <c:orientation val="minMax"/>
        </c:scaling>
        <c:delete val="0"/>
        <c:axPos val="l"/>
        <c:majorGridlines>
          <c:spPr>
            <a:ln w="9525" cap="flat" cmpd="sng" algn="ctr">
              <a:solidFill>
                <a:schemeClr val="lt1">
                  <a:lumMod val="902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ro-RO"/>
          </a:p>
        </c:txPr>
        <c:crossAx val="1038293408"/>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0" vertOverflow="ellipsis" vert="horz" wrap="square" anchor="ctr" anchorCtr="1"/>
          <a:lstStyle/>
          <a:p>
            <a:pPr rtl="0">
              <a:defRPr lang="en-US" sz="900" b="0" i="0" u="none" strike="noStrike" kern="1200" baseline="0">
                <a:solidFill>
                  <a:schemeClr val="dk1">
                    <a:lumMod val="65000"/>
                    <a:lumOff val="35000"/>
                  </a:schemeClr>
                </a:solidFill>
                <a:latin typeface="+mn-lt"/>
                <a:ea typeface="+mn-ea"/>
                <a:cs typeface="+mn-cs"/>
              </a:defRPr>
            </a:pPr>
            <a:endParaRPr lang="ro-RO"/>
          </a:p>
        </c:txPr>
      </c:dTable>
      <c:spPr>
        <a:noFill/>
        <a:ln>
          <a:noFill/>
        </a:ln>
        <a:effectLst/>
      </c:spPr>
    </c:plotArea>
    <c:plotVisOnly val="1"/>
    <c:dispBlanksAs val="gap"/>
    <c:showDLblsOverMax val="0"/>
  </c:chart>
  <c:spPr>
    <a:solidFill>
      <a:schemeClr val="lt1">
        <a:lumMod val="96000"/>
      </a:schemeClr>
    </a:solidFill>
    <a:ln w="9525" cap="flat" cmpd="sng" algn="ctr">
      <a:solidFill>
        <a:schemeClr val="tx1">
          <a:lumMod val="15000"/>
          <a:lumOff val="85000"/>
        </a:schemeClr>
      </a:solidFill>
      <a:round/>
    </a:ln>
    <a:effectLst/>
  </c:spPr>
  <c:txPr>
    <a:bodyPr/>
    <a:lstStyle/>
    <a:p>
      <a:pPr>
        <a:defRPr lang="en-US"/>
      </a:pPr>
      <a:endParaRPr lang="ro-R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400" b="1" i="0" u="none" strike="noStrike" kern="1200" baseline="0">
                <a:solidFill>
                  <a:schemeClr val="dk1">
                    <a:lumMod val="75000"/>
                    <a:lumOff val="25000"/>
                  </a:schemeClr>
                </a:solidFill>
                <a:latin typeface="+mn-lt"/>
                <a:ea typeface="+mn-ea"/>
                <a:cs typeface="+mn-cs"/>
              </a:defRPr>
            </a:pPr>
            <a:r>
              <a:rPr lang="it-IT"/>
              <a:t>Comparație Stima de sine școlari (Părinte)</a:t>
            </a:r>
          </a:p>
        </c:rich>
      </c:tx>
      <c:overlay val="0"/>
      <c:spPr>
        <a:noFill/>
        <a:ln>
          <a:noFill/>
        </a:ln>
        <a:effectLst/>
      </c:spPr>
      <c:txPr>
        <a:bodyPr rot="0" spcFirstLastPara="0" vertOverflow="ellipsis" vert="horz" wrap="square" anchor="ctr" anchorCtr="1"/>
        <a:lstStyle/>
        <a:p>
          <a:pPr>
            <a:defRPr lang="en-US" sz="1400" b="1" i="0" u="none" strike="noStrike" kern="1200" baseline="0">
              <a:solidFill>
                <a:schemeClr val="dk1">
                  <a:lumMod val="75000"/>
                  <a:lumOff val="25000"/>
                </a:schemeClr>
              </a:solidFill>
              <a:latin typeface="+mn-lt"/>
              <a:ea typeface="+mn-ea"/>
              <a:cs typeface="+mn-cs"/>
            </a:defRPr>
          </a:pPr>
          <a:endParaRPr lang="ro-RO"/>
        </a:p>
      </c:txPr>
    </c:title>
    <c:autoTitleDeleted val="0"/>
    <c:plotArea>
      <c:layout/>
      <c:barChart>
        <c:barDir val="col"/>
        <c:grouping val="clustered"/>
        <c:varyColors val="0"/>
        <c:ser>
          <c:idx val="0"/>
          <c:order val="0"/>
          <c:spPr>
            <a:gradFill>
              <a:gsLst>
                <a:gs pos="100000">
                  <a:schemeClr val="accent2"/>
                </a:gs>
                <a:gs pos="0">
                  <a:schemeClr val="accent2">
                    <a:hueOff val="-1670000"/>
                  </a:schemeClr>
                </a:gs>
              </a:gsLst>
              <a:lin ang="5400000" scaled="0"/>
            </a:gradFill>
            <a:ln>
              <a:gradFill>
                <a:gsLst>
                  <a:gs pos="100000">
                    <a:schemeClr val="accent2">
                      <a:lumMod val="75000"/>
                    </a:schemeClr>
                  </a:gs>
                  <a:gs pos="0">
                    <a:schemeClr val="accent2">
                      <a:lumMod val="75000"/>
                      <a:hueOff val="-1670000"/>
                    </a:schemeClr>
                  </a:gs>
                </a:gsLst>
                <a:lin ang="4620000" scaled="0"/>
              </a:gradFill>
            </a:ln>
            <a:effectLst/>
          </c:spPr>
          <c:invertIfNegative val="0"/>
          <c:dPt>
            <c:idx val="1"/>
            <c:invertIfNegative val="0"/>
            <c:bubble3D val="0"/>
            <c:extLst>
              <c:ext xmlns:c16="http://schemas.microsoft.com/office/drawing/2014/chart" uri="{C3380CC4-5D6E-409C-BE32-E72D297353CC}">
                <c16:uniqueId val="{00000000-9CCF-41E3-9FCD-30CAD2284C58}"/>
              </c:ext>
            </c:extLst>
          </c:dPt>
          <c:dPt>
            <c:idx val="3"/>
            <c:invertIfNegative val="0"/>
            <c:bubble3D val="0"/>
            <c:extLst>
              <c:ext xmlns:c16="http://schemas.microsoft.com/office/drawing/2014/chart" uri="{C3380CC4-5D6E-409C-BE32-E72D297353CC}">
                <c16:uniqueId val="{00000001-9CCF-41E3-9FCD-30CAD2284C58}"/>
              </c:ext>
            </c:extLst>
          </c:dPt>
          <c:dPt>
            <c:idx val="5"/>
            <c:invertIfNegative val="0"/>
            <c:bubble3D val="0"/>
            <c:extLst>
              <c:ext xmlns:c16="http://schemas.microsoft.com/office/drawing/2014/chart" uri="{C3380CC4-5D6E-409C-BE32-E72D297353CC}">
                <c16:uniqueId val="{00000002-9CCF-41E3-9FCD-30CAD2284C58}"/>
              </c:ext>
            </c:extLst>
          </c:dPt>
          <c:cat>
            <c:multiLvlStrRef>
              <c:f>scolari!$N$2:$S$32</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scolari!$N$33:$S$33</c:f>
              <c:numCache>
                <c:formatCode>0</c:formatCode>
                <c:ptCount val="6"/>
                <c:pt idx="0">
                  <c:v>0</c:v>
                </c:pt>
                <c:pt idx="1">
                  <c:v>0</c:v>
                </c:pt>
                <c:pt idx="2">
                  <c:v>21</c:v>
                </c:pt>
                <c:pt idx="3">
                  <c:v>12</c:v>
                </c:pt>
                <c:pt idx="4">
                  <c:v>8</c:v>
                </c:pt>
                <c:pt idx="5">
                  <c:v>17</c:v>
                </c:pt>
              </c:numCache>
            </c:numRef>
          </c:val>
          <c:extLst>
            <c:ext xmlns:c16="http://schemas.microsoft.com/office/drawing/2014/chart" uri="{C3380CC4-5D6E-409C-BE32-E72D297353CC}">
              <c16:uniqueId val="{00000003-9CCF-41E3-9FCD-30CAD2284C58}"/>
            </c:ext>
          </c:extLst>
        </c:ser>
        <c:dLbls>
          <c:showLegendKey val="0"/>
          <c:showVal val="0"/>
          <c:showCatName val="0"/>
          <c:showSerName val="0"/>
          <c:showPercent val="0"/>
          <c:showBubbleSize val="0"/>
        </c:dLbls>
        <c:gapWidth val="500"/>
        <c:overlap val="-50"/>
        <c:axId val="1047494272"/>
        <c:axId val="1047494752"/>
      </c:barChart>
      <c:catAx>
        <c:axId val="104749427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ro-RO"/>
          </a:p>
        </c:txPr>
        <c:crossAx val="1047494752"/>
        <c:crosses val="autoZero"/>
        <c:auto val="1"/>
        <c:lblAlgn val="ctr"/>
        <c:lblOffset val="100"/>
        <c:noMultiLvlLbl val="0"/>
      </c:catAx>
      <c:valAx>
        <c:axId val="1047494752"/>
        <c:scaling>
          <c:orientation val="minMax"/>
        </c:scaling>
        <c:delete val="0"/>
        <c:axPos val="l"/>
        <c:majorGridlines>
          <c:spPr>
            <a:ln w="9525" cap="flat" cmpd="sng" algn="ctr">
              <a:solidFill>
                <a:schemeClr val="lt1">
                  <a:lumMod val="902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ro-RO"/>
          </a:p>
        </c:txPr>
        <c:crossAx val="1047494272"/>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0" vertOverflow="ellipsis" vert="horz" wrap="square" anchor="ctr" anchorCtr="1"/>
          <a:lstStyle/>
          <a:p>
            <a:pPr rtl="0">
              <a:defRPr lang="en-US" sz="900" b="0" i="0" u="none" strike="noStrike" kern="1200" baseline="0">
                <a:solidFill>
                  <a:schemeClr val="dk1">
                    <a:lumMod val="65000"/>
                    <a:lumOff val="35000"/>
                  </a:schemeClr>
                </a:solidFill>
                <a:latin typeface="+mn-lt"/>
                <a:ea typeface="+mn-ea"/>
                <a:cs typeface="+mn-cs"/>
              </a:defRPr>
            </a:pPr>
            <a:endParaRPr lang="ro-RO"/>
          </a:p>
        </c:txPr>
      </c:dTable>
      <c:spPr>
        <a:noFill/>
        <a:ln>
          <a:noFill/>
        </a:ln>
        <a:effectLst/>
      </c:spPr>
    </c:plotArea>
    <c:legend>
      <c:legendPos val="b"/>
      <c:overlay val="0"/>
      <c:spPr>
        <a:noFill/>
        <a:ln>
          <a:noFill/>
        </a:ln>
        <a:effectLst/>
      </c:spPr>
      <c:txPr>
        <a:bodyPr rot="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ro-RO"/>
        </a:p>
      </c:txPr>
    </c:legend>
    <c:plotVisOnly val="1"/>
    <c:dispBlanksAs val="gap"/>
    <c:showDLblsOverMax val="0"/>
  </c:chart>
  <c:spPr>
    <a:solidFill>
      <a:schemeClr val="lt1">
        <a:lumMod val="96000"/>
      </a:schemeClr>
    </a:solidFill>
    <a:ln w="9525" cap="flat" cmpd="sng" algn="ctr">
      <a:solidFill>
        <a:schemeClr val="tx1">
          <a:lumMod val="15000"/>
          <a:lumOff val="85000"/>
        </a:schemeClr>
      </a:solidFill>
      <a:round/>
    </a:ln>
    <a:effectLst/>
  </c:spPr>
  <c:txPr>
    <a:bodyPr/>
    <a:lstStyle/>
    <a:p>
      <a:pPr>
        <a:defRPr lang="en-US"/>
      </a:pPr>
      <a:endParaRPr lang="ro-R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Comparație</a:t>
            </a:r>
            <a:r>
              <a:rPr lang="ro-RO" baseline="0"/>
              <a:t> Stima de sine </a:t>
            </a:r>
            <a:r>
              <a:rPr lang="ro-RO" baseline="0">
                <a:solidFill>
                  <a:srgbClr val="00B050"/>
                </a:solidFill>
              </a:rPr>
              <a:t>preșcolari</a:t>
            </a:r>
            <a:r>
              <a:rPr lang="ro-RO" baseline="0"/>
              <a:t> și </a:t>
            </a:r>
            <a:r>
              <a:rPr lang="ro-RO" baseline="0">
                <a:solidFill>
                  <a:schemeClr val="accent2"/>
                </a:solidFill>
              </a:rPr>
              <a:t>școlari</a:t>
            </a:r>
            <a:endParaRPr lang="ro-RO"/>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prescolari!$U$4:$Z$4</c:f>
            </c:numRef>
          </c:val>
          <c:extLst>
            <c:ext xmlns:c16="http://schemas.microsoft.com/office/drawing/2014/chart" uri="{C3380CC4-5D6E-409C-BE32-E72D297353CC}">
              <c16:uniqueId val="{00000000-F398-4401-BDD7-4D1EDCD7A947}"/>
            </c:ext>
          </c:extLst>
        </c:ser>
        <c:ser>
          <c:idx val="1"/>
          <c:order val="1"/>
          <c:spPr>
            <a:solidFill>
              <a:schemeClr val="accent2"/>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prescolari!$U$5:$Z$5</c:f>
            </c:numRef>
          </c:val>
          <c:extLst>
            <c:ext xmlns:c16="http://schemas.microsoft.com/office/drawing/2014/chart" uri="{C3380CC4-5D6E-409C-BE32-E72D297353CC}">
              <c16:uniqueId val="{00000001-F398-4401-BDD7-4D1EDCD7A947}"/>
            </c:ext>
          </c:extLst>
        </c:ser>
        <c:ser>
          <c:idx val="2"/>
          <c:order val="2"/>
          <c:spPr>
            <a:solidFill>
              <a:schemeClr val="accent3"/>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prescolari!$U$6:$Z$6</c:f>
            </c:numRef>
          </c:val>
          <c:extLst>
            <c:ext xmlns:c16="http://schemas.microsoft.com/office/drawing/2014/chart" uri="{C3380CC4-5D6E-409C-BE32-E72D297353CC}">
              <c16:uniqueId val="{00000002-F398-4401-BDD7-4D1EDCD7A947}"/>
            </c:ext>
          </c:extLst>
        </c:ser>
        <c:ser>
          <c:idx val="3"/>
          <c:order val="3"/>
          <c:spPr>
            <a:solidFill>
              <a:schemeClr val="accent4"/>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prescolari!$U$7:$Z$7</c:f>
            </c:numRef>
          </c:val>
          <c:extLst>
            <c:ext xmlns:c16="http://schemas.microsoft.com/office/drawing/2014/chart" uri="{C3380CC4-5D6E-409C-BE32-E72D297353CC}">
              <c16:uniqueId val="{00000003-F398-4401-BDD7-4D1EDCD7A947}"/>
            </c:ext>
          </c:extLst>
        </c:ser>
        <c:ser>
          <c:idx val="4"/>
          <c:order val="4"/>
          <c:spPr>
            <a:solidFill>
              <a:schemeClr val="accent5"/>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prescolari!$U$8:$Z$8</c:f>
            </c:numRef>
          </c:val>
          <c:extLst>
            <c:ext xmlns:c16="http://schemas.microsoft.com/office/drawing/2014/chart" uri="{C3380CC4-5D6E-409C-BE32-E72D297353CC}">
              <c16:uniqueId val="{00000004-F398-4401-BDD7-4D1EDCD7A947}"/>
            </c:ext>
          </c:extLst>
        </c:ser>
        <c:ser>
          <c:idx val="5"/>
          <c:order val="5"/>
          <c:spPr>
            <a:solidFill>
              <a:schemeClr val="accent6"/>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prescolari!$U$9:$Z$9</c:f>
            </c:numRef>
          </c:val>
          <c:extLst>
            <c:ext xmlns:c16="http://schemas.microsoft.com/office/drawing/2014/chart" uri="{C3380CC4-5D6E-409C-BE32-E72D297353CC}">
              <c16:uniqueId val="{00000005-F398-4401-BDD7-4D1EDCD7A947}"/>
            </c:ext>
          </c:extLst>
        </c:ser>
        <c:ser>
          <c:idx val="6"/>
          <c:order val="6"/>
          <c:spPr>
            <a:solidFill>
              <a:schemeClr val="accent1">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prescolari!$U$10:$Z$10</c:f>
            </c:numRef>
          </c:val>
          <c:extLst>
            <c:ext xmlns:c16="http://schemas.microsoft.com/office/drawing/2014/chart" uri="{C3380CC4-5D6E-409C-BE32-E72D297353CC}">
              <c16:uniqueId val="{00000006-F398-4401-BDD7-4D1EDCD7A947}"/>
            </c:ext>
          </c:extLst>
        </c:ser>
        <c:ser>
          <c:idx val="7"/>
          <c:order val="7"/>
          <c:spPr>
            <a:solidFill>
              <a:schemeClr val="accent2">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prescolari!$U$11:$Z$11</c:f>
            </c:numRef>
          </c:val>
          <c:extLst>
            <c:ext xmlns:c16="http://schemas.microsoft.com/office/drawing/2014/chart" uri="{C3380CC4-5D6E-409C-BE32-E72D297353CC}">
              <c16:uniqueId val="{00000007-F398-4401-BDD7-4D1EDCD7A947}"/>
            </c:ext>
          </c:extLst>
        </c:ser>
        <c:ser>
          <c:idx val="8"/>
          <c:order val="8"/>
          <c:spPr>
            <a:solidFill>
              <a:schemeClr val="accent3">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prescolari!$U$12:$Z$12</c:f>
            </c:numRef>
          </c:val>
          <c:extLst>
            <c:ext xmlns:c16="http://schemas.microsoft.com/office/drawing/2014/chart" uri="{C3380CC4-5D6E-409C-BE32-E72D297353CC}">
              <c16:uniqueId val="{00000008-F398-4401-BDD7-4D1EDCD7A947}"/>
            </c:ext>
          </c:extLst>
        </c:ser>
        <c:ser>
          <c:idx val="9"/>
          <c:order val="9"/>
          <c:spPr>
            <a:solidFill>
              <a:schemeClr val="accent4">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prescolari!$U$13:$Z$13</c:f>
            </c:numRef>
          </c:val>
          <c:extLst>
            <c:ext xmlns:c16="http://schemas.microsoft.com/office/drawing/2014/chart" uri="{C3380CC4-5D6E-409C-BE32-E72D297353CC}">
              <c16:uniqueId val="{00000009-F398-4401-BDD7-4D1EDCD7A947}"/>
            </c:ext>
          </c:extLst>
        </c:ser>
        <c:ser>
          <c:idx val="10"/>
          <c:order val="10"/>
          <c:spPr>
            <a:solidFill>
              <a:schemeClr val="accent5">
                <a:lumMod val="60000"/>
              </a:schemeClr>
            </a:solidFill>
            <a:ln>
              <a:noFill/>
            </a:ln>
            <a:effectLst/>
            <a:sp3d/>
          </c:spPr>
          <c:invertIfNegative val="0"/>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prescolari!$U$14:$Z$14</c:f>
            </c:numRef>
          </c:val>
          <c:extLst>
            <c:ext xmlns:c16="http://schemas.microsoft.com/office/drawing/2014/chart" uri="{C3380CC4-5D6E-409C-BE32-E72D297353CC}">
              <c16:uniqueId val="{0000000A-F398-4401-BDD7-4D1EDCD7A947}"/>
            </c:ext>
          </c:extLst>
        </c:ser>
        <c:ser>
          <c:idx val="11"/>
          <c:order val="11"/>
          <c:spPr>
            <a:solidFill>
              <a:srgbClr val="00B050"/>
            </a:solidFill>
            <a:ln>
              <a:noFill/>
            </a:ln>
            <a:effectLst/>
            <a:sp3d/>
          </c:spPr>
          <c:invertIfNegative val="0"/>
          <c:dPt>
            <c:idx val="1"/>
            <c:invertIfNegative val="0"/>
            <c:bubble3D val="0"/>
            <c:spPr>
              <a:solidFill>
                <a:schemeClr val="accent2"/>
              </a:solidFill>
              <a:ln>
                <a:noFill/>
              </a:ln>
              <a:effectLst/>
              <a:sp3d/>
            </c:spPr>
            <c:extLst>
              <c:ext xmlns:c16="http://schemas.microsoft.com/office/drawing/2014/chart" uri="{C3380CC4-5D6E-409C-BE32-E72D297353CC}">
                <c16:uniqueId val="{0000000C-F398-4401-BDD7-4D1EDCD7A947}"/>
              </c:ext>
            </c:extLst>
          </c:dPt>
          <c:dPt>
            <c:idx val="3"/>
            <c:invertIfNegative val="0"/>
            <c:bubble3D val="0"/>
            <c:spPr>
              <a:solidFill>
                <a:schemeClr val="accent2"/>
              </a:solidFill>
              <a:ln>
                <a:noFill/>
              </a:ln>
              <a:effectLst/>
              <a:sp3d/>
            </c:spPr>
            <c:extLst>
              <c:ext xmlns:c16="http://schemas.microsoft.com/office/drawing/2014/chart" uri="{C3380CC4-5D6E-409C-BE32-E72D297353CC}">
                <c16:uniqueId val="{0000000E-F398-4401-BDD7-4D1EDCD7A947}"/>
              </c:ext>
            </c:extLst>
          </c:dPt>
          <c:dPt>
            <c:idx val="5"/>
            <c:invertIfNegative val="0"/>
            <c:bubble3D val="0"/>
            <c:spPr>
              <a:solidFill>
                <a:schemeClr val="accent2"/>
              </a:solidFill>
              <a:ln>
                <a:noFill/>
              </a:ln>
              <a:effectLst/>
              <a:sp3d/>
            </c:spPr>
            <c:extLst>
              <c:ext xmlns:c16="http://schemas.microsoft.com/office/drawing/2014/chart" uri="{C3380CC4-5D6E-409C-BE32-E72D297353CC}">
                <c16:uniqueId val="{00000010-F398-4401-BDD7-4D1EDCD7A947}"/>
              </c:ext>
            </c:extLst>
          </c:dPt>
          <c:cat>
            <c:multiLvlStrRef>
              <c:f>prescolari!$U$2:$Z$3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Preșcolar</c:v>
                  </c:pt>
                  <c:pt idx="1">
                    <c:v>Școlar</c:v>
                  </c:pt>
                  <c:pt idx="2">
                    <c:v>Preșcolar</c:v>
                  </c:pt>
                  <c:pt idx="3">
                    <c:v>Școlar</c:v>
                  </c:pt>
                  <c:pt idx="4">
                    <c:v>Preșcolar</c:v>
                  </c:pt>
                  <c:pt idx="5">
                    <c:v>Școlar</c:v>
                  </c:pt>
                </c:lvl>
              </c:multiLvlStrCache>
            </c:multiLvlStrRef>
          </c:cat>
          <c:val>
            <c:numRef>
              <c:f>prescolari!$U$15:$Z$15</c:f>
              <c:numCache>
                <c:formatCode>0%</c:formatCode>
                <c:ptCount val="6"/>
                <c:pt idx="0">
                  <c:v>0</c:v>
                </c:pt>
                <c:pt idx="1">
                  <c:v>0</c:v>
                </c:pt>
                <c:pt idx="2">
                  <c:v>0.5454</c:v>
                </c:pt>
                <c:pt idx="3">
                  <c:v>0.72</c:v>
                </c:pt>
                <c:pt idx="4">
                  <c:v>0.45</c:v>
                </c:pt>
                <c:pt idx="5">
                  <c:v>0.28000000000000003</c:v>
                </c:pt>
              </c:numCache>
            </c:numRef>
          </c:val>
          <c:extLst>
            <c:ext xmlns:c16="http://schemas.microsoft.com/office/drawing/2014/chart" uri="{C3380CC4-5D6E-409C-BE32-E72D297353CC}">
              <c16:uniqueId val="{00000011-F398-4401-BDD7-4D1EDCD7A947}"/>
            </c:ext>
          </c:extLst>
        </c:ser>
        <c:dLbls>
          <c:showLegendKey val="0"/>
          <c:showVal val="0"/>
          <c:showCatName val="0"/>
          <c:showSerName val="0"/>
          <c:showPercent val="0"/>
          <c:showBubbleSize val="0"/>
        </c:dLbls>
        <c:gapWidth val="150"/>
        <c:axId val="1047494272"/>
        <c:axId val="1047494752"/>
      </c:barChart>
      <c:catAx>
        <c:axId val="104749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752"/>
        <c:crosses val="autoZero"/>
        <c:auto val="1"/>
        <c:lblAlgn val="ctr"/>
        <c:lblOffset val="100"/>
        <c:noMultiLvlLbl val="0"/>
      </c:catAx>
      <c:valAx>
        <c:axId val="1047494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2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ro-R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Comparație</a:t>
            </a:r>
            <a:r>
              <a:rPr lang="ro-RO" baseline="0"/>
              <a:t> Stima de sine preșcolari (</a:t>
            </a:r>
            <a:r>
              <a:rPr lang="ro-RO" baseline="0">
                <a:solidFill>
                  <a:schemeClr val="accent2"/>
                </a:solidFill>
              </a:rPr>
              <a:t>Părinte</a:t>
            </a:r>
            <a:r>
              <a:rPr lang="ro-RO" baseline="0"/>
              <a:t>)</a:t>
            </a:r>
            <a:endParaRPr lang="ro-RO"/>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prescolari!$N$4:$S$4</c:f>
            </c:numRef>
          </c:val>
          <c:extLst>
            <c:ext xmlns:c16="http://schemas.microsoft.com/office/drawing/2014/chart" uri="{C3380CC4-5D6E-409C-BE32-E72D297353CC}">
              <c16:uniqueId val="{00000000-3163-406F-85E6-5E4E15201C61}"/>
            </c:ext>
          </c:extLst>
        </c:ser>
        <c:ser>
          <c:idx val="1"/>
          <c:order val="1"/>
          <c:spPr>
            <a:solidFill>
              <a:schemeClr val="accent2"/>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prescolari!$N$5:$S$5</c:f>
            </c:numRef>
          </c:val>
          <c:extLst>
            <c:ext xmlns:c16="http://schemas.microsoft.com/office/drawing/2014/chart" uri="{C3380CC4-5D6E-409C-BE32-E72D297353CC}">
              <c16:uniqueId val="{00000001-3163-406F-85E6-5E4E15201C61}"/>
            </c:ext>
          </c:extLst>
        </c:ser>
        <c:ser>
          <c:idx val="2"/>
          <c:order val="2"/>
          <c:spPr>
            <a:solidFill>
              <a:schemeClr val="accent3"/>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prescolari!$N$6:$S$6</c:f>
            </c:numRef>
          </c:val>
          <c:extLst>
            <c:ext xmlns:c16="http://schemas.microsoft.com/office/drawing/2014/chart" uri="{C3380CC4-5D6E-409C-BE32-E72D297353CC}">
              <c16:uniqueId val="{00000002-3163-406F-85E6-5E4E15201C61}"/>
            </c:ext>
          </c:extLst>
        </c:ser>
        <c:ser>
          <c:idx val="3"/>
          <c:order val="3"/>
          <c:spPr>
            <a:solidFill>
              <a:schemeClr val="accent4"/>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prescolari!$N$7:$S$7</c:f>
            </c:numRef>
          </c:val>
          <c:extLst>
            <c:ext xmlns:c16="http://schemas.microsoft.com/office/drawing/2014/chart" uri="{C3380CC4-5D6E-409C-BE32-E72D297353CC}">
              <c16:uniqueId val="{00000003-3163-406F-85E6-5E4E15201C61}"/>
            </c:ext>
          </c:extLst>
        </c:ser>
        <c:ser>
          <c:idx val="4"/>
          <c:order val="4"/>
          <c:spPr>
            <a:solidFill>
              <a:schemeClr val="accent5"/>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prescolari!$N$8:$S$8</c:f>
            </c:numRef>
          </c:val>
          <c:extLst>
            <c:ext xmlns:c16="http://schemas.microsoft.com/office/drawing/2014/chart" uri="{C3380CC4-5D6E-409C-BE32-E72D297353CC}">
              <c16:uniqueId val="{00000004-3163-406F-85E6-5E4E15201C61}"/>
            </c:ext>
          </c:extLst>
        </c:ser>
        <c:ser>
          <c:idx val="5"/>
          <c:order val="5"/>
          <c:spPr>
            <a:solidFill>
              <a:schemeClr val="accent6"/>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prescolari!$N$9:$S$9</c:f>
            </c:numRef>
          </c:val>
          <c:extLst>
            <c:ext xmlns:c16="http://schemas.microsoft.com/office/drawing/2014/chart" uri="{C3380CC4-5D6E-409C-BE32-E72D297353CC}">
              <c16:uniqueId val="{00000005-3163-406F-85E6-5E4E15201C61}"/>
            </c:ext>
          </c:extLst>
        </c:ser>
        <c:ser>
          <c:idx val="6"/>
          <c:order val="6"/>
          <c:spPr>
            <a:solidFill>
              <a:schemeClr val="accent1">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prescolari!$N$10:$S$10</c:f>
            </c:numRef>
          </c:val>
          <c:extLst>
            <c:ext xmlns:c16="http://schemas.microsoft.com/office/drawing/2014/chart" uri="{C3380CC4-5D6E-409C-BE32-E72D297353CC}">
              <c16:uniqueId val="{00000006-3163-406F-85E6-5E4E15201C61}"/>
            </c:ext>
          </c:extLst>
        </c:ser>
        <c:ser>
          <c:idx val="7"/>
          <c:order val="7"/>
          <c:spPr>
            <a:solidFill>
              <a:schemeClr val="accent2">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prescolari!$N$11:$S$11</c:f>
            </c:numRef>
          </c:val>
          <c:extLst>
            <c:ext xmlns:c16="http://schemas.microsoft.com/office/drawing/2014/chart" uri="{C3380CC4-5D6E-409C-BE32-E72D297353CC}">
              <c16:uniqueId val="{00000007-3163-406F-85E6-5E4E15201C61}"/>
            </c:ext>
          </c:extLst>
        </c:ser>
        <c:ser>
          <c:idx val="8"/>
          <c:order val="8"/>
          <c:spPr>
            <a:solidFill>
              <a:schemeClr val="accent3">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prescolari!$N$12:$S$12</c:f>
            </c:numRef>
          </c:val>
          <c:extLst>
            <c:ext xmlns:c16="http://schemas.microsoft.com/office/drawing/2014/chart" uri="{C3380CC4-5D6E-409C-BE32-E72D297353CC}">
              <c16:uniqueId val="{00000008-3163-406F-85E6-5E4E15201C61}"/>
            </c:ext>
          </c:extLst>
        </c:ser>
        <c:ser>
          <c:idx val="9"/>
          <c:order val="9"/>
          <c:spPr>
            <a:solidFill>
              <a:schemeClr val="accent4">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prescolari!$N$13:$S$13</c:f>
            </c:numRef>
          </c:val>
          <c:extLst>
            <c:ext xmlns:c16="http://schemas.microsoft.com/office/drawing/2014/chart" uri="{C3380CC4-5D6E-409C-BE32-E72D297353CC}">
              <c16:uniqueId val="{00000009-3163-406F-85E6-5E4E15201C61}"/>
            </c:ext>
          </c:extLst>
        </c:ser>
        <c:ser>
          <c:idx val="10"/>
          <c:order val="10"/>
          <c:spPr>
            <a:solidFill>
              <a:schemeClr val="accent5">
                <a:lumMod val="60000"/>
              </a:schemeClr>
            </a:solidFill>
            <a:ln>
              <a:noFill/>
            </a:ln>
            <a:effectLst/>
            <a:sp3d/>
          </c:spPr>
          <c:invertIfNegative val="0"/>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prescolari!$N$14:$S$14</c:f>
            </c:numRef>
          </c:val>
          <c:extLst>
            <c:ext xmlns:c16="http://schemas.microsoft.com/office/drawing/2014/chart" uri="{C3380CC4-5D6E-409C-BE32-E72D297353CC}">
              <c16:uniqueId val="{0000000A-3163-406F-85E6-5E4E15201C61}"/>
            </c:ext>
          </c:extLst>
        </c:ser>
        <c:ser>
          <c:idx val="11"/>
          <c:order val="11"/>
          <c:spPr>
            <a:solidFill>
              <a:schemeClr val="accent1"/>
            </a:solidFill>
            <a:ln>
              <a:noFill/>
            </a:ln>
            <a:effectLst/>
            <a:sp3d/>
          </c:spPr>
          <c:invertIfNegative val="0"/>
          <c:dPt>
            <c:idx val="1"/>
            <c:invertIfNegative val="0"/>
            <c:bubble3D val="0"/>
            <c:spPr>
              <a:solidFill>
                <a:schemeClr val="accent2"/>
              </a:solidFill>
              <a:ln>
                <a:noFill/>
              </a:ln>
              <a:effectLst/>
              <a:sp3d/>
            </c:spPr>
            <c:extLst>
              <c:ext xmlns:c16="http://schemas.microsoft.com/office/drawing/2014/chart" uri="{C3380CC4-5D6E-409C-BE32-E72D297353CC}">
                <c16:uniqueId val="{0000000C-3163-406F-85E6-5E4E15201C61}"/>
              </c:ext>
            </c:extLst>
          </c:dPt>
          <c:dPt>
            <c:idx val="3"/>
            <c:invertIfNegative val="0"/>
            <c:bubble3D val="0"/>
            <c:spPr>
              <a:solidFill>
                <a:schemeClr val="accent2"/>
              </a:solidFill>
              <a:ln>
                <a:noFill/>
              </a:ln>
              <a:effectLst/>
              <a:sp3d/>
            </c:spPr>
            <c:extLst>
              <c:ext xmlns:c16="http://schemas.microsoft.com/office/drawing/2014/chart" uri="{C3380CC4-5D6E-409C-BE32-E72D297353CC}">
                <c16:uniqueId val="{0000000E-3163-406F-85E6-5E4E15201C61}"/>
              </c:ext>
            </c:extLst>
          </c:dPt>
          <c:dPt>
            <c:idx val="5"/>
            <c:invertIfNegative val="0"/>
            <c:bubble3D val="0"/>
            <c:spPr>
              <a:solidFill>
                <a:schemeClr val="accent2"/>
              </a:solidFill>
              <a:ln>
                <a:noFill/>
              </a:ln>
              <a:effectLst/>
              <a:sp3d/>
            </c:spPr>
            <c:extLst>
              <c:ext xmlns:c16="http://schemas.microsoft.com/office/drawing/2014/chart" uri="{C3380CC4-5D6E-409C-BE32-E72D297353CC}">
                <c16:uniqueId val="{00000010-3163-406F-85E6-5E4E15201C61}"/>
              </c:ext>
            </c:extLst>
          </c:dPt>
          <c:cat>
            <c:multiLvlStrRef>
              <c:f>prescolari!$N$2:$S$3</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prescolari!$N$15:$S$15</c:f>
              <c:numCache>
                <c:formatCode>General</c:formatCode>
                <c:ptCount val="6"/>
                <c:pt idx="0">
                  <c:v>0</c:v>
                </c:pt>
                <c:pt idx="1">
                  <c:v>0</c:v>
                </c:pt>
                <c:pt idx="2">
                  <c:v>6</c:v>
                </c:pt>
                <c:pt idx="3">
                  <c:v>5</c:v>
                </c:pt>
                <c:pt idx="4">
                  <c:v>5</c:v>
                </c:pt>
                <c:pt idx="5">
                  <c:v>6</c:v>
                </c:pt>
              </c:numCache>
            </c:numRef>
          </c:val>
          <c:extLst>
            <c:ext xmlns:c16="http://schemas.microsoft.com/office/drawing/2014/chart" uri="{C3380CC4-5D6E-409C-BE32-E72D297353CC}">
              <c16:uniqueId val="{00000011-3163-406F-85E6-5E4E15201C61}"/>
            </c:ext>
          </c:extLst>
        </c:ser>
        <c:dLbls>
          <c:showLegendKey val="0"/>
          <c:showVal val="0"/>
          <c:showCatName val="0"/>
          <c:showSerName val="0"/>
          <c:showPercent val="0"/>
          <c:showBubbleSize val="0"/>
        </c:dLbls>
        <c:gapWidth val="150"/>
        <c:axId val="1047494272"/>
        <c:axId val="1047494752"/>
      </c:barChart>
      <c:catAx>
        <c:axId val="104749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752"/>
        <c:crosses val="autoZero"/>
        <c:auto val="1"/>
        <c:lblAlgn val="ctr"/>
        <c:lblOffset val="100"/>
        <c:noMultiLvlLbl val="0"/>
      </c:catAx>
      <c:valAx>
        <c:axId val="104749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2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solidFill>
                  <a:srgbClr val="002060"/>
                </a:solidFill>
              </a:rPr>
              <a:t>Comparație</a:t>
            </a:r>
            <a:r>
              <a:rPr lang="ro-RO" baseline="0">
                <a:solidFill>
                  <a:srgbClr val="002060"/>
                </a:solidFill>
              </a:rPr>
              <a:t> Stima de sine școlari</a:t>
            </a:r>
            <a:r>
              <a:rPr lang="ro-RO" baseline="0"/>
              <a:t> (</a:t>
            </a:r>
            <a:r>
              <a:rPr lang="ro-RO" baseline="0">
                <a:solidFill>
                  <a:schemeClr val="accent2"/>
                </a:solidFill>
              </a:rPr>
              <a:t>Părinte</a:t>
            </a:r>
            <a:r>
              <a:rPr lang="ro-RO" baseline="0"/>
              <a:t>)</a:t>
            </a:r>
            <a:endParaRPr lang="ro-RO"/>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a:sp3d/>
          </c:spPr>
          <c:invertIfNegative val="0"/>
          <c:dPt>
            <c:idx val="1"/>
            <c:invertIfNegative val="0"/>
            <c:bubble3D val="0"/>
            <c:spPr>
              <a:solidFill>
                <a:schemeClr val="accent2"/>
              </a:solidFill>
              <a:ln>
                <a:noFill/>
              </a:ln>
              <a:effectLst/>
              <a:sp3d/>
            </c:spPr>
            <c:extLst>
              <c:ext xmlns:c16="http://schemas.microsoft.com/office/drawing/2014/chart" uri="{C3380CC4-5D6E-409C-BE32-E72D297353CC}">
                <c16:uniqueId val="{00000001-D56B-431D-B5DC-EC3F61B4BBA1}"/>
              </c:ext>
            </c:extLst>
          </c:dPt>
          <c:dPt>
            <c:idx val="3"/>
            <c:invertIfNegative val="0"/>
            <c:bubble3D val="0"/>
            <c:spPr>
              <a:solidFill>
                <a:schemeClr val="accent2"/>
              </a:solidFill>
              <a:ln>
                <a:noFill/>
              </a:ln>
              <a:effectLst/>
              <a:sp3d/>
            </c:spPr>
            <c:extLst>
              <c:ext xmlns:c16="http://schemas.microsoft.com/office/drawing/2014/chart" uri="{C3380CC4-5D6E-409C-BE32-E72D297353CC}">
                <c16:uniqueId val="{00000003-D56B-431D-B5DC-EC3F61B4BBA1}"/>
              </c:ext>
            </c:extLst>
          </c:dPt>
          <c:dPt>
            <c:idx val="5"/>
            <c:invertIfNegative val="0"/>
            <c:bubble3D val="0"/>
            <c:spPr>
              <a:solidFill>
                <a:schemeClr val="accent2"/>
              </a:solidFill>
              <a:ln>
                <a:noFill/>
              </a:ln>
              <a:effectLst/>
              <a:sp3d/>
            </c:spPr>
            <c:extLst>
              <c:ext xmlns:c16="http://schemas.microsoft.com/office/drawing/2014/chart" uri="{C3380CC4-5D6E-409C-BE32-E72D297353CC}">
                <c16:uniqueId val="{00000005-D56B-431D-B5DC-EC3F61B4BBA1}"/>
              </c:ext>
            </c:extLst>
          </c:dPt>
          <c:cat>
            <c:multiLvlStrRef>
              <c:f>scolari!$N$2:$S$32</c:f>
              <c:multiLvlStrCache>
                <c:ptCount val="6"/>
                <c:lvl>
                  <c:pt idx="0">
                    <c:v>Stima de sine scăzută între 10-16</c:v>
                  </c:pt>
                  <c:pt idx="1">
                    <c:v>Stima de sine scăzută între 10-16</c:v>
                  </c:pt>
                  <c:pt idx="2">
                    <c:v>Stima de sine medie între 17-33</c:v>
                  </c:pt>
                  <c:pt idx="3">
                    <c:v>Stima de sine medie între 17-33</c:v>
                  </c:pt>
                  <c:pt idx="4">
                    <c:v>Stima de sine înaltă între 34-40</c:v>
                  </c:pt>
                  <c:pt idx="5">
                    <c:v>Stima de sine înaltă între 34-40</c:v>
                  </c:pt>
                </c:lvl>
                <c:lvl>
                  <c:pt idx="0">
                    <c:v>Copil</c:v>
                  </c:pt>
                  <c:pt idx="1">
                    <c:v>Parinte</c:v>
                  </c:pt>
                  <c:pt idx="2">
                    <c:v>Copil</c:v>
                  </c:pt>
                  <c:pt idx="3">
                    <c:v>Parinte</c:v>
                  </c:pt>
                  <c:pt idx="4">
                    <c:v>Copil</c:v>
                  </c:pt>
                  <c:pt idx="5">
                    <c:v>Parinte</c:v>
                  </c:pt>
                </c:lvl>
              </c:multiLvlStrCache>
            </c:multiLvlStrRef>
          </c:cat>
          <c:val>
            <c:numRef>
              <c:f>scolari!$N$33:$S$33</c:f>
              <c:numCache>
                <c:formatCode>0</c:formatCode>
                <c:ptCount val="6"/>
                <c:pt idx="0">
                  <c:v>0</c:v>
                </c:pt>
                <c:pt idx="1">
                  <c:v>0</c:v>
                </c:pt>
                <c:pt idx="2">
                  <c:v>21</c:v>
                </c:pt>
                <c:pt idx="3">
                  <c:v>12</c:v>
                </c:pt>
                <c:pt idx="4">
                  <c:v>8</c:v>
                </c:pt>
                <c:pt idx="5">
                  <c:v>17</c:v>
                </c:pt>
              </c:numCache>
            </c:numRef>
          </c:val>
          <c:extLst>
            <c:ext xmlns:c16="http://schemas.microsoft.com/office/drawing/2014/chart" uri="{C3380CC4-5D6E-409C-BE32-E72D297353CC}">
              <c16:uniqueId val="{00000006-D56B-431D-B5DC-EC3F61B4BBA1}"/>
            </c:ext>
          </c:extLst>
        </c:ser>
        <c:dLbls>
          <c:showLegendKey val="0"/>
          <c:showVal val="0"/>
          <c:showCatName val="0"/>
          <c:showSerName val="0"/>
          <c:showPercent val="0"/>
          <c:showBubbleSize val="0"/>
        </c:dLbls>
        <c:gapWidth val="150"/>
        <c:axId val="1047494272"/>
        <c:axId val="1047494752"/>
      </c:barChart>
      <c:catAx>
        <c:axId val="104749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752"/>
        <c:crosses val="autoZero"/>
        <c:auto val="1"/>
        <c:lblAlgn val="ctr"/>
        <c:lblOffset val="100"/>
        <c:noMultiLvlLbl val="0"/>
      </c:catAx>
      <c:valAx>
        <c:axId val="1047494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10474942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007">
  <cs:axisTitle>
    <cs:lnRef idx="0"/>
    <cs:fillRef idx="0"/>
    <cs:effectRef idx="0"/>
    <cs:fontRef idx="minor">
      <a:schemeClr val="dk1">
        <a:lumMod val="65000"/>
        <a:lumOff val="35000"/>
      </a:schemeClr>
    </cs:fontRef>
    <cs:defRPr sz="10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lt1">
          <a:lumMod val="96000"/>
        </a:schemeClr>
      </a:solidFill>
      <a:ln w="9525" cap="flat" cmpd="sng" algn="ctr">
        <a:solidFill>
          <a:schemeClr val="tx1">
            <a:lumMod val="15000"/>
            <a:lumOff val="85000"/>
          </a:schemeClr>
        </a:solidFill>
        <a:round/>
      </a:ln>
    </cs:spPr>
    <cs:defRPr sz="1000" kern="1200"/>
  </cs:chartArea>
  <cs:dataLabel>
    <cs:lnRef idx="0"/>
    <cs:fillRef idx="0"/>
    <cs:effectRef idx="0"/>
    <cs:fontRef idx="minor">
      <a:schemeClr val="dk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100000">
            <a:schemeClr val="phClr"/>
          </a:gs>
          <a:gs pos="0">
            <a:schemeClr val="phClr">
              <a:hueOff val="-1670000"/>
            </a:schemeClr>
          </a:gs>
        </a:gsLst>
        <a:lin ang="5400000" scaled="0"/>
      </a:gradFill>
      <a:ln>
        <a:gradFill>
          <a:gsLst>
            <a:gs pos="100000">
              <a:schemeClr val="phClr">
                <a:lumMod val="75000"/>
              </a:schemeClr>
            </a:gs>
            <a:gs pos="0">
              <a:schemeClr val="phClr">
                <a:lumMod val="75000"/>
                <a:hueOff val="-1670000"/>
              </a:schemeClr>
            </a:gs>
          </a:gsLst>
          <a:lin ang="4620000" scaled="0"/>
        </a:grad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cap="flat" cmpd="sng" algn="ctr">
        <a:solidFill>
          <a:schemeClr val="dk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a:solidFill>
          <a:schemeClr val="dk1">
            <a:lumMod val="75000"/>
            <a:lumOff val="2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009">
  <cs:axisTitle>
    <cs:lnRef idx="0"/>
    <cs:fillRef idx="0"/>
    <cs:effectRef idx="0"/>
    <cs:fontRef idx="minor">
      <a:schemeClr val="dk1">
        <a:lumMod val="65000"/>
        <a:lumOff val="35000"/>
      </a:schemeClr>
    </cs:fontRef>
    <cs:defRPr sz="10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lt1">
          <a:lumMod val="96000"/>
        </a:schemeClr>
      </a:solidFill>
      <a:ln w="9525" cap="flat" cmpd="sng" algn="ctr">
        <a:solidFill>
          <a:schemeClr val="tx1">
            <a:lumMod val="15000"/>
            <a:lumOff val="85000"/>
          </a:schemeClr>
        </a:solidFill>
        <a:round/>
      </a:ln>
    </cs:spPr>
    <cs:defRPr sz="1000" kern="1200"/>
  </cs:chartArea>
  <cs:dataLabel>
    <cs:lnRef idx="0"/>
    <cs:fillRef idx="0"/>
    <cs:effectRef idx="0"/>
    <cs:fontRef idx="minor">
      <a:schemeClr val="dk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100000">
            <a:schemeClr val="phClr"/>
          </a:gs>
          <a:gs pos="0">
            <a:schemeClr val="phClr">
              <a:hueOff val="-1670000"/>
            </a:schemeClr>
          </a:gs>
        </a:gsLst>
        <a:lin ang="5400000" scaled="0"/>
      </a:gradFill>
      <a:ln>
        <a:gradFill>
          <a:gsLst>
            <a:gs pos="100000">
              <a:schemeClr val="phClr">
                <a:lumMod val="75000"/>
              </a:schemeClr>
            </a:gs>
            <a:gs pos="0">
              <a:schemeClr val="phClr">
                <a:lumMod val="75000"/>
                <a:hueOff val="-1670000"/>
              </a:schemeClr>
            </a:gs>
          </a:gsLst>
          <a:lin ang="5280000" scaled="0"/>
        </a:grad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cap="flat" cmpd="sng" algn="ctr">
        <a:solidFill>
          <a:schemeClr val="dk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a:solidFill>
          <a:schemeClr val="dk1">
            <a:lumMod val="75000"/>
            <a:lumOff val="2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007">
  <cs:axisTitle>
    <cs:lnRef idx="0"/>
    <cs:fillRef idx="0"/>
    <cs:effectRef idx="0"/>
    <cs:fontRef idx="minor">
      <a:schemeClr val="dk1">
        <a:lumMod val="65000"/>
        <a:lumOff val="35000"/>
      </a:schemeClr>
    </cs:fontRef>
    <cs:defRPr sz="10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lt1">
          <a:lumMod val="96000"/>
        </a:schemeClr>
      </a:solidFill>
      <a:ln w="9525" cap="flat" cmpd="sng" algn="ctr">
        <a:solidFill>
          <a:schemeClr val="tx1">
            <a:lumMod val="15000"/>
            <a:lumOff val="85000"/>
          </a:schemeClr>
        </a:solidFill>
        <a:round/>
      </a:ln>
    </cs:spPr>
    <cs:defRPr sz="1000" kern="1200"/>
  </cs:chartArea>
  <cs:dataLabel>
    <cs:lnRef idx="0"/>
    <cs:fillRef idx="0"/>
    <cs:effectRef idx="0"/>
    <cs:fontRef idx="minor">
      <a:schemeClr val="dk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100000">
            <a:schemeClr val="phClr"/>
          </a:gs>
          <a:gs pos="0">
            <a:schemeClr val="phClr">
              <a:hueOff val="-1670000"/>
            </a:schemeClr>
          </a:gs>
        </a:gsLst>
        <a:lin ang="5400000" scaled="0"/>
      </a:gradFill>
      <a:ln>
        <a:gradFill>
          <a:gsLst>
            <a:gs pos="100000">
              <a:schemeClr val="phClr">
                <a:lumMod val="75000"/>
              </a:schemeClr>
            </a:gs>
            <a:gs pos="0">
              <a:schemeClr val="phClr">
                <a:lumMod val="75000"/>
                <a:hueOff val="-1670000"/>
              </a:schemeClr>
            </a:gs>
          </a:gsLst>
          <a:lin ang="4620000" scaled="0"/>
        </a:grad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cap="flat" cmpd="sng" algn="ctr">
        <a:solidFill>
          <a:schemeClr val="dk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a:solidFill>
          <a:schemeClr val="dk1">
            <a:lumMod val="75000"/>
            <a:lumOff val="2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p:cNvSpPr>
            <a:spLocks noGrp="1"/>
          </p:cNvSpPr>
          <p:nvPr>
            <p:ph type="dt" sz="half" idx="10"/>
          </p:nvPr>
        </p:nvSpPr>
        <p:spPr/>
        <p:txBody>
          <a:bodyPr/>
          <a:lstStyle/>
          <a:p>
            <a:fld id="{EB9B8737-127D-4908-932B-731DE6930369}" type="datetime1">
              <a:rPr lang="en-US" smtClean="0"/>
              <a:t>5/19/2024</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840CA8-5CE1-4958-B669-D933AA49FA40}"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1163A-39AB-4876-8208-83F43F159039}"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9DCC1-85F1-475E-9B24-A4E3F71BBD89}"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189982-FAA6-4525-A1E7-2F7673A24390}"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1CB7FA-7B94-4F91-BABC-9D716D9D537E}"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AAAC3-BDBB-47BF-BA5C-45EFB7F81241}" type="datetime1">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4"/>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A3E560-4FCD-4798-9AF2-642BCAC1830E}" type="datetime1">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C1CC0-1E6D-4B25-A2AE-33306CF856E6}" type="datetime1">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p:cNvSpPr txBox="1"/>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42552-A208-4103-BBAD-2B95A95E1FEC}"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txBox="1"/>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1E08EA-84C3-4938-9F36-6CC12B53B25F}"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771775" y="5163185"/>
            <a:ext cx="6096000" cy="1198880"/>
          </a:xfrm>
          <a:prstGeom prst="rect">
            <a:avLst/>
          </a:prstGeom>
          <a:noFill/>
        </p:spPr>
        <p:txBody>
          <a:bodyPr wrap="square" rtlCol="0" anchor="t">
            <a:spAutoFit/>
          </a:bodyPr>
          <a:lstStyle/>
          <a:p>
            <a:pPr algn="ctr"/>
            <a:r>
              <a:rPr lang="en-US" dirty="0" err="1">
                <a:sym typeface="+mn-ea"/>
              </a:rPr>
              <a:t>Autor</a:t>
            </a:r>
            <a:r>
              <a:rPr lang="ro-RO" dirty="0">
                <a:sym typeface="+mn-ea"/>
              </a:rPr>
              <a:t>i : Țineghe (Șandor) Alina</a:t>
            </a:r>
            <a:endParaRPr lang="ro-RO" dirty="0"/>
          </a:p>
          <a:p>
            <a:pPr algn="ctr"/>
            <a:r>
              <a:rPr lang="ro-RO" dirty="0">
                <a:sym typeface="+mn-ea"/>
              </a:rPr>
              <a:t>și</a:t>
            </a:r>
            <a:endParaRPr lang="ro-RO" dirty="0"/>
          </a:p>
          <a:p>
            <a:pPr algn="ctr"/>
            <a:r>
              <a:rPr lang="ro-RO" dirty="0">
                <a:sym typeface="+mn-ea"/>
              </a:rPr>
              <a:t>Hălăștăuan (Pașcaniuc) Raluca Irina</a:t>
            </a:r>
            <a:endParaRPr lang="ro-RO" dirty="0"/>
          </a:p>
          <a:p>
            <a:endParaRPr lang="ro-RO" dirty="0"/>
          </a:p>
        </p:txBody>
      </p:sp>
      <p:sp>
        <p:nvSpPr>
          <p:cNvPr id="6" name="Title 5"/>
          <p:cNvSpPr>
            <a:spLocks noGrp="1"/>
          </p:cNvSpPr>
          <p:nvPr>
            <p:ph type="ctrTitle"/>
          </p:nvPr>
        </p:nvSpPr>
        <p:spPr>
          <a:xfrm>
            <a:off x="1440815" y="1833563"/>
            <a:ext cx="9144000" cy="2387600"/>
          </a:xfrm>
        </p:spPr>
        <p:txBody>
          <a:bodyPr/>
          <a:lstStyle/>
          <a:p>
            <a:pPr algn="ctr"/>
            <a:r>
              <a:rPr lang="ro-RO" b="1" dirty="0"/>
              <a:t>“Private/Public Self-esteem”</a:t>
            </a:r>
            <a:br>
              <a:rPr lang="ro-RO" b="1" dirty="0"/>
            </a:br>
            <a:r>
              <a:rPr lang="ro-RO" b="1" dirty="0"/>
              <a:t>Building Human Beings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240" y="365125"/>
            <a:ext cx="7021195" cy="1325880"/>
          </a:xfrm>
        </p:spPr>
        <p:txBody>
          <a:bodyPr>
            <a:normAutofit/>
          </a:bodyPr>
          <a:lstStyle/>
          <a:p>
            <a:pPr algn="ctr"/>
            <a:r>
              <a:rPr lang="en-US" sz="1555" b="1"/>
              <a:t>Cel din urmă grafic, care ține drept de concluzie studiului nostru, ne arată valorile, dar și diferențele dintre stima de sine lacopiii preșcolari și școlarii mici.</a:t>
            </a:r>
          </a:p>
        </p:txBody>
      </p:sp>
      <p:sp>
        <p:nvSpPr>
          <p:cNvPr id="7" name="Slide Number Placeholder 6"/>
          <p:cNvSpPr>
            <a:spLocks noGrp="1"/>
          </p:cNvSpPr>
          <p:nvPr>
            <p:ph type="sldNum" sz="quarter" idx="12"/>
          </p:nvPr>
        </p:nvSpPr>
        <p:spPr/>
        <p:txBody>
          <a:bodyPr/>
          <a:lstStyle/>
          <a:p>
            <a:r>
              <a:rPr lang="en-US" sz="1400" b="0" dirty="0"/>
              <a:t>Page</a:t>
            </a:r>
            <a:r>
              <a:rPr lang="en-US" dirty="0"/>
              <a:t> </a:t>
            </a:r>
            <a:fld id="{BBE5057F-7482-41AE-BBDB-C83C2F3461DE}" type="slidenum">
              <a:rPr lang="en-US" smtClean="0"/>
              <a:t>10</a:t>
            </a:fld>
            <a:endParaRPr lang="en-US" dirty="0"/>
          </a:p>
        </p:txBody>
      </p:sp>
      <p:graphicFrame>
        <p:nvGraphicFramePr>
          <p:cNvPr id="2106972788" name="Chart 1"/>
          <p:cNvGraphicFramePr/>
          <p:nvPr/>
        </p:nvGraphicFramePr>
        <p:xfrm>
          <a:off x="3071495" y="1981200"/>
          <a:ext cx="604901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39116451" name="Text Box 139116451"/>
          <p:cNvSpPr txBox="1"/>
          <p:nvPr/>
        </p:nvSpPr>
        <p:spPr>
          <a:xfrm>
            <a:off x="4197668" y="5166678"/>
            <a:ext cx="2943225" cy="276860"/>
          </a:xfrm>
          <a:prstGeom prst="rect">
            <a:avLst/>
          </a:prstGeom>
          <a:solidFill>
            <a:prstClr val="white"/>
          </a:solidFill>
          <a:ln>
            <a:noFill/>
          </a:ln>
        </p:spPr>
        <p:txBody>
          <a:bodyPr rot="0" spcFirstLastPara="0" vertOverflow="overflow" horzOverflow="overflow" vert="horz" wrap="square" lIns="0" tIns="0" rIns="0" bIns="0" numCol="1" spcCol="0" rtlCol="0" fromWordArt="0" anchor="t" anchorCtr="0" forceAA="0" compatLnSpc="1">
            <a:spAutoFit/>
          </a:bodyPr>
          <a:lstStyle/>
          <a:p>
            <a:pPr indent="0" algn="ctr">
              <a:lnSpc>
                <a:spcPct val="100000"/>
              </a:lnSpc>
              <a:spcAft>
                <a:spcPts val="1000"/>
              </a:spcAft>
            </a:pP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Fig. </a:t>
            </a:r>
            <a:r>
              <a:rPr lang="ro-RO" altLang="en-US" sz="900" i="1" kern="100" dirty="0">
                <a:solidFill>
                  <a:srgbClr val="44546A"/>
                </a:solidFill>
                <a:latin typeface="Georgia Pro"/>
                <a:ea typeface="Calibri" panose="020F0502020204030204"/>
                <a:cs typeface="Times New Roman" panose="02020603050405020304"/>
                <a:sym typeface="Times New Roman" panose="02020603050405020304"/>
              </a:rPr>
              <a:t>12</a:t>
            </a: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 Rezultatele chestionarului exprimat în procente         Autor: Alina și Raluca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6473"/>
            <a:ext cx="10515600" cy="1299152"/>
          </a:xfrm>
        </p:spPr>
        <p:txBody>
          <a:bodyPr>
            <a:normAutofit fontScale="90000"/>
          </a:bodyPr>
          <a:lstStyle/>
          <a:p>
            <a:br>
              <a:rPr lang="ro-RO" sz="1800" dirty="0">
                <a:effectLst/>
                <a:latin typeface="Georgia Pro" panose="02040502050405020303" pitchFamily="18" charset="0"/>
                <a:ea typeface="Calibri" panose="020F0502020204030204" pitchFamily="34" charset="0"/>
                <a:cs typeface="Times New Roman" panose="02020603050405020304" pitchFamily="18" charset="0"/>
              </a:rPr>
            </a:br>
            <a:r>
              <a:rPr lang="ro-RO"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ea typeface="Calibri" panose="020F0502020204030204" pitchFamily="34" charset="0"/>
                <a:cs typeface="Times New Roman" panose="02020603050405020304" pitchFamily="18" charset="0"/>
              </a:rPr>
              <a:t>Diferența stimei de sine în contextul familiar și nefamiliar al preșcolarilor și școlarilor mici</a:t>
            </a:r>
            <a:br>
              <a:rPr lang="ro-RO"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rPr>
            </a:br>
            <a:endParaRPr lang="ro-RO" dirty="0"/>
          </a:p>
        </p:txBody>
      </p:sp>
      <p:sp>
        <p:nvSpPr>
          <p:cNvPr id="5" name="Slide Number Placeholder 4"/>
          <p:cNvSpPr>
            <a:spLocks noGrp="1"/>
          </p:cNvSpPr>
          <p:nvPr>
            <p:ph type="sldNum" sz="quarter" idx="12"/>
          </p:nvPr>
        </p:nvSpPr>
        <p:spPr/>
        <p:txBody>
          <a:bodyPr/>
          <a:lstStyle/>
          <a:p>
            <a:r>
              <a:rPr lang="en-US" sz="1400" b="0"/>
              <a:t>Page</a:t>
            </a:r>
            <a:r>
              <a:rPr lang="en-US"/>
              <a:t> </a:t>
            </a:r>
            <a:fld id="{BBE5057F-7482-41AE-BBDB-C83C2F3461DE}" type="slidenum">
              <a:rPr lang="en-US" smtClean="0"/>
              <a:t>11</a:t>
            </a:fld>
            <a:endParaRPr lang="en-US" dirty="0"/>
          </a:p>
        </p:txBody>
      </p:sp>
      <p:graphicFrame>
        <p:nvGraphicFramePr>
          <p:cNvPr id="6" name="Content Placeholder 5"/>
          <p:cNvGraphicFramePr>
            <a:graphicFrameLocks noGrp="1"/>
          </p:cNvGraphicFramePr>
          <p:nvPr>
            <p:ph sz="half" idx="1"/>
          </p:nvPr>
        </p:nvGraphicFramePr>
        <p:xfrm>
          <a:off x="180109" y="1825624"/>
          <a:ext cx="5839691" cy="4530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half" idx="2"/>
          </p:nvPr>
        </p:nvGraphicFramePr>
        <p:xfrm>
          <a:off x="6172199" y="1825625"/>
          <a:ext cx="5839691" cy="4351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sz="1400" b="0"/>
              <a:t>Page</a:t>
            </a:r>
            <a:r>
              <a:rPr lang="en-US"/>
              <a:t> </a:t>
            </a:r>
            <a:fld id="{BBE5057F-7482-41AE-BBDB-C83C2F3461DE}" type="slidenum">
              <a:rPr lang="en-US" smtClean="0"/>
              <a:t>12</a:t>
            </a:fld>
            <a:endParaRPr lang="en-US" dirty="0"/>
          </a:p>
        </p:txBody>
      </p:sp>
      <p:sp>
        <p:nvSpPr>
          <p:cNvPr id="6" name="Title 1"/>
          <p:cNvSpPr>
            <a:spLocks noGrp="1"/>
          </p:cNvSpPr>
          <p:nvPr>
            <p:ph type="title"/>
          </p:nvPr>
        </p:nvSpPr>
        <p:spPr>
          <a:xfrm>
            <a:off x="838200" y="681037"/>
            <a:ext cx="10515600" cy="1355581"/>
          </a:xfrm>
        </p:spPr>
        <p:txBody>
          <a:bodyPr>
            <a:normAutofit fontScale="90000"/>
          </a:bodyPr>
          <a:lstStyle/>
          <a:p>
            <a:br>
              <a:rPr lang="ro-RO" sz="1800" dirty="0">
                <a:effectLst/>
                <a:latin typeface="Georgia Pro" panose="02040502050405020303" pitchFamily="18" charset="0"/>
                <a:ea typeface="Calibri" panose="020F0502020204030204" pitchFamily="34" charset="0"/>
                <a:cs typeface="Times New Roman" panose="02020603050405020304" pitchFamily="18" charset="0"/>
              </a:rPr>
            </a:br>
            <a:r>
              <a:rPr lang="ro-RO"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ea typeface="Calibri" panose="020F0502020204030204" pitchFamily="34" charset="0"/>
                <a:cs typeface="Times New Roman" panose="02020603050405020304" pitchFamily="18" charset="0"/>
              </a:rPr>
              <a:t>Evidențierea diferențelor dintre nivelul stimei de sine al preșcolarilor și școlarilor mici</a:t>
            </a:r>
            <a:br>
              <a:rPr lang="ro-RO"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rPr>
            </a:br>
            <a:endParaRPr lang="ro-RO" dirty="0"/>
          </a:p>
        </p:txBody>
      </p:sp>
      <p:graphicFrame>
        <p:nvGraphicFramePr>
          <p:cNvPr id="9" name="Content Placeholder 8"/>
          <p:cNvGraphicFramePr>
            <a:graphicFrameLocks noGrp="1"/>
          </p:cNvGraphicFramePr>
          <p:nvPr>
            <p:ph sz="half" idx="1"/>
          </p:nvPr>
        </p:nvGraphicFramePr>
        <p:xfrm>
          <a:off x="838200" y="1825625"/>
          <a:ext cx="9164638"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1325563"/>
          </a:xfrm>
        </p:spPr>
        <p:txBody>
          <a:bodyPr/>
          <a:lstStyle/>
          <a:p>
            <a:r>
              <a:rPr lang="ro-RO" altLang="en-US" b="1">
                <a:solidFill>
                  <a:schemeClr val="accent1"/>
                </a:solidFill>
              </a:rPr>
              <a:t>CONCLUZII</a:t>
            </a:r>
          </a:p>
        </p:txBody>
      </p:sp>
      <p:sp>
        <p:nvSpPr>
          <p:cNvPr id="4" name="Content Placeholder 3"/>
          <p:cNvSpPr>
            <a:spLocks noGrp="1"/>
          </p:cNvSpPr>
          <p:nvPr>
            <p:ph sz="half" idx="2"/>
          </p:nvPr>
        </p:nvSpPr>
        <p:spPr>
          <a:xfrm>
            <a:off x="840105" y="568960"/>
            <a:ext cx="11003280" cy="3684905"/>
          </a:xfrm>
        </p:spPr>
        <p:txBody>
          <a:bodyPr>
            <a:normAutofit fontScale="32500" lnSpcReduction="20000"/>
          </a:bodyPr>
          <a:lstStyle/>
          <a:p>
            <a:pPr marL="0" indent="0">
              <a:buNone/>
            </a:pPr>
            <a:endParaRPr lang="en-US" dirty="0"/>
          </a:p>
          <a:p>
            <a:pPr marL="0" indent="0">
              <a:buNone/>
            </a:pPr>
            <a:r>
              <a:rPr lang="ro-RO" altLang="en-US" sz="16000" b="1" dirty="0">
                <a:ln/>
                <a:solidFill>
                  <a:schemeClr val="accent1"/>
                </a:solidFill>
                <a:effectLst>
                  <a:outerShdw blurRad="38100" dist="25400" dir="5400000" algn="ctr" rotWithShape="0">
                    <a:srgbClr val="6E747A">
                      <a:alpha val="43000"/>
                    </a:srgbClr>
                  </a:outerShdw>
                </a:effectLst>
              </a:rPr>
              <a:t>        </a:t>
            </a:r>
            <a:r>
              <a:rPr lang="ro-RO" sz="5600" dirty="0">
                <a:latin typeface="Georgia" panose="02040502050405020303" pitchFamily="18" charset="0"/>
                <a:cs typeface="Georgia" panose="02040502050405020303" pitchFamily="18" charset="0"/>
              </a:rPr>
              <a:t>Studiul nostru se dorește a fi o oportunitate de a înțelege importanța stimei de sine acasă, dar mai ales în procesul de formare-învățare al elevilor care ajung în mâinile unui profesor, și cât de important este faptul că profesorul e necesar să fie un profesor-facilitator chiar cu deprinderi terapeutice, pentru elevul, care se așteaptă a fi modelat într-un mod înălțător. </a:t>
            </a:r>
          </a:p>
          <a:p>
            <a:pPr marL="0" indent="0" algn="just">
              <a:buNone/>
            </a:pPr>
            <a:r>
              <a:rPr lang="ro-RO" sz="5600" dirty="0">
                <a:latin typeface="Georgia" panose="02040502050405020303" pitchFamily="18" charset="0"/>
                <a:cs typeface="Georgia" panose="02040502050405020303" pitchFamily="18" charset="0"/>
              </a:rPr>
              <a:t>De asemenea, considerăm că, studiul de față sporește înțelegerea a ceea ce putem să dezvoltăm/implementăm ca profesori, cu bagajul nostru de cunoștințe și abilități pentru a construi elevilor un nivel optim al  stimei de sine, pregătiți pentru provocările vieții.</a:t>
            </a:r>
          </a:p>
          <a:p>
            <a:pPr marL="0" indent="0" algn="just">
              <a:buNone/>
            </a:pPr>
            <a:r>
              <a:rPr lang="ro-RO" sz="5600" dirty="0">
                <a:latin typeface="Georgia" panose="02040502050405020303" pitchFamily="18" charset="0"/>
                <a:cs typeface="Georgia" panose="02040502050405020303" pitchFamily="18" charset="0"/>
              </a:rPr>
              <a:t> </a:t>
            </a:r>
            <a:r>
              <a:rPr lang="ro-RO" altLang="en-US" sz="5600" dirty="0">
                <a:latin typeface="Georgia" panose="02040502050405020303" pitchFamily="18" charset="0"/>
                <a:cs typeface="Georgia" panose="02040502050405020303" pitchFamily="18" charset="0"/>
              </a:rPr>
              <a:t>         </a:t>
            </a:r>
            <a:r>
              <a:rPr lang="ro-RO" sz="5600" dirty="0">
                <a:latin typeface="Georgia" panose="02040502050405020303" pitchFamily="18" charset="0"/>
                <a:cs typeface="Georgia" panose="02040502050405020303" pitchFamily="18" charset="0"/>
              </a:rPr>
              <a:t>Stima de sine este esențială pentru dezvoltarea armonioasă a personalității și comportamentelor sociale ale copiilor, fiind influențată major de mediul familial și educațional. Părinții și profesorii au un rol crucial în consolidarea acesteia prin sprijin, încurajare și gestionarea corectă a emoțiilor. Studiul nostru arată că intervențiile pozitive în aceste medii contribuie la formarea unor indivizi încrezători și stabili emoțional. Este esențial ca atât familia, cât și școala să colaboreze pentru a oferi un suport adecvat, menținând un echilibru între dezvoltarea cognitivă și cea emoțională.</a:t>
            </a:r>
          </a:p>
        </p:txBody>
      </p:sp>
      <p:sp>
        <p:nvSpPr>
          <p:cNvPr id="7" name="Slide Number Placeholder 6"/>
          <p:cNvSpPr>
            <a:spLocks noGrp="1"/>
          </p:cNvSpPr>
          <p:nvPr>
            <p:ph type="sldNum" sz="quarter" idx="12"/>
          </p:nvPr>
        </p:nvSpPr>
        <p:spPr/>
        <p:txBody>
          <a:bodyPr/>
          <a:lstStyle/>
          <a:p>
            <a:r>
              <a:rPr lang="en-US" sz="1400" b="0" dirty="0"/>
              <a:t>Page</a:t>
            </a:r>
            <a:r>
              <a:rPr lang="en-US" dirty="0"/>
              <a:t> </a:t>
            </a:r>
            <a:fld id="{BBE5057F-7482-41AE-BBDB-C83C2F3461DE}" type="slidenum">
              <a:rPr lang="en-US" smtClean="0"/>
              <a:t>13</a:t>
            </a:fld>
            <a:endParaRPr lang="en-US" dirty="0"/>
          </a:p>
        </p:txBody>
      </p:sp>
      <p:pic>
        <p:nvPicPr>
          <p:cNvPr id="9" name="Picture 8"/>
          <p:cNvPicPr>
            <a:picLocks noChangeAspect="1"/>
          </p:cNvPicPr>
          <p:nvPr/>
        </p:nvPicPr>
        <p:blipFill>
          <a:blip r:embed="rId2"/>
          <a:stretch>
            <a:fillRect/>
          </a:stretch>
        </p:blipFill>
        <p:spPr>
          <a:xfrm>
            <a:off x="414020" y="3962008"/>
            <a:ext cx="3986529" cy="2673741"/>
          </a:xfrm>
          <a:prstGeom prst="rect">
            <a:avLst/>
          </a:prstGeom>
        </p:spPr>
      </p:pic>
      <p:pic>
        <p:nvPicPr>
          <p:cNvPr id="10" name="Picture 9"/>
          <p:cNvPicPr>
            <a:picLocks noChangeAspect="1"/>
          </p:cNvPicPr>
          <p:nvPr/>
        </p:nvPicPr>
        <p:blipFill>
          <a:blip r:embed="rId3"/>
          <a:stretch>
            <a:fillRect/>
          </a:stretch>
        </p:blipFill>
        <p:spPr>
          <a:xfrm>
            <a:off x="4890453" y="3992879"/>
            <a:ext cx="4887480" cy="2553971"/>
          </a:xfrm>
          <a:prstGeom prst="rect">
            <a:avLst/>
          </a:prstGeom>
        </p:spPr>
      </p:pic>
      <p:sp>
        <p:nvSpPr>
          <p:cNvPr id="11" name="Text Box 10"/>
          <p:cNvSpPr txBox="1"/>
          <p:nvPr/>
        </p:nvSpPr>
        <p:spPr>
          <a:xfrm>
            <a:off x="1929904" y="6557961"/>
            <a:ext cx="2839720" cy="368300"/>
          </a:xfrm>
          <a:prstGeom prst="rect">
            <a:avLst/>
          </a:prstGeom>
          <a:noFill/>
        </p:spPr>
        <p:txBody>
          <a:bodyPr wrap="square" rtlCol="0">
            <a:spAutoFit/>
          </a:bodyPr>
          <a:lstStyle/>
          <a:p>
            <a:r>
              <a:rPr lang="ro-RO" altLang="en-US" i="1" dirty="0"/>
              <a:t>Fig. 13</a:t>
            </a:r>
          </a:p>
        </p:txBody>
      </p:sp>
      <p:sp>
        <p:nvSpPr>
          <p:cNvPr id="12" name="Text Box 11"/>
          <p:cNvSpPr txBox="1"/>
          <p:nvPr/>
        </p:nvSpPr>
        <p:spPr>
          <a:xfrm>
            <a:off x="6757352" y="6521450"/>
            <a:ext cx="1221105" cy="368300"/>
          </a:xfrm>
          <a:prstGeom prst="rect">
            <a:avLst/>
          </a:prstGeom>
          <a:noFill/>
        </p:spPr>
        <p:txBody>
          <a:bodyPr wrap="square" rtlCol="0">
            <a:spAutoFit/>
          </a:bodyPr>
          <a:lstStyle/>
          <a:p>
            <a:r>
              <a:rPr lang="ro-RO" altLang="en-US" dirty="0"/>
              <a:t>Fig. 14</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23" y="2595880"/>
            <a:ext cx="10515600" cy="1325563"/>
          </a:xfrm>
        </p:spPr>
        <p:txBody>
          <a:bodyPr>
            <a:noAutofit/>
          </a:bodyPr>
          <a:lstStyle/>
          <a:p>
            <a:r>
              <a:rPr lang="ro-RO" altLang="en-US" sz="8800" b="1">
                <a:ln w="15875"/>
                <a:gradFill>
                  <a:gsLst>
                    <a:gs pos="0">
                      <a:schemeClr val="accent1"/>
                    </a:gs>
                    <a:gs pos="100000">
                      <a:schemeClr val="accent6"/>
                    </a:gs>
                  </a:gsLst>
                  <a:lin ang="2700000" scaled="0"/>
                </a:gradFill>
                <a:effectLst/>
              </a:rPr>
              <a:t>Mulțumim!</a:t>
            </a:r>
          </a:p>
        </p:txBody>
      </p:sp>
      <p:sp>
        <p:nvSpPr>
          <p:cNvPr id="7" name="Slide Number Placeholder 6"/>
          <p:cNvSpPr>
            <a:spLocks noGrp="1"/>
          </p:cNvSpPr>
          <p:nvPr>
            <p:ph type="sldNum" sz="quarter" idx="12"/>
          </p:nvPr>
        </p:nvSpPr>
        <p:spPr/>
        <p:txBody>
          <a:bodyPr/>
          <a:lstStyle/>
          <a:p>
            <a:r>
              <a:rPr lang="en-US" sz="1400" b="0" dirty="0"/>
              <a:t>Page</a:t>
            </a:r>
            <a:r>
              <a:rPr lang="en-US" dirty="0"/>
              <a:t> </a:t>
            </a:r>
            <a:fld id="{BBE5057F-7482-41AE-BBDB-C83C2F3461DE}" type="slidenum">
              <a:rPr lang="en-US" smtClean="0"/>
              <a:t>14</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30" y="173102"/>
            <a:ext cx="10515600" cy="862266"/>
          </a:xfrm>
        </p:spPr>
        <p:txBody>
          <a:bodyPr/>
          <a:lstStyle/>
          <a:p>
            <a:r>
              <a:rPr lang="ro-RO" altLang="en-US" b="1">
                <a:solidFill>
                  <a:schemeClr val="accent1"/>
                </a:solidFill>
              </a:rPr>
              <a:t>Bibliografie</a:t>
            </a:r>
          </a:p>
        </p:txBody>
      </p:sp>
      <p:sp>
        <p:nvSpPr>
          <p:cNvPr id="3" name="Content Placeholder 2"/>
          <p:cNvSpPr>
            <a:spLocks noGrp="1"/>
          </p:cNvSpPr>
          <p:nvPr>
            <p:ph sz="half" idx="1"/>
          </p:nvPr>
        </p:nvSpPr>
        <p:spPr>
          <a:xfrm>
            <a:off x="629285" y="1035685"/>
            <a:ext cx="11621770" cy="4470400"/>
          </a:xfrm>
        </p:spPr>
        <p:txBody>
          <a:bodyPr>
            <a:normAutofit fontScale="25000" lnSpcReduction="20000"/>
          </a:bodyPr>
          <a:lstStyle/>
          <a:p>
            <a:pPr>
              <a:lnSpc>
                <a:spcPct val="80000"/>
              </a:lnSpc>
            </a:pPr>
            <a:r>
              <a:rPr lang="en-US" sz="5600">
                <a:latin typeface="Georgia" panose="02040502050405020303" pitchFamily="18" charset="0"/>
                <a:cs typeface="Georgia" panose="02040502050405020303" pitchFamily="18" charset="0"/>
              </a:rPr>
              <a:t>[1].  N. Branden, "Cei șase stâlpi ai încrederii în sine", București, Amsta Publishing, p. 46, 2008</a:t>
            </a:r>
          </a:p>
          <a:p>
            <a:pPr>
              <a:lnSpc>
                <a:spcPct val="80000"/>
              </a:lnSpc>
            </a:pPr>
            <a:r>
              <a:rPr lang="en-US" sz="5600">
                <a:latin typeface="Georgia" panose="02040502050405020303" pitchFamily="18" charset="0"/>
                <a:cs typeface="Georgia" panose="02040502050405020303" pitchFamily="18" charset="0"/>
              </a:rPr>
              <a:t>[2].  L. M. Ciuchina, ”Formarea stimei de sine”,     </a:t>
            </a:r>
          </a:p>
          <a:p>
            <a:pPr marL="0" indent="0">
              <a:lnSpc>
                <a:spcPct val="80000"/>
              </a:lnSpc>
              <a:buNone/>
            </a:pPr>
            <a:r>
              <a:rPr lang="ro-RO" altLang="en-US" sz="5600">
                <a:latin typeface="Georgia" panose="02040502050405020303" pitchFamily="18" charset="0"/>
                <a:cs typeface="Georgia" panose="02040502050405020303" pitchFamily="18" charset="0"/>
              </a:rPr>
              <a:t>     </a:t>
            </a:r>
            <a:r>
              <a:rPr lang="en-US" sz="5600">
                <a:solidFill>
                  <a:schemeClr val="accent1"/>
                </a:solidFill>
                <a:latin typeface="Georgia" panose="02040502050405020303" pitchFamily="18" charset="0"/>
                <a:cs typeface="Georgia" panose="02040502050405020303" pitchFamily="18" charset="0"/>
              </a:rPr>
              <a:t>https://ro.scribd.com/document/653503775/Formarea-stimei-de-sine</a:t>
            </a:r>
          </a:p>
          <a:p>
            <a:pPr>
              <a:lnSpc>
                <a:spcPct val="80000"/>
              </a:lnSpc>
            </a:pPr>
            <a:r>
              <a:rPr lang="en-US" sz="5600">
                <a:latin typeface="Georgia" panose="02040502050405020303" pitchFamily="18" charset="0"/>
                <a:cs typeface="Georgia" panose="02040502050405020303" pitchFamily="18" charset="0"/>
              </a:rPr>
              <a:t>[3].  O. Cojuhovschi , ” Stima de sine la copii ”, 2017</a:t>
            </a:r>
          </a:p>
          <a:p>
            <a:pPr marL="0" indent="0">
              <a:lnSpc>
                <a:spcPct val="80000"/>
              </a:lnSpc>
              <a:buNone/>
            </a:pPr>
            <a:r>
              <a:rPr lang="ro-RO" altLang="en-US" sz="5600">
                <a:latin typeface="Georgia" panose="02040502050405020303" pitchFamily="18" charset="0"/>
                <a:cs typeface="Georgia" panose="02040502050405020303" pitchFamily="18" charset="0"/>
              </a:rPr>
              <a:t>   </a:t>
            </a:r>
            <a:r>
              <a:rPr lang="en-US" sz="5600">
                <a:latin typeface="Georgia" panose="02040502050405020303" pitchFamily="18" charset="0"/>
                <a:cs typeface="Georgia" panose="02040502050405020303" pitchFamily="18" charset="0"/>
              </a:rPr>
              <a:t> </a:t>
            </a:r>
            <a:r>
              <a:rPr lang="en-US" sz="5600">
                <a:solidFill>
                  <a:schemeClr val="accent1"/>
                </a:solidFill>
                <a:latin typeface="Georgia" panose="02040502050405020303" pitchFamily="18" charset="0"/>
                <a:cs typeface="Georgia" panose="02040502050405020303" pitchFamily="18" charset="0"/>
              </a:rPr>
              <a:t>https://occonsulting.eu/2017/08/24/3-jocuri-pentru-a-creste-stima-de-sine-la-copii/</a:t>
            </a:r>
          </a:p>
          <a:p>
            <a:pPr>
              <a:lnSpc>
                <a:spcPct val="80000"/>
              </a:lnSpc>
            </a:pPr>
            <a:r>
              <a:rPr lang="en-US" sz="5600">
                <a:latin typeface="Georgia" panose="02040502050405020303" pitchFamily="18" charset="0"/>
                <a:cs typeface="Georgia" panose="02040502050405020303" pitchFamily="18" charset="0"/>
              </a:rPr>
              <a:t>[4]. S. Coopersmith, “ Implications of Studies on Self-Esteem for Educational Research and Practice”, California Univ., Davis. 6 Feb., 1969    </a:t>
            </a:r>
          </a:p>
          <a:p>
            <a:pPr marL="0" indent="0">
              <a:lnSpc>
                <a:spcPct val="80000"/>
              </a:lnSpc>
              <a:buNone/>
            </a:pPr>
            <a:r>
              <a:rPr lang="ro-RO" altLang="en-US" sz="5600">
                <a:latin typeface="Georgia" panose="02040502050405020303" pitchFamily="18" charset="0"/>
                <a:cs typeface="Georgia" panose="02040502050405020303" pitchFamily="18" charset="0"/>
              </a:rPr>
              <a:t>     </a:t>
            </a:r>
            <a:r>
              <a:rPr lang="en-US" sz="5600">
                <a:solidFill>
                  <a:schemeClr val="accent1"/>
                </a:solidFill>
                <a:latin typeface="Georgia" panose="02040502050405020303" pitchFamily="18" charset="0"/>
                <a:cs typeface="Georgia" panose="02040502050405020303" pitchFamily="18" charset="0"/>
              </a:rPr>
              <a:t>https://files.eric.ed.gov/fulltext/ED033742.pdf</a:t>
            </a:r>
            <a:endParaRPr lang="en-US" sz="5600">
              <a:latin typeface="Georgia" panose="02040502050405020303" pitchFamily="18" charset="0"/>
              <a:cs typeface="Georgia" panose="02040502050405020303" pitchFamily="18" charset="0"/>
            </a:endParaRPr>
          </a:p>
          <a:p>
            <a:pPr>
              <a:lnSpc>
                <a:spcPct val="110000"/>
              </a:lnSpc>
            </a:pPr>
            <a:r>
              <a:rPr lang="en-US" sz="5600">
                <a:latin typeface="Georgia" panose="02040502050405020303" pitchFamily="18" charset="0"/>
                <a:cs typeface="Georgia" panose="02040502050405020303" pitchFamily="18" charset="0"/>
              </a:rPr>
              <a:t>[5].Macarie A., Constantin T, Iliescu M, Fodorea A, Prepeliţă G. “Stima de sine - intre normalitate şi trăsătură accentuată, Psihologie si societate: noutăţi in psihologia aplicată”, Editura Performantica, Iasi, 2008.</a:t>
            </a:r>
          </a:p>
          <a:p>
            <a:pPr>
              <a:lnSpc>
                <a:spcPct val="80000"/>
              </a:lnSpc>
            </a:pPr>
            <a:r>
              <a:rPr lang="en-US" sz="5600">
                <a:latin typeface="Georgia" panose="02040502050405020303" pitchFamily="18" charset="0"/>
                <a:cs typeface="Georgia" panose="02040502050405020303" pitchFamily="18" charset="0"/>
              </a:rPr>
              <a:t>[6] ”Despre stima de sine și bullyng”, 2021</a:t>
            </a:r>
          </a:p>
          <a:p>
            <a:pPr marL="0" indent="0">
              <a:lnSpc>
                <a:spcPct val="80000"/>
              </a:lnSpc>
              <a:buNone/>
            </a:pPr>
            <a:r>
              <a:rPr lang="ro-RO" altLang="en-US" sz="5600">
                <a:latin typeface="Georgia" panose="02040502050405020303" pitchFamily="18" charset="0"/>
                <a:cs typeface="Georgia" panose="02040502050405020303" pitchFamily="18" charset="0"/>
              </a:rPr>
              <a:t>     </a:t>
            </a:r>
            <a:r>
              <a:rPr lang="en-US" sz="5600">
                <a:solidFill>
                  <a:schemeClr val="accent1"/>
                </a:solidFill>
                <a:latin typeface="Georgia" panose="02040502050405020303" pitchFamily="18" charset="0"/>
                <a:cs typeface="Georgia" panose="02040502050405020303" pitchFamily="18" charset="0"/>
              </a:rPr>
              <a:t>https://www.salvaticopiii.ro/Afla-mai-multe/Noutati/DESPRE-STIMA-DE-SINE-SI-BULLYING</a:t>
            </a:r>
          </a:p>
          <a:p>
            <a:pPr>
              <a:lnSpc>
                <a:spcPct val="80000"/>
              </a:lnSpc>
            </a:pPr>
            <a:r>
              <a:rPr lang="en-US" sz="5600">
                <a:latin typeface="Georgia" panose="02040502050405020303" pitchFamily="18" charset="0"/>
                <a:cs typeface="Georgia" panose="02040502050405020303" pitchFamily="18" charset="0"/>
              </a:rPr>
              <a:t>[7]. GREEN RUN COLLEGIATE   Teacher-Facilitator</a:t>
            </a:r>
          </a:p>
          <a:p>
            <a:pPr marL="0" indent="0">
              <a:lnSpc>
                <a:spcPct val="80000"/>
              </a:lnSpc>
              <a:buNone/>
            </a:pPr>
            <a:r>
              <a:rPr lang="ro-RO" altLang="en-US" sz="5600">
                <a:latin typeface="Georgia" panose="02040502050405020303" pitchFamily="18" charset="0"/>
                <a:cs typeface="Georgia" panose="02040502050405020303" pitchFamily="18" charset="0"/>
              </a:rPr>
              <a:t>    </a:t>
            </a:r>
            <a:r>
              <a:rPr lang="ro-RO" altLang="en-US" sz="5600">
                <a:solidFill>
                  <a:schemeClr val="accent1"/>
                </a:solidFill>
                <a:latin typeface="Georgia" panose="02040502050405020303" pitchFamily="18" charset="0"/>
                <a:cs typeface="Georgia" panose="02040502050405020303" pitchFamily="18" charset="0"/>
              </a:rPr>
              <a:t> </a:t>
            </a:r>
            <a:r>
              <a:rPr lang="en-US" sz="5600">
                <a:solidFill>
                  <a:schemeClr val="accent1"/>
                </a:solidFill>
                <a:latin typeface="Georgia" panose="02040502050405020303" pitchFamily="18" charset="0"/>
                <a:cs typeface="Georgia" panose="02040502050405020303" pitchFamily="18" charset="0"/>
              </a:rPr>
              <a:t>https://cdnsm5ss19.sharpschool.com/UserFiles/Servers/Server_78010/File/Employment/</a:t>
            </a:r>
          </a:p>
          <a:p>
            <a:pPr marL="0" indent="0">
              <a:lnSpc>
                <a:spcPct val="80000"/>
              </a:lnSpc>
              <a:buNone/>
            </a:pPr>
            <a:r>
              <a:rPr lang="en-US" sz="5600">
                <a:latin typeface="Georgia" panose="02040502050405020303" pitchFamily="18" charset="0"/>
                <a:cs typeface="Georgia" panose="02040502050405020303" pitchFamily="18" charset="0"/>
              </a:rPr>
              <a:t> </a:t>
            </a:r>
            <a:r>
              <a:rPr lang="ro-RO" altLang="en-US" sz="5600">
                <a:latin typeface="Georgia" panose="02040502050405020303" pitchFamily="18" charset="0"/>
                <a:cs typeface="Georgia" panose="02040502050405020303" pitchFamily="18" charset="0"/>
              </a:rPr>
              <a:t>    </a:t>
            </a:r>
            <a:r>
              <a:rPr lang="en-US" sz="5600">
                <a:solidFill>
                  <a:schemeClr val="accent1"/>
                </a:solidFill>
                <a:latin typeface="Georgia" panose="02040502050405020303" pitchFamily="18" charset="0"/>
                <a:cs typeface="Georgia" panose="02040502050405020303" pitchFamily="18" charset="0"/>
              </a:rPr>
              <a:t>Apy%20Now/Resources/Job%20titles/TeacherFacilitatorGRC.pdf</a:t>
            </a:r>
          </a:p>
          <a:p>
            <a:pPr>
              <a:lnSpc>
                <a:spcPct val="80000"/>
              </a:lnSpc>
            </a:pPr>
            <a:r>
              <a:rPr lang="en-US" sz="5600">
                <a:latin typeface="Georgia" panose="02040502050405020303" pitchFamily="18" charset="0"/>
                <a:cs typeface="Georgia" panose="02040502050405020303" pitchFamily="18" charset="0"/>
              </a:rPr>
              <a:t>[8]“Jocuri pentru cultivarea încrederii”, 2021</a:t>
            </a:r>
          </a:p>
          <a:p>
            <a:pPr marL="0" indent="0">
              <a:lnSpc>
                <a:spcPct val="80000"/>
              </a:lnSpc>
              <a:buNone/>
            </a:pPr>
            <a:r>
              <a:rPr lang="ro-RO" altLang="en-US" sz="5600">
                <a:latin typeface="Georgia" panose="02040502050405020303" pitchFamily="18" charset="0"/>
                <a:cs typeface="Georgia" panose="02040502050405020303" pitchFamily="18" charset="0"/>
              </a:rPr>
              <a:t>    </a:t>
            </a:r>
            <a:r>
              <a:rPr lang="ro-RO" altLang="en-US" sz="5600">
                <a:solidFill>
                  <a:schemeClr val="accent1"/>
                </a:solidFill>
                <a:latin typeface="Georgia" panose="02040502050405020303" pitchFamily="18" charset="0"/>
                <a:cs typeface="Georgia" panose="02040502050405020303" pitchFamily="18" charset="0"/>
              </a:rPr>
              <a:t> </a:t>
            </a:r>
            <a:r>
              <a:rPr lang="en-US" sz="5600">
                <a:solidFill>
                  <a:schemeClr val="accent1"/>
                </a:solidFill>
                <a:latin typeface="Georgia" panose="02040502050405020303" pitchFamily="18" charset="0"/>
                <a:cs typeface="Georgia" panose="02040502050405020303" pitchFamily="18" charset="0"/>
              </a:rPr>
              <a:t>https://www.educlas.ro/educatie/jocuri-pentru-cultivarea-increderii/</a:t>
            </a:r>
          </a:p>
          <a:p>
            <a:pPr>
              <a:lnSpc>
                <a:spcPct val="80000"/>
              </a:lnSpc>
            </a:pPr>
            <a:r>
              <a:rPr lang="en-US" sz="5600">
                <a:latin typeface="Georgia" panose="02040502050405020303" pitchFamily="18" charset="0"/>
                <a:cs typeface="Georgia" panose="02040502050405020303" pitchFamily="18" charset="0"/>
              </a:rPr>
              <a:t>[9]. ”SCALA ROSENBERG – Testul pentru evaluarea stimei de sine”</a:t>
            </a:r>
          </a:p>
          <a:p>
            <a:pPr marL="0" indent="0">
              <a:lnSpc>
                <a:spcPct val="80000"/>
              </a:lnSpc>
              <a:buNone/>
            </a:pPr>
            <a:r>
              <a:rPr lang="ro-RO" altLang="en-US" sz="5600">
                <a:latin typeface="Georgia" panose="02040502050405020303" pitchFamily="18" charset="0"/>
                <a:cs typeface="Georgia" panose="02040502050405020303" pitchFamily="18" charset="0"/>
              </a:rPr>
              <a:t>    </a:t>
            </a:r>
            <a:r>
              <a:rPr lang="ro-RO" altLang="en-US" sz="5600">
                <a:solidFill>
                  <a:schemeClr val="accent1"/>
                </a:solidFill>
                <a:latin typeface="Georgia" panose="02040502050405020303" pitchFamily="18" charset="0"/>
                <a:cs typeface="Georgia" panose="02040502050405020303" pitchFamily="18" charset="0"/>
              </a:rPr>
              <a:t> </a:t>
            </a:r>
            <a:r>
              <a:rPr lang="en-US" sz="5600">
                <a:solidFill>
                  <a:schemeClr val="accent1"/>
                </a:solidFill>
                <a:latin typeface="Georgia" panose="02040502050405020303" pitchFamily="18" charset="0"/>
                <a:cs typeface="Georgia" panose="02040502050405020303" pitchFamily="18" charset="0"/>
              </a:rPr>
              <a:t>https://eduacces.snsh.ro/images/servicii_psiho_social/noiembrie2021-Scala_Rosenberg-testul.pdf</a:t>
            </a:r>
          </a:p>
          <a:p>
            <a:pPr>
              <a:lnSpc>
                <a:spcPct val="80000"/>
              </a:lnSpc>
            </a:pPr>
            <a:endParaRPr lang="en-US" sz="5600">
              <a:solidFill>
                <a:schemeClr val="accent1"/>
              </a:solidFill>
              <a:latin typeface="Georgia" panose="02040502050405020303" pitchFamily="18" charset="0"/>
              <a:cs typeface="Georgia" panose="02040502050405020303" pitchFamily="18" charset="0"/>
            </a:endParaRPr>
          </a:p>
        </p:txBody>
      </p:sp>
      <p:sp>
        <p:nvSpPr>
          <p:cNvPr id="5" name="Slide Number Placeholder 4"/>
          <p:cNvSpPr>
            <a:spLocks noGrp="1"/>
          </p:cNvSpPr>
          <p:nvPr>
            <p:ph type="sldNum" sz="quarter" idx="12"/>
          </p:nvPr>
        </p:nvSpPr>
        <p:spPr/>
        <p:txBody>
          <a:bodyPr/>
          <a:lstStyle/>
          <a:p>
            <a:r>
              <a:rPr lang="en-US" sz="1400" b="0" dirty="0"/>
              <a:t>Page</a:t>
            </a:r>
            <a:r>
              <a:rPr lang="en-US" dirty="0"/>
              <a:t> </a:t>
            </a:r>
            <a:fld id="{BBE5057F-7482-41AE-BBDB-C83C2F3461DE}" type="slidenum">
              <a:rPr lang="en-US" smtClean="0"/>
              <a:t>15</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las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40080"/>
            <a:ext cx="11310620" cy="5400040"/>
          </a:xfrm>
        </p:spPr>
        <p:txBody>
          <a:bodyPr>
            <a:normAutofit/>
          </a:bodyPr>
          <a:lstStyle/>
          <a:p>
            <a:br>
              <a:rPr lang="ro-RO" altLang="en-US" sz="1555"/>
            </a:br>
            <a:br>
              <a:rPr lang="ro-RO" altLang="en-US" sz="1555"/>
            </a:br>
            <a:r>
              <a:rPr lang="en-US" sz="1555">
                <a:latin typeface="Georgia" panose="02040502050405020303" pitchFamily="18" charset="0"/>
                <a:cs typeface="Georgia" panose="02040502050405020303" pitchFamily="18" charset="0"/>
                <a:sym typeface="+mn-ea"/>
              </a:rPr>
              <a:t>[10]. ”Școala stimei de sine (Rosenberg)”, EduPsi, 2015</a:t>
            </a:r>
            <a:br>
              <a:rPr lang="en-US" sz="1555">
                <a:latin typeface="Georgia" panose="02040502050405020303" pitchFamily="18" charset="0"/>
                <a:cs typeface="Georgia" panose="02040502050405020303" pitchFamily="18" charset="0"/>
              </a:rPr>
            </a:br>
            <a:r>
              <a:rPr lang="ro-RO" altLang="en-US" sz="1555">
                <a:latin typeface="Georgia" panose="02040502050405020303" pitchFamily="18" charset="0"/>
                <a:cs typeface="Georgia" panose="02040502050405020303" pitchFamily="18" charset="0"/>
              </a:rPr>
              <a:t>         </a:t>
            </a:r>
            <a:r>
              <a:rPr lang="ro-RO" altLang="en-US" sz="1555">
                <a:solidFill>
                  <a:schemeClr val="accent1"/>
                </a:solidFill>
                <a:latin typeface="Georgia" panose="02040502050405020303" pitchFamily="18" charset="0"/>
                <a:cs typeface="Georgia" panose="02040502050405020303" pitchFamily="18" charset="0"/>
              </a:rPr>
              <a:t> </a:t>
            </a:r>
            <a:r>
              <a:rPr lang="en-US" sz="1555">
                <a:solidFill>
                  <a:schemeClr val="accent1"/>
                </a:solidFill>
                <a:latin typeface="Georgia" panose="02040502050405020303" pitchFamily="18" charset="0"/>
                <a:cs typeface="Georgia" panose="02040502050405020303" pitchFamily="18" charset="0"/>
                <a:sym typeface="+mn-ea"/>
              </a:rPr>
              <a:t>https://edupsihologie.wordpress.com/2015/11/29/scala-stimei-de-sine-rosenberg/</a:t>
            </a:r>
            <a:br>
              <a:rPr lang="en-US" sz="1555">
                <a:solidFill>
                  <a:schemeClr val="accent1"/>
                </a:solidFill>
                <a:latin typeface="Georgia" panose="02040502050405020303" pitchFamily="18" charset="0"/>
                <a:cs typeface="Georgia" panose="02040502050405020303" pitchFamily="18" charset="0"/>
              </a:rPr>
            </a:br>
            <a:r>
              <a:rPr lang="en-US" sz="1555">
                <a:latin typeface="Georgia" panose="02040502050405020303" pitchFamily="18" charset="0"/>
                <a:cs typeface="Georgia" panose="02040502050405020303" pitchFamily="18" charset="0"/>
                <a:sym typeface="+mn-ea"/>
              </a:rPr>
              <a:t>[11]. J. William, "The Principles of Psychology", Dover Publication, 1950</a:t>
            </a:r>
            <a:br>
              <a:rPr lang="en-US" sz="1555">
                <a:latin typeface="Georgia" panose="02040502050405020303" pitchFamily="18" charset="0"/>
                <a:cs typeface="Georgia" panose="02040502050405020303" pitchFamily="18" charset="0"/>
              </a:rPr>
            </a:br>
            <a:r>
              <a:rPr lang="ro-RO" altLang="en-US" sz="1555">
                <a:latin typeface="Georgia" panose="02040502050405020303" pitchFamily="18" charset="0"/>
                <a:cs typeface="Georgia" panose="02040502050405020303" pitchFamily="18" charset="0"/>
              </a:rPr>
              <a:t>         </a:t>
            </a:r>
            <a:r>
              <a:rPr lang="en-US" sz="1555">
                <a:solidFill>
                  <a:schemeClr val="accent1"/>
                </a:solidFill>
                <a:latin typeface="Georgia" panose="02040502050405020303" pitchFamily="18" charset="0"/>
                <a:cs typeface="Georgia" panose="02040502050405020303" pitchFamily="18" charset="0"/>
                <a:sym typeface="+mn-ea"/>
              </a:rPr>
              <a:t>https://www.oocities.org/staycanuca/WilliamJames.html,  VOL 1</a:t>
            </a:r>
            <a:br>
              <a:rPr lang="en-US" sz="1555">
                <a:solidFill>
                  <a:schemeClr val="accent1"/>
                </a:solidFill>
                <a:latin typeface="Georgia" panose="02040502050405020303" pitchFamily="18" charset="0"/>
                <a:cs typeface="Georgia" panose="02040502050405020303" pitchFamily="18" charset="0"/>
              </a:rPr>
            </a:br>
            <a:r>
              <a:rPr lang="ro-RO" altLang="en-US" sz="1555">
                <a:solidFill>
                  <a:schemeClr val="accent1"/>
                </a:solidFill>
                <a:latin typeface="Georgia" panose="02040502050405020303" pitchFamily="18" charset="0"/>
                <a:cs typeface="Georgia" panose="02040502050405020303" pitchFamily="18" charset="0"/>
              </a:rPr>
              <a:t>         </a:t>
            </a:r>
            <a:r>
              <a:rPr lang="en-US" sz="1555">
                <a:solidFill>
                  <a:schemeClr val="accent1"/>
                </a:solidFill>
                <a:latin typeface="Georgia" panose="02040502050405020303" pitchFamily="18" charset="0"/>
                <a:cs typeface="Georgia" panose="02040502050405020303" pitchFamily="18" charset="0"/>
                <a:sym typeface="+mn-ea"/>
              </a:rPr>
              <a:t>https://www.oocities.org/staycanuca/WilliamJames.html, VOL 2</a:t>
            </a:r>
            <a:br>
              <a:rPr lang="ro-RO" altLang="en-US" sz="1555"/>
            </a:br>
            <a:br>
              <a:rPr lang="ro-RO" altLang="en-US" sz="1555"/>
            </a:br>
            <a:r>
              <a:rPr lang="ro-RO" altLang="en-US" sz="1555" b="1"/>
              <a:t>Fig. 1</a:t>
            </a:r>
            <a:br>
              <a:rPr lang="ro-RO" altLang="en-US" sz="1555"/>
            </a:br>
            <a:r>
              <a:rPr lang="en-US" sz="1555"/>
              <a:t>https://www.shutterstock.com/ro/image-photo/cute-child-boy-school-uniform-glasses-1416491012</a:t>
            </a:r>
            <a:br>
              <a:rPr lang="en-US" sz="1555"/>
            </a:br>
            <a:r>
              <a:rPr lang="ro-RO" altLang="en-US" sz="1555" b="1"/>
              <a:t>Fig.2 </a:t>
            </a:r>
            <a:br>
              <a:rPr lang="ro-RO" altLang="en-US" sz="1555"/>
            </a:br>
            <a:r>
              <a:rPr lang="ro-RO" altLang="en-US" sz="1555"/>
              <a:t>https://swadhyay.awgp.org/self-confidence-is-the-key-to-success-2/</a:t>
            </a:r>
            <a:br>
              <a:rPr lang="ro-RO" altLang="en-US" sz="1555"/>
            </a:br>
            <a:r>
              <a:rPr lang="ro-RO" altLang="en-US" sz="1555" b="1"/>
              <a:t>Fig 3</a:t>
            </a:r>
            <a:br>
              <a:rPr lang="ro-RO" altLang="en-US" sz="1555"/>
            </a:br>
            <a:r>
              <a:rPr lang="ro-RO" altLang="en-US" sz="1555"/>
              <a:t>https://swadhyay.awgp.org/self-confidence-is-the-key-to-success-1/</a:t>
            </a:r>
            <a:br>
              <a:rPr lang="ro-RO" altLang="en-US" sz="1555"/>
            </a:br>
            <a:r>
              <a:rPr lang="ro-RO" altLang="en-US" sz="1555" b="1"/>
              <a:t>Fig. 4</a:t>
            </a:r>
            <a:br>
              <a:rPr lang="ro-RO" altLang="en-US" sz="1555"/>
            </a:br>
            <a:r>
              <a:rPr lang="ro-RO" altLang="en-US" sz="1555"/>
              <a:t>https://totuldespremame.ro/vocea-ta/scrisoarea-unei-mame-catre-copilul-sau-crescut-fara-santaj-emotiona</a:t>
            </a:r>
            <a:br>
              <a:rPr lang="ro-RO" altLang="en-US" sz="1555"/>
            </a:br>
            <a:r>
              <a:rPr lang="ro-RO" altLang="en-US" sz="1555" b="1"/>
              <a:t>Fig. 5</a:t>
            </a:r>
            <a:br>
              <a:rPr lang="ro-RO" altLang="en-US" sz="1555"/>
            </a:br>
            <a:r>
              <a:rPr lang="ro-RO" altLang="en-US" sz="1555"/>
              <a:t>https://www.shutterstock.com/ro/video/search/kindergarten-kids-hugging-diversity</a:t>
            </a:r>
            <a:br>
              <a:rPr lang="en-US" sz="1555"/>
            </a:br>
            <a:r>
              <a:rPr lang="ro-RO" altLang="en-US" sz="1555" b="1">
                <a:sym typeface="+mn-ea"/>
              </a:rPr>
              <a:t>Fig. 13</a:t>
            </a:r>
            <a:br>
              <a:rPr lang="ro-RO" altLang="en-US" sz="1555" b="1">
                <a:sym typeface="+mn-ea"/>
              </a:rPr>
            </a:br>
            <a:r>
              <a:rPr lang="ro-RO" altLang="en-US" sz="1555">
                <a:sym typeface="+mn-ea"/>
              </a:rPr>
              <a:t>https://www.sheknows.com/parenting/articles/5318/raising-a-daughter-with-high-selfesteem/</a:t>
            </a:r>
            <a:br>
              <a:rPr lang="ro-RO" altLang="en-US" sz="1555" b="1">
                <a:sym typeface="+mn-ea"/>
              </a:rPr>
            </a:br>
            <a:r>
              <a:rPr lang="ro-RO" altLang="en-US" sz="1555" b="1">
                <a:sym typeface="+mn-ea"/>
              </a:rPr>
              <a:t>Fig. 14</a:t>
            </a:r>
            <a:br>
              <a:rPr lang="ro-RO" altLang="en-US" sz="1555" b="1">
                <a:sym typeface="+mn-ea"/>
              </a:rPr>
            </a:br>
            <a:r>
              <a:rPr lang="ro-RO" altLang="en-US" sz="1555">
                <a:sym typeface="+mn-ea"/>
              </a:rPr>
              <a:t>https://geediting.com/if-you-want-your-kids-to-be-more-successful-and-confident-start-praising-them-for-these-things/</a:t>
            </a:r>
            <a:br>
              <a:rPr lang="ro-RO" altLang="en-US" sz="1555" b="1">
                <a:sym typeface="+mn-ea"/>
              </a:rPr>
            </a:br>
            <a:br>
              <a:rPr lang="ro-RO" altLang="en-US" sz="1555" b="1">
                <a:sym typeface="+mn-ea"/>
              </a:rPr>
            </a:br>
            <a:endParaRPr lang="en-US" sz="1555"/>
          </a:p>
        </p:txBody>
      </p:sp>
      <p:sp>
        <p:nvSpPr>
          <p:cNvPr id="5" name="Slide Number Placeholder 4"/>
          <p:cNvSpPr>
            <a:spLocks noGrp="1"/>
          </p:cNvSpPr>
          <p:nvPr>
            <p:ph type="sldNum" sz="quarter" idx="12"/>
          </p:nvPr>
        </p:nvSpPr>
        <p:spPr/>
        <p:txBody>
          <a:bodyPr/>
          <a:lstStyle/>
          <a:p>
            <a:r>
              <a:rPr lang="en-US" sz="1400" b="0" dirty="0"/>
              <a:t>Page</a:t>
            </a:r>
            <a:r>
              <a:rPr lang="en-US" dirty="0"/>
              <a:t> </a:t>
            </a:r>
            <a:fld id="{BBE5057F-7482-41AE-BBDB-C83C2F3461DE}" type="slidenum">
              <a:rPr lang="en-US" smtClean="0"/>
              <a:t>16</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ro-RO" altLang="en-US" dirty="0"/>
              <a:t>           </a:t>
            </a:r>
            <a:r>
              <a:rPr lang="ro-RO" altLang="en-US" sz="1800" i="1" dirty="0">
                <a:latin typeface="Georgia" panose="02040502050405020303" pitchFamily="18" charset="0"/>
                <a:cs typeface="Georgia" panose="02040502050405020303" pitchFamily="18" charset="0"/>
              </a:rPr>
              <a:t>T</a:t>
            </a:r>
            <a:r>
              <a:rPr lang="en-US" sz="1800" i="1" dirty="0">
                <a:latin typeface="Georgia" panose="02040502050405020303" pitchFamily="18" charset="0"/>
                <a:cs typeface="Georgia" panose="02040502050405020303" pitchFamily="18" charset="0"/>
              </a:rPr>
              <a:t>r</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im </a:t>
            </a:r>
            <a:r>
              <a:rPr lang="ro-RO" altLang="en-US" sz="1800" i="1" dirty="0">
                <a:latin typeface="Georgia" panose="02040502050405020303" pitchFamily="18" charset="0"/>
                <a:cs typeface="Georgia" panose="02040502050405020303" pitchFamily="18" charset="0"/>
              </a:rPr>
              <a:t>î</a:t>
            </a:r>
            <a:r>
              <a:rPr lang="en-US" sz="1800" i="1" dirty="0">
                <a:latin typeface="Georgia" panose="02040502050405020303" pitchFamily="18" charset="0"/>
                <a:cs typeface="Georgia" panose="02040502050405020303" pitchFamily="18" charset="0"/>
              </a:rPr>
              <a:t>ntr-o </a:t>
            </a:r>
            <a:r>
              <a:rPr lang="ro-RO" altLang="en-US" sz="1800" i="1" dirty="0">
                <a:latin typeface="Georgia" panose="02040502050405020303" pitchFamily="18" charset="0"/>
                <a:cs typeface="Georgia" panose="02040502050405020303" pitchFamily="18" charset="0"/>
              </a:rPr>
              <a:t>perioadă</a:t>
            </a:r>
            <a:r>
              <a:rPr lang="en-US" sz="1800" i="1" dirty="0">
                <a:latin typeface="Georgia" panose="02040502050405020303" pitchFamily="18" charset="0"/>
                <a:cs typeface="Georgia" panose="02040502050405020303" pitchFamily="18" charset="0"/>
              </a:rPr>
              <a:t> </a:t>
            </a:r>
            <a:r>
              <a:rPr lang="ro-RO" altLang="en-US" sz="1800" i="1" dirty="0">
                <a:latin typeface="Georgia" panose="02040502050405020303" pitchFamily="18" charset="0"/>
                <a:cs typeface="Georgia" panose="02040502050405020303" pitchFamily="18" charset="0"/>
              </a:rPr>
              <a:t>î</a:t>
            </a:r>
            <a:r>
              <a:rPr lang="en-US" sz="1800" i="1" dirty="0">
                <a:latin typeface="Georgia" panose="02040502050405020303" pitchFamily="18" charset="0"/>
                <a:cs typeface="Georgia" panose="02040502050405020303" pitchFamily="18" charset="0"/>
              </a:rPr>
              <a:t>n care se simte presiunea educa</a:t>
            </a:r>
            <a:r>
              <a:rPr lang="ro-RO" altLang="en-US" sz="1800" i="1" dirty="0">
                <a:latin typeface="Georgia" panose="02040502050405020303" pitchFamily="18" charset="0"/>
                <a:cs typeface="Georgia" panose="02040502050405020303" pitchFamily="18" charset="0"/>
              </a:rPr>
              <a:t>ț</a:t>
            </a:r>
            <a:r>
              <a:rPr lang="en-US" sz="1800" i="1" dirty="0">
                <a:latin typeface="Georgia" panose="02040502050405020303" pitchFamily="18" charset="0"/>
                <a:cs typeface="Georgia" panose="02040502050405020303" pitchFamily="18" charset="0"/>
              </a:rPr>
              <a:t>ional</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tot mai mult, datorit</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progreselor </a:t>
            </a:r>
            <a:r>
              <a:rPr lang="ro-RO" altLang="en-US" sz="1800" i="1" dirty="0">
                <a:latin typeface="Georgia" panose="02040502050405020303" pitchFamily="18" charset="0"/>
                <a:cs typeface="Georgia" panose="02040502050405020303" pitchFamily="18" charset="0"/>
              </a:rPr>
              <a:t>î</a:t>
            </a:r>
            <a:r>
              <a:rPr lang="en-US" sz="1800" i="1" dirty="0">
                <a:latin typeface="Georgia" panose="02040502050405020303" pitchFamily="18" charset="0"/>
                <a:cs typeface="Georgia" panose="02040502050405020303" pitchFamily="18" charset="0"/>
              </a:rPr>
              <a:t>n toate domeniile societ</a:t>
            </a:r>
            <a:r>
              <a:rPr lang="ro-RO" altLang="en-US" sz="1800" i="1" dirty="0">
                <a:latin typeface="Georgia" panose="02040502050405020303" pitchFamily="18" charset="0"/>
                <a:cs typeface="Georgia" panose="02040502050405020303" pitchFamily="18" charset="0"/>
              </a:rPr>
              <a:t>ăț</a:t>
            </a:r>
            <a:r>
              <a:rPr lang="en-US" sz="1800" i="1" dirty="0">
                <a:latin typeface="Georgia" panose="02040502050405020303" pitchFamily="18" charset="0"/>
                <a:cs typeface="Georgia" panose="02040502050405020303" pitchFamily="18" charset="0"/>
              </a:rPr>
              <a:t>ii. </a:t>
            </a:r>
            <a:r>
              <a:rPr lang="ro-RO" altLang="en-US" sz="1800" i="1" dirty="0">
                <a:latin typeface="Georgia" panose="02040502050405020303" pitchFamily="18" charset="0"/>
                <a:cs typeface="Georgia" panose="02040502050405020303" pitchFamily="18" charset="0"/>
              </a:rPr>
              <a:t>E</a:t>
            </a:r>
            <a:r>
              <a:rPr lang="en-US" sz="1800" i="1" dirty="0">
                <a:latin typeface="Georgia" panose="02040502050405020303" pitchFamily="18" charset="0"/>
                <a:cs typeface="Georgia" panose="02040502050405020303" pitchFamily="18" charset="0"/>
              </a:rPr>
              <a:t>levilor li se cere mult </a:t>
            </a:r>
            <a:r>
              <a:rPr lang="ro-RO" altLang="en-US" sz="1800" i="1" dirty="0">
                <a:latin typeface="Georgia" panose="02040502050405020303" pitchFamily="18" charset="0"/>
                <a:cs typeface="Georgia" panose="02040502050405020303" pitchFamily="18" charset="0"/>
              </a:rPr>
              <a:t>ș</a:t>
            </a:r>
            <a:r>
              <a:rPr lang="en-US" sz="1800" i="1" dirty="0">
                <a:latin typeface="Georgia" panose="02040502050405020303" pitchFamily="18" charset="0"/>
                <a:cs typeface="Georgia" panose="02040502050405020303" pitchFamily="18" charset="0"/>
              </a:rPr>
              <a:t>i profesorii au</a:t>
            </a:r>
            <a:r>
              <a:rPr lang="ro-RO" altLang="en-US" sz="1800" i="1" dirty="0">
                <a:latin typeface="Georgia" panose="02040502050405020303" pitchFamily="18" charset="0"/>
                <a:cs typeface="Georgia" panose="02040502050405020303" pitchFamily="18" charset="0"/>
              </a:rPr>
              <a:t> </a:t>
            </a:r>
            <a:r>
              <a:rPr lang="en-US" sz="1800" i="1" dirty="0">
                <a:latin typeface="Georgia" panose="02040502050405020303" pitchFamily="18" charset="0"/>
                <a:cs typeface="Georgia" panose="02040502050405020303" pitchFamily="18" charset="0"/>
              </a:rPr>
              <a:t>impresia c</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ofer</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a:t>
            </a:r>
            <a:r>
              <a:rPr lang="ro-RO" altLang="en-US" sz="1800" i="1" dirty="0">
                <a:latin typeface="Georgia" panose="02040502050405020303" pitchFamily="18" charset="0"/>
                <a:cs typeface="Georgia" panose="02040502050405020303" pitchFamily="18" charset="0"/>
              </a:rPr>
              <a:t>î</a:t>
            </a:r>
            <a:r>
              <a:rPr lang="en-US" sz="1800" i="1" dirty="0">
                <a:latin typeface="Georgia" panose="02040502050405020303" pitchFamily="18" charset="0"/>
                <a:cs typeface="Georgia" panose="02040502050405020303" pitchFamily="18" charset="0"/>
              </a:rPr>
              <a:t>napoi, pu</a:t>
            </a:r>
            <a:r>
              <a:rPr lang="ro-RO" altLang="en-US" sz="1800" i="1" dirty="0">
                <a:latin typeface="Georgia" panose="02040502050405020303" pitchFamily="18" charset="0"/>
                <a:cs typeface="Georgia" panose="02040502050405020303" pitchFamily="18" charset="0"/>
              </a:rPr>
              <a:t>ț</a:t>
            </a:r>
            <a:r>
              <a:rPr lang="en-US" sz="1800" i="1" dirty="0">
                <a:latin typeface="Georgia" panose="02040502050405020303" pitchFamily="18" charset="0"/>
                <a:cs typeface="Georgia" panose="02040502050405020303" pitchFamily="18" charset="0"/>
              </a:rPr>
              <a:t>in! Vreau s</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a:t>
            </a:r>
            <a:r>
              <a:rPr lang="ro-RO" altLang="en-US" sz="1800" i="1" dirty="0">
                <a:latin typeface="Georgia" panose="02040502050405020303" pitchFamily="18" charset="0"/>
                <a:cs typeface="Georgia" panose="02040502050405020303" pitchFamily="18" charset="0"/>
              </a:rPr>
              <a:t> </a:t>
            </a:r>
            <a:r>
              <a:rPr lang="en-US" sz="1800" i="1" dirty="0">
                <a:latin typeface="Georgia" panose="02040502050405020303" pitchFamily="18" charset="0"/>
                <a:cs typeface="Georgia" panose="02040502050405020303" pitchFamily="18" charset="0"/>
              </a:rPr>
              <a:t>cred c</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nu ne-am propus s</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cre</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m robo</a:t>
            </a:r>
            <a:r>
              <a:rPr lang="ro-RO" altLang="en-US" sz="1800" i="1" dirty="0">
                <a:latin typeface="Georgia" panose="02040502050405020303" pitchFamily="18" charset="0"/>
                <a:cs typeface="Georgia" panose="02040502050405020303" pitchFamily="18" charset="0"/>
              </a:rPr>
              <a:t>ț</a:t>
            </a:r>
            <a:r>
              <a:rPr lang="en-US" sz="1800" i="1" dirty="0">
                <a:latin typeface="Georgia" panose="02040502050405020303" pitchFamily="18" charset="0"/>
                <a:cs typeface="Georgia" panose="02040502050405020303" pitchFamily="18" charset="0"/>
              </a:rPr>
              <a:t>i </a:t>
            </a:r>
            <a:r>
              <a:rPr lang="ro-RO" altLang="en-US" sz="1800" i="1" dirty="0">
                <a:latin typeface="Georgia" panose="02040502050405020303" pitchFamily="18" charset="0"/>
                <a:cs typeface="Georgia" panose="02040502050405020303" pitchFamily="18" charset="0"/>
              </a:rPr>
              <a:t>ș</a:t>
            </a:r>
            <a:r>
              <a:rPr lang="en-US" sz="1800" i="1" dirty="0">
                <a:latin typeface="Georgia" panose="02040502050405020303" pitchFamily="18" charset="0"/>
                <a:cs typeface="Georgia" panose="02040502050405020303" pitchFamily="18" charset="0"/>
              </a:rPr>
              <a:t>i c</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nu am uitat de emo</a:t>
            </a:r>
            <a:r>
              <a:rPr lang="ro-RO" altLang="en-US" sz="1800" i="1" dirty="0">
                <a:latin typeface="Georgia" panose="02040502050405020303" pitchFamily="18" charset="0"/>
                <a:cs typeface="Georgia" panose="02040502050405020303" pitchFamily="18" charset="0"/>
              </a:rPr>
              <a:t>ț</a:t>
            </a:r>
            <a:r>
              <a:rPr lang="en-US" sz="1800" i="1" dirty="0">
                <a:latin typeface="Georgia" panose="02040502050405020303" pitchFamily="18" charset="0"/>
                <a:cs typeface="Georgia" panose="02040502050405020303" pitchFamily="18" charset="0"/>
              </a:rPr>
              <a:t>iile </a:t>
            </a:r>
            <a:r>
              <a:rPr lang="ro-RO" altLang="en-US" sz="1800" i="1" dirty="0">
                <a:latin typeface="Georgia" panose="02040502050405020303" pitchFamily="18" charset="0"/>
                <a:cs typeface="Georgia" panose="02040502050405020303" pitchFamily="18" charset="0"/>
              </a:rPr>
              <a:t>ș</a:t>
            </a:r>
            <a:r>
              <a:rPr lang="en-US" sz="1800" i="1" dirty="0">
                <a:latin typeface="Georgia" panose="02040502050405020303" pitchFamily="18" charset="0"/>
                <a:cs typeface="Georgia" panose="02040502050405020303" pitchFamily="18" charset="0"/>
              </a:rPr>
              <a:t>i tr</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irile elevilor. A</a:t>
            </a:r>
            <a:r>
              <a:rPr lang="ro-RO" altLang="en-US" sz="1800" i="1" dirty="0">
                <a:latin typeface="Georgia" panose="02040502050405020303" pitchFamily="18" charset="0"/>
                <a:cs typeface="Georgia" panose="02040502050405020303" pitchFamily="18" charset="0"/>
              </a:rPr>
              <a:t>ș</a:t>
            </a:r>
            <a:r>
              <a:rPr lang="en-US" sz="1800" i="1" dirty="0">
                <a:latin typeface="Georgia" panose="02040502050405020303" pitchFamily="18" charset="0"/>
                <a:cs typeface="Georgia" panose="02040502050405020303" pitchFamily="18" charset="0"/>
              </a:rPr>
              <a:t>adar, scopul lucr</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rii noastre este de a aduce </a:t>
            </a:r>
            <a:r>
              <a:rPr lang="ro-RO" altLang="en-US" sz="1800" i="1" dirty="0">
                <a:latin typeface="Georgia" panose="02040502050405020303" pitchFamily="18" charset="0"/>
                <a:cs typeface="Georgia" panose="02040502050405020303" pitchFamily="18" charset="0"/>
              </a:rPr>
              <a:t>î</a:t>
            </a:r>
            <a:r>
              <a:rPr lang="en-US" sz="1800" i="1" dirty="0">
                <a:latin typeface="Georgia" panose="02040502050405020303" pitchFamily="18" charset="0"/>
                <a:cs typeface="Georgia" panose="02040502050405020303" pitchFamily="18" charset="0"/>
              </a:rPr>
              <a:t>n fa</a:t>
            </a:r>
            <a:r>
              <a:rPr lang="ro-RO" altLang="en-US" sz="1800" i="1" dirty="0">
                <a:latin typeface="Georgia" panose="02040502050405020303" pitchFamily="18" charset="0"/>
                <a:cs typeface="Georgia" panose="02040502050405020303" pitchFamily="18" charset="0"/>
              </a:rPr>
              <a:t>ț</a:t>
            </a:r>
            <a:r>
              <a:rPr lang="en-US" sz="1800" i="1" dirty="0">
                <a:latin typeface="Georgia" panose="02040502050405020303" pitchFamily="18" charset="0"/>
                <a:cs typeface="Georgia" panose="02040502050405020303" pitchFamily="18" charset="0"/>
              </a:rPr>
              <a:t>a dumneavoastr</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importan</a:t>
            </a:r>
            <a:r>
              <a:rPr lang="ro-RO" altLang="en-US" sz="1800" i="1" dirty="0">
                <a:latin typeface="Georgia" panose="02040502050405020303" pitchFamily="18" charset="0"/>
                <a:cs typeface="Georgia" panose="02040502050405020303" pitchFamily="18" charset="0"/>
              </a:rPr>
              <a:t>ț</a:t>
            </a:r>
            <a:r>
              <a:rPr lang="en-US" sz="1800" i="1" dirty="0">
                <a:latin typeface="Georgia" panose="02040502050405020303" pitchFamily="18" charset="0"/>
                <a:cs typeface="Georgia" panose="02040502050405020303" pitchFamily="18" charset="0"/>
              </a:rPr>
              <a:t>a stimei de sine</a:t>
            </a:r>
            <a:r>
              <a:rPr lang="ro-RO" altLang="en-US" sz="1800" i="1" dirty="0">
                <a:latin typeface="Georgia" panose="02040502050405020303" pitchFamily="18" charset="0"/>
                <a:cs typeface="Georgia" panose="02040502050405020303" pitchFamily="18" charset="0"/>
              </a:rPr>
              <a:t>,</a:t>
            </a:r>
            <a:r>
              <a:rPr lang="en-US" sz="1800" i="1" dirty="0">
                <a:latin typeface="Georgia" panose="02040502050405020303" pitchFamily="18" charset="0"/>
                <a:cs typeface="Georgia" panose="02040502050405020303" pitchFamily="18" charset="0"/>
              </a:rPr>
              <a:t> care trebuie crescut</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de acas</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apoi trecut</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 prin filtrul educa</a:t>
            </a:r>
            <a:r>
              <a:rPr lang="ro-RO" altLang="en-US" sz="1800" i="1" dirty="0">
                <a:latin typeface="Georgia" panose="02040502050405020303" pitchFamily="18" charset="0"/>
                <a:cs typeface="Georgia" panose="02040502050405020303" pitchFamily="18" charset="0"/>
              </a:rPr>
              <a:t>ț</a:t>
            </a:r>
            <a:r>
              <a:rPr lang="en-US" sz="1800" i="1" dirty="0">
                <a:latin typeface="Georgia" panose="02040502050405020303" pitchFamily="18" charset="0"/>
                <a:cs typeface="Georgia" panose="02040502050405020303" pitchFamily="18" charset="0"/>
              </a:rPr>
              <a:t>ional al gr</a:t>
            </a:r>
            <a:r>
              <a:rPr lang="ro-RO" altLang="en-US" sz="1800" i="1" dirty="0">
                <a:latin typeface="Georgia" panose="02040502050405020303" pitchFamily="18" charset="0"/>
                <a:cs typeface="Georgia" panose="02040502050405020303" pitchFamily="18" charset="0"/>
              </a:rPr>
              <a:t>ă</a:t>
            </a:r>
            <a:r>
              <a:rPr lang="en-US" sz="1800" i="1" dirty="0">
                <a:latin typeface="Georgia" panose="02040502050405020303" pitchFamily="18" charset="0"/>
                <a:cs typeface="Georgia" panose="02040502050405020303" pitchFamily="18" charset="0"/>
              </a:rPr>
              <a:t>dini</a:t>
            </a:r>
            <a:r>
              <a:rPr lang="ro-RO" altLang="en-US" sz="1800" i="1" dirty="0">
                <a:latin typeface="Georgia" panose="02040502050405020303" pitchFamily="18" charset="0"/>
                <a:cs typeface="Georgia" panose="02040502050405020303" pitchFamily="18" charset="0"/>
              </a:rPr>
              <a:t>ț</a:t>
            </a:r>
            <a:r>
              <a:rPr lang="en-US" sz="1800" i="1" dirty="0">
                <a:latin typeface="Georgia" panose="02040502050405020303" pitchFamily="18" charset="0"/>
                <a:cs typeface="Georgia" panose="02040502050405020303" pitchFamily="18" charset="0"/>
              </a:rPr>
              <a:t>ei </a:t>
            </a:r>
            <a:r>
              <a:rPr lang="ro-RO" altLang="en-US" sz="1800" i="1" dirty="0">
                <a:latin typeface="Georgia" panose="02040502050405020303" pitchFamily="18" charset="0"/>
                <a:cs typeface="Georgia" panose="02040502050405020303" pitchFamily="18" charset="0"/>
              </a:rPr>
              <a:t>ș</a:t>
            </a:r>
            <a:r>
              <a:rPr lang="en-US" sz="1800" i="1" dirty="0">
                <a:latin typeface="Georgia" panose="02040502050405020303" pitchFamily="18" charset="0"/>
                <a:cs typeface="Georgia" panose="02040502050405020303" pitchFamily="18" charset="0"/>
              </a:rPr>
              <a:t>i </a:t>
            </a:r>
            <a:r>
              <a:rPr lang="ro-RO" altLang="en-US" sz="1800" i="1" dirty="0">
                <a:latin typeface="Georgia" panose="02040502050405020303" pitchFamily="18" charset="0"/>
                <a:cs typeface="Georgia" panose="02040502050405020303" pitchFamily="18" charset="0"/>
              </a:rPr>
              <a:t>ș</a:t>
            </a:r>
            <a:r>
              <a:rPr lang="en-US" sz="1800" i="1" dirty="0">
                <a:latin typeface="Georgia" panose="02040502050405020303" pitchFamily="18" charset="0"/>
                <a:cs typeface="Georgia" panose="02040502050405020303" pitchFamily="18" charset="0"/>
              </a:rPr>
              <a:t>colii implicit.</a:t>
            </a:r>
          </a:p>
        </p:txBody>
      </p:sp>
      <p:sp>
        <p:nvSpPr>
          <p:cNvPr id="4" name="Slide Number Placeholder 3"/>
          <p:cNvSpPr>
            <a:spLocks noGrp="1"/>
          </p:cNvSpPr>
          <p:nvPr>
            <p:ph type="sldNum" sz="quarter" idx="12"/>
          </p:nvPr>
        </p:nvSpPr>
        <p:spPr/>
        <p:txBody>
          <a:bodyPr/>
          <a:lstStyle/>
          <a:p>
            <a:r>
              <a:rPr lang="en-US" sz="1400" b="0"/>
              <a:t>Page</a:t>
            </a:r>
            <a:r>
              <a:rPr lang="en-US"/>
              <a:t> </a:t>
            </a:r>
            <a:fld id="{BBE5057F-7482-41AE-BBDB-C83C2F3461DE}" type="slidenum">
              <a:rPr lang="en-US" smtClean="0"/>
              <a:t>2</a:t>
            </a:fld>
            <a:endParaRPr lang="en-US" dirty="0"/>
          </a:p>
        </p:txBody>
      </p:sp>
      <p:sp>
        <p:nvSpPr>
          <p:cNvPr id="5" name="Title 1"/>
          <p:cNvSpPr>
            <a:spLocks noGrp="1"/>
          </p:cNvSpPr>
          <p:nvPr>
            <p:ph type="title"/>
          </p:nvPr>
        </p:nvSpPr>
        <p:spPr>
          <a:xfrm>
            <a:off x="838200" y="828675"/>
            <a:ext cx="3486150" cy="862013"/>
          </a:xfrm>
        </p:spPr>
        <p:txBody>
          <a:bodyPr>
            <a:normAutofit/>
          </a:bodyPr>
          <a:lstStyle/>
          <a:p>
            <a:r>
              <a:rPr lang="ro-RO"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rPr>
              <a:t>Introducere</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3754755" y="3401695"/>
            <a:ext cx="4057015" cy="2954655"/>
          </a:xfrm>
          <a:prstGeom prst="rect">
            <a:avLst/>
          </a:prstGeom>
        </p:spPr>
      </p:pic>
      <p:sp>
        <p:nvSpPr>
          <p:cNvPr id="6" name="Text Box 5"/>
          <p:cNvSpPr txBox="1"/>
          <p:nvPr/>
        </p:nvSpPr>
        <p:spPr>
          <a:xfrm>
            <a:off x="3754755" y="6311900"/>
            <a:ext cx="4064000" cy="306705"/>
          </a:xfrm>
          <a:prstGeom prst="rect">
            <a:avLst/>
          </a:prstGeom>
          <a:noFill/>
        </p:spPr>
        <p:txBody>
          <a:bodyPr wrap="square" rtlCol="0">
            <a:spAutoFit/>
          </a:bodyPr>
          <a:lstStyle/>
          <a:p>
            <a:pPr algn="ctr"/>
            <a:r>
              <a:rPr lang="ro-RO" altLang="en-US" sz="1400" b="1">
                <a:latin typeface="Georgia" panose="02040502050405020303" pitchFamily="18" charset="0"/>
                <a:cs typeface="Georgia" panose="02040502050405020303" pitchFamily="18" charset="0"/>
              </a:rPr>
              <a:t>Fig. 1</a:t>
            </a:r>
          </a:p>
        </p:txBody>
      </p:sp>
    </p:spTree>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 fill="hold"/>
                                        <p:tgtEl>
                                          <p:spTgt spid="5"/>
                                        </p:tgtEl>
                                        <p:attrNameLst>
                                          <p:attrName>ppt_w</p:attrName>
                                        </p:attrNameLst>
                                      </p:cBhvr>
                                      <p:tavLst>
                                        <p:tav tm="0">
                                          <p:val>
                                            <p:fltVal val="0"/>
                                          </p:val>
                                        </p:tav>
                                        <p:tav tm="100000">
                                          <p:val>
                                            <p:strVal val="#ppt_w"/>
                                          </p:val>
                                        </p:tav>
                                      </p:tavLst>
                                    </p:anim>
                                    <p:anim calcmode="lin" valueType="num">
                                      <p:cBhvr>
                                        <p:cTn id="8" dur="10" fill="hold"/>
                                        <p:tgtEl>
                                          <p:spTgt spid="5"/>
                                        </p:tgtEl>
                                        <p:attrNameLst>
                                          <p:attrName>ppt_h</p:attrName>
                                        </p:attrNameLst>
                                      </p:cBhvr>
                                      <p:tavLst>
                                        <p:tav tm="0">
                                          <p:val>
                                            <p:fltVal val="0"/>
                                          </p:val>
                                        </p:tav>
                                        <p:tav tm="100000">
                                          <p:val>
                                            <p:strVal val="#ppt_h"/>
                                          </p:val>
                                        </p:tav>
                                      </p:tavLst>
                                    </p:anim>
                                    <p:animEffect transition="in" filter="fade">
                                      <p:cBhvr>
                                        <p:cTn id="9"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352172"/>
            <a:ext cx="10515600" cy="862266"/>
          </a:xfrm>
        </p:spPr>
        <p:txBody>
          <a:bodyPr>
            <a:normAutofit fontScale="90000"/>
          </a:bodyPr>
          <a:lstStyle/>
          <a:p>
            <a:br>
              <a:rPr lang="ro-RO" dirty="0"/>
            </a:br>
            <a:r>
              <a:rPr lang="ro-RO" dirty="0" err="1">
                <a:solidFill>
                  <a:srgbClr val="0070C0"/>
                </a:solidFill>
                <a:latin typeface="Georgia" panose="02040502050405020303" pitchFamily="18" charset="0"/>
                <a:cs typeface="Georgia" panose="02040502050405020303" pitchFamily="18" charset="0"/>
              </a:rPr>
              <a:t>I.Private</a:t>
            </a:r>
            <a:r>
              <a:rPr lang="ro-RO" dirty="0">
                <a:solidFill>
                  <a:srgbClr val="0070C0"/>
                </a:solidFill>
                <a:latin typeface="Georgia" panose="02040502050405020303" pitchFamily="18" charset="0"/>
                <a:cs typeface="Georgia" panose="02040502050405020303" pitchFamily="18" charset="0"/>
              </a:rPr>
              <a:t>/Public Self-</a:t>
            </a:r>
            <a:r>
              <a:rPr lang="ro-RO" dirty="0" err="1">
                <a:solidFill>
                  <a:srgbClr val="0070C0"/>
                </a:solidFill>
                <a:latin typeface="Georgia" panose="02040502050405020303" pitchFamily="18" charset="0"/>
                <a:cs typeface="Georgia" panose="02040502050405020303" pitchFamily="18" charset="0"/>
              </a:rPr>
              <a:t>esteem</a:t>
            </a:r>
            <a:r>
              <a:rPr lang="ro-RO" dirty="0">
                <a:solidFill>
                  <a:srgbClr val="0070C0"/>
                </a:solidFill>
                <a:latin typeface="Georgia" panose="02040502050405020303" pitchFamily="18" charset="0"/>
                <a:cs typeface="Georgia" panose="02040502050405020303" pitchFamily="18" charset="0"/>
              </a:rPr>
              <a:t> </a:t>
            </a:r>
          </a:p>
        </p:txBody>
      </p:sp>
      <p:sp>
        <p:nvSpPr>
          <p:cNvPr id="5" name="Slide Number Placeholder 4"/>
          <p:cNvSpPr>
            <a:spLocks noGrp="1"/>
          </p:cNvSpPr>
          <p:nvPr>
            <p:ph type="sldNum" sz="quarter" idx="12"/>
          </p:nvPr>
        </p:nvSpPr>
        <p:spPr/>
        <p:txBody>
          <a:bodyPr/>
          <a:lstStyle/>
          <a:p>
            <a:r>
              <a:rPr lang="en-US" sz="1400" b="0"/>
              <a:t>Page</a:t>
            </a:r>
            <a:r>
              <a:rPr lang="en-US"/>
              <a:t> </a:t>
            </a:r>
            <a:fld id="{BBE5057F-7482-41AE-BBDB-C83C2F3461DE}" type="slidenum">
              <a:rPr lang="en-US" smtClean="0"/>
              <a:t>3</a:t>
            </a:fld>
            <a:endParaRPr lang="en-US" dirty="0"/>
          </a:p>
        </p:txBody>
      </p:sp>
      <p:sp>
        <p:nvSpPr>
          <p:cNvPr id="100" name="Text Box 99"/>
          <p:cNvSpPr txBox="1"/>
          <p:nvPr/>
        </p:nvSpPr>
        <p:spPr>
          <a:xfrm>
            <a:off x="240030" y="1943100"/>
            <a:ext cx="7672070" cy="4914900"/>
          </a:xfrm>
          <a:prstGeom prst="rect">
            <a:avLst/>
          </a:prstGeom>
          <a:noFill/>
          <a:ln w="9525">
            <a:noFill/>
          </a:ln>
        </p:spPr>
        <p:txBody>
          <a:bodyPr>
            <a:noAutofit/>
          </a:bodyPr>
          <a:lstStyle/>
          <a:p>
            <a:pPr indent="593725" algn="just"/>
            <a:r>
              <a:rPr lang="ro-RO" b="0" dirty="0">
                <a:latin typeface="Georgia Pro" panose="02040502050405020303" pitchFamily="18" charset="0"/>
                <a:cs typeface="Calibri" panose="020F0502020204030204" pitchFamily="34" charset="0"/>
              </a:rPr>
              <a:t>Constructul psihologic de ”stimă de sine ”  îi revine lui </a:t>
            </a:r>
            <a:r>
              <a:rPr lang="ro-RO" b="1" dirty="0">
                <a:solidFill>
                  <a:schemeClr val="accent5">
                    <a:lumMod val="75000"/>
                  </a:schemeClr>
                </a:solidFill>
                <a:latin typeface="Georgia Pro" panose="02040502050405020303" pitchFamily="18" charset="0"/>
                <a:cs typeface="Calibri" panose="020F0502020204030204" pitchFamily="34" charset="0"/>
              </a:rPr>
              <a:t>William James </a:t>
            </a:r>
            <a:r>
              <a:rPr lang="ro-RO" b="0" dirty="0">
                <a:latin typeface="Georgia Pro" panose="02040502050405020303" pitchFamily="18" charset="0"/>
                <a:cs typeface="Calibri" panose="020F0502020204030204" pitchFamily="34" charset="0"/>
              </a:rPr>
              <a:t>în lucrarea </a:t>
            </a:r>
          </a:p>
          <a:p>
            <a:pPr indent="593725" algn="just"/>
            <a:r>
              <a:rPr lang="ro-RO" b="0" i="1" dirty="0">
                <a:latin typeface="Georgia Pro" panose="02040502050405020303" pitchFamily="18" charset="0"/>
                <a:cs typeface="Calibri" panose="020F0502020204030204" pitchFamily="34" charset="0"/>
              </a:rPr>
              <a:t>”Principiile Psihologiei ”</a:t>
            </a:r>
            <a:r>
              <a:rPr lang="ro-RO" b="0" dirty="0">
                <a:latin typeface="Georgia Pro" panose="02040502050405020303" pitchFamily="18" charset="0"/>
                <a:cs typeface="Calibri" panose="020F0502020204030204" pitchFamily="34" charset="0"/>
              </a:rPr>
              <a:t>, din 1890,  unde stima de sine este definită de mai mulți cercetători: </a:t>
            </a:r>
          </a:p>
          <a:p>
            <a:pPr indent="593725" algn="just"/>
            <a:r>
              <a:rPr lang="ro-RO" altLang="en-US" b="0" dirty="0">
                <a:latin typeface="Georgia Pro" panose="02040502050405020303" pitchFamily="18" charset="0"/>
                <a:cs typeface="Calibri" panose="020F0502020204030204" pitchFamily="34" charset="0"/>
              </a:rPr>
              <a:t>                                      </a:t>
            </a:r>
            <a:r>
              <a:rPr lang="ro-RO" b="0" dirty="0">
                <a:latin typeface="Georgia Pro" panose="02040502050405020303" pitchFamily="18" charset="0"/>
                <a:cs typeface="Calibri" panose="020F0502020204030204" pitchFamily="34" charset="0"/>
              </a:rPr>
              <a:t>Robert B. Burns în 1990 afirmă că </a:t>
            </a:r>
            <a:r>
              <a:rPr lang="ro-RO" b="0" i="1" dirty="0">
                <a:latin typeface="Georgia Pro" panose="02040502050405020303" pitchFamily="18" charset="0"/>
                <a:cs typeface="Calibri" panose="020F0502020204030204" pitchFamily="34" charset="0"/>
              </a:rPr>
              <a:t>”stima de sine este un set de atitudini ale individului față de el însuși deoarece ființa umană se percepe la nivel senzorial, reflectă asupra propriei persoane și a comportamentului său, se evaluează atât pe sine cât și comportamentul său, prin urmare se simte emoțional legat de sine însuși și toate acestea se evocă în tendințele comportamentale”</a:t>
            </a:r>
            <a:r>
              <a:rPr lang="ro-RO" b="0" dirty="0">
                <a:latin typeface="Georgia Pro" panose="02040502050405020303" pitchFamily="18" charset="0"/>
                <a:cs typeface="Calibri" panose="020F0502020204030204" pitchFamily="34" charset="0"/>
              </a:rPr>
              <a:t> [11].</a:t>
            </a:r>
            <a:endParaRPr lang="ro-RO" b="0" dirty="0">
              <a:solidFill>
                <a:srgbClr val="000000"/>
              </a:solidFill>
              <a:latin typeface="Georgia Pro" panose="02040502050405020303" pitchFamily="18" charset="0"/>
              <a:cs typeface="TimesNewRoman-FPEF_d9" charset="0"/>
            </a:endParaRPr>
          </a:p>
          <a:p>
            <a:pPr indent="593725" algn="just"/>
            <a:r>
              <a:rPr lang="ro-RO" altLang="en-US" b="0" dirty="0">
                <a:solidFill>
                  <a:srgbClr val="000000"/>
                </a:solidFill>
                <a:latin typeface="Georgia Pro" panose="02040502050405020303" pitchFamily="18" charset="0"/>
                <a:cs typeface="TimesNewRoman-FPEF_d9" charset="0"/>
              </a:rPr>
              <a:t>                                    </a:t>
            </a:r>
            <a:r>
              <a:rPr lang="ro-RO" b="0" dirty="0">
                <a:solidFill>
                  <a:srgbClr val="000000"/>
                </a:solidFill>
                <a:latin typeface="Georgia Pro" panose="02040502050405020303" pitchFamily="18" charset="0"/>
                <a:cs typeface="TimesNewRoman-FPEF_d9" charset="0"/>
              </a:rPr>
              <a:t>C. Rogers în 1967 definea stima de sine ca fiind</a:t>
            </a:r>
            <a:r>
              <a:rPr lang="ro-RO" b="0" i="1" dirty="0">
                <a:solidFill>
                  <a:srgbClr val="000000"/>
                </a:solidFill>
                <a:latin typeface="Georgia Pro" panose="02040502050405020303" pitchFamily="18" charset="0"/>
                <a:cs typeface="TimesNewRoman-FPEF_d9" charset="0"/>
              </a:rPr>
              <a:t> ,,un set organizat şi schimbător de percepții care se referă la subiect”</a:t>
            </a:r>
            <a:r>
              <a:rPr lang="ro-RO" b="0" dirty="0">
                <a:solidFill>
                  <a:srgbClr val="000000"/>
                </a:solidFill>
                <a:latin typeface="Georgia Pro" panose="02040502050405020303" pitchFamily="18" charset="0"/>
                <a:cs typeface="TimesNewRoman-FPEF_d9" charset="0"/>
              </a:rPr>
              <a:t> şi spunea că este ,,ceea ce subiectul </a:t>
            </a:r>
            <a:r>
              <a:rPr lang="ro-RO" b="0" dirty="0" err="1">
                <a:solidFill>
                  <a:srgbClr val="000000"/>
                </a:solidFill>
                <a:latin typeface="Georgia Pro" panose="02040502050405020303" pitchFamily="18" charset="0"/>
                <a:cs typeface="TimesNewRoman-FPEF_d9" charset="0"/>
              </a:rPr>
              <a:t>recunoaşte</a:t>
            </a:r>
            <a:r>
              <a:rPr lang="ro-RO" b="0" dirty="0">
                <a:solidFill>
                  <a:srgbClr val="000000"/>
                </a:solidFill>
                <a:latin typeface="Georgia Pro" panose="02040502050405020303" pitchFamily="18" charset="0"/>
                <a:cs typeface="TimesNewRoman-FPEF_d9" charset="0"/>
              </a:rPr>
              <a:t> ca auto-descriptiv şi el percepe ca date de identitate [11].</a:t>
            </a:r>
            <a:endParaRPr lang="ro-RO" b="0" dirty="0">
              <a:latin typeface="Georgia Pro" panose="02040502050405020303" pitchFamily="18" charset="0"/>
              <a:cs typeface="Calibri" panose="020F0502020204030204" pitchFamily="34" charset="0"/>
            </a:endParaRPr>
          </a:p>
          <a:p>
            <a:pPr indent="593725" algn="just"/>
            <a:endParaRPr lang="en-US" b="0" dirty="0">
              <a:latin typeface="Georgia Pro" panose="02040502050405020303" pitchFamily="18" charset="0"/>
              <a:cs typeface="Calibri" panose="020F0502020204030204" pitchFamily="34" charset="0"/>
            </a:endParaRPr>
          </a:p>
          <a:p>
            <a:pPr indent="593725" algn="just"/>
            <a:endParaRPr lang="en-US" b="0" dirty="0">
              <a:latin typeface="Georgia Pro" panose="02040502050405020303" pitchFamily="18" charset="0"/>
              <a:cs typeface="Calibri" panose="020F0502020204030204" pitchFamily="34" charset="0"/>
            </a:endParaRPr>
          </a:p>
          <a:p>
            <a:endParaRPr lang="en-US" b="0" dirty="0">
              <a:solidFill>
                <a:srgbClr val="000000"/>
              </a:solidFill>
              <a:latin typeface="Georgia Pro" panose="02040502050405020303" pitchFamily="18" charset="0"/>
              <a:cs typeface="Times New Roman" panose="02020603050405020304" pitchFamily="18" charset="0"/>
            </a:endParaRPr>
          </a:p>
        </p:txBody>
      </p:sp>
      <p:sp>
        <p:nvSpPr>
          <p:cNvPr id="3" name="Notched Right Arrow 2"/>
          <p:cNvSpPr/>
          <p:nvPr/>
        </p:nvSpPr>
        <p:spPr>
          <a:xfrm>
            <a:off x="1259840" y="3041015"/>
            <a:ext cx="909955" cy="31750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Notched Right Arrow 3"/>
          <p:cNvSpPr/>
          <p:nvPr/>
        </p:nvSpPr>
        <p:spPr>
          <a:xfrm>
            <a:off x="1181100" y="4717415"/>
            <a:ext cx="909955" cy="31750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6" name="Picture 5" descr="aabc2b_277b748e1fdb4d4496304c99ad6ce192-mv2"/>
          <p:cNvPicPr>
            <a:picLocks noChangeAspect="1"/>
          </p:cNvPicPr>
          <p:nvPr/>
        </p:nvPicPr>
        <p:blipFill>
          <a:blip r:embed="rId2"/>
          <a:stretch>
            <a:fillRect/>
          </a:stretch>
        </p:blipFill>
        <p:spPr>
          <a:xfrm>
            <a:off x="8656320" y="4310380"/>
            <a:ext cx="3255010" cy="2301875"/>
          </a:xfrm>
          <a:prstGeom prst="rect">
            <a:avLst/>
          </a:prstGeom>
        </p:spPr>
      </p:pic>
      <p:pic>
        <p:nvPicPr>
          <p:cNvPr id="7" name="Picture 6"/>
          <p:cNvPicPr>
            <a:picLocks noChangeAspect="1"/>
          </p:cNvPicPr>
          <p:nvPr/>
        </p:nvPicPr>
        <p:blipFill>
          <a:blip r:embed="rId3"/>
          <a:stretch>
            <a:fillRect/>
          </a:stretch>
        </p:blipFill>
        <p:spPr>
          <a:xfrm>
            <a:off x="8517890" y="1457325"/>
            <a:ext cx="3244850" cy="2552700"/>
          </a:xfrm>
          <a:prstGeom prst="rect">
            <a:avLst/>
          </a:prstGeom>
        </p:spPr>
      </p:pic>
      <p:sp>
        <p:nvSpPr>
          <p:cNvPr id="9" name="Text Box 8"/>
          <p:cNvSpPr txBox="1"/>
          <p:nvPr/>
        </p:nvSpPr>
        <p:spPr>
          <a:xfrm>
            <a:off x="9297670" y="4010025"/>
            <a:ext cx="963295" cy="306705"/>
          </a:xfrm>
          <a:prstGeom prst="rect">
            <a:avLst/>
          </a:prstGeom>
          <a:noFill/>
        </p:spPr>
        <p:txBody>
          <a:bodyPr wrap="square" rtlCol="0">
            <a:spAutoFit/>
          </a:bodyPr>
          <a:lstStyle/>
          <a:p>
            <a:r>
              <a:rPr lang="ro-RO" altLang="en-US" sz="1400" b="1" i="1"/>
              <a:t>Fig. 2</a:t>
            </a:r>
          </a:p>
        </p:txBody>
      </p:sp>
      <p:sp>
        <p:nvSpPr>
          <p:cNvPr id="11" name="Text Box 10"/>
          <p:cNvSpPr txBox="1"/>
          <p:nvPr/>
        </p:nvSpPr>
        <p:spPr>
          <a:xfrm>
            <a:off x="9549765" y="6551295"/>
            <a:ext cx="982980" cy="306705"/>
          </a:xfrm>
          <a:prstGeom prst="rect">
            <a:avLst/>
          </a:prstGeom>
          <a:noFill/>
        </p:spPr>
        <p:txBody>
          <a:bodyPr wrap="square" rtlCol="0">
            <a:spAutoFit/>
          </a:bodyPr>
          <a:lstStyle/>
          <a:p>
            <a:r>
              <a:rPr lang="ro-RO" altLang="en-US" sz="1400" b="1" i="1"/>
              <a:t>Fig. 3</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619125" y="2040890"/>
            <a:ext cx="5141595" cy="912495"/>
          </a:xfrm>
          <a:prstGeom prst="flowChartAlternateProcess">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pPr algn="ctr"/>
            <a:r>
              <a:rPr lang="en-US" dirty="0">
                <a:solidFill>
                  <a:schemeClr val="accent1">
                    <a:lumMod val="75000"/>
                  </a:schemeClr>
                </a:solidFill>
                <a:latin typeface="Georgia" panose="02040502050405020303" pitchFamily="18" charset="0"/>
                <a:cs typeface="Georgia" panose="02040502050405020303" pitchFamily="18" charset="0"/>
              </a:rPr>
              <a:t>II.</a:t>
            </a:r>
            <a:r>
              <a:rPr lang="ro-RO" altLang="en-US" dirty="0">
                <a:solidFill>
                  <a:schemeClr val="accent1">
                    <a:lumMod val="75000"/>
                  </a:schemeClr>
                </a:solidFill>
                <a:latin typeface="Georgia" panose="02040502050405020303" pitchFamily="18" charset="0"/>
                <a:cs typeface="Georgia" panose="02040502050405020303" pitchFamily="18" charset="0"/>
              </a:rPr>
              <a:t> </a:t>
            </a:r>
            <a:r>
              <a:rPr lang="en-US" dirty="0">
                <a:solidFill>
                  <a:schemeClr val="accent1">
                    <a:lumMod val="75000"/>
                  </a:schemeClr>
                </a:solidFill>
                <a:latin typeface="Georgia" panose="02040502050405020303" pitchFamily="18" charset="0"/>
                <a:cs typeface="Georgia" panose="02040502050405020303" pitchFamily="18" charset="0"/>
              </a:rPr>
              <a:t>COPILUL </a:t>
            </a:r>
            <a:r>
              <a:rPr lang="en-US" sz="2220" dirty="0">
                <a:solidFill>
                  <a:schemeClr val="accent1">
                    <a:lumMod val="75000"/>
                  </a:schemeClr>
                </a:solidFill>
                <a:latin typeface="Georgia" panose="02040502050405020303" pitchFamily="18" charset="0"/>
                <a:cs typeface="Georgia" panose="02040502050405020303" pitchFamily="18" charset="0"/>
              </a:rPr>
              <a:t>ÎNTRE</a:t>
            </a:r>
            <a:r>
              <a:rPr lang="en-US" dirty="0">
                <a:solidFill>
                  <a:schemeClr val="accent1">
                    <a:lumMod val="75000"/>
                  </a:schemeClr>
                </a:solidFill>
                <a:latin typeface="Georgia" panose="02040502050405020303" pitchFamily="18" charset="0"/>
                <a:cs typeface="Georgia" panose="02040502050405020303" pitchFamily="18" charset="0"/>
              </a:rPr>
              <a:t> </a:t>
            </a:r>
            <a:r>
              <a:rPr lang="en-US" i="1" dirty="0">
                <a:solidFill>
                  <a:schemeClr val="accent1">
                    <a:lumMod val="75000"/>
                  </a:schemeClr>
                </a:solidFill>
                <a:latin typeface="Georgia" panose="02040502050405020303" pitchFamily="18" charset="0"/>
                <a:cs typeface="Georgia" panose="02040502050405020303" pitchFamily="18" charset="0"/>
              </a:rPr>
              <a:t>STIMA DE SINE</a:t>
            </a:r>
            <a:r>
              <a:rPr lang="en-US" dirty="0">
                <a:solidFill>
                  <a:schemeClr val="accent1">
                    <a:lumMod val="75000"/>
                  </a:schemeClr>
                </a:solidFill>
                <a:latin typeface="Georgia" panose="02040502050405020303" pitchFamily="18" charset="0"/>
                <a:cs typeface="Georgia" panose="02040502050405020303" pitchFamily="18" charset="0"/>
              </a:rPr>
              <a:t> </a:t>
            </a:r>
            <a:r>
              <a:rPr lang="en-US" sz="2220" dirty="0">
                <a:solidFill>
                  <a:schemeClr val="accent1">
                    <a:lumMod val="75000"/>
                  </a:schemeClr>
                </a:solidFill>
                <a:latin typeface="Georgia" panose="02040502050405020303" pitchFamily="18" charset="0"/>
                <a:cs typeface="Georgia" panose="02040502050405020303" pitchFamily="18" charset="0"/>
              </a:rPr>
              <a:t>DEZVOLTATĂ</a:t>
            </a:r>
            <a:r>
              <a:rPr lang="en-US" dirty="0">
                <a:solidFill>
                  <a:schemeClr val="accent1">
                    <a:lumMod val="75000"/>
                  </a:schemeClr>
                </a:solidFill>
                <a:latin typeface="Georgia" panose="02040502050405020303" pitchFamily="18" charset="0"/>
                <a:cs typeface="Georgia" panose="02040502050405020303" pitchFamily="18" charset="0"/>
              </a:rPr>
              <a:t> ACASĂ</a:t>
            </a:r>
            <a:r>
              <a:rPr lang="ro-RO" altLang="en-US" dirty="0">
                <a:solidFill>
                  <a:schemeClr val="accent1">
                    <a:lumMod val="75000"/>
                  </a:schemeClr>
                </a:solidFill>
                <a:latin typeface="Georgia" panose="02040502050405020303" pitchFamily="18" charset="0"/>
                <a:cs typeface="Georgia" panose="02040502050405020303" pitchFamily="18" charset="0"/>
              </a:rPr>
              <a:t> </a:t>
            </a:r>
            <a:r>
              <a:rPr lang="en-US" sz="2220" dirty="0">
                <a:solidFill>
                  <a:schemeClr val="accent1">
                    <a:lumMod val="75000"/>
                  </a:schemeClr>
                </a:solidFill>
                <a:latin typeface="Georgia" panose="02040502050405020303" pitchFamily="18" charset="0"/>
                <a:cs typeface="Georgia" panose="02040502050405020303" pitchFamily="18" charset="0"/>
              </a:rPr>
              <a:t>ȘI LA</a:t>
            </a:r>
            <a:r>
              <a:rPr lang="en-US" dirty="0">
                <a:solidFill>
                  <a:schemeClr val="accent1">
                    <a:lumMod val="75000"/>
                  </a:schemeClr>
                </a:solidFill>
                <a:latin typeface="Georgia" panose="02040502050405020303" pitchFamily="18" charset="0"/>
                <a:cs typeface="Georgia" panose="02040502050405020303" pitchFamily="18" charset="0"/>
              </a:rPr>
              <a:t> ȘCOALĂ</a:t>
            </a:r>
            <a:r>
              <a:rPr lang="en-US" dirty="0"/>
              <a:t> </a:t>
            </a:r>
          </a:p>
        </p:txBody>
      </p:sp>
      <p:sp>
        <p:nvSpPr>
          <p:cNvPr id="4" name="Slide Number Placeholder 3"/>
          <p:cNvSpPr>
            <a:spLocks noGrp="1"/>
          </p:cNvSpPr>
          <p:nvPr>
            <p:ph type="sldNum" sz="quarter" idx="12"/>
          </p:nvPr>
        </p:nvSpPr>
        <p:spPr/>
        <p:txBody>
          <a:bodyPr/>
          <a:lstStyle/>
          <a:p>
            <a:r>
              <a:rPr lang="en-US" sz="1400" b="0"/>
              <a:t>Page</a:t>
            </a:r>
            <a:r>
              <a:rPr lang="en-US"/>
              <a:t> </a:t>
            </a:r>
            <a:fld id="{BBE5057F-7482-41AE-BBDB-C83C2F3461DE}" type="slidenum">
              <a:rPr lang="en-US" smtClean="0"/>
              <a:t>4</a:t>
            </a:fld>
            <a:endParaRPr lang="en-US" dirty="0"/>
          </a:p>
        </p:txBody>
      </p:sp>
      <p:sp>
        <p:nvSpPr>
          <p:cNvPr id="2" name="Content Placeholder 1"/>
          <p:cNvSpPr>
            <a:spLocks noGrp="1"/>
          </p:cNvSpPr>
          <p:nvPr>
            <p:ph sz="half" idx="1"/>
          </p:nvPr>
        </p:nvSpPr>
        <p:spPr>
          <a:xfrm>
            <a:off x="527685" y="2099310"/>
            <a:ext cx="5440680" cy="4886960"/>
          </a:xfrm>
          <a:noFill/>
          <a:extLst>
            <a:ext uri="{909E8E84-426E-40DD-AFC4-6F175D3DCCD1}">
              <a14:hiddenFill xmlns:a14="http://schemas.microsoft.com/office/drawing/2010/main">
                <a:solidFill>
                  <a:schemeClr val="accent2">
                    <a:lumMod val="20000"/>
                    <a:lumOff val="80000"/>
                  </a:schemeClr>
                </a:solidFill>
              </a14:hiddenFill>
            </a:ext>
          </a:extLst>
        </p:spPr>
        <p:txBody>
          <a:bodyPr>
            <a:normAutofit fontScale="25000" lnSpcReduction="20000"/>
          </a:bodyPr>
          <a:lstStyle/>
          <a:p>
            <a:pPr marL="0" indent="0" algn="ctr">
              <a:buNone/>
            </a:pPr>
            <a:r>
              <a:rPr lang="ro-RO" altLang="en-US" sz="6400" b="1" dirty="0">
                <a:solidFill>
                  <a:schemeClr val="accent6">
                    <a:lumMod val="50000"/>
                  </a:schemeClr>
                </a:solidFill>
                <a:latin typeface="Georgia" panose="02040502050405020303" pitchFamily="18" charset="0"/>
                <a:cs typeface="Georgia" panose="02040502050405020303" pitchFamily="18" charset="0"/>
              </a:rPr>
              <a:t>A. </a:t>
            </a:r>
            <a:r>
              <a:rPr lang="ro-RO" sz="6400" b="1" dirty="0">
                <a:solidFill>
                  <a:schemeClr val="accent6">
                    <a:lumMod val="50000"/>
                  </a:schemeClr>
                </a:solidFill>
                <a:latin typeface="Georgia" panose="02040502050405020303" pitchFamily="18" charset="0"/>
                <a:cs typeface="Georgia" panose="02040502050405020303" pitchFamily="18" charset="0"/>
              </a:rPr>
              <a:t>Copilul și stima de sine dezvoltată acasă</a:t>
            </a:r>
          </a:p>
          <a:p>
            <a:pPr marL="0" indent="0" algn="ctr">
              <a:buNone/>
            </a:pPr>
            <a:r>
              <a:rPr lang="ro-RO" sz="5600" b="1" dirty="0">
                <a:solidFill>
                  <a:schemeClr val="accent6">
                    <a:lumMod val="50000"/>
                  </a:schemeClr>
                </a:solidFill>
                <a:latin typeface="Georgia" panose="02040502050405020303" pitchFamily="18" charset="0"/>
                <a:cs typeface="Georgia" panose="02040502050405020303" pitchFamily="18" charset="0"/>
              </a:rPr>
              <a:t>C</a:t>
            </a:r>
            <a:r>
              <a:rPr lang="ro-RO" altLang="en-US" sz="5600" b="1" dirty="0">
                <a:solidFill>
                  <a:schemeClr val="accent6">
                    <a:lumMod val="50000"/>
                  </a:schemeClr>
                </a:solidFill>
                <a:latin typeface="Georgia" panose="02040502050405020303" pitchFamily="18" charset="0"/>
                <a:cs typeface="Georgia" panose="02040502050405020303" pitchFamily="18" charset="0"/>
              </a:rPr>
              <a:t>u</a:t>
            </a:r>
            <a:r>
              <a:rPr lang="ro-RO" sz="5600" b="1" dirty="0">
                <a:solidFill>
                  <a:schemeClr val="accent6">
                    <a:lumMod val="50000"/>
                  </a:schemeClr>
                </a:solidFill>
                <a:latin typeface="Georgia" panose="02040502050405020303" pitchFamily="18" charset="0"/>
                <a:cs typeface="Georgia" panose="02040502050405020303" pitchFamily="18" charset="0"/>
              </a:rPr>
              <a:t>m pot părinții să insufle calitățile unei stime de sine optime, copilului acasă?</a:t>
            </a:r>
          </a:p>
          <a:p>
            <a:pPr marL="0" indent="0" algn="ctr">
              <a:buNone/>
            </a:pPr>
            <a:endParaRPr lang="ro-RO" sz="5600" b="1" dirty="0">
              <a:solidFill>
                <a:schemeClr val="tx1"/>
              </a:solidFill>
              <a:latin typeface="Georgia" panose="02040502050405020303" pitchFamily="18" charset="0"/>
              <a:cs typeface="Georgia" panose="02040502050405020303" pitchFamily="18" charset="0"/>
            </a:endParaRPr>
          </a:p>
          <a:p>
            <a:pPr algn="just">
              <a:lnSpc>
                <a:spcPct val="8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Lăudați copilul, cu măsură,</a:t>
            </a:r>
          </a:p>
          <a:p>
            <a:pPr algn="just">
              <a:lnSpc>
                <a:spcPct val="90000"/>
              </a:lnSpc>
              <a:spcBef>
                <a:spcPts val="300"/>
              </a:spcBef>
              <a:spcAft>
                <a:spcPts val="0"/>
              </a:spcAft>
              <a:buFont typeface="Wingdings" panose="05000000000000000000" charset="0"/>
              <a:buChar char="Ø"/>
            </a:pPr>
            <a:r>
              <a:rPr lang="ro-RO" altLang="en-US" sz="5600" b="1" dirty="0">
                <a:solidFill>
                  <a:schemeClr val="tx1"/>
                </a:solidFill>
                <a:latin typeface="Georgia" panose="02040502050405020303" pitchFamily="18" charset="0"/>
                <a:cs typeface="Georgia" panose="02040502050405020303" pitchFamily="18" charset="0"/>
              </a:rPr>
              <a:t> </a:t>
            </a:r>
            <a:r>
              <a:rPr lang="ro-RO" sz="5600" b="1" dirty="0">
                <a:solidFill>
                  <a:schemeClr val="tx1"/>
                </a:solidFill>
                <a:latin typeface="Georgia" panose="02040502050405020303" pitchFamily="18" charset="0"/>
                <a:cs typeface="Georgia" panose="02040502050405020303" pitchFamily="18" charset="0"/>
              </a:rPr>
              <a:t>Lăudați efortul său depus în rezolvarea unei sarcini, </a:t>
            </a:r>
            <a:r>
              <a:rPr lang="ro-RO" altLang="en-US" sz="5600" b="1" dirty="0">
                <a:solidFill>
                  <a:schemeClr val="tx1"/>
                </a:solidFill>
                <a:latin typeface="Georgia" panose="02040502050405020303" pitchFamily="18" charset="0"/>
                <a:cs typeface="Georgia" panose="02040502050405020303" pitchFamily="18" charset="0"/>
              </a:rPr>
              <a:t>î</a:t>
            </a:r>
            <a:r>
              <a:rPr lang="ro-RO" sz="5600" b="1" dirty="0">
                <a:solidFill>
                  <a:schemeClr val="tx1"/>
                </a:solidFill>
                <a:latin typeface="Georgia" panose="02040502050405020303" pitchFamily="18" charset="0"/>
                <a:cs typeface="Georgia" panose="02040502050405020303" pitchFamily="18" charset="0"/>
              </a:rPr>
              <a:t>n detrimentul propriei persoane,</a:t>
            </a:r>
          </a:p>
          <a:p>
            <a:pPr algn="just">
              <a:lnSpc>
                <a:spcPct val="90000"/>
              </a:lnSpc>
              <a:spcBef>
                <a:spcPts val="300"/>
              </a:spcBef>
              <a:spcAft>
                <a:spcPts val="0"/>
              </a:spcAft>
              <a:buFont typeface="Wingdings" panose="05000000000000000000" charset="0"/>
              <a:buChar char="Ø"/>
            </a:pPr>
            <a:r>
              <a:rPr lang="ro-RO" altLang="en-US" sz="5600" b="1" dirty="0">
                <a:solidFill>
                  <a:schemeClr val="tx1"/>
                </a:solidFill>
                <a:latin typeface="Georgia" panose="02040502050405020303" pitchFamily="18" charset="0"/>
                <a:cs typeface="Georgia" panose="02040502050405020303" pitchFamily="18" charset="0"/>
              </a:rPr>
              <a:t> </a:t>
            </a:r>
            <a:r>
              <a:rPr lang="ro-RO" sz="5600" b="1" dirty="0">
                <a:solidFill>
                  <a:schemeClr val="tx1"/>
                </a:solidFill>
                <a:latin typeface="Georgia" panose="02040502050405020303" pitchFamily="18" charset="0"/>
                <a:cs typeface="Georgia" panose="02040502050405020303" pitchFamily="18" charset="0"/>
              </a:rPr>
              <a:t>Nu-l criticați,</a:t>
            </a:r>
            <a:r>
              <a:rPr lang="ro-RO" altLang="en-US" sz="5600" b="1" dirty="0">
                <a:solidFill>
                  <a:schemeClr val="tx1"/>
                </a:solidFill>
                <a:latin typeface="Georgia" panose="02040502050405020303" pitchFamily="18" charset="0"/>
                <a:cs typeface="Georgia" panose="02040502050405020303" pitchFamily="18" charset="0"/>
              </a:rPr>
              <a:t> n</a:t>
            </a:r>
            <a:r>
              <a:rPr lang="ro-RO" sz="5600" b="1" dirty="0">
                <a:solidFill>
                  <a:schemeClr val="tx1"/>
                </a:solidFill>
                <a:latin typeface="Georgia" panose="02040502050405020303" pitchFamily="18" charset="0"/>
                <a:cs typeface="Georgia" panose="02040502050405020303" pitchFamily="18" charset="0"/>
              </a:rPr>
              <a:t>u-l insultați,</a:t>
            </a: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Practicați iertarea,</a:t>
            </a: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Jucați-vă împreună,</a:t>
            </a: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Fiți un model bun de urmat,</a:t>
            </a: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Oferiți-le libertatea de a greși</a:t>
            </a:r>
            <a:r>
              <a:rPr lang="ro-RO" altLang="en-US" sz="5600" b="1" dirty="0">
                <a:solidFill>
                  <a:schemeClr val="tx1"/>
                </a:solidFill>
                <a:latin typeface="Georgia" panose="02040502050405020303" pitchFamily="18" charset="0"/>
                <a:cs typeface="Georgia" panose="02040502050405020303" pitchFamily="18" charset="0"/>
              </a:rPr>
              <a:t>,</a:t>
            </a:r>
            <a:endParaRPr lang="ro-RO" sz="5600" b="1" dirty="0">
              <a:solidFill>
                <a:schemeClr val="tx1"/>
              </a:solidFill>
              <a:latin typeface="Georgia" panose="02040502050405020303" pitchFamily="18" charset="0"/>
              <a:cs typeface="Georgia" panose="02040502050405020303" pitchFamily="18" charset="0"/>
            </a:endParaRP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Acceptați sentimentele neplăcute ale copiilor și învățați-i cum să le facă față</a:t>
            </a:r>
            <a:r>
              <a:rPr lang="ro-RO" altLang="en-US" sz="5600" b="1" dirty="0">
                <a:solidFill>
                  <a:schemeClr val="tx1"/>
                </a:solidFill>
                <a:latin typeface="Georgia" panose="02040502050405020303" pitchFamily="18" charset="0"/>
                <a:cs typeface="Georgia" panose="02040502050405020303" pitchFamily="18" charset="0"/>
              </a:rPr>
              <a:t>,</a:t>
            </a:r>
            <a:endParaRPr lang="ro-RO" sz="5600" b="1" dirty="0">
              <a:solidFill>
                <a:schemeClr val="tx1"/>
              </a:solidFill>
              <a:latin typeface="Georgia" panose="02040502050405020303" pitchFamily="18" charset="0"/>
              <a:cs typeface="Georgia" panose="02040502050405020303" pitchFamily="18" charset="0"/>
            </a:endParaRP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Dați-le responsabilități și așteptați cooperarea</a:t>
            </a:r>
            <a:r>
              <a:rPr lang="ro-RO" altLang="en-US" sz="5600" b="1" dirty="0">
                <a:solidFill>
                  <a:schemeClr val="tx1"/>
                </a:solidFill>
                <a:latin typeface="Georgia" panose="02040502050405020303" pitchFamily="18" charset="0"/>
                <a:cs typeface="Georgia" panose="02040502050405020303" pitchFamily="18" charset="0"/>
              </a:rPr>
              <a:t>,</a:t>
            </a:r>
            <a:endParaRPr lang="ro-RO" sz="5600" b="1" dirty="0">
              <a:solidFill>
                <a:schemeClr val="tx1"/>
              </a:solidFill>
              <a:latin typeface="Georgia" panose="02040502050405020303" pitchFamily="18" charset="0"/>
              <a:cs typeface="Georgia" panose="02040502050405020303" pitchFamily="18" charset="0"/>
            </a:endParaRP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Păstrați-vă simțul umorului</a:t>
            </a: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Ascultați și recunoașteți gândurile și sentimentele copilului.</a:t>
            </a:r>
          </a:p>
          <a:p>
            <a:pPr algn="just">
              <a:lnSpc>
                <a:spcPct val="90000"/>
              </a:lnSpc>
              <a:spcBef>
                <a:spcPts val="300"/>
              </a:spcBef>
              <a:spcAft>
                <a:spcPts val="0"/>
              </a:spcAft>
              <a:buFont typeface="Wingdings" panose="05000000000000000000" charset="0"/>
              <a:buChar char="Ø"/>
            </a:pPr>
            <a:r>
              <a:rPr lang="ro-RO" sz="5600" b="1" dirty="0">
                <a:solidFill>
                  <a:schemeClr val="tx1"/>
                </a:solidFill>
                <a:latin typeface="Georgia" panose="02040502050405020303" pitchFamily="18" charset="0"/>
                <a:cs typeface="Georgia" panose="02040502050405020303" pitchFamily="18" charset="0"/>
              </a:rPr>
              <a:t>Oferiți copilului  un sentiment de control rezonabil asupra vieții sale.</a:t>
            </a:r>
          </a:p>
        </p:txBody>
      </p:sp>
      <p:sp>
        <p:nvSpPr>
          <p:cNvPr id="3" name="Content Placeholder 2"/>
          <p:cNvSpPr>
            <a:spLocks noGrp="1"/>
          </p:cNvSpPr>
          <p:nvPr>
            <p:ph sz="half" idx="2"/>
          </p:nvPr>
        </p:nvSpPr>
        <p:spPr>
          <a:xfrm>
            <a:off x="6451600" y="2082165"/>
            <a:ext cx="5563870" cy="4604385"/>
          </a:xfrm>
        </p:spPr>
        <p:txBody>
          <a:bodyPr>
            <a:normAutofit fontScale="25000" lnSpcReduction="20000"/>
          </a:bodyPr>
          <a:lstStyle/>
          <a:p>
            <a:pPr marL="0" indent="0">
              <a:lnSpc>
                <a:spcPct val="50000"/>
              </a:lnSpc>
              <a:spcAft>
                <a:spcPts val="0"/>
              </a:spcAft>
              <a:buNone/>
            </a:pPr>
            <a:r>
              <a:rPr lang="en-US" sz="4800" b="1" dirty="0">
                <a:solidFill>
                  <a:schemeClr val="accent6">
                    <a:lumMod val="50000"/>
                  </a:schemeClr>
                </a:solidFill>
                <a:latin typeface="Georgia" panose="02040502050405020303" pitchFamily="18" charset="0"/>
                <a:cs typeface="Georgia" panose="02040502050405020303" pitchFamily="18" charset="0"/>
              </a:rPr>
              <a:t></a:t>
            </a:r>
            <a:r>
              <a:rPr lang="ro-RO" altLang="en-US" sz="4800" b="1" dirty="0">
                <a:solidFill>
                  <a:schemeClr val="accent6">
                    <a:lumMod val="50000"/>
                  </a:schemeClr>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Își</a:t>
            </a:r>
            <a:r>
              <a:rPr lang="en-US" sz="4800" b="1" dirty="0">
                <a:solidFill>
                  <a:schemeClr val="tx1"/>
                </a:solidFill>
                <a:latin typeface="Georgia" panose="02040502050405020303" pitchFamily="18" charset="0"/>
                <a:cs typeface="Georgia" panose="02040502050405020303" pitchFamily="18" charset="0"/>
              </a:rPr>
              <a:t> fac </a:t>
            </a:r>
            <a:r>
              <a:rPr lang="en-US" sz="4800" b="1" dirty="0" err="1">
                <a:solidFill>
                  <a:schemeClr val="tx1"/>
                </a:solidFill>
                <a:latin typeface="Georgia" panose="02040502050405020303" pitchFamily="18" charset="0"/>
                <a:cs typeface="Georgia" panose="02040502050405020303" pitchFamily="18" charset="0"/>
              </a:rPr>
              <a:t>ușor</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prieteni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și</a:t>
            </a:r>
            <a:r>
              <a:rPr lang="en-US" sz="4800" b="1" dirty="0">
                <a:solidFill>
                  <a:schemeClr val="tx1"/>
                </a:solidFill>
                <a:latin typeface="Georgia" panose="02040502050405020303" pitchFamily="18" charset="0"/>
                <a:cs typeface="Georgia" panose="02040502050405020303" pitchFamily="18" charset="0"/>
              </a:rPr>
              <a:t> se </a:t>
            </a:r>
            <a:r>
              <a:rPr lang="en-US" sz="4800" b="1" dirty="0" err="1">
                <a:solidFill>
                  <a:schemeClr val="tx1"/>
                </a:solidFill>
                <a:latin typeface="Georgia" panose="02040502050405020303" pitchFamily="18" charset="0"/>
                <a:cs typeface="Georgia" panose="02040502050405020303" pitchFamily="18" charset="0"/>
              </a:rPr>
              <a:t>simt</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în</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largul</a:t>
            </a:r>
            <a:r>
              <a:rPr lang="en-US" sz="4800" b="1" dirty="0">
                <a:solidFill>
                  <a:schemeClr val="tx1"/>
                </a:solidFill>
                <a:latin typeface="Georgia" panose="02040502050405020303" pitchFamily="18" charset="0"/>
                <a:cs typeface="Georgia" panose="02040502050405020303" pitchFamily="18" charset="0"/>
              </a:rPr>
              <a:t> lor </a:t>
            </a:r>
            <a:r>
              <a:rPr lang="en-US" sz="4800" b="1" dirty="0" err="1">
                <a:solidFill>
                  <a:schemeClr val="tx1"/>
                </a:solidFill>
                <a:latin typeface="Georgia" panose="02040502050405020303" pitchFamily="18" charset="0"/>
                <a:cs typeface="Georgia" panose="02040502050405020303" pitchFamily="18" charset="0"/>
              </a:rPr>
              <a:t>în</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fața</a:t>
            </a:r>
            <a:r>
              <a:rPr lang="en-US" sz="4800" b="1" dirty="0">
                <a:solidFill>
                  <a:schemeClr val="tx1"/>
                </a:solidFill>
                <a:latin typeface="Georgia" panose="02040502050405020303" pitchFamily="18" charset="0"/>
                <a:cs typeface="Georgia" panose="02040502050405020303" pitchFamily="18" charset="0"/>
              </a:rPr>
              <a:t> </a:t>
            </a:r>
            <a:r>
              <a:rPr lang="ro-RO" altLang="en-US" sz="4800" b="1" dirty="0">
                <a:solidFill>
                  <a:schemeClr val="tx1"/>
                </a:solidFill>
                <a:latin typeface="Georgia" panose="02040502050405020303" pitchFamily="18" charset="0"/>
                <a:cs typeface="Georgia" panose="02040502050405020303" pitchFamily="18" charset="0"/>
              </a:rPr>
              <a:t>                                </a:t>
            </a:r>
          </a:p>
          <a:p>
            <a:pPr marL="0" indent="0">
              <a:lnSpc>
                <a:spcPct val="50000"/>
              </a:lnSpc>
              <a:spcAft>
                <a:spcPts val="0"/>
              </a:spcAft>
              <a:buNone/>
            </a:pPr>
            <a:r>
              <a:rPr lang="ro-RO" alt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unor</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persoane</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noi</a:t>
            </a:r>
            <a:r>
              <a:rPr lang="ro-RO" altLang="en-US" sz="4800" b="1" dirty="0">
                <a:solidFill>
                  <a:schemeClr val="tx1"/>
                </a:solidFill>
                <a:latin typeface="Georgia" panose="02040502050405020303" pitchFamily="18" charset="0"/>
                <a:cs typeface="Georgia" panose="02040502050405020303" pitchFamily="18" charset="0"/>
              </a:rPr>
              <a:t>,</a:t>
            </a:r>
            <a:endParaRPr lang="en-US" sz="4800" b="1" dirty="0">
              <a:solidFill>
                <a:schemeClr val="tx1"/>
              </a:solidFill>
              <a:latin typeface="Georgia" panose="02040502050405020303" pitchFamily="18" charset="0"/>
              <a:cs typeface="Georgia" panose="02040502050405020303" pitchFamily="18" charset="0"/>
            </a:endParaRPr>
          </a:p>
          <a:p>
            <a:pPr marL="0" indent="0">
              <a:lnSpc>
                <a:spcPct val="100000"/>
              </a:lnSpc>
              <a:spcAft>
                <a:spcPts val="0"/>
              </a:spcAft>
              <a:buNone/>
            </a:pPr>
            <a:r>
              <a:rPr lang="en-US" sz="4800" b="1" dirty="0">
                <a:solidFill>
                  <a:schemeClr val="tx1"/>
                </a:solidFill>
                <a:latin typeface="Georgia" panose="02040502050405020303" pitchFamily="18" charset="0"/>
                <a:cs typeface="Georgia" panose="02040502050405020303" pitchFamily="18" charset="0"/>
              </a:rPr>
              <a:t></a:t>
            </a:r>
            <a:r>
              <a:rPr lang="ro-RO" altLang="en-US" sz="4800" b="1" dirty="0">
                <a:solidFill>
                  <a:schemeClr val="tx1"/>
                </a:solidFill>
                <a:latin typeface="Georgia" panose="02040502050405020303" pitchFamily="18" charset="0"/>
                <a:cs typeface="Georgia" panose="02040502050405020303" pitchFamily="18" charset="0"/>
              </a:rPr>
              <a:t>       </a:t>
            </a:r>
            <a:r>
              <a:rPr lang="en-US" sz="4800" b="1" dirty="0">
                <a:solidFill>
                  <a:schemeClr val="tx1"/>
                </a:solidFill>
                <a:latin typeface="Georgia" panose="02040502050405020303" pitchFamily="18" charset="0"/>
                <a:cs typeface="Georgia" panose="02040502050405020303" pitchFamily="18" charset="0"/>
              </a:rPr>
              <a:t>Se pot </a:t>
            </a:r>
            <a:r>
              <a:rPr lang="en-US" sz="4800" b="1" dirty="0" err="1">
                <a:solidFill>
                  <a:schemeClr val="tx1"/>
                </a:solidFill>
                <a:latin typeface="Georgia" panose="02040502050405020303" pitchFamily="18" charset="0"/>
                <a:cs typeface="Georgia" panose="02040502050405020303" pitchFamily="18" charset="0"/>
              </a:rPr>
              <a:t>juca</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atât</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singuri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cât</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și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într</a:t>
            </a:r>
            <a:r>
              <a:rPr lang="en-US" sz="4800" b="1" dirty="0">
                <a:solidFill>
                  <a:schemeClr val="tx1"/>
                </a:solidFill>
                <a:latin typeface="Georgia" panose="02040502050405020303" pitchFamily="18" charset="0"/>
                <a:cs typeface="Georgia" panose="02040502050405020303" pitchFamily="18" charset="0"/>
              </a:rPr>
              <a:t>-un </a:t>
            </a:r>
            <a:r>
              <a:rPr lang="en-US" sz="4800" b="1" dirty="0" err="1">
                <a:solidFill>
                  <a:schemeClr val="tx1"/>
                </a:solidFill>
                <a:latin typeface="Georgia" panose="02040502050405020303" pitchFamily="18" charset="0"/>
                <a:cs typeface="Georgia" panose="02040502050405020303" pitchFamily="18" charset="0"/>
              </a:rPr>
              <a:t>grup</a:t>
            </a:r>
            <a:r>
              <a:rPr lang="ro-RO" altLang="en-US" sz="4800" b="1" dirty="0">
                <a:solidFill>
                  <a:schemeClr val="tx1"/>
                </a:solidFill>
                <a:latin typeface="Georgia" panose="02040502050405020303" pitchFamily="18" charset="0"/>
                <a:cs typeface="Georgia" panose="02040502050405020303" pitchFamily="18" charset="0"/>
              </a:rPr>
              <a:t>,</a:t>
            </a:r>
            <a:endParaRPr lang="en-US" sz="4800" b="1" dirty="0">
              <a:solidFill>
                <a:schemeClr val="tx1"/>
              </a:solidFill>
              <a:latin typeface="Georgia" panose="02040502050405020303" pitchFamily="18" charset="0"/>
              <a:cs typeface="Georgia" panose="02040502050405020303" pitchFamily="18" charset="0"/>
            </a:endParaRPr>
          </a:p>
          <a:p>
            <a:pPr marL="0" indent="0">
              <a:lnSpc>
                <a:spcPct val="100000"/>
              </a:lnSpc>
              <a:spcAft>
                <a:spcPts val="0"/>
              </a:spcAft>
              <a:buNone/>
            </a:pPr>
            <a:r>
              <a:rPr lang="en-US" sz="4800" b="1" dirty="0">
                <a:solidFill>
                  <a:schemeClr val="tx1"/>
                </a:solidFill>
                <a:latin typeface="Georgia" panose="02040502050405020303" pitchFamily="18" charset="0"/>
                <a:cs typeface="Georgia" panose="02040502050405020303" pitchFamily="18" charset="0"/>
              </a:rPr>
              <a:t></a:t>
            </a:r>
            <a:r>
              <a:rPr lang="ro-RO" alt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Încearcă</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să-și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rezolve</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singuri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problemele</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dar</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cer</a:t>
            </a:r>
            <a:r>
              <a:rPr lang="en-US" sz="4800" b="1" dirty="0">
                <a:solidFill>
                  <a:schemeClr val="tx1"/>
                </a:solidFill>
                <a:latin typeface="Georgia" panose="02040502050405020303" pitchFamily="18" charset="0"/>
                <a:cs typeface="Georgia" panose="02040502050405020303" pitchFamily="18" charset="0"/>
              </a:rPr>
              <a:t> </a:t>
            </a:r>
            <a:r>
              <a:rPr lang="ro-RO" altLang="en-US" sz="4800" b="1" dirty="0">
                <a:solidFill>
                  <a:schemeClr val="tx1"/>
                </a:solidFill>
                <a:latin typeface="Georgia" panose="02040502050405020303" pitchFamily="18" charset="0"/>
                <a:cs typeface="Georgia" panose="02040502050405020303" pitchFamily="18" charset="0"/>
              </a:rPr>
              <a:t>  </a:t>
            </a:r>
          </a:p>
          <a:p>
            <a:pPr marL="0" indent="0">
              <a:lnSpc>
                <a:spcPct val="100000"/>
              </a:lnSpc>
              <a:spcAft>
                <a:spcPts val="0"/>
              </a:spcAft>
              <a:buNone/>
            </a:pPr>
            <a:r>
              <a:rPr lang="ro-RO" alt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ajutor</a:t>
            </a:r>
            <a:r>
              <a:rPr lang="en-US" sz="4800" b="1" dirty="0">
                <a:solidFill>
                  <a:schemeClr val="tx1"/>
                </a:solidFill>
                <a:latin typeface="Georgia" panose="02040502050405020303" pitchFamily="18" charset="0"/>
                <a:cs typeface="Georgia" panose="02040502050405020303" pitchFamily="18" charset="0"/>
              </a:rPr>
              <a:t> la </a:t>
            </a:r>
            <a:r>
              <a:rPr lang="en-US" sz="4800" b="1" dirty="0" err="1">
                <a:solidFill>
                  <a:schemeClr val="tx1"/>
                </a:solidFill>
                <a:latin typeface="Georgia" panose="02040502050405020303" pitchFamily="18" charset="0"/>
                <a:cs typeface="Georgia" panose="02040502050405020303" pitchFamily="18" charset="0"/>
              </a:rPr>
              <a:t>nevoie</a:t>
            </a:r>
            <a:r>
              <a:rPr lang="ro-RO" altLang="en-US" sz="4800" b="1" dirty="0">
                <a:solidFill>
                  <a:schemeClr val="tx1"/>
                </a:solidFill>
                <a:latin typeface="Georgia" panose="02040502050405020303" pitchFamily="18" charset="0"/>
                <a:cs typeface="Georgia" panose="02040502050405020303" pitchFamily="18" charset="0"/>
              </a:rPr>
              <a:t>,</a:t>
            </a:r>
          </a:p>
          <a:p>
            <a:pPr marL="0" indent="0">
              <a:lnSpc>
                <a:spcPct val="100000"/>
              </a:lnSpc>
              <a:spcAft>
                <a:spcPts val="0"/>
              </a:spcAft>
              <a:buNone/>
            </a:pPr>
            <a:r>
              <a:rPr lang="en-US" sz="4800" b="1" dirty="0">
                <a:solidFill>
                  <a:schemeClr val="tx1"/>
                </a:solidFill>
                <a:latin typeface="Georgia" panose="02040502050405020303" pitchFamily="18" charset="0"/>
                <a:cs typeface="Georgia" panose="02040502050405020303" pitchFamily="18" charset="0"/>
              </a:rPr>
              <a:t></a:t>
            </a:r>
            <a:r>
              <a:rPr lang="ro-RO" altLang="en-US" sz="4800" b="1" dirty="0">
                <a:solidFill>
                  <a:schemeClr val="tx1"/>
                </a:solidFill>
                <a:latin typeface="Georgia" panose="02040502050405020303" pitchFamily="18" charset="0"/>
                <a:cs typeface="Georgia" panose="02040502050405020303" pitchFamily="18" charset="0"/>
              </a:rPr>
              <a:t>        </a:t>
            </a:r>
            <a:r>
              <a:rPr lang="en-US" sz="4800" b="1" dirty="0">
                <a:solidFill>
                  <a:schemeClr val="tx1"/>
                </a:solidFill>
                <a:latin typeface="Georgia" panose="02040502050405020303" pitchFamily="18" charset="0"/>
                <a:cs typeface="Georgia" panose="02040502050405020303" pitchFamily="18" charset="0"/>
              </a:rPr>
              <a:t>Sunt </a:t>
            </a:r>
            <a:r>
              <a:rPr lang="en-US" sz="4800" b="1" dirty="0" err="1">
                <a:solidFill>
                  <a:schemeClr val="tx1"/>
                </a:solidFill>
                <a:latin typeface="Georgia" panose="02040502050405020303" pitchFamily="18" charset="0"/>
                <a:cs typeface="Georgia" panose="02040502050405020303" pitchFamily="18" charset="0"/>
              </a:rPr>
              <a:t>mândri</a:t>
            </a:r>
            <a:r>
              <a:rPr lang="en-US" sz="4800" b="1" dirty="0">
                <a:solidFill>
                  <a:schemeClr val="tx1"/>
                </a:solidFill>
                <a:latin typeface="Georgia" panose="02040502050405020303" pitchFamily="18" charset="0"/>
                <a:cs typeface="Georgia" panose="02040502050405020303" pitchFamily="18" charset="0"/>
              </a:rPr>
              <a:t> de </a:t>
            </a:r>
            <a:r>
              <a:rPr lang="en-US" sz="4800" b="1" dirty="0" err="1">
                <a:solidFill>
                  <a:schemeClr val="tx1"/>
                </a:solidFill>
                <a:latin typeface="Georgia" panose="02040502050405020303" pitchFamily="18" charset="0"/>
                <a:cs typeface="Georgia" panose="02040502050405020303" pitchFamily="18" charset="0"/>
              </a:rPr>
              <a:t>reușitele</a:t>
            </a:r>
            <a:r>
              <a:rPr lang="en-US" sz="4800" b="1" dirty="0">
                <a:solidFill>
                  <a:schemeClr val="tx1"/>
                </a:solidFill>
                <a:latin typeface="Georgia" panose="02040502050405020303" pitchFamily="18" charset="0"/>
                <a:cs typeface="Georgia" panose="02040502050405020303" pitchFamily="18" charset="0"/>
              </a:rPr>
              <a:t> lor</a:t>
            </a:r>
            <a:r>
              <a:rPr lang="ro-RO" altLang="en-US" sz="4800" b="1" dirty="0">
                <a:solidFill>
                  <a:schemeClr val="tx1"/>
                </a:solidFill>
                <a:latin typeface="Georgia" panose="02040502050405020303" pitchFamily="18" charset="0"/>
                <a:cs typeface="Georgia" panose="02040502050405020303" pitchFamily="18" charset="0"/>
              </a:rPr>
              <a:t>,</a:t>
            </a:r>
            <a:endParaRPr lang="en-US" sz="4800" b="1" dirty="0">
              <a:solidFill>
                <a:schemeClr val="tx1"/>
              </a:solidFill>
              <a:latin typeface="Georgia" panose="02040502050405020303" pitchFamily="18" charset="0"/>
              <a:cs typeface="Georgia" panose="02040502050405020303" pitchFamily="18" charset="0"/>
            </a:endParaRPr>
          </a:p>
          <a:p>
            <a:pPr marL="0" indent="0">
              <a:lnSpc>
                <a:spcPct val="100000"/>
              </a:lnSpc>
              <a:spcAft>
                <a:spcPts val="0"/>
              </a:spcAft>
              <a:buNone/>
            </a:pPr>
            <a:r>
              <a:rPr lang="en-US" sz="4800" b="1" dirty="0">
                <a:solidFill>
                  <a:schemeClr val="tx1"/>
                </a:solidFill>
                <a:latin typeface="Georgia" panose="02040502050405020303" pitchFamily="18" charset="0"/>
                <a:cs typeface="Georgia" panose="02040502050405020303" pitchFamily="18" charset="0"/>
              </a:rPr>
              <a:t></a:t>
            </a:r>
            <a:r>
              <a:rPr lang="ro-RO" alt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Își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recunosc</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greșelile</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și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învață</a:t>
            </a:r>
            <a:r>
              <a:rPr lang="en-US" sz="4800" b="1" dirty="0">
                <a:solidFill>
                  <a:schemeClr val="tx1"/>
                </a:solidFill>
                <a:latin typeface="Georgia" panose="02040502050405020303" pitchFamily="18" charset="0"/>
                <a:cs typeface="Georgia" panose="02040502050405020303" pitchFamily="18" charset="0"/>
              </a:rPr>
              <a:t> din </a:t>
            </a:r>
            <a:r>
              <a:rPr lang="en-US" sz="4800" b="1" dirty="0" err="1">
                <a:solidFill>
                  <a:schemeClr val="tx1"/>
                </a:solidFill>
                <a:latin typeface="Georgia" panose="02040502050405020303" pitchFamily="18" charset="0"/>
                <a:cs typeface="Georgia" panose="02040502050405020303" pitchFamily="18" charset="0"/>
              </a:rPr>
              <a:t>ele</a:t>
            </a:r>
            <a:r>
              <a:rPr lang="ro-RO" altLang="en-US" sz="4800" b="1" dirty="0">
                <a:solidFill>
                  <a:schemeClr val="tx1"/>
                </a:solidFill>
                <a:latin typeface="Georgia" panose="02040502050405020303" pitchFamily="18" charset="0"/>
                <a:cs typeface="Georgia" panose="02040502050405020303" pitchFamily="18" charset="0"/>
              </a:rPr>
              <a:t>,</a:t>
            </a:r>
            <a:endParaRPr lang="en-US" sz="4800" b="1" dirty="0">
              <a:solidFill>
                <a:schemeClr val="tx1"/>
              </a:solidFill>
              <a:latin typeface="Georgia" panose="02040502050405020303" pitchFamily="18" charset="0"/>
              <a:cs typeface="Georgia" panose="02040502050405020303" pitchFamily="18" charset="0"/>
            </a:endParaRPr>
          </a:p>
          <a:p>
            <a:pPr marL="0" indent="0">
              <a:lnSpc>
                <a:spcPct val="60000"/>
              </a:lnSpc>
              <a:spcAft>
                <a:spcPts val="0"/>
              </a:spcAft>
              <a:buNone/>
            </a:pPr>
            <a:r>
              <a:rPr lang="en-US" sz="4800" b="1" dirty="0">
                <a:solidFill>
                  <a:schemeClr val="tx1"/>
                </a:solidFill>
                <a:latin typeface="Georgia" panose="02040502050405020303" pitchFamily="18" charset="0"/>
                <a:cs typeface="Georgia" panose="02040502050405020303" pitchFamily="18" charset="0"/>
              </a:rPr>
              <a:t></a:t>
            </a:r>
            <a:r>
              <a:rPr lang="ro-RO" alt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Încearcă</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lucruri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noi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și</a:t>
            </a:r>
            <a:r>
              <a:rPr lang="en-US" sz="4800" b="1" dirty="0">
                <a:solidFill>
                  <a:schemeClr val="tx1"/>
                </a:solidFill>
                <a:latin typeface="Georgia" panose="02040502050405020303" pitchFamily="18" charset="0"/>
                <a:cs typeface="Georgia" panose="02040502050405020303" pitchFamily="18" charset="0"/>
              </a:rPr>
              <a:t> se </a:t>
            </a:r>
            <a:r>
              <a:rPr lang="en-US" sz="4800" b="1" dirty="0" err="1">
                <a:solidFill>
                  <a:schemeClr val="tx1"/>
                </a:solidFill>
                <a:latin typeface="Georgia" panose="02040502050405020303" pitchFamily="18" charset="0"/>
                <a:cs typeface="Georgia" panose="02040502050405020303" pitchFamily="18" charset="0"/>
              </a:rPr>
              <a:t>adaptează</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ușor</a:t>
            </a:r>
            <a:r>
              <a:rPr lang="en-US" sz="4800" b="1" dirty="0">
                <a:solidFill>
                  <a:schemeClr val="tx1"/>
                </a:solidFill>
                <a:latin typeface="Georgia" panose="02040502050405020303" pitchFamily="18" charset="0"/>
                <a:cs typeface="Georgia" panose="02040502050405020303" pitchFamily="18" charset="0"/>
              </a:rPr>
              <a:t> la </a:t>
            </a:r>
            <a:r>
              <a:rPr lang="ro-RO" altLang="en-US" sz="4800" b="1" dirty="0">
                <a:solidFill>
                  <a:schemeClr val="tx1"/>
                </a:solidFill>
                <a:latin typeface="Georgia" panose="02040502050405020303" pitchFamily="18" charset="0"/>
                <a:cs typeface="Georgia" panose="02040502050405020303" pitchFamily="18" charset="0"/>
              </a:rPr>
              <a:t>    </a:t>
            </a:r>
          </a:p>
          <a:p>
            <a:pPr marL="0" indent="0">
              <a:lnSpc>
                <a:spcPct val="60000"/>
              </a:lnSpc>
              <a:spcAft>
                <a:spcPts val="0"/>
              </a:spcAft>
              <a:buNone/>
            </a:pPr>
            <a:r>
              <a:rPr lang="ro-RO" alt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schimbare</a:t>
            </a:r>
            <a:r>
              <a:rPr lang="ro-RO" altLang="en-US" sz="4800" b="1" dirty="0">
                <a:solidFill>
                  <a:schemeClr val="tx1"/>
                </a:solidFill>
                <a:latin typeface="Georgia" panose="02040502050405020303" pitchFamily="18" charset="0"/>
                <a:cs typeface="Georgia" panose="02040502050405020303" pitchFamily="18" charset="0"/>
              </a:rPr>
              <a:t>.</a:t>
            </a:r>
            <a:endParaRPr lang="en-US" sz="4800" b="1" dirty="0">
              <a:solidFill>
                <a:schemeClr val="tx1"/>
              </a:solidFill>
              <a:latin typeface="Georgia" panose="02040502050405020303" pitchFamily="18" charset="0"/>
              <a:cs typeface="Georgia" panose="02040502050405020303" pitchFamily="18" charset="0"/>
            </a:endParaRPr>
          </a:p>
          <a:p>
            <a:pPr marL="0" indent="0">
              <a:lnSpc>
                <a:spcPct val="100000"/>
              </a:lnSpc>
              <a:spcAft>
                <a:spcPts val="0"/>
              </a:spcAft>
              <a:buNone/>
            </a:pPr>
            <a:r>
              <a:rPr lang="en-US" sz="4800" b="1" dirty="0">
                <a:solidFill>
                  <a:schemeClr val="tx1"/>
                </a:solidFill>
                <a:latin typeface="Georgia" panose="02040502050405020303" pitchFamily="18" charset="0"/>
                <a:cs typeface="Georgia" panose="02040502050405020303" pitchFamily="18" charset="0"/>
              </a:rPr>
              <a:t></a:t>
            </a:r>
            <a:r>
              <a:rPr lang="ro-RO" altLang="en-US" sz="4800" b="1" dirty="0">
                <a:solidFill>
                  <a:schemeClr val="tx1"/>
                </a:solidFill>
                <a:latin typeface="Georgia" panose="02040502050405020303" pitchFamily="18" charset="0"/>
                <a:cs typeface="Georgia" panose="02040502050405020303" pitchFamily="18" charset="0"/>
              </a:rPr>
              <a:t>         A</a:t>
            </a:r>
            <a:r>
              <a:rPr lang="en-US" sz="4800" b="1" dirty="0">
                <a:solidFill>
                  <a:schemeClr val="tx1"/>
                </a:solidFill>
                <a:latin typeface="Georgia" panose="02040502050405020303" pitchFamily="18" charset="0"/>
                <a:cs typeface="Georgia" panose="02040502050405020303" pitchFamily="18" charset="0"/>
              </a:rPr>
              <a:t>u o imagine </a:t>
            </a:r>
            <a:r>
              <a:rPr lang="en-US" sz="4800" b="1" dirty="0" err="1">
                <a:solidFill>
                  <a:schemeClr val="tx1"/>
                </a:solidFill>
                <a:latin typeface="Georgia" panose="02040502050405020303" pitchFamily="18" charset="0"/>
                <a:cs typeface="Georgia" panose="02040502050405020303" pitchFamily="18" charset="0"/>
              </a:rPr>
              <a:t>pozitivă</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despre</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ei</a:t>
            </a:r>
            <a:r>
              <a:rPr lang="en-US" sz="4800" b="1" dirty="0">
                <a:solidFill>
                  <a:schemeClr val="tx1"/>
                </a:solidFill>
                <a:latin typeface="Georgia" panose="02040502050405020303" pitchFamily="18" charset="0"/>
                <a:cs typeface="Georgia" panose="02040502050405020303" pitchFamily="18" charset="0"/>
              </a:rPr>
              <a:t>,</a:t>
            </a:r>
            <a:r>
              <a:rPr lang="ro-RO" altLang="en-US" sz="4800" b="1" dirty="0">
                <a:solidFill>
                  <a:schemeClr val="tx1"/>
                </a:solidFill>
                <a:latin typeface="Georgia" panose="02040502050405020303" pitchFamily="18" charset="0"/>
                <a:cs typeface="Georgia" panose="02040502050405020303" pitchFamily="18" charset="0"/>
              </a:rPr>
              <a:t> </a:t>
            </a:r>
          </a:p>
          <a:p>
            <a:pPr marL="0" indent="0">
              <a:lnSpc>
                <a:spcPct val="100000"/>
              </a:lnSpc>
              <a:spcAft>
                <a:spcPts val="0"/>
              </a:spcAft>
              <a:buNone/>
            </a:pPr>
            <a:r>
              <a:rPr lang="en-US" sz="4800" b="1" dirty="0">
                <a:solidFill>
                  <a:schemeClr val="tx1"/>
                </a:solidFill>
                <a:latin typeface="Georgia" panose="02040502050405020303" pitchFamily="18" charset="0"/>
                <a:cs typeface="Georgia" panose="02040502050405020303" pitchFamily="18" charset="0"/>
              </a:rPr>
              <a:t></a:t>
            </a:r>
            <a:r>
              <a:rPr lang="ro-RO" altLang="en-US" sz="4800" b="1" dirty="0">
                <a:solidFill>
                  <a:schemeClr val="tx1"/>
                </a:solidFill>
                <a:latin typeface="Georgia" panose="02040502050405020303" pitchFamily="18" charset="0"/>
                <a:cs typeface="Georgia" panose="02040502050405020303" pitchFamily="18" charset="0"/>
              </a:rPr>
              <a:t>         S</a:t>
            </a:r>
            <a:r>
              <a:rPr lang="en-US" sz="4800" b="1" dirty="0">
                <a:solidFill>
                  <a:schemeClr val="tx1"/>
                </a:solidFill>
                <a:latin typeface="Georgia" panose="02040502050405020303" pitchFamily="18" charset="0"/>
                <a:cs typeface="Georgia" panose="02040502050405020303" pitchFamily="18" charset="0"/>
              </a:rPr>
              <a:t>e </a:t>
            </a:r>
            <a:r>
              <a:rPr lang="en-US" sz="4800" b="1" dirty="0" err="1">
                <a:solidFill>
                  <a:schemeClr val="tx1"/>
                </a:solidFill>
                <a:latin typeface="Georgia" panose="02040502050405020303" pitchFamily="18" charset="0"/>
                <a:cs typeface="Georgia" panose="02040502050405020303" pitchFamily="18" charset="0"/>
              </a:rPr>
              <a:t>simt</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iubiți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și</a:t>
            </a:r>
            <a:r>
              <a:rPr lang="en-US" sz="4800" b="1" dirty="0">
                <a:solidFill>
                  <a:schemeClr val="tx1"/>
                </a:solidFill>
                <a:latin typeface="Georgia" panose="02040502050405020303" pitchFamily="18" charset="0"/>
                <a:cs typeface="Georgia" panose="02040502050405020303" pitchFamily="18" charset="0"/>
              </a:rPr>
              <a:t> </a:t>
            </a:r>
            <a:r>
              <a:rPr lang="en-US" sz="4800" b="1" dirty="0" err="1">
                <a:solidFill>
                  <a:schemeClr val="tx1"/>
                </a:solidFill>
                <a:latin typeface="Georgia" panose="02040502050405020303" pitchFamily="18" charset="0"/>
                <a:cs typeface="Georgia" panose="02040502050405020303" pitchFamily="18" charset="0"/>
              </a:rPr>
              <a:t>acceptați</a:t>
            </a:r>
            <a:r>
              <a:rPr lang="ro-RO" altLang="en-US" sz="4800" b="1" dirty="0">
                <a:solidFill>
                  <a:schemeClr val="tx1"/>
                </a:solidFill>
                <a:latin typeface="Georgia" panose="02040502050405020303" pitchFamily="18" charset="0"/>
                <a:cs typeface="Georgia" panose="02040502050405020303" pitchFamily="18" charset="0"/>
              </a:rPr>
              <a:t>, </a:t>
            </a:r>
            <a:r>
              <a:rPr lang="en-US" sz="4800" b="1" dirty="0">
                <a:solidFill>
                  <a:schemeClr val="tx1"/>
                </a:solidFill>
                <a:latin typeface="Georgia" panose="02040502050405020303" pitchFamily="18" charset="0"/>
                <a:cs typeface="Georgia" panose="02040502050405020303" pitchFamily="18" charset="0"/>
              </a:rPr>
              <a:t>sunt </a:t>
            </a:r>
            <a:r>
              <a:rPr lang="en-US" sz="4800" b="1" dirty="0" err="1">
                <a:solidFill>
                  <a:schemeClr val="tx1"/>
                </a:solidFill>
                <a:latin typeface="Georgia" panose="02040502050405020303" pitchFamily="18" charset="0"/>
                <a:cs typeface="Georgia" panose="02040502050405020303" pitchFamily="18" charset="0"/>
              </a:rPr>
              <a:t>încrezători</a:t>
            </a:r>
            <a:r>
              <a:rPr lang="ro-RO" altLang="en-US" sz="1400" b="1" dirty="0">
                <a:solidFill>
                  <a:schemeClr val="tx1"/>
                </a:solidFill>
                <a:latin typeface="Georgia" panose="02040502050405020303" pitchFamily="18" charset="0"/>
                <a:cs typeface="Georgia" panose="02040502050405020303" pitchFamily="18" charset="0"/>
              </a:rPr>
              <a:t>.</a:t>
            </a:r>
          </a:p>
        </p:txBody>
      </p:sp>
      <p:pic>
        <p:nvPicPr>
          <p:cNvPr id="16" name="Picture 15" descr="scrisoarea-unei-mame-catre-copilul-sau-scaled"/>
          <p:cNvPicPr>
            <a:picLocks noChangeAspect="1"/>
          </p:cNvPicPr>
          <p:nvPr/>
        </p:nvPicPr>
        <p:blipFill>
          <a:blip r:embed="rId2"/>
          <a:stretch>
            <a:fillRect/>
          </a:stretch>
        </p:blipFill>
        <p:spPr>
          <a:xfrm>
            <a:off x="7077710" y="5020310"/>
            <a:ext cx="2656205" cy="1772285"/>
          </a:xfrm>
          <a:prstGeom prst="rect">
            <a:avLst/>
          </a:prstGeom>
        </p:spPr>
      </p:pic>
      <p:sp>
        <p:nvSpPr>
          <p:cNvPr id="17" name="Text Box 16"/>
          <p:cNvSpPr txBox="1"/>
          <p:nvPr/>
        </p:nvSpPr>
        <p:spPr>
          <a:xfrm>
            <a:off x="9859010" y="5736590"/>
            <a:ext cx="719455" cy="306705"/>
          </a:xfrm>
          <a:prstGeom prst="rect">
            <a:avLst/>
          </a:prstGeom>
          <a:noFill/>
        </p:spPr>
        <p:txBody>
          <a:bodyPr wrap="square" rtlCol="0">
            <a:spAutoFit/>
          </a:bodyPr>
          <a:lstStyle/>
          <a:p>
            <a:r>
              <a:rPr lang="ro-RO" altLang="en-US" sz="1400" i="1">
                <a:solidFill>
                  <a:schemeClr val="tx1"/>
                </a:solidFill>
              </a:rPr>
              <a:t>Fig. 4</a:t>
            </a:r>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7214870" y="342900"/>
            <a:ext cx="2600960" cy="1605915"/>
          </a:xfrm>
          <a:prstGeom prst="cloudCallou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Rounded Rectangle 5"/>
          <p:cNvSpPr/>
          <p:nvPr/>
        </p:nvSpPr>
        <p:spPr>
          <a:xfrm>
            <a:off x="603250" y="494665"/>
            <a:ext cx="4951095" cy="902970"/>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Text Placeholder 7"/>
          <p:cNvSpPr>
            <a:spLocks noGrp="1"/>
          </p:cNvSpPr>
          <p:nvPr>
            <p:ph type="body" sz="quarter" idx="3"/>
          </p:nvPr>
        </p:nvSpPr>
        <p:spPr>
          <a:xfrm>
            <a:off x="736600" y="342583"/>
            <a:ext cx="5183188" cy="823912"/>
          </a:xfrm>
        </p:spPr>
        <p:txBody>
          <a:bodyPr/>
          <a:lstStyle/>
          <a:p>
            <a:r>
              <a:rPr lang="en-US">
                <a:solidFill>
                  <a:schemeClr val="accent6">
                    <a:lumMod val="50000"/>
                  </a:schemeClr>
                </a:solidFill>
              </a:rPr>
              <a:t>B.</a:t>
            </a:r>
            <a:r>
              <a:rPr lang="ro-RO" altLang="en-US">
                <a:solidFill>
                  <a:schemeClr val="accent6">
                    <a:lumMod val="50000"/>
                  </a:schemeClr>
                </a:solidFill>
              </a:rPr>
              <a:t> </a:t>
            </a:r>
            <a:r>
              <a:rPr lang="en-US">
                <a:solidFill>
                  <a:schemeClr val="accent6">
                    <a:lumMod val="50000"/>
                  </a:schemeClr>
                </a:solidFill>
              </a:rPr>
              <a:t>Stima de sine și succesul școlar.</a:t>
            </a:r>
          </a:p>
        </p:txBody>
      </p:sp>
      <p:sp>
        <p:nvSpPr>
          <p:cNvPr id="4" name="Slide Number Placeholder 3"/>
          <p:cNvSpPr>
            <a:spLocks noGrp="1"/>
          </p:cNvSpPr>
          <p:nvPr>
            <p:ph type="sldNum" sz="quarter" idx="12"/>
          </p:nvPr>
        </p:nvSpPr>
        <p:spPr/>
        <p:txBody>
          <a:bodyPr/>
          <a:lstStyle/>
          <a:p>
            <a:r>
              <a:rPr lang="en-US" sz="1400" b="0"/>
              <a:t>Page</a:t>
            </a:r>
            <a:r>
              <a:rPr lang="en-US"/>
              <a:t> </a:t>
            </a:r>
            <a:fld id="{BBE5057F-7482-41AE-BBDB-C83C2F3461DE}" type="slidenum">
              <a:rPr lang="en-US" smtClean="0"/>
              <a:t>5</a:t>
            </a:fld>
            <a:endParaRPr lang="en-US" dirty="0"/>
          </a:p>
        </p:txBody>
      </p:sp>
      <p:sp>
        <p:nvSpPr>
          <p:cNvPr id="2" name="Content Placeholder 1"/>
          <p:cNvSpPr>
            <a:spLocks noGrp="1"/>
          </p:cNvSpPr>
          <p:nvPr>
            <p:ph sz="quarter" idx="4"/>
          </p:nvPr>
        </p:nvSpPr>
        <p:spPr>
          <a:xfrm>
            <a:off x="6096000" y="1859915"/>
            <a:ext cx="5183188" cy="3684588"/>
          </a:xfrm>
        </p:spPr>
        <p:txBody>
          <a:bodyPr>
            <a:normAutofit/>
          </a:bodyPr>
          <a:lstStyle/>
          <a:p>
            <a:pPr marL="0" indent="0">
              <a:buNone/>
            </a:pPr>
            <a:r>
              <a:rPr lang="ro-RO" altLang="en-US" sz="1555" dirty="0">
                <a:latin typeface="Georgia" panose="02040502050405020303" pitchFamily="18" charset="0"/>
                <a:cs typeface="Georgia" panose="02040502050405020303" pitchFamily="18" charset="0"/>
              </a:rPr>
              <a:t>       </a:t>
            </a:r>
          </a:p>
          <a:p>
            <a:pPr marL="0" indent="0">
              <a:buNone/>
            </a:pPr>
            <a:r>
              <a:rPr lang="ro-RO" altLang="en-US" sz="1555" dirty="0">
                <a:latin typeface="Georgia" panose="02040502050405020303" pitchFamily="18" charset="0"/>
                <a:cs typeface="Georgia" panose="02040502050405020303" pitchFamily="18" charset="0"/>
              </a:rPr>
              <a:t>                        </a:t>
            </a:r>
            <a:r>
              <a:rPr lang="ro-RO" altLang="en-US" sz="1555" b="1" dirty="0">
                <a:latin typeface="Georgia" panose="02040502050405020303" pitchFamily="18" charset="0"/>
                <a:cs typeface="Georgia" panose="02040502050405020303" pitchFamily="18" charset="0"/>
              </a:rPr>
              <a:t> </a:t>
            </a:r>
            <a:r>
              <a:rPr lang="ro-RO" sz="1555" b="1" dirty="0">
                <a:latin typeface="Georgia" panose="02040502050405020303" pitchFamily="18" charset="0"/>
                <a:cs typeface="Georgia" panose="02040502050405020303" pitchFamily="18" charset="0"/>
              </a:rPr>
              <a:t>Cutia complimentelor </a:t>
            </a:r>
            <a:endParaRPr lang="ro-RO" sz="1555" dirty="0">
              <a:latin typeface="Georgia" panose="02040502050405020303" pitchFamily="18" charset="0"/>
              <a:cs typeface="Georgia" panose="02040502050405020303" pitchFamily="18" charset="0"/>
            </a:endParaRPr>
          </a:p>
          <a:p>
            <a:pPr marL="0" indent="0">
              <a:buNone/>
            </a:pPr>
            <a:r>
              <a:rPr lang="ro-RO" altLang="en-US" sz="1555" dirty="0">
                <a:latin typeface="Georgia" panose="02040502050405020303" pitchFamily="18" charset="0"/>
                <a:cs typeface="Georgia" panose="02040502050405020303" pitchFamily="18" charset="0"/>
              </a:rPr>
              <a:t>         S</a:t>
            </a:r>
            <a:r>
              <a:rPr lang="ro-RO" sz="1555" dirty="0">
                <a:latin typeface="Georgia" panose="02040502050405020303" pitchFamily="18" charset="0"/>
                <a:cs typeface="Georgia" panose="02040502050405020303" pitchFamily="18" charset="0"/>
              </a:rPr>
              <a:t>e pregătesc bilete cu complimente, care se amestecă într-un bol. Rând pe rând, copiii extrag bilețele, citesc cuvintele frumoase și le atribuie unor colegi. Capacitatea de a face și a primi complimente este extrem de importantă în construirea relațiilor de prietenie, în sedimentarea stimei de sine și acceptarea rolurilor sociale [8</a:t>
            </a:r>
            <a:r>
              <a:rPr lang="ro-RO" altLang="en-US" sz="1555" dirty="0">
                <a:latin typeface="Georgia" panose="02040502050405020303" pitchFamily="18" charset="0"/>
                <a:cs typeface="Georgia" panose="02040502050405020303" pitchFamily="18" charset="0"/>
              </a:rPr>
              <a:t>].</a:t>
            </a:r>
          </a:p>
        </p:txBody>
      </p:sp>
      <p:sp>
        <p:nvSpPr>
          <p:cNvPr id="3" name="Content Placeholder 2"/>
          <p:cNvSpPr>
            <a:spLocks noGrp="1"/>
          </p:cNvSpPr>
          <p:nvPr>
            <p:ph sz="half" idx="2"/>
          </p:nvPr>
        </p:nvSpPr>
        <p:spPr>
          <a:xfrm>
            <a:off x="396875" y="1760855"/>
            <a:ext cx="5523230" cy="3684905"/>
          </a:xfrm>
        </p:spPr>
        <p:txBody>
          <a:bodyPr>
            <a:noAutofit/>
          </a:bodyPr>
          <a:lstStyle/>
          <a:p>
            <a:pPr marL="0" indent="0" algn="just">
              <a:buNone/>
            </a:pPr>
            <a:r>
              <a:rPr lang="ro-RO" altLang="en-US" sz="1300" dirty="0"/>
              <a:t>                </a:t>
            </a:r>
            <a:r>
              <a:rPr lang="ro-RO" sz="1400" dirty="0">
                <a:latin typeface="Georgia" panose="02040502050405020303" pitchFamily="18" charset="0"/>
                <a:cs typeface="Georgia" panose="02040502050405020303" pitchFamily="18" charset="0"/>
              </a:rPr>
              <a:t>Profesorul facilitator ajută, dirijează elevii spre cunoaștere, în acest caz profesorul devine puntea de legătură între elev şi </a:t>
            </a:r>
            <a:r>
              <a:rPr lang="ro-RO" sz="1400" dirty="0" err="1">
                <a:latin typeface="Georgia" panose="02040502050405020303" pitchFamily="18" charset="0"/>
                <a:cs typeface="Georgia" panose="02040502050405020303" pitchFamily="18" charset="0"/>
              </a:rPr>
              <a:t>informaţie</a:t>
            </a:r>
            <a:r>
              <a:rPr lang="ro-RO" sz="1400" dirty="0">
                <a:latin typeface="Georgia" panose="02040502050405020303" pitchFamily="18" charset="0"/>
                <a:cs typeface="Georgia" panose="02040502050405020303" pitchFamily="18" charset="0"/>
              </a:rPr>
              <a:t>. Ca și profesor-facilitator e necesar să implementezi o atmosferă educațională în care elevii au posibilitatea de a-și împlini potențialul de creștere intelectuală, emoțională, fizică și psihologică [7]. Profesorul devine terapeutul psiho-cognitiv al elevului care poate să-l dirijeze spre un viitor stabil, punând o cărămidă în formarea acestuia prin:</a:t>
            </a:r>
          </a:p>
          <a:p>
            <a:pPr marL="0" indent="0" algn="just">
              <a:buNone/>
            </a:pPr>
            <a:r>
              <a:rPr lang="ro-RO" altLang="en-US" sz="1400" dirty="0">
                <a:latin typeface="Georgia" panose="02040502050405020303" pitchFamily="18" charset="0"/>
                <a:cs typeface="Georgia" panose="02040502050405020303" pitchFamily="18" charset="0"/>
              </a:rPr>
              <a:t>   </a:t>
            </a:r>
            <a:r>
              <a:rPr lang="ro-RO" altLang="en-US" sz="1400" b="1" dirty="0">
                <a:latin typeface="Georgia" panose="02040502050405020303" pitchFamily="18" charset="0"/>
                <a:cs typeface="Georgia" panose="02040502050405020303" pitchFamily="18" charset="0"/>
              </a:rPr>
              <a:t> </a:t>
            </a:r>
            <a:r>
              <a:rPr lang="ro-RO" sz="1400" b="1" dirty="0">
                <a:latin typeface="Georgia" panose="02040502050405020303" pitchFamily="18" charset="0"/>
                <a:cs typeface="Georgia" panose="02040502050405020303" pitchFamily="18" charset="0"/>
              </a:rPr>
              <a:t>Identificarea corectă a emoțiilor, a limbajului corpului,</a:t>
            </a:r>
          </a:p>
          <a:p>
            <a:pPr marL="0" indent="0" algn="just">
              <a:buNone/>
            </a:pPr>
            <a:r>
              <a:rPr lang="ro-RO" altLang="en-US" sz="1400" b="1" dirty="0">
                <a:latin typeface="Georgia" panose="02040502050405020303" pitchFamily="18" charset="0"/>
                <a:cs typeface="Georgia" panose="02040502050405020303" pitchFamily="18" charset="0"/>
              </a:rPr>
              <a:t>    </a:t>
            </a:r>
            <a:r>
              <a:rPr lang="ro-RO" sz="1400" b="1" dirty="0">
                <a:latin typeface="Georgia" panose="02040502050405020303" pitchFamily="18" charset="0"/>
                <a:cs typeface="Georgia" panose="02040502050405020303" pitchFamily="18" charset="0"/>
              </a:rPr>
              <a:t>Încurajarea dialogului, să le spună că e normal să simtă diferite emoții, însă e mult mai important să-i dirijăm ce să facă cu ele,</a:t>
            </a:r>
          </a:p>
          <a:p>
            <a:pPr marL="0" indent="0" algn="just">
              <a:buNone/>
            </a:pPr>
            <a:r>
              <a:rPr lang="ro-RO" altLang="en-US" sz="1400" b="1" dirty="0">
                <a:latin typeface="Georgia" panose="02040502050405020303" pitchFamily="18" charset="0"/>
                <a:cs typeface="Georgia" panose="02040502050405020303" pitchFamily="18" charset="0"/>
              </a:rPr>
              <a:t>    </a:t>
            </a:r>
            <a:r>
              <a:rPr lang="ro-RO" sz="1400" b="1" dirty="0">
                <a:latin typeface="Georgia" panose="02040502050405020303" pitchFamily="18" charset="0"/>
                <a:cs typeface="Georgia" panose="02040502050405020303" pitchFamily="18" charset="0"/>
              </a:rPr>
              <a:t>Setarea de limite în ceea ce privește modul în care își exprimă elevul emoțiile. De exemplu, nu este corect să lovești atunci când ești furios, dar poți să spui ce te deranjează [6]</a:t>
            </a:r>
            <a:r>
              <a:rPr lang="ro-RO" sz="1400" dirty="0">
                <a:latin typeface="Georgia" panose="02040502050405020303" pitchFamily="18" charset="0"/>
                <a:cs typeface="Georgia" panose="02040502050405020303" pitchFamily="18" charset="0"/>
              </a:rPr>
              <a:t> .</a:t>
            </a:r>
          </a:p>
          <a:p>
            <a:pPr marL="0" indent="0" algn="just">
              <a:buNone/>
            </a:pPr>
            <a:r>
              <a:rPr lang="ro-RO" altLang="en-US" sz="1400" dirty="0">
                <a:latin typeface="Georgia" panose="02040502050405020303" pitchFamily="18" charset="0"/>
                <a:cs typeface="Georgia" panose="02040502050405020303" pitchFamily="18" charset="0"/>
              </a:rPr>
              <a:t>            </a:t>
            </a:r>
            <a:endParaRPr lang="ro-RO" sz="1400" dirty="0">
              <a:latin typeface="Georgia" panose="02040502050405020303" pitchFamily="18" charset="0"/>
              <a:cs typeface="Georgia" panose="02040502050405020303" pitchFamily="18" charset="0"/>
            </a:endParaRPr>
          </a:p>
        </p:txBody>
      </p:sp>
      <p:sp>
        <p:nvSpPr>
          <p:cNvPr id="7" name="Notched Right Arrow 6"/>
          <p:cNvSpPr/>
          <p:nvPr/>
        </p:nvSpPr>
        <p:spPr>
          <a:xfrm>
            <a:off x="200660" y="3429000"/>
            <a:ext cx="382905" cy="24511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Notched Right Arrow 8"/>
          <p:cNvSpPr/>
          <p:nvPr/>
        </p:nvSpPr>
        <p:spPr>
          <a:xfrm>
            <a:off x="200660" y="3773170"/>
            <a:ext cx="382905" cy="24511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 name="Notched Right Arrow 9"/>
          <p:cNvSpPr/>
          <p:nvPr/>
        </p:nvSpPr>
        <p:spPr>
          <a:xfrm>
            <a:off x="200660" y="4466590"/>
            <a:ext cx="382905" cy="24511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1" name="Text Box 10"/>
          <p:cNvSpPr txBox="1"/>
          <p:nvPr/>
        </p:nvSpPr>
        <p:spPr>
          <a:xfrm>
            <a:off x="7492365" y="822960"/>
            <a:ext cx="2157730" cy="645160"/>
          </a:xfrm>
          <a:prstGeom prst="rect">
            <a:avLst/>
          </a:prstGeom>
          <a:noFill/>
        </p:spPr>
        <p:txBody>
          <a:bodyPr wrap="square" rtlCol="0">
            <a:spAutoFit/>
          </a:bodyPr>
          <a:lstStyle/>
          <a:p>
            <a:pPr algn="ctr"/>
            <a:r>
              <a:rPr lang="ro-RO" altLang="en-US" b="1">
                <a:solidFill>
                  <a:schemeClr val="accent6">
                    <a:lumMod val="50000"/>
                  </a:schemeClr>
                </a:solidFill>
                <a:latin typeface="Georgia" panose="02040502050405020303" pitchFamily="18" charset="0"/>
                <a:cs typeface="Georgia" panose="02040502050405020303" pitchFamily="18" charset="0"/>
              </a:rPr>
              <a:t>Metoda noastră?</a:t>
            </a:r>
          </a:p>
          <a:p>
            <a:pPr algn="ctr"/>
            <a:r>
              <a:rPr lang="ro-RO" altLang="en-US" b="1">
                <a:solidFill>
                  <a:schemeClr val="accent6">
                    <a:lumMod val="50000"/>
                  </a:schemeClr>
                </a:solidFill>
                <a:latin typeface="Georgia" panose="02040502050405020303" pitchFamily="18" charset="0"/>
                <a:cs typeface="Georgia" panose="02040502050405020303" pitchFamily="18" charset="0"/>
              </a:rPr>
              <a:t>~JOCUL~</a:t>
            </a:r>
          </a:p>
        </p:txBody>
      </p:sp>
      <p:pic>
        <p:nvPicPr>
          <p:cNvPr id="14" name="Picture 13"/>
          <p:cNvPicPr>
            <a:picLocks noChangeAspect="1"/>
          </p:cNvPicPr>
          <p:nvPr/>
        </p:nvPicPr>
        <p:blipFill>
          <a:blip r:embed="rId2"/>
          <a:srcRect r="1115" b="6957"/>
          <a:stretch>
            <a:fillRect/>
          </a:stretch>
        </p:blipFill>
        <p:spPr>
          <a:xfrm>
            <a:off x="7139305" y="4222750"/>
            <a:ext cx="3097530" cy="1766570"/>
          </a:xfrm>
          <a:prstGeom prst="rect">
            <a:avLst/>
          </a:prstGeom>
        </p:spPr>
      </p:pic>
      <p:sp>
        <p:nvSpPr>
          <p:cNvPr id="15" name="Text Box 14"/>
          <p:cNvSpPr txBox="1"/>
          <p:nvPr/>
        </p:nvSpPr>
        <p:spPr>
          <a:xfrm>
            <a:off x="7952740" y="5989320"/>
            <a:ext cx="1236980" cy="306705"/>
          </a:xfrm>
          <a:prstGeom prst="rect">
            <a:avLst/>
          </a:prstGeom>
          <a:noFill/>
        </p:spPr>
        <p:txBody>
          <a:bodyPr wrap="square" rtlCol="0">
            <a:spAutoFit/>
          </a:bodyPr>
          <a:lstStyle/>
          <a:p>
            <a:r>
              <a:rPr lang="ro-RO" altLang="en-US" sz="1400" i="1"/>
              <a:t>Fig.5 </a:t>
            </a:r>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US" sz="4000" b="1" dirty="0">
                <a:solidFill>
                  <a:schemeClr val="accent1"/>
                </a:solidFill>
              </a:rPr>
              <a:t>Metodologia cercetării</a:t>
            </a:r>
          </a:p>
        </p:txBody>
      </p:sp>
      <p:sp>
        <p:nvSpPr>
          <p:cNvPr id="4" name="Content Placeholder 3"/>
          <p:cNvSpPr>
            <a:spLocks noGrp="1"/>
          </p:cNvSpPr>
          <p:nvPr>
            <p:ph sz="half" idx="2"/>
          </p:nvPr>
        </p:nvSpPr>
        <p:spPr>
          <a:xfrm>
            <a:off x="661670" y="1899285"/>
            <a:ext cx="10587990" cy="3486150"/>
          </a:xfrm>
        </p:spPr>
        <p:txBody>
          <a:bodyPr>
            <a:noAutofit/>
          </a:bodyPr>
          <a:lstStyle/>
          <a:p>
            <a:pPr marL="0" indent="0" algn="just">
              <a:buNone/>
            </a:pPr>
            <a:r>
              <a:rPr lang="ro-RO" altLang="en-US" sz="1400" dirty="0"/>
              <a:t>                  </a:t>
            </a:r>
            <a:r>
              <a:rPr lang="ro-RO" sz="1400" dirty="0"/>
              <a:t>Pentru a cunoaște nivelul de stimă al elevilor la care  ne-am raportat de-a lungul studiului am aplicat un chestionar cu 10 întrebări, intitulat</a:t>
            </a:r>
            <a:r>
              <a:rPr lang="ro-RO" sz="1400" b="1" dirty="0">
                <a:solidFill>
                  <a:schemeClr val="accent1"/>
                </a:solidFill>
              </a:rPr>
              <a:t> ”Scala stima de sine la copii”</a:t>
            </a:r>
            <a:r>
              <a:rPr lang="ro-RO" sz="1400" dirty="0"/>
              <a:t> (Moray, anexa 1), pe un eșantion de 40 de indivizi cu vârsta cuprinsă între 3-10 ani, copii preșcolari și școlari mici, fetițe și băieți, din mediul urban și rural pentru a verifica nivelul stimei de sine la care sunt. Chestionarul a fost aplicat în dublu exemplar , atât pentru copii, cât și pentru unul dintre părinți, tocmai pentru a putea identifica diferențele de percepție a sinelui copilului și a modului în care este perceput acasă, de către părinte.</a:t>
            </a:r>
          </a:p>
          <a:p>
            <a:pPr marL="0" indent="0" algn="just">
              <a:buNone/>
            </a:pPr>
            <a:r>
              <a:rPr lang="ro-RO" sz="1400" dirty="0"/>
              <a:t> </a:t>
            </a:r>
            <a:r>
              <a:rPr lang="ro-RO" altLang="en-US" sz="1400" dirty="0"/>
              <a:t>               </a:t>
            </a:r>
            <a:r>
              <a:rPr lang="ro-RO" sz="1400" dirty="0"/>
              <a:t>Această scală pe care am utilizat-o a fost proiectată în 1965 de către </a:t>
            </a:r>
            <a:r>
              <a:rPr lang="ro-RO" sz="1400" b="1" dirty="0">
                <a:solidFill>
                  <a:schemeClr val="accent1"/>
                </a:solidFill>
              </a:rPr>
              <a:t>Morris Rosenberg,</a:t>
            </a:r>
            <a:r>
              <a:rPr lang="ro-RO" sz="1400" dirty="0"/>
              <a:t>  este cea mai frecvent utilizată și mai cunoscută pentru evaluarea stimei de sine [10].</a:t>
            </a:r>
            <a:r>
              <a:rPr lang="ro-RO" altLang="en-US" sz="1400" dirty="0"/>
              <a:t> </a:t>
            </a:r>
            <a:r>
              <a:rPr lang="ro-RO" sz="1400" dirty="0"/>
              <a:t>Aplicarea testului nu impune limită de timp.  La cotarea rezultatelor se vor lua ca etalon valorile cuprinse între: </a:t>
            </a:r>
          </a:p>
          <a:p>
            <a:pPr marL="0" indent="0" algn="ctr">
              <a:buNone/>
            </a:pPr>
            <a:r>
              <a:rPr lang="ro-RO" sz="1400" dirty="0"/>
              <a:t>  10-16 puncte - stima de sine scăzută,</a:t>
            </a:r>
          </a:p>
          <a:p>
            <a:pPr marL="0" indent="0" algn="ctr">
              <a:buNone/>
            </a:pPr>
            <a:r>
              <a:rPr lang="ro-RO" sz="1400" dirty="0"/>
              <a:t>17-33 puncte - stima de sine medie,</a:t>
            </a:r>
          </a:p>
          <a:p>
            <a:pPr marL="0" indent="0" algn="ctr">
              <a:buNone/>
            </a:pPr>
            <a:r>
              <a:rPr lang="ro-RO" sz="1400" dirty="0"/>
              <a:t> </a:t>
            </a:r>
            <a:r>
              <a:rPr lang="ro-RO" altLang="en-US" sz="1400" dirty="0"/>
              <a:t>      </a:t>
            </a:r>
            <a:r>
              <a:rPr lang="ro-RO" sz="1400" dirty="0"/>
              <a:t> 34-40 puncte - stima de sine înaltă [11].</a:t>
            </a:r>
          </a:p>
        </p:txBody>
      </p:sp>
      <p:sp>
        <p:nvSpPr>
          <p:cNvPr id="7" name="Slide Number Placeholder 6"/>
          <p:cNvSpPr>
            <a:spLocks noGrp="1"/>
          </p:cNvSpPr>
          <p:nvPr>
            <p:ph type="sldNum" sz="quarter" idx="12"/>
          </p:nvPr>
        </p:nvSpPr>
        <p:spPr/>
        <p:txBody>
          <a:bodyPr/>
          <a:lstStyle/>
          <a:p>
            <a:r>
              <a:rPr lang="en-US" sz="1400" b="0" dirty="0"/>
              <a:t>Page</a:t>
            </a:r>
            <a:r>
              <a:rPr lang="en-US" dirty="0"/>
              <a:t> </a:t>
            </a:r>
            <a:fld id="{BBE5057F-7482-41AE-BBDB-C83C2F3461DE}" type="slidenum">
              <a:rPr lang="en-US" smtClean="0"/>
              <a:t>6</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sz="1400" b="0" dirty="0"/>
              <a:t>Page</a:t>
            </a:r>
            <a:r>
              <a:rPr lang="en-US" dirty="0"/>
              <a:t> </a:t>
            </a:r>
            <a:fld id="{BBE5057F-7482-41AE-BBDB-C83C2F3461DE}" type="slidenum">
              <a:rPr lang="en-US" smtClean="0"/>
              <a:t>7</a:t>
            </a:fld>
            <a:endParaRPr lang="en-US" dirty="0"/>
          </a:p>
        </p:txBody>
      </p:sp>
      <p:pic>
        <p:nvPicPr>
          <p:cNvPr id="97" name="Picture 1"/>
          <p:cNvPicPr>
            <a:picLocks noChangeAspect="1"/>
          </p:cNvPicPr>
          <p:nvPr/>
        </p:nvPicPr>
        <p:blipFill>
          <a:blip r:embed="rId2"/>
          <a:stretch>
            <a:fillRect/>
          </a:stretch>
        </p:blipFill>
        <p:spPr>
          <a:xfrm>
            <a:off x="1710055" y="273050"/>
            <a:ext cx="4512310" cy="5982335"/>
          </a:xfrm>
          <a:prstGeom prst="rect">
            <a:avLst/>
          </a:prstGeom>
          <a:noFill/>
          <a:ln>
            <a:noFill/>
          </a:ln>
        </p:spPr>
      </p:pic>
      <p:pic>
        <p:nvPicPr>
          <p:cNvPr id="98" name="Picture 2"/>
          <p:cNvPicPr>
            <a:picLocks noChangeAspect="1"/>
          </p:cNvPicPr>
          <p:nvPr/>
        </p:nvPicPr>
        <p:blipFill>
          <a:blip r:embed="rId3"/>
          <a:stretch>
            <a:fillRect/>
          </a:stretch>
        </p:blipFill>
        <p:spPr>
          <a:xfrm>
            <a:off x="6365240" y="573405"/>
            <a:ext cx="3693160" cy="5707380"/>
          </a:xfrm>
          <a:prstGeom prst="rect">
            <a:avLst/>
          </a:prstGeom>
          <a:noFill/>
          <a:ln>
            <a:noFill/>
          </a:ln>
        </p:spPr>
      </p:pic>
      <p:sp>
        <p:nvSpPr>
          <p:cNvPr id="8" name="Text Box 7"/>
          <p:cNvSpPr txBox="1"/>
          <p:nvPr/>
        </p:nvSpPr>
        <p:spPr>
          <a:xfrm>
            <a:off x="664210" y="360680"/>
            <a:ext cx="1360170" cy="368300"/>
          </a:xfrm>
          <a:prstGeom prst="rect">
            <a:avLst/>
          </a:prstGeom>
          <a:noFill/>
        </p:spPr>
        <p:txBody>
          <a:bodyPr wrap="square" rtlCol="0">
            <a:spAutoFit/>
          </a:bodyPr>
          <a:lstStyle/>
          <a:p>
            <a:r>
              <a:rPr lang="ro-RO" altLang="en-US" b="1"/>
              <a:t>ANEXA 1</a:t>
            </a: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76830" y="3020695"/>
            <a:ext cx="5922010" cy="823595"/>
          </a:xfrm>
        </p:spPr>
        <p:txBody>
          <a:bodyPr>
            <a:normAutofit/>
          </a:bodyPr>
          <a:lstStyle/>
          <a:p>
            <a:pPr algn="ctr"/>
            <a:r>
              <a:rPr lang="en-US" sz="1555" b="0"/>
              <a:t>Iar în graficul ce urmează  se pot descoperi diferențele de percepție dintre preșcolar și părinte.</a:t>
            </a:r>
          </a:p>
        </p:txBody>
      </p:sp>
      <p:sp>
        <p:nvSpPr>
          <p:cNvPr id="7" name="Slide Number Placeholder 6"/>
          <p:cNvSpPr>
            <a:spLocks noGrp="1"/>
          </p:cNvSpPr>
          <p:nvPr>
            <p:ph type="sldNum" sz="quarter" idx="12"/>
          </p:nvPr>
        </p:nvSpPr>
        <p:spPr/>
        <p:txBody>
          <a:bodyPr/>
          <a:lstStyle/>
          <a:p>
            <a:r>
              <a:rPr lang="en-US" sz="1400" b="0" dirty="0"/>
              <a:t>Page</a:t>
            </a:r>
            <a:r>
              <a:rPr lang="en-US" dirty="0"/>
              <a:t> </a:t>
            </a:r>
            <a:fld id="{BBE5057F-7482-41AE-BBDB-C83C2F3461DE}" type="slidenum">
              <a:rPr lang="en-US" smtClean="0"/>
              <a:t>8</a:t>
            </a:fld>
            <a:endParaRPr lang="en-US" dirty="0"/>
          </a:p>
        </p:txBody>
      </p:sp>
      <p:graphicFrame>
        <p:nvGraphicFramePr>
          <p:cNvPr id="1572925837" name="Chart 1"/>
          <p:cNvGraphicFramePr/>
          <p:nvPr/>
        </p:nvGraphicFramePr>
        <p:xfrm>
          <a:off x="456883" y="698183"/>
          <a:ext cx="4429125" cy="2066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6313488" y="698500"/>
          <a:ext cx="4410075" cy="2114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29415609" name="Chart 1"/>
          <p:cNvGraphicFramePr/>
          <p:nvPr/>
        </p:nvGraphicFramePr>
        <p:xfrm>
          <a:off x="2997835" y="3843973"/>
          <a:ext cx="5600700" cy="2619375"/>
        </p:xfrm>
        <a:graphic>
          <a:graphicData uri="http://schemas.openxmlformats.org/drawingml/2006/chart">
            <c:chart xmlns:c="http://schemas.openxmlformats.org/drawingml/2006/chart" xmlns:r="http://schemas.openxmlformats.org/officeDocument/2006/relationships" r:id="rId4"/>
          </a:graphicData>
        </a:graphic>
      </p:graphicFrame>
      <p:sp>
        <p:nvSpPr>
          <p:cNvPr id="585364797" name="Text Box 585364797"/>
          <p:cNvSpPr txBox="1"/>
          <p:nvPr/>
        </p:nvSpPr>
        <p:spPr>
          <a:xfrm>
            <a:off x="911543" y="2813050"/>
            <a:ext cx="2981325" cy="290830"/>
          </a:xfrm>
          <a:prstGeom prst="rect">
            <a:avLst/>
          </a:prstGeom>
          <a:solidFill>
            <a:prstClr val="white"/>
          </a:solidFill>
          <a:ln>
            <a:noFill/>
          </a:ln>
        </p:spPr>
        <p:txBody>
          <a:bodyPr rot="0" spcFirstLastPara="0" vertOverflow="overflow" horzOverflow="overflow" vert="horz" wrap="square" lIns="0" tIns="0" rIns="0" bIns="0" numCol="1" spcCol="0" rtlCol="0" fromWordArt="0" anchor="t" anchorCtr="0" forceAA="0" compatLnSpc="1">
            <a:noAutofit/>
          </a:bodyPr>
          <a:lstStyle/>
          <a:p>
            <a:pPr indent="0" algn="ctr">
              <a:lnSpc>
                <a:spcPct val="100000"/>
              </a:lnSpc>
              <a:spcAft>
                <a:spcPts val="1000"/>
              </a:spcAft>
            </a:pPr>
            <a:r>
              <a:rPr lang="en-US" altLang="zh-CN" sz="900" i="1" kern="100" dirty="0">
                <a:solidFill>
                  <a:srgbClr val="44546A"/>
                </a:solidFill>
                <a:latin typeface="Georgia Pro"/>
                <a:ea typeface="Calibri" panose="020F0502020204030204"/>
                <a:cs typeface="Times New Roman" panose="02020603050405020304"/>
                <a:sym typeface="Times New Roman" panose="02020603050405020304"/>
              </a:rPr>
              <a:t>Fig. </a:t>
            </a:r>
            <a:r>
              <a:rPr lang="ro-RO" altLang="en-US" sz="900" i="1" kern="100" dirty="0">
                <a:solidFill>
                  <a:srgbClr val="44546A"/>
                </a:solidFill>
                <a:latin typeface="Georgia Pro"/>
                <a:ea typeface="Calibri" panose="020F0502020204030204"/>
                <a:cs typeface="Times New Roman" panose="02020603050405020304"/>
                <a:sym typeface="Times New Roman" panose="02020603050405020304"/>
              </a:rPr>
              <a:t>6</a:t>
            </a: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 Rezultatele chestionarului exprimat în cifre         Autor: Alina și Raluca</a:t>
            </a:r>
          </a:p>
          <a:p>
            <a:pPr indent="0" algn="just">
              <a:lnSpc>
                <a:spcPct val="125000"/>
              </a:lnSpc>
              <a:spcAft>
                <a:spcPts val="0"/>
              </a:spcAft>
            </a:pPr>
            <a:r>
              <a:rPr lang="en-US" altLang="zh-CN" sz="1100" kern="100" dirty="0">
                <a:latin typeface="Georgia Pro"/>
                <a:ea typeface="Calibri" panose="020F0502020204030204"/>
                <a:cs typeface="Times New Roman" panose="02020603050405020304"/>
                <a:sym typeface="Times New Roman" panose="02020603050405020304"/>
              </a:rPr>
              <a:t> </a:t>
            </a:r>
          </a:p>
        </p:txBody>
      </p:sp>
      <p:sp>
        <p:nvSpPr>
          <p:cNvPr id="9" name="Text Box 1"/>
          <p:cNvSpPr txBox="1"/>
          <p:nvPr/>
        </p:nvSpPr>
        <p:spPr>
          <a:xfrm>
            <a:off x="6987223" y="2826703"/>
            <a:ext cx="2943225" cy="276860"/>
          </a:xfrm>
          <a:prstGeom prst="rect">
            <a:avLst/>
          </a:prstGeom>
          <a:solidFill>
            <a:prstClr val="white"/>
          </a:solidFill>
          <a:ln>
            <a:noFill/>
          </a:ln>
        </p:spPr>
        <p:txBody>
          <a:bodyPr rot="0" spcFirstLastPara="0" vertOverflow="overflow" horzOverflow="overflow" vert="horz" wrap="square" lIns="0" tIns="0" rIns="0" bIns="0" numCol="1" spcCol="0" rtlCol="0" fromWordArt="0" anchor="t" anchorCtr="0" forceAA="0" compatLnSpc="1">
            <a:spAutoFit/>
          </a:bodyPr>
          <a:lstStyle/>
          <a:p>
            <a:pPr indent="0" algn="ctr">
              <a:lnSpc>
                <a:spcPct val="100000"/>
              </a:lnSpc>
              <a:spcAft>
                <a:spcPts val="1000"/>
              </a:spcAft>
            </a:pP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Fig. </a:t>
            </a:r>
            <a:r>
              <a:rPr lang="ro-RO" altLang="en-US" sz="900" i="1" kern="100" dirty="0">
                <a:solidFill>
                  <a:srgbClr val="44546A"/>
                </a:solidFill>
                <a:latin typeface="Georgia Pro"/>
                <a:ea typeface="Calibri" panose="020F0502020204030204"/>
                <a:cs typeface="Times New Roman" panose="02020603050405020304"/>
                <a:sym typeface="Times New Roman" panose="02020603050405020304"/>
              </a:rPr>
              <a:t>7</a:t>
            </a: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 Rezultatele chestionarului exprimat în cifre         Autor: Alina și Raluca</a:t>
            </a:r>
          </a:p>
        </p:txBody>
      </p:sp>
      <p:sp>
        <p:nvSpPr>
          <p:cNvPr id="1503629978" name="Text Box 1503629978"/>
          <p:cNvSpPr txBox="1"/>
          <p:nvPr/>
        </p:nvSpPr>
        <p:spPr>
          <a:xfrm>
            <a:off x="8784908" y="6053138"/>
            <a:ext cx="2943225" cy="276860"/>
          </a:xfrm>
          <a:prstGeom prst="rect">
            <a:avLst/>
          </a:prstGeom>
          <a:solidFill>
            <a:prstClr val="white"/>
          </a:solidFill>
          <a:ln>
            <a:noFill/>
          </a:ln>
        </p:spPr>
        <p:txBody>
          <a:bodyPr rot="0" spcFirstLastPara="0" vertOverflow="overflow" horzOverflow="overflow" vert="horz" wrap="square" lIns="0" tIns="0" rIns="0" bIns="0" numCol="1" spcCol="0" rtlCol="0" fromWordArt="0" anchor="t" anchorCtr="0" forceAA="0" compatLnSpc="1">
            <a:spAutoFit/>
          </a:bodyPr>
          <a:lstStyle/>
          <a:p>
            <a:pPr indent="0" algn="ctr">
              <a:lnSpc>
                <a:spcPct val="100000"/>
              </a:lnSpc>
              <a:spcAft>
                <a:spcPts val="1000"/>
              </a:spcAft>
            </a:pP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Fig. </a:t>
            </a:r>
            <a:r>
              <a:rPr lang="ro-RO" altLang="en-US" sz="900" i="1" kern="100" dirty="0">
                <a:solidFill>
                  <a:srgbClr val="44546A"/>
                </a:solidFill>
                <a:latin typeface="Georgia Pro"/>
                <a:ea typeface="Calibri" panose="020F0502020204030204"/>
                <a:cs typeface="Times New Roman" panose="02020603050405020304"/>
                <a:sym typeface="Times New Roman" panose="02020603050405020304"/>
              </a:rPr>
              <a:t>8</a:t>
            </a: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 Rezultatele chestionarului exprimat în cifre         Autor: Alina și Raluca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70" y="0"/>
            <a:ext cx="9871075" cy="1325880"/>
          </a:xfrm>
        </p:spPr>
        <p:txBody>
          <a:bodyPr>
            <a:normAutofit/>
          </a:bodyPr>
          <a:lstStyle/>
          <a:p>
            <a:pPr algn="ctr"/>
            <a:r>
              <a:rPr lang="ro-RO" altLang="en-US" sz="1400" b="1"/>
              <a:t>     </a:t>
            </a:r>
            <a:r>
              <a:rPr lang="en-US" sz="1400" b="1"/>
              <a:t>Graficele ce urmează, se concentrează pe rezultatele descoperite în rândul școlarilor mici, dublate de percepția părinților, apoi concluzia cu privire la diferențele descoperite.</a:t>
            </a:r>
          </a:p>
        </p:txBody>
      </p:sp>
      <p:sp>
        <p:nvSpPr>
          <p:cNvPr id="7" name="Slide Number Placeholder 6"/>
          <p:cNvSpPr>
            <a:spLocks noGrp="1"/>
          </p:cNvSpPr>
          <p:nvPr>
            <p:ph type="sldNum" sz="quarter" idx="12"/>
          </p:nvPr>
        </p:nvSpPr>
        <p:spPr/>
        <p:txBody>
          <a:bodyPr/>
          <a:lstStyle/>
          <a:p>
            <a:r>
              <a:rPr lang="en-US" sz="1400" b="0" dirty="0"/>
              <a:t>Page</a:t>
            </a:r>
            <a:r>
              <a:rPr lang="en-US" dirty="0"/>
              <a:t> </a:t>
            </a:r>
            <a:fld id="{BBE5057F-7482-41AE-BBDB-C83C2F3461DE}" type="slidenum">
              <a:rPr lang="en-US" smtClean="0"/>
              <a:t>9</a:t>
            </a:fld>
            <a:endParaRPr lang="en-US" dirty="0"/>
          </a:p>
        </p:txBody>
      </p:sp>
      <p:graphicFrame>
        <p:nvGraphicFramePr>
          <p:cNvPr id="1172519952" name="Chart 1"/>
          <p:cNvGraphicFramePr/>
          <p:nvPr/>
        </p:nvGraphicFramePr>
        <p:xfrm>
          <a:off x="697865" y="1036003"/>
          <a:ext cx="4323080" cy="20288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p:cNvSpPr txBox="1"/>
          <p:nvPr/>
        </p:nvSpPr>
        <p:spPr>
          <a:xfrm>
            <a:off x="1097598" y="3165793"/>
            <a:ext cx="2827655" cy="276860"/>
          </a:xfrm>
          <a:prstGeom prst="rect">
            <a:avLst/>
          </a:prstGeom>
          <a:solidFill>
            <a:prstClr val="white"/>
          </a:solidFill>
          <a:ln>
            <a:noFill/>
          </a:ln>
        </p:spPr>
        <p:txBody>
          <a:bodyPr rot="0" spcFirstLastPara="0" vertOverflow="overflow" horzOverflow="overflow" vert="horz" wrap="square" lIns="0" tIns="0" rIns="0" bIns="0" numCol="1" spcCol="0" rtlCol="0" fromWordArt="0" anchor="t" anchorCtr="0" forceAA="0" compatLnSpc="1">
            <a:spAutoFit/>
          </a:bodyPr>
          <a:lstStyle/>
          <a:p>
            <a:pPr indent="0" algn="ctr">
              <a:lnSpc>
                <a:spcPct val="100000"/>
              </a:lnSpc>
              <a:spcAft>
                <a:spcPts val="1000"/>
              </a:spcAft>
            </a:pP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Fig. </a:t>
            </a:r>
            <a:r>
              <a:rPr lang="ro-RO" altLang="en-US" sz="900" i="1" kern="100" dirty="0">
                <a:solidFill>
                  <a:srgbClr val="44546A"/>
                </a:solidFill>
                <a:latin typeface="Georgia Pro"/>
                <a:ea typeface="Calibri" panose="020F0502020204030204"/>
                <a:cs typeface="Times New Roman" panose="02020603050405020304"/>
                <a:sym typeface="Times New Roman" panose="02020603050405020304"/>
              </a:rPr>
              <a:t>9</a:t>
            </a: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 Rezultatele chestionarului exprimat în cifre  Autor: Alina și Raluca</a:t>
            </a:r>
          </a:p>
        </p:txBody>
      </p:sp>
      <p:graphicFrame>
        <p:nvGraphicFramePr>
          <p:cNvPr id="217483427" name="Chart 1"/>
          <p:cNvGraphicFramePr/>
          <p:nvPr/>
        </p:nvGraphicFramePr>
        <p:xfrm>
          <a:off x="6937058" y="967105"/>
          <a:ext cx="4314825" cy="2305050"/>
        </p:xfrm>
        <a:graphic>
          <a:graphicData uri="http://schemas.openxmlformats.org/drawingml/2006/chart">
            <c:chart xmlns:c="http://schemas.openxmlformats.org/drawingml/2006/chart" xmlns:r="http://schemas.openxmlformats.org/officeDocument/2006/relationships" r:id="rId3"/>
          </a:graphicData>
        </a:graphic>
      </p:graphicFrame>
      <p:sp>
        <p:nvSpPr>
          <p:cNvPr id="1775798050" name="Text Box 1775798050"/>
          <p:cNvSpPr txBox="1"/>
          <p:nvPr/>
        </p:nvSpPr>
        <p:spPr>
          <a:xfrm>
            <a:off x="7971473" y="3339148"/>
            <a:ext cx="2827655" cy="276860"/>
          </a:xfrm>
          <a:prstGeom prst="rect">
            <a:avLst/>
          </a:prstGeom>
          <a:solidFill>
            <a:prstClr val="white"/>
          </a:solidFill>
          <a:ln>
            <a:noFill/>
          </a:ln>
        </p:spPr>
        <p:txBody>
          <a:bodyPr rot="0" spcFirstLastPara="0" vertOverflow="overflow" horzOverflow="overflow" vert="horz" wrap="square" lIns="0" tIns="0" rIns="0" bIns="0" numCol="1" spcCol="0" rtlCol="0" fromWordArt="0" anchor="t" anchorCtr="0" forceAA="0" compatLnSpc="1">
            <a:spAutoFit/>
          </a:bodyPr>
          <a:lstStyle/>
          <a:p>
            <a:pPr indent="0" algn="ctr">
              <a:lnSpc>
                <a:spcPct val="100000"/>
              </a:lnSpc>
              <a:spcAft>
                <a:spcPts val="1000"/>
              </a:spcAft>
            </a:pP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Fig. </a:t>
            </a:r>
            <a:r>
              <a:rPr lang="ro-RO" altLang="en-US" sz="900" i="1" kern="100" dirty="0">
                <a:solidFill>
                  <a:srgbClr val="44546A"/>
                </a:solidFill>
                <a:latin typeface="Georgia Pro"/>
                <a:ea typeface="Calibri" panose="020F0502020204030204"/>
                <a:cs typeface="Times New Roman" panose="02020603050405020304"/>
                <a:sym typeface="Times New Roman" panose="02020603050405020304"/>
              </a:rPr>
              <a:t>10</a:t>
            </a: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 Rezultatele chestionarului exprimat în cifre   Autor: Alina și Raluca</a:t>
            </a:r>
          </a:p>
        </p:txBody>
      </p:sp>
      <p:graphicFrame>
        <p:nvGraphicFramePr>
          <p:cNvPr id="2113768436" name="Chart 1"/>
          <p:cNvGraphicFramePr/>
          <p:nvPr/>
        </p:nvGraphicFramePr>
        <p:xfrm>
          <a:off x="3478213" y="3553778"/>
          <a:ext cx="4770755" cy="2704465"/>
        </p:xfrm>
        <a:graphic>
          <a:graphicData uri="http://schemas.openxmlformats.org/drawingml/2006/chart">
            <c:chart xmlns:c="http://schemas.openxmlformats.org/drawingml/2006/chart" xmlns:r="http://schemas.openxmlformats.org/officeDocument/2006/relationships" r:id="rId4"/>
          </a:graphicData>
        </a:graphic>
      </p:graphicFrame>
      <p:sp>
        <p:nvSpPr>
          <p:cNvPr id="1633517117" name="Text Box 1633517117"/>
          <p:cNvSpPr txBox="1"/>
          <p:nvPr/>
        </p:nvSpPr>
        <p:spPr>
          <a:xfrm>
            <a:off x="4471670" y="6219825"/>
            <a:ext cx="2785110" cy="501650"/>
          </a:xfrm>
          <a:prstGeom prst="rect">
            <a:avLst/>
          </a:prstGeom>
          <a:solidFill>
            <a:prstClr val="white"/>
          </a:solidFill>
          <a:ln>
            <a:noFill/>
          </a:ln>
        </p:spPr>
        <p:txBody>
          <a:bodyPr rot="0" spcFirstLastPara="0" vertOverflow="overflow" horzOverflow="overflow" vert="horz" wrap="square" lIns="0" tIns="0" rIns="0" bIns="0" numCol="1" spcCol="0" rtlCol="0" fromWordArt="0" anchor="t" anchorCtr="0" forceAA="0" compatLnSpc="1">
            <a:noAutofit/>
          </a:bodyPr>
          <a:lstStyle/>
          <a:p>
            <a:pPr indent="0" algn="ctr">
              <a:lnSpc>
                <a:spcPct val="100000"/>
              </a:lnSpc>
              <a:spcAft>
                <a:spcPts val="1000"/>
              </a:spcAft>
            </a:pPr>
            <a:r>
              <a:rPr lang="en-US" altLang="zh-CN" sz="900" i="1" kern="100" dirty="0">
                <a:solidFill>
                  <a:srgbClr val="44546A"/>
                </a:solidFill>
                <a:latin typeface="Georgia Pro"/>
                <a:ea typeface="Calibri" panose="020F0502020204030204"/>
                <a:cs typeface="Times New Roman" panose="02020603050405020304"/>
                <a:sym typeface="Times New Roman" panose="02020603050405020304"/>
              </a:rPr>
              <a:t> </a:t>
            </a:r>
          </a:p>
          <a:p>
            <a:pPr indent="0" algn="ctr">
              <a:lnSpc>
                <a:spcPct val="100000"/>
              </a:lnSpc>
              <a:spcAft>
                <a:spcPts val="1000"/>
              </a:spcAft>
            </a:pP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Fig. </a:t>
            </a:r>
            <a:r>
              <a:rPr lang="ro-RO" altLang="en-US" sz="900" i="1" kern="100" dirty="0">
                <a:solidFill>
                  <a:srgbClr val="44546A"/>
                </a:solidFill>
                <a:latin typeface="Georgia Pro"/>
                <a:ea typeface="Calibri" panose="020F0502020204030204"/>
                <a:cs typeface="Times New Roman" panose="02020603050405020304"/>
                <a:sym typeface="Times New Roman" panose="02020603050405020304"/>
              </a:rPr>
              <a:t>11</a:t>
            </a:r>
            <a:r>
              <a:rPr lang="ro-RO" altLang="zh-CN" sz="900" i="1" kern="100" dirty="0">
                <a:solidFill>
                  <a:srgbClr val="44546A"/>
                </a:solidFill>
                <a:latin typeface="Georgia Pro"/>
                <a:ea typeface="Calibri" panose="020F0502020204030204"/>
                <a:cs typeface="Times New Roman" panose="02020603050405020304"/>
                <a:sym typeface="Times New Roman" panose="02020603050405020304"/>
              </a:rPr>
              <a:t>. Rezultatele chestionarului exprimat în cifre         Autor: Alina și Raluca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2016</Words>
  <Application>Microsoft Office PowerPoint</Application>
  <PresentationFormat>Ecran lat</PresentationFormat>
  <Paragraphs>128</Paragraphs>
  <Slides>16</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16</vt:i4>
      </vt:variant>
    </vt:vector>
  </HeadingPairs>
  <TitlesOfParts>
    <vt:vector size="24" baseType="lpstr">
      <vt:lpstr>Aptos</vt:lpstr>
      <vt:lpstr>Arial</vt:lpstr>
      <vt:lpstr>Calibri</vt:lpstr>
      <vt:lpstr>Calibri Light</vt:lpstr>
      <vt:lpstr>Georgia</vt:lpstr>
      <vt:lpstr>Georgia Pro</vt:lpstr>
      <vt:lpstr>Wingdings</vt:lpstr>
      <vt:lpstr>Office Theme</vt:lpstr>
      <vt:lpstr>“Private/Public Self-esteem” Building Human Beings</vt:lpstr>
      <vt:lpstr>Introducere</vt:lpstr>
      <vt:lpstr> I.Private/Public Self-esteem </vt:lpstr>
      <vt:lpstr>II. COPILUL ÎNTRE STIMA DE SINE DEZVOLTATĂ ACASĂ ȘI LA ȘCOALĂ </vt:lpstr>
      <vt:lpstr>Prezentare PowerPoint</vt:lpstr>
      <vt:lpstr>Metodologia cercetării</vt:lpstr>
      <vt:lpstr>Prezentare PowerPoint</vt:lpstr>
      <vt:lpstr>Prezentare PowerPoint</vt:lpstr>
      <vt:lpstr>     Graficele ce urmează, se concentrează pe rezultatele descoperite în rândul școlarilor mici, dublate de percepția părinților, apoi concluzia cu privire la diferențele descoperite.</vt:lpstr>
      <vt:lpstr>Cel din urmă grafic, care ține drept de concluzie studiului nostru, ne arată valorile, dar și diferențele dintre stima de sine lacopiii preșcolari și școlarii mici.</vt:lpstr>
      <vt:lpstr> Diferența stimei de sine în contextul familiar și nefamiliar al preșcolarilor și școlarilor mici </vt:lpstr>
      <vt:lpstr> Evidențierea diferențelor dintre nivelul stimei de sine al preșcolarilor și școlarilor mici </vt:lpstr>
      <vt:lpstr>CONCLUZII</vt:lpstr>
      <vt:lpstr>Mulțumim!</vt:lpstr>
      <vt:lpstr>Bibliografie</vt:lpstr>
      <vt:lpstr>  [10]. ”Școala stimei de sine (Rosenberg)”, EduPsi, 2015           https://edupsihologie.wordpress.com/2015/11/29/scala-stimei-de-sine-rosenberg/ [11]. J. William, "The Principles of Psychology", Dover Publication, 1950          https://www.oocities.org/staycanuca/WilliamJames.html,  VOL 1          https://www.oocities.org/staycanuca/WilliamJames.html, VOL 2  Fig. 1 https://www.shutterstock.com/ro/image-photo/cute-child-boy-school-uniform-glasses-1416491012 Fig.2  https://swadhyay.awgp.org/self-confidence-is-the-key-to-success-2/ Fig 3 https://swadhyay.awgp.org/self-confidence-is-the-key-to-success-1/ Fig. 4 https://totuldespremame.ro/vocea-ta/scrisoarea-unei-mame-catre-copilul-sau-crescut-fara-santaj-emotiona Fig. 5 https://www.shutterstock.com/ro/video/search/kindergarten-kids-hugging-diversity Fig. 13 https://www.sheknows.com/parenting/articles/5318/raising-a-daughter-with-high-selfesteem/ Fig. 14 https://geediting.com/if-you-want-your-kids-to-be-more-successful-and-confident-start-praising-them-for-these-things/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Raul Pascaniuc</cp:lastModifiedBy>
  <cp:revision>24</cp:revision>
  <dcterms:created xsi:type="dcterms:W3CDTF">2022-11-16T09:30:00Z</dcterms:created>
  <dcterms:modified xsi:type="dcterms:W3CDTF">2024-05-19T20:30:06Z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y fmtid="{D5CDD505-2E9C-101B-9397-08002B2CF9AE}" pid="9" name="ICV">
    <vt:lpwstr>ED0F24D6709C4F9584584DB3C4A536BF_12</vt:lpwstr>
  </property>
  <property fmtid="{D5CDD505-2E9C-101B-9397-08002B2CF9AE}" pid="10" name="KSOProductBuildVer">
    <vt:lpwstr>1033-12.2.0.16909</vt:lpwstr>
  </property>
</Properties>
</file>