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3" r:id="rId18"/>
    <p:sldId id="271" r:id="rId19"/>
    <p:sldId id="272"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13314244810315E-2"/>
          <c:y val="0.15143501477362684"/>
          <c:w val="0.92143533170463332"/>
          <c:h val="0.68304211973503315"/>
        </c:manualLayout>
      </c:layout>
      <c:barChart>
        <c:barDir val="col"/>
        <c:grouping val="clustered"/>
        <c:varyColors val="0"/>
        <c:ser>
          <c:idx val="0"/>
          <c:order val="0"/>
          <c:tx>
            <c:strRef>
              <c:f>Sheet1!$B$1</c:f>
              <c:strCache>
                <c:ptCount val="1"/>
                <c:pt idx="0">
                  <c:v>NTG</c:v>
                </c:pt>
              </c:strCache>
            </c:strRef>
          </c:tx>
          <c:spPr>
            <a:solidFill>
              <a:schemeClr val="accent1"/>
            </a:solidFill>
            <a:ln>
              <a:noFill/>
            </a:ln>
            <a:effectLst/>
          </c:spPr>
          <c:invertIfNegative val="0"/>
          <c:dLbls>
            <c:delete val="1"/>
          </c:dLbls>
          <c:cat>
            <c:strRef>
              <c:f>Sheet1!$A$2:$A$5</c:f>
              <c:strCache>
                <c:ptCount val="4"/>
                <c:pt idx="0">
                  <c:v>0--5</c:v>
                </c:pt>
                <c:pt idx="1">
                  <c:v>5--10</c:v>
                </c:pt>
                <c:pt idx="2">
                  <c:v>10--15</c:v>
                </c:pt>
                <c:pt idx="3">
                  <c:v>15--20 </c:v>
                </c:pt>
              </c:strCache>
            </c:strRef>
          </c:cat>
          <c:val>
            <c:numRef>
              <c:f>Sheet1!$B$2:$B$5</c:f>
              <c:numCache>
                <c:formatCode>General</c:formatCode>
                <c:ptCount val="4"/>
                <c:pt idx="0">
                  <c:v>8</c:v>
                </c:pt>
                <c:pt idx="1">
                  <c:v>10.199999999999999</c:v>
                </c:pt>
                <c:pt idx="2">
                  <c:v>5.8</c:v>
                </c:pt>
                <c:pt idx="3">
                  <c:v>4.8</c:v>
                </c:pt>
              </c:numCache>
            </c:numRef>
          </c:val>
          <c:extLst>
            <c:ext xmlns:c16="http://schemas.microsoft.com/office/drawing/2014/chart" uri="{C3380CC4-5D6E-409C-BE32-E72D297353CC}">
              <c16:uniqueId val="{00000000-5A20-4468-9C6E-E18202C0A3B8}"/>
            </c:ext>
          </c:extLst>
        </c:ser>
        <c:ser>
          <c:idx val="1"/>
          <c:order val="1"/>
          <c:tx>
            <c:strRef>
              <c:f>Sheet1!$C$1</c:f>
              <c:strCache>
                <c:ptCount val="1"/>
                <c:pt idx="0">
                  <c:v>BACTERII</c:v>
                </c:pt>
              </c:strCache>
            </c:strRef>
          </c:tx>
          <c:spPr>
            <a:solidFill>
              <a:schemeClr val="accent2"/>
            </a:solidFill>
            <a:ln>
              <a:noFill/>
            </a:ln>
            <a:effectLst/>
          </c:spPr>
          <c:invertIfNegative val="0"/>
          <c:dLbls>
            <c:delete val="1"/>
          </c:dLbls>
          <c:cat>
            <c:strRef>
              <c:f>Sheet1!$A$2:$A$5</c:f>
              <c:strCache>
                <c:ptCount val="4"/>
                <c:pt idx="0">
                  <c:v>0--5</c:v>
                </c:pt>
                <c:pt idx="1">
                  <c:v>5--10</c:v>
                </c:pt>
                <c:pt idx="2">
                  <c:v>10--15</c:v>
                </c:pt>
                <c:pt idx="3">
                  <c:v>15--20 </c:v>
                </c:pt>
              </c:strCache>
            </c:strRef>
          </c:cat>
          <c:val>
            <c:numRef>
              <c:f>Sheet1!$C$2:$C$5</c:f>
              <c:numCache>
                <c:formatCode>General</c:formatCode>
                <c:ptCount val="4"/>
                <c:pt idx="0">
                  <c:v>5</c:v>
                </c:pt>
                <c:pt idx="1">
                  <c:v>7.3</c:v>
                </c:pt>
                <c:pt idx="2">
                  <c:v>4.9000000000000004</c:v>
                </c:pt>
                <c:pt idx="3">
                  <c:v>4.0999999999999996</c:v>
                </c:pt>
              </c:numCache>
            </c:numRef>
          </c:val>
          <c:extLst>
            <c:ext xmlns:c16="http://schemas.microsoft.com/office/drawing/2014/chart" uri="{C3380CC4-5D6E-409C-BE32-E72D297353CC}">
              <c16:uniqueId val="{00000001-5A20-4468-9C6E-E18202C0A3B8}"/>
            </c:ext>
          </c:extLst>
        </c:ser>
        <c:ser>
          <c:idx val="2"/>
          <c:order val="2"/>
          <c:tx>
            <c:strRef>
              <c:f>Sheet1!$D$1</c:f>
              <c:strCache>
                <c:ptCount val="1"/>
                <c:pt idx="0">
                  <c:v>FUNGI</c:v>
                </c:pt>
              </c:strCache>
            </c:strRef>
          </c:tx>
          <c:spPr>
            <a:solidFill>
              <a:schemeClr val="accent3"/>
            </a:solidFill>
            <a:ln>
              <a:noFill/>
            </a:ln>
            <a:effectLst/>
          </c:spPr>
          <c:invertIfNegative val="0"/>
          <c:dLbls>
            <c:delete val="1"/>
          </c:dLbls>
          <c:cat>
            <c:strRef>
              <c:f>Sheet1!$A$2:$A$5</c:f>
              <c:strCache>
                <c:ptCount val="4"/>
                <c:pt idx="0">
                  <c:v>0--5</c:v>
                </c:pt>
                <c:pt idx="1">
                  <c:v>5--10</c:v>
                </c:pt>
                <c:pt idx="2">
                  <c:v>10--15</c:v>
                </c:pt>
                <c:pt idx="3">
                  <c:v>15--20 </c:v>
                </c:pt>
              </c:strCache>
            </c:strRef>
          </c:cat>
          <c:val>
            <c:numRef>
              <c:f>Sheet1!$D$2:$D$5</c:f>
              <c:numCache>
                <c:formatCode>General</c:formatCode>
                <c:ptCount val="4"/>
                <c:pt idx="0">
                  <c:v>3</c:v>
                </c:pt>
                <c:pt idx="1">
                  <c:v>4</c:v>
                </c:pt>
                <c:pt idx="2">
                  <c:v>1.8</c:v>
                </c:pt>
                <c:pt idx="3">
                  <c:v>2</c:v>
                </c:pt>
              </c:numCache>
            </c:numRef>
          </c:val>
          <c:extLst>
            <c:ext xmlns:c16="http://schemas.microsoft.com/office/drawing/2014/chart" uri="{C3380CC4-5D6E-409C-BE32-E72D297353CC}">
              <c16:uniqueId val="{00000002-5A20-4468-9C6E-E18202C0A3B8}"/>
            </c:ext>
          </c:extLst>
        </c:ser>
        <c:dLbls>
          <c:dLblPos val="outEnd"/>
          <c:showLegendKey val="0"/>
          <c:showVal val="1"/>
          <c:showCatName val="0"/>
          <c:showSerName val="0"/>
          <c:showPercent val="0"/>
          <c:showBubbleSize val="0"/>
        </c:dLbls>
        <c:gapWidth val="219"/>
        <c:overlap val="-27"/>
        <c:axId val="935093583"/>
        <c:axId val="935095023"/>
      </c:barChart>
      <c:catAx>
        <c:axId val="935093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5095023"/>
        <c:crosses val="autoZero"/>
        <c:auto val="1"/>
        <c:lblAlgn val="ctr"/>
        <c:lblOffset val="100"/>
        <c:noMultiLvlLbl val="0"/>
      </c:catAx>
      <c:valAx>
        <c:axId val="9350950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5093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E0B70-0B2D-4454-9C0D-63442C140F78}"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9ADCB-FF44-4D11-94CD-9544E5DFB95D}" type="slidenum">
              <a:rPr lang="en-US" smtClean="0"/>
              <a:t>‹#›</a:t>
            </a:fld>
            <a:endParaRPr lang="en-US"/>
          </a:p>
        </p:txBody>
      </p:sp>
    </p:spTree>
    <p:extLst>
      <p:ext uri="{BB962C8B-B14F-4D97-AF65-F5344CB8AC3E}">
        <p14:creationId xmlns:p14="http://schemas.microsoft.com/office/powerpoint/2010/main" val="81256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76A059-0727-59BF-99E8-577EE0A77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9">
            <a:extLst>
              <a:ext uri="{FF2B5EF4-FFF2-40B4-BE49-F238E27FC236}">
                <a16:creationId xmlns:a16="http://schemas.microsoft.com/office/drawing/2014/main" id="{CB65C056-B1A7-7FF8-5965-B3650A744900}"/>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11" name="Footer Placeholder 10">
            <a:extLst>
              <a:ext uri="{FF2B5EF4-FFF2-40B4-BE49-F238E27FC236}">
                <a16:creationId xmlns:a16="http://schemas.microsoft.com/office/drawing/2014/main" id="{43454174-9D12-C596-18E0-9C3B2A95332A}"/>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C4464E70-28DA-BB7E-E872-926FCA585B8B}"/>
              </a:ext>
            </a:extLst>
          </p:cNvPr>
          <p:cNvSpPr>
            <a:spLocks noGrp="1"/>
          </p:cNvSpPr>
          <p:nvPr>
            <p:ph type="sldNum" sz="quarter" idx="12"/>
          </p:nvPr>
        </p:nvSpPr>
        <p:spPr/>
        <p:txBody>
          <a:bodyPr/>
          <a:lstStyle/>
          <a:p>
            <a:fld id="{BBE5057F-7482-41AE-BBDB-C83C2F3461DE}" type="slidenum">
              <a:rPr lang="en-US" smtClean="0"/>
              <a:t>‹#›</a:t>
            </a:fld>
            <a:endParaRPr lang="en-US" dirty="0"/>
          </a:p>
        </p:txBody>
      </p:sp>
      <p:sp>
        <p:nvSpPr>
          <p:cNvPr id="15" name="Title 14">
            <a:extLst>
              <a:ext uri="{FF2B5EF4-FFF2-40B4-BE49-F238E27FC236}">
                <a16:creationId xmlns:a16="http://schemas.microsoft.com/office/drawing/2014/main" id="{107A79B4-F12F-0B57-BE23-C003FE3F04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1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A113-4075-8F72-7862-87499373AE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85D07-1D31-8F87-D767-AAC820751A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B13C3-5CD5-C3AA-CDCE-CCECAFFEDEAB}"/>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5" name="Footer Placeholder 4">
            <a:extLst>
              <a:ext uri="{FF2B5EF4-FFF2-40B4-BE49-F238E27FC236}">
                <a16:creationId xmlns:a16="http://schemas.microsoft.com/office/drawing/2014/main" id="{6C2768F2-FD99-3CF5-F7F2-46FDE2F9B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6DFE7-36F4-9E5B-2B96-6A6A49045423}"/>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297301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4378C-BCD6-D0EC-73F4-F426025DB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A115D-71AF-967D-2312-B5BDEFE0E0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8CDB7-E1FC-7FF0-47F9-FF05A8DAC060}"/>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5" name="Footer Placeholder 4">
            <a:extLst>
              <a:ext uri="{FF2B5EF4-FFF2-40B4-BE49-F238E27FC236}">
                <a16:creationId xmlns:a16="http://schemas.microsoft.com/office/drawing/2014/main" id="{7172E43B-2C2F-5E9B-ACCD-6AEA1DA50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5C4A0-4B6E-057C-8066-FB937AA6808A}"/>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241887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EDC8-C1D4-96B9-6790-5B9DC0A23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B7742-A5DF-8640-884B-5925C8857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3D6A2-5C7B-D0C9-3B9D-D25E4A280D78}"/>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5" name="Footer Placeholder 4">
            <a:extLst>
              <a:ext uri="{FF2B5EF4-FFF2-40B4-BE49-F238E27FC236}">
                <a16:creationId xmlns:a16="http://schemas.microsoft.com/office/drawing/2014/main" id="{1554B767-0001-682F-BB9E-30E86F99D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560C0-4663-4EB9-0262-0DE21CA2653B}"/>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19722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7548-9A0C-3301-B536-7456420E1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811CA-5E37-D2CF-D424-D1AC6FBAB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2E129-0D49-9C8B-5FA2-1686D5838CA2}"/>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5" name="Footer Placeholder 4">
            <a:extLst>
              <a:ext uri="{FF2B5EF4-FFF2-40B4-BE49-F238E27FC236}">
                <a16:creationId xmlns:a16="http://schemas.microsoft.com/office/drawing/2014/main" id="{3DEC0534-7709-E1AB-3F86-5C5551444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3C340-5C0A-05DE-38D1-F5101A965058}"/>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8684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2FB-8D31-A6BF-B26A-54F2E57F6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9BBD1-0C18-604B-75C7-619BE6A2D2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E8E06B-2B4A-F0CB-ECE2-D91FD1E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B85DF-D2C7-EDF7-CAE1-90A424B74A71}"/>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6" name="Footer Placeholder 5">
            <a:extLst>
              <a:ext uri="{FF2B5EF4-FFF2-40B4-BE49-F238E27FC236}">
                <a16:creationId xmlns:a16="http://schemas.microsoft.com/office/drawing/2014/main" id="{9D0B35ED-B1AD-C7A3-789D-D56E84CC3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2FD37-29D8-DCBB-3479-A634D32EB509}"/>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21394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FDBC-A612-A3C7-16CF-DB4228831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A53AE-EB85-9424-6870-715378B9B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B861F-D83D-874A-8F0E-9BE8ADBCB8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CD26E-130E-3EFD-1E58-D0A076C9E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80009-3EE4-D16F-CCB1-73CA63D328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E75DF4-258D-AB76-230B-8ABE0E21D163}"/>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8" name="Footer Placeholder 7">
            <a:extLst>
              <a:ext uri="{FF2B5EF4-FFF2-40B4-BE49-F238E27FC236}">
                <a16:creationId xmlns:a16="http://schemas.microsoft.com/office/drawing/2014/main" id="{0CD679FF-8C9F-A02B-BF83-EEDA27910F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EC0448-0D0C-E153-010D-8D46D5F60C81}"/>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325818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054B-64E0-23D2-6B48-69B7EDFBB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744E3-8DA2-E6D6-2A16-DE06AFA8A318}"/>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4" name="Footer Placeholder 3">
            <a:extLst>
              <a:ext uri="{FF2B5EF4-FFF2-40B4-BE49-F238E27FC236}">
                <a16:creationId xmlns:a16="http://schemas.microsoft.com/office/drawing/2014/main" id="{10C89B19-AB7A-A19A-30D2-AEDBCAA04A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06698D-5F79-0980-9B76-3D58659850DB}"/>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329515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050C9-6840-84E5-D463-1BB9420EE5D7}"/>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3" name="Footer Placeholder 2">
            <a:extLst>
              <a:ext uri="{FF2B5EF4-FFF2-40B4-BE49-F238E27FC236}">
                <a16:creationId xmlns:a16="http://schemas.microsoft.com/office/drawing/2014/main" id="{4ABA4735-8AB6-87BE-D400-DE9A5D4494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F33DF3-C31B-BE0D-A0A2-C6796ED7603B}"/>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22944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85EC-E506-22F4-346F-7974EAC2F9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AA53F-C0C5-EA92-EF29-52B56CEE8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D2632-BED3-5DD1-0D92-845D5CA5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3BAEC-429D-7A50-4D81-A1BF2ECC0EB2}"/>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6" name="Footer Placeholder 5">
            <a:extLst>
              <a:ext uri="{FF2B5EF4-FFF2-40B4-BE49-F238E27FC236}">
                <a16:creationId xmlns:a16="http://schemas.microsoft.com/office/drawing/2014/main" id="{C816B86E-B8A1-4F80-E1FB-62FB54584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917D6-752B-193A-2C79-7366DAF0D081}"/>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143149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A099-1061-09E4-DC3E-DEBACB3D5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13E4-8368-44F8-EA23-5FE27B6FA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ABFFC8-2261-76FE-8474-2FCFEDC97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83C56-760D-2584-1EE9-9E92C5F9DCFB}"/>
              </a:ext>
            </a:extLst>
          </p:cNvPr>
          <p:cNvSpPr>
            <a:spLocks noGrp="1"/>
          </p:cNvSpPr>
          <p:nvPr>
            <p:ph type="dt" sz="half" idx="10"/>
          </p:nvPr>
        </p:nvSpPr>
        <p:spPr/>
        <p:txBody>
          <a:bodyPr/>
          <a:lstStyle/>
          <a:p>
            <a:fld id="{F68454C3-5DFA-4CDB-A7F0-990B3EED859D}" type="datetimeFigureOut">
              <a:rPr lang="en-US" smtClean="0"/>
              <a:t>5/20/2024</a:t>
            </a:fld>
            <a:endParaRPr lang="en-US"/>
          </a:p>
        </p:txBody>
      </p:sp>
      <p:sp>
        <p:nvSpPr>
          <p:cNvPr id="6" name="Footer Placeholder 5">
            <a:extLst>
              <a:ext uri="{FF2B5EF4-FFF2-40B4-BE49-F238E27FC236}">
                <a16:creationId xmlns:a16="http://schemas.microsoft.com/office/drawing/2014/main" id="{17E642CD-FFF3-B465-F5E9-7EA5EEE2C0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27E0D-A095-276C-158F-AE1A5146BD89}"/>
              </a:ext>
            </a:extLst>
          </p:cNvPr>
          <p:cNvSpPr>
            <a:spLocks noGrp="1"/>
          </p:cNvSpPr>
          <p:nvPr>
            <p:ph type="sldNum" sz="quarter" idx="12"/>
          </p:nvPr>
        </p:nvSpPr>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256237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504E-AD37-2053-5C5B-AE2A891180A2}"/>
              </a:ext>
            </a:extLst>
          </p:cNvPr>
          <p:cNvSpPr>
            <a:spLocks noGrp="1"/>
          </p:cNvSpPr>
          <p:nvPr>
            <p:ph type="title"/>
          </p:nvPr>
        </p:nvSpPr>
        <p:spPr>
          <a:xfrm>
            <a:off x="838200" y="828422"/>
            <a:ext cx="10515600" cy="8622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9BFCC0-702E-A0E6-7AC8-E887DEE53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9B09F-5F50-DEE3-1E0B-39D8F0668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454C3-5DFA-4CDB-A7F0-990B3EED859D}" type="datetimeFigureOut">
              <a:rPr lang="en-US" smtClean="0"/>
              <a:t>5/20/2024</a:t>
            </a:fld>
            <a:endParaRPr lang="en-US"/>
          </a:p>
        </p:txBody>
      </p:sp>
      <p:sp>
        <p:nvSpPr>
          <p:cNvPr id="5" name="Footer Placeholder 4">
            <a:extLst>
              <a:ext uri="{FF2B5EF4-FFF2-40B4-BE49-F238E27FC236}">
                <a16:creationId xmlns:a16="http://schemas.microsoft.com/office/drawing/2014/main" id="{6F288452-2736-5F09-F17B-38FEE2A21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6D55E16-47BB-D5D6-9F7C-E30DF806A4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5057F-7482-41AE-BBDB-C83C2F3461DE}" type="slidenum">
              <a:rPr lang="en-US" smtClean="0"/>
              <a:t>‹#›</a:t>
            </a:fld>
            <a:endParaRPr lang="en-US" dirty="0"/>
          </a:p>
        </p:txBody>
      </p:sp>
      <p:pic>
        <p:nvPicPr>
          <p:cNvPr id="8" name="Picture 7" descr="Shape&#10;&#10;Description automatically generated with medium confidence">
            <a:extLst>
              <a:ext uri="{FF2B5EF4-FFF2-40B4-BE49-F238E27FC236}">
                <a16:creationId xmlns:a16="http://schemas.microsoft.com/office/drawing/2014/main" id="{3F761627-0927-EAE4-3C8C-120709F051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13846" y="365125"/>
            <a:ext cx="1139954" cy="463297"/>
          </a:xfrm>
          <a:prstGeom prst="rect">
            <a:avLst/>
          </a:prstGeom>
        </p:spPr>
      </p:pic>
    </p:spTree>
    <p:extLst>
      <p:ext uri="{BB962C8B-B14F-4D97-AF65-F5344CB8AC3E}">
        <p14:creationId xmlns:p14="http://schemas.microsoft.com/office/powerpoint/2010/main" val="217929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6994-1CA3-A39D-4FDE-D835BC5851F4}"/>
              </a:ext>
            </a:extLst>
          </p:cNvPr>
          <p:cNvSpPr>
            <a:spLocks noGrp="1"/>
          </p:cNvSpPr>
          <p:nvPr>
            <p:ph type="ctrTitle"/>
          </p:nvPr>
        </p:nvSpPr>
        <p:spPr>
          <a:xfrm>
            <a:off x="1524000" y="1887297"/>
            <a:ext cx="9144000" cy="2387600"/>
          </a:xfrm>
        </p:spPr>
        <p:txBody>
          <a:bodyPr>
            <a:normAutofit/>
          </a:bodyPr>
          <a:lstStyle/>
          <a:p>
            <a:pPr algn="ctr"/>
            <a:r>
              <a:rPr lang="ro-RO" b="1" dirty="0"/>
              <a:t>DINAMICA MICROORGANSIMELOR DIN SOL – APRECIEREA CANTITATIVĂ ȘI CALITATIVĂ A MICROBIOTEI</a:t>
            </a:r>
            <a:endParaRPr lang="en-US" b="1" dirty="0"/>
          </a:p>
        </p:txBody>
      </p:sp>
      <p:sp>
        <p:nvSpPr>
          <p:cNvPr id="3" name="Subtitle 2">
            <a:extLst>
              <a:ext uri="{FF2B5EF4-FFF2-40B4-BE49-F238E27FC236}">
                <a16:creationId xmlns:a16="http://schemas.microsoft.com/office/drawing/2014/main" id="{B12F05B2-EF03-DBB5-4446-A81ABE5970EE}"/>
              </a:ext>
            </a:extLst>
          </p:cNvPr>
          <p:cNvSpPr>
            <a:spLocks noGrp="1"/>
          </p:cNvSpPr>
          <p:nvPr>
            <p:ph type="subTitle" idx="1"/>
          </p:nvPr>
        </p:nvSpPr>
        <p:spPr>
          <a:xfrm>
            <a:off x="1524000" y="4451229"/>
            <a:ext cx="9144000" cy="1332781"/>
          </a:xfrm>
        </p:spPr>
        <p:txBody>
          <a:bodyPr/>
          <a:lstStyle/>
          <a:p>
            <a:r>
              <a:rPr lang="en-US" dirty="0"/>
              <a:t>Autor: PITIC DANA</a:t>
            </a:r>
            <a:r>
              <a:rPr lang="ro-RO" dirty="0"/>
              <a:t> </a:t>
            </a:r>
            <a:r>
              <a:rPr lang="en-US" dirty="0"/>
              <a:t>- GEORGIANA</a:t>
            </a:r>
          </a:p>
        </p:txBody>
      </p:sp>
    </p:spTree>
    <p:extLst>
      <p:ext uri="{BB962C8B-B14F-4D97-AF65-F5344CB8AC3E}">
        <p14:creationId xmlns:p14="http://schemas.microsoft.com/office/powerpoint/2010/main" val="321111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3E7EDA-9330-6DF0-877E-119FB7743477}"/>
              </a:ext>
            </a:extLst>
          </p:cNvPr>
          <p:cNvPicPr>
            <a:picLocks noGrp="1" noChangeAspect="1"/>
          </p:cNvPicPr>
          <p:nvPr>
            <p:ph idx="1"/>
          </p:nvPr>
        </p:nvPicPr>
        <p:blipFill rotWithShape="1">
          <a:blip r:embed="rId2"/>
          <a:srcRect b="7541"/>
          <a:stretch/>
        </p:blipFill>
        <p:spPr>
          <a:xfrm>
            <a:off x="643588" y="820615"/>
            <a:ext cx="10904824" cy="5785458"/>
          </a:xfrm>
        </p:spPr>
      </p:pic>
    </p:spTree>
    <p:extLst>
      <p:ext uri="{BB962C8B-B14F-4D97-AF65-F5344CB8AC3E}">
        <p14:creationId xmlns:p14="http://schemas.microsoft.com/office/powerpoint/2010/main" val="90618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8A1B-9D06-52EF-DB8C-FB20363BF3B7}"/>
              </a:ext>
            </a:extLst>
          </p:cNvPr>
          <p:cNvSpPr>
            <a:spLocks noGrp="1"/>
          </p:cNvSpPr>
          <p:nvPr>
            <p:ph type="title"/>
          </p:nvPr>
        </p:nvSpPr>
        <p:spPr/>
        <p:txBody>
          <a:bodyPr/>
          <a:lstStyle/>
          <a:p>
            <a:pPr algn="ctr"/>
            <a:r>
              <a:rPr lang="en-US" b="1" dirty="0"/>
              <a:t>1.2. </a:t>
            </a:r>
            <a:r>
              <a:rPr lang="ro-RO" b="1" dirty="0"/>
              <a:t>Analizele fizice ale solului</a:t>
            </a:r>
            <a:endParaRPr lang="en-US" b="1" dirty="0"/>
          </a:p>
        </p:txBody>
      </p:sp>
      <p:pic>
        <p:nvPicPr>
          <p:cNvPr id="5" name="Content Placeholder 4">
            <a:extLst>
              <a:ext uri="{FF2B5EF4-FFF2-40B4-BE49-F238E27FC236}">
                <a16:creationId xmlns:a16="http://schemas.microsoft.com/office/drawing/2014/main" id="{9C8D2CAF-2AFE-02DD-AC83-D8B6137F1ACA}"/>
              </a:ext>
            </a:extLst>
          </p:cNvPr>
          <p:cNvPicPr>
            <a:picLocks noGrp="1" noChangeAspect="1"/>
          </p:cNvPicPr>
          <p:nvPr>
            <p:ph idx="1"/>
          </p:nvPr>
        </p:nvPicPr>
        <p:blipFill>
          <a:blip r:embed="rId2"/>
          <a:stretch>
            <a:fillRect/>
          </a:stretch>
        </p:blipFill>
        <p:spPr>
          <a:xfrm>
            <a:off x="1382504" y="1825625"/>
            <a:ext cx="9426992" cy="4351338"/>
          </a:xfrm>
        </p:spPr>
      </p:pic>
    </p:spTree>
    <p:extLst>
      <p:ext uri="{BB962C8B-B14F-4D97-AF65-F5344CB8AC3E}">
        <p14:creationId xmlns:p14="http://schemas.microsoft.com/office/powerpoint/2010/main" val="57096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3541D-634B-ED43-D6C7-776BBBEDA8E2}"/>
              </a:ext>
            </a:extLst>
          </p:cNvPr>
          <p:cNvSpPr>
            <a:spLocks noGrp="1"/>
          </p:cNvSpPr>
          <p:nvPr>
            <p:ph type="title"/>
          </p:nvPr>
        </p:nvSpPr>
        <p:spPr/>
        <p:txBody>
          <a:bodyPr/>
          <a:lstStyle/>
          <a:p>
            <a:r>
              <a:rPr lang="ro-RO" sz="4400" b="1" dirty="0"/>
              <a:t>SOLUL DIN DEPRESIUNEA BĂII MARI</a:t>
            </a:r>
            <a:r>
              <a:rPr lang="en-US" sz="4400" b="1" dirty="0"/>
              <a:t>- PROBA 2</a:t>
            </a:r>
            <a:endParaRPr lang="en-US" b="1" dirty="0"/>
          </a:p>
        </p:txBody>
      </p:sp>
      <p:pic>
        <p:nvPicPr>
          <p:cNvPr id="4" name="Content Placeholder 3">
            <a:extLst>
              <a:ext uri="{FF2B5EF4-FFF2-40B4-BE49-F238E27FC236}">
                <a16:creationId xmlns:a16="http://schemas.microsoft.com/office/drawing/2014/main" id="{19981F0C-E55A-4880-7972-DC276400E40F}"/>
              </a:ext>
            </a:extLst>
          </p:cNvPr>
          <p:cNvPicPr>
            <a:picLocks noGrp="1" noChangeAspect="1"/>
          </p:cNvPicPr>
          <p:nvPr>
            <p:ph idx="1"/>
          </p:nvPr>
        </p:nvPicPr>
        <p:blipFill>
          <a:blip r:embed="rId2"/>
          <a:stretch>
            <a:fillRect/>
          </a:stretch>
        </p:blipFill>
        <p:spPr>
          <a:xfrm>
            <a:off x="838200" y="2392407"/>
            <a:ext cx="10515600" cy="3217773"/>
          </a:xfrm>
          <a:prstGeom prst="rect">
            <a:avLst/>
          </a:prstGeom>
        </p:spPr>
      </p:pic>
      <p:sp>
        <p:nvSpPr>
          <p:cNvPr id="5" name="TextBox 4">
            <a:extLst>
              <a:ext uri="{FF2B5EF4-FFF2-40B4-BE49-F238E27FC236}">
                <a16:creationId xmlns:a16="http://schemas.microsoft.com/office/drawing/2014/main" id="{A3C621F4-199B-DF99-F6B9-63592EE2FEEF}"/>
              </a:ext>
            </a:extLst>
          </p:cNvPr>
          <p:cNvSpPr txBox="1"/>
          <p:nvPr/>
        </p:nvSpPr>
        <p:spPr>
          <a:xfrm>
            <a:off x="3106948" y="5660246"/>
            <a:ext cx="5181600"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Fig. 1.10. Solul din depresiunea Băii Mari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58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387B-CE7F-CBDE-1295-7F2BFA926A17}"/>
              </a:ext>
            </a:extLst>
          </p:cNvPr>
          <p:cNvSpPr>
            <a:spLocks noGrp="1"/>
          </p:cNvSpPr>
          <p:nvPr>
            <p:ph type="title"/>
          </p:nvPr>
        </p:nvSpPr>
        <p:spPr/>
        <p:txBody>
          <a:bodyPr>
            <a:normAutofit fontScale="90000"/>
          </a:bodyPr>
          <a:lstStyle/>
          <a:p>
            <a:pPr algn="ctr"/>
            <a:r>
              <a:rPr lang="en-US" sz="4400" b="1" dirty="0"/>
              <a:t>2.</a:t>
            </a:r>
            <a:r>
              <a:rPr lang="ro-RO" sz="4400" b="1" dirty="0"/>
              <a:t>1. Analiza numărului de microorganisme din solul din depresiunea Băii Mari</a:t>
            </a:r>
            <a:endParaRPr lang="en-US" b="1" dirty="0"/>
          </a:p>
        </p:txBody>
      </p:sp>
      <p:pic>
        <p:nvPicPr>
          <p:cNvPr id="5" name="Content Placeholder 4">
            <a:extLst>
              <a:ext uri="{FF2B5EF4-FFF2-40B4-BE49-F238E27FC236}">
                <a16:creationId xmlns:a16="http://schemas.microsoft.com/office/drawing/2014/main" id="{B6FC14A2-35F4-ED1F-755F-650ED61959D7}"/>
              </a:ext>
            </a:extLst>
          </p:cNvPr>
          <p:cNvPicPr>
            <a:picLocks noGrp="1" noChangeAspect="1"/>
          </p:cNvPicPr>
          <p:nvPr>
            <p:ph idx="1"/>
          </p:nvPr>
        </p:nvPicPr>
        <p:blipFill>
          <a:blip r:embed="rId2"/>
          <a:stretch>
            <a:fillRect/>
          </a:stretch>
        </p:blipFill>
        <p:spPr>
          <a:xfrm>
            <a:off x="129396" y="2555503"/>
            <a:ext cx="6858594" cy="2328874"/>
          </a:xfrm>
        </p:spPr>
      </p:pic>
      <p:pic>
        <p:nvPicPr>
          <p:cNvPr id="6" name="Picture 5">
            <a:extLst>
              <a:ext uri="{FF2B5EF4-FFF2-40B4-BE49-F238E27FC236}">
                <a16:creationId xmlns:a16="http://schemas.microsoft.com/office/drawing/2014/main" id="{79E80C9F-AA6A-AF37-D143-0E5D4DC58690}"/>
              </a:ext>
            </a:extLst>
          </p:cNvPr>
          <p:cNvPicPr>
            <a:picLocks noChangeAspect="1"/>
          </p:cNvPicPr>
          <p:nvPr/>
        </p:nvPicPr>
        <p:blipFill>
          <a:blip r:embed="rId3"/>
          <a:stretch>
            <a:fillRect/>
          </a:stretch>
        </p:blipFill>
        <p:spPr>
          <a:xfrm>
            <a:off x="7119438" y="2369559"/>
            <a:ext cx="4712616" cy="2700762"/>
          </a:xfrm>
          <a:prstGeom prst="rect">
            <a:avLst/>
          </a:prstGeom>
        </p:spPr>
      </p:pic>
    </p:spTree>
    <p:extLst>
      <p:ext uri="{BB962C8B-B14F-4D97-AF65-F5344CB8AC3E}">
        <p14:creationId xmlns:p14="http://schemas.microsoft.com/office/powerpoint/2010/main" val="2005475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AD4801-4B56-80A1-582A-F6B1EFC124FF}"/>
              </a:ext>
            </a:extLst>
          </p:cNvPr>
          <p:cNvPicPr>
            <a:picLocks noGrp="1" noChangeAspect="1"/>
          </p:cNvPicPr>
          <p:nvPr>
            <p:ph idx="1"/>
          </p:nvPr>
        </p:nvPicPr>
        <p:blipFill>
          <a:blip r:embed="rId2"/>
          <a:stretch>
            <a:fillRect/>
          </a:stretch>
        </p:blipFill>
        <p:spPr>
          <a:xfrm>
            <a:off x="270606" y="1043795"/>
            <a:ext cx="11254284" cy="5204767"/>
          </a:xfrm>
        </p:spPr>
      </p:pic>
    </p:spTree>
    <p:extLst>
      <p:ext uri="{BB962C8B-B14F-4D97-AF65-F5344CB8AC3E}">
        <p14:creationId xmlns:p14="http://schemas.microsoft.com/office/powerpoint/2010/main" val="377865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2625A2-FBDF-1677-1176-4965102739F8}"/>
              </a:ext>
            </a:extLst>
          </p:cNvPr>
          <p:cNvPicPr>
            <a:picLocks noGrp="1" noChangeAspect="1"/>
          </p:cNvPicPr>
          <p:nvPr>
            <p:ph idx="1"/>
          </p:nvPr>
        </p:nvPicPr>
        <p:blipFill>
          <a:blip r:embed="rId2"/>
          <a:stretch>
            <a:fillRect/>
          </a:stretch>
        </p:blipFill>
        <p:spPr>
          <a:xfrm>
            <a:off x="143456" y="1040621"/>
            <a:ext cx="11905087" cy="5256662"/>
          </a:xfrm>
        </p:spPr>
      </p:pic>
    </p:spTree>
    <p:extLst>
      <p:ext uri="{BB962C8B-B14F-4D97-AF65-F5344CB8AC3E}">
        <p14:creationId xmlns:p14="http://schemas.microsoft.com/office/powerpoint/2010/main" val="397410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F1D6-F307-F198-BD34-352F7BF48048}"/>
              </a:ext>
            </a:extLst>
          </p:cNvPr>
          <p:cNvSpPr>
            <a:spLocks noGrp="1"/>
          </p:cNvSpPr>
          <p:nvPr>
            <p:ph type="title"/>
          </p:nvPr>
        </p:nvSpPr>
        <p:spPr/>
        <p:txBody>
          <a:bodyPr/>
          <a:lstStyle/>
          <a:p>
            <a:pPr algn="ctr"/>
            <a:r>
              <a:rPr lang="en-US" b="1" dirty="0"/>
              <a:t>2.2. </a:t>
            </a:r>
            <a:r>
              <a:rPr lang="ro-RO" b="1" dirty="0"/>
              <a:t>Analizele fizice ale solului</a:t>
            </a:r>
            <a:endParaRPr lang="en-US" b="1" dirty="0"/>
          </a:p>
        </p:txBody>
      </p:sp>
      <p:pic>
        <p:nvPicPr>
          <p:cNvPr id="5" name="Content Placeholder 4">
            <a:extLst>
              <a:ext uri="{FF2B5EF4-FFF2-40B4-BE49-F238E27FC236}">
                <a16:creationId xmlns:a16="http://schemas.microsoft.com/office/drawing/2014/main" id="{4CD26658-97B5-203F-1FAD-24F7444C1F24}"/>
              </a:ext>
            </a:extLst>
          </p:cNvPr>
          <p:cNvPicPr>
            <a:picLocks noGrp="1" noChangeAspect="1"/>
          </p:cNvPicPr>
          <p:nvPr>
            <p:ph idx="1"/>
          </p:nvPr>
        </p:nvPicPr>
        <p:blipFill>
          <a:blip r:embed="rId2"/>
          <a:stretch>
            <a:fillRect/>
          </a:stretch>
        </p:blipFill>
        <p:spPr>
          <a:xfrm>
            <a:off x="1382504" y="1825625"/>
            <a:ext cx="9426992" cy="4351338"/>
          </a:xfrm>
        </p:spPr>
      </p:pic>
    </p:spTree>
    <p:extLst>
      <p:ext uri="{BB962C8B-B14F-4D97-AF65-F5344CB8AC3E}">
        <p14:creationId xmlns:p14="http://schemas.microsoft.com/office/powerpoint/2010/main" val="1002081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477B-2FD6-E183-B493-9AE9ADCFD186}"/>
              </a:ext>
            </a:extLst>
          </p:cNvPr>
          <p:cNvSpPr>
            <a:spLocks noGrp="1"/>
          </p:cNvSpPr>
          <p:nvPr>
            <p:ph type="title"/>
          </p:nvPr>
        </p:nvSpPr>
        <p:spPr/>
        <p:txBody>
          <a:bodyPr/>
          <a:lstStyle/>
          <a:p>
            <a:pPr algn="ctr"/>
            <a:r>
              <a:rPr lang="en-US" b="1" dirty="0"/>
              <a:t>CONCLUZII</a:t>
            </a:r>
          </a:p>
        </p:txBody>
      </p:sp>
      <p:sp>
        <p:nvSpPr>
          <p:cNvPr id="3" name="Content Placeholder 2">
            <a:extLst>
              <a:ext uri="{FF2B5EF4-FFF2-40B4-BE49-F238E27FC236}">
                <a16:creationId xmlns:a16="http://schemas.microsoft.com/office/drawing/2014/main" id="{72933D24-536A-D7C6-688D-C7CD663B5FB8}"/>
              </a:ext>
            </a:extLst>
          </p:cNvPr>
          <p:cNvSpPr>
            <a:spLocks noGrp="1"/>
          </p:cNvSpPr>
          <p:nvPr>
            <p:ph idx="1"/>
          </p:nvPr>
        </p:nvSpPr>
        <p:spPr/>
        <p:txBody>
          <a:bodyPr>
            <a:normAutofit fontScale="77500" lnSpcReduction="20000"/>
          </a:bodyPr>
          <a:lstStyle/>
          <a:p>
            <a:pPr marL="342900" marR="0" indent="-342900" algn="just">
              <a:lnSpc>
                <a:spcPct val="150000"/>
              </a:lnSpc>
              <a:spcBef>
                <a:spcPts val="0"/>
              </a:spcBef>
              <a:spcAft>
                <a:spcPts val="800"/>
              </a:spcAft>
              <a:buFont typeface="+mj-lt"/>
              <a:buAutoNum type="arabicPeriod"/>
            </a:pPr>
            <a:r>
              <a:rPr lang="ro-RO" sz="2800" kern="100" dirty="0">
                <a:latin typeface="Times New Roman" panose="02020603050405020304" pitchFamily="18" charset="0"/>
                <a:ea typeface="Calibri" panose="020F0502020204030204" pitchFamily="34" charset="0"/>
                <a:cs typeface="Times New Roman" panose="02020603050405020304" pitchFamily="18" charset="0"/>
              </a:rPr>
              <a:t>P</a:t>
            </a: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entru ambele tipuri de sol  se observă că în toate cele 4 straturi analizate, numărul de bacterii este dominant în raport cu fungii (drojdiile </a:t>
            </a:r>
            <a:r>
              <a:rPr lang="ro-RO" sz="2800" kern="100" dirty="0" err="1">
                <a:effectLst/>
                <a:latin typeface="Times New Roman" panose="02020603050405020304" pitchFamily="18" charset="0"/>
                <a:ea typeface="Calibri" panose="020F0502020204030204" pitchFamily="34" charset="0"/>
                <a:cs typeface="Times New Roman" panose="02020603050405020304" pitchFamily="18" charset="0"/>
              </a:rPr>
              <a:t>şi</a:t>
            </a: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 mucegaiurile), astfel acestea reprezintă cea mai mare </a:t>
            </a:r>
            <a:r>
              <a:rPr lang="ro-RO" sz="2800" kern="100" dirty="0" err="1">
                <a:effectLst/>
                <a:latin typeface="Times New Roman" panose="02020603050405020304" pitchFamily="18" charset="0"/>
                <a:ea typeface="Calibri" panose="020F0502020204030204" pitchFamily="34" charset="0"/>
                <a:cs typeface="Times New Roman" panose="02020603050405020304" pitchFamily="18" charset="0"/>
              </a:rPr>
              <a:t>proporţie</a:t>
            </a: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 din numărul total de microorganisme.</a:t>
            </a:r>
          </a:p>
          <a:p>
            <a:pPr marL="342900" marR="0" indent="-342900" algn="just">
              <a:lnSpc>
                <a:spcPct val="150000"/>
              </a:lnSpc>
              <a:spcBef>
                <a:spcPts val="0"/>
              </a:spcBef>
              <a:spcAft>
                <a:spcPts val="800"/>
              </a:spcAft>
              <a:buFont typeface="+mj-lt"/>
              <a:buAutoNum type="arabicPeriod"/>
            </a:pPr>
            <a:r>
              <a:rPr lang="ro-RO" sz="2800" kern="100" dirty="0">
                <a:latin typeface="Times New Roman" panose="02020603050405020304" pitchFamily="18" charset="0"/>
                <a:ea typeface="Calibri" panose="020F0502020204030204" pitchFamily="34" charset="0"/>
                <a:cs typeface="Times New Roman" panose="02020603050405020304" pitchFamily="18" charset="0"/>
              </a:rPr>
              <a:t>Numărul bacteriilor din Proba 1 (solul de câmp) depășește cu până 10 ori mai mult decât numărul bacteriilor din Proba 2 (solul expus poluării).</a:t>
            </a:r>
            <a:endParaRPr lang="ro-RO"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AutoNum type="arabicPeriod"/>
            </a:pP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Prin aspectul analizei microbiologice ale celor două probe de sol, solul de câmp deține un număr total de germenii mult mai mare decât solul din depresiunea Băii Mari, fapt ce demonstrează că solul de câmp are o activitate biologică mai intensă decât celălalt sol. (P1- 175.600;  P2- 24.750)</a:t>
            </a:r>
          </a:p>
          <a:p>
            <a:endParaRPr lang="en-US" dirty="0"/>
          </a:p>
        </p:txBody>
      </p:sp>
    </p:spTree>
    <p:extLst>
      <p:ext uri="{BB962C8B-B14F-4D97-AF65-F5344CB8AC3E}">
        <p14:creationId xmlns:p14="http://schemas.microsoft.com/office/powerpoint/2010/main" val="3101777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0FC3-DF0D-1F7A-D791-0023E602038B}"/>
              </a:ext>
            </a:extLst>
          </p:cNvPr>
          <p:cNvSpPr>
            <a:spLocks noGrp="1"/>
          </p:cNvSpPr>
          <p:nvPr>
            <p:ph type="title"/>
          </p:nvPr>
        </p:nvSpPr>
        <p:spPr/>
        <p:txBody>
          <a:bodyPr/>
          <a:lstStyle/>
          <a:p>
            <a:pPr algn="ctr"/>
            <a:r>
              <a:rPr lang="ro-RO" b="1" dirty="0"/>
              <a:t>CONCLUZII</a:t>
            </a:r>
            <a:endParaRPr lang="en-US" b="1" dirty="0"/>
          </a:p>
        </p:txBody>
      </p:sp>
      <p:sp>
        <p:nvSpPr>
          <p:cNvPr id="3" name="Content Placeholder 2">
            <a:extLst>
              <a:ext uri="{FF2B5EF4-FFF2-40B4-BE49-F238E27FC236}">
                <a16:creationId xmlns:a16="http://schemas.microsoft.com/office/drawing/2014/main" id="{D3605B1A-87BC-5ECA-6B1D-7587BF62C5D9}"/>
              </a:ext>
            </a:extLst>
          </p:cNvPr>
          <p:cNvSpPr>
            <a:spLocks noGrp="1"/>
          </p:cNvSpPr>
          <p:nvPr>
            <p:ph idx="1"/>
          </p:nvPr>
        </p:nvSpPr>
        <p:spPr/>
        <p:txBody>
          <a:bodyPr>
            <a:normAutofit fontScale="70000" lnSpcReduction="20000"/>
          </a:bodyPr>
          <a:lstStyle/>
          <a:p>
            <a:pPr marL="0" marR="0" lvl="0" indent="0" algn="just">
              <a:lnSpc>
                <a:spcPct val="150000"/>
              </a:lnSpc>
              <a:spcBef>
                <a:spcPts val="0"/>
              </a:spcBef>
              <a:spcAft>
                <a:spcPts val="0"/>
              </a:spcAft>
              <a:buNone/>
            </a:pPr>
            <a:r>
              <a:rPr lang="ro-RO" sz="2800" kern="100" dirty="0">
                <a:latin typeface="Times New Roman" panose="02020603050405020304" pitchFamily="18" charset="0"/>
                <a:ea typeface="Calibri" panose="020F0502020204030204" pitchFamily="34"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Drojdiile</a:t>
            </a:r>
            <a:r>
              <a:rPr lang="ro-RO" sz="2800" dirty="0">
                <a:latin typeface="Times New Roman" panose="02020603050405020304" pitchFamily="18" charset="0"/>
                <a:cs typeface="Times New Roman" panose="02020603050405020304" pitchFamily="18" charset="0"/>
              </a:rPr>
              <a:t> din sol</a:t>
            </a:r>
            <a:r>
              <a:rPr lang="en-US" sz="2800" dirty="0">
                <a:latin typeface="Times New Roman" panose="02020603050405020304" pitchFamily="18" charset="0"/>
                <a:cs typeface="Times New Roman" panose="02020603050405020304" pitchFamily="18" charset="0"/>
              </a:rPr>
              <a:t> se </a:t>
            </a:r>
            <a:r>
              <a:rPr lang="en-US" sz="2800" dirty="0" err="1">
                <a:latin typeface="Times New Roman" panose="02020603050405020304" pitchFamily="18" charset="0"/>
                <a:cs typeface="Times New Roman" panose="02020603050405020304" pitchFamily="18" charset="0"/>
              </a:rPr>
              <a:t>întâlnesc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în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straturile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superficiale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până</a:t>
            </a:r>
            <a:r>
              <a:rPr lang="en-US" sz="2800" dirty="0">
                <a:latin typeface="Times New Roman" panose="02020603050405020304" pitchFamily="18" charset="0"/>
                <a:cs typeface="Times New Roman" panose="02020603050405020304" pitchFamily="18" charset="0"/>
              </a:rPr>
              <a:t> la</a:t>
            </a:r>
            <a:r>
              <a:rPr lang="ro-RO" sz="2800" dirty="0">
                <a:latin typeface="Times New Roman" panose="02020603050405020304" pitchFamily="18" charset="0"/>
                <a:cs typeface="Times New Roman" panose="02020603050405020304" pitchFamily="18" charset="0"/>
              </a:rPr>
              <a:t> a</a:t>
            </a:r>
            <a:r>
              <a:rPr lang="en-US" sz="2800" dirty="0" err="1">
                <a:latin typeface="Times New Roman" panose="02020603050405020304" pitchFamily="18" charset="0"/>
                <a:cs typeface="Times New Roman" panose="02020603050405020304" pitchFamily="18" charset="0"/>
              </a:rPr>
              <a:t>dâncimi</a:t>
            </a:r>
            <a:r>
              <a:rPr lang="en-US" sz="2800" dirty="0">
                <a:latin typeface="Times New Roman" panose="02020603050405020304" pitchFamily="18" charset="0"/>
                <a:cs typeface="Times New Roman" panose="02020603050405020304" pitchFamily="18" charset="0"/>
              </a:rPr>
              <a:t> de </a:t>
            </a:r>
            <a:r>
              <a:rPr lang="en-US" sz="2800" dirty="0" err="1">
                <a:latin typeface="Times New Roman" panose="02020603050405020304" pitchFamily="18" charset="0"/>
                <a:cs typeface="Times New Roman" panose="02020603050405020304" pitchFamily="18" charset="0"/>
              </a:rPr>
              <a:t>aproximativ</a:t>
            </a:r>
            <a:r>
              <a:rPr lang="en-US" sz="2800" dirty="0">
                <a:latin typeface="Times New Roman" panose="02020603050405020304" pitchFamily="18" charset="0"/>
                <a:cs typeface="Times New Roman" panose="02020603050405020304" pitchFamily="18" charset="0"/>
              </a:rPr>
              <a:t> 30 cm, </a:t>
            </a:r>
            <a:r>
              <a:rPr lang="en-US" sz="2800" dirty="0" err="1">
                <a:latin typeface="Times New Roman" panose="02020603050405020304" pitchFamily="18" charset="0"/>
                <a:cs typeface="Times New Roman" panose="02020603050405020304" pitchFamily="18" charset="0"/>
              </a:rPr>
              <a:t>în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concentraţii</a:t>
            </a:r>
            <a:r>
              <a:rPr lang="en-US" sz="2800" dirty="0">
                <a:latin typeface="Times New Roman" panose="02020603050405020304" pitchFamily="18" charset="0"/>
                <a:cs typeface="Times New Roman" panose="02020603050405020304" pitchFamily="18" charset="0"/>
              </a:rPr>
              <a:t> de</a:t>
            </a:r>
            <a:r>
              <a:rPr lang="ro-RO" sz="2800" dirty="0">
                <a:latin typeface="Times New Roman" panose="02020603050405020304" pitchFamily="18" charset="0"/>
                <a:cs typeface="Times New Roman" panose="02020603050405020304" pitchFamily="18" charset="0"/>
              </a:rPr>
              <a:t> </a:t>
            </a: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10</a:t>
            </a:r>
            <a:r>
              <a:rPr lang="ro-RO" sz="28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 sau 10</a:t>
            </a:r>
            <a:r>
              <a:rPr lang="ro-RO" sz="28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ro-RO" sz="28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2800" dirty="0">
                <a:latin typeface="Times New Roman" panose="02020603050405020304" pitchFamily="18" charset="0"/>
                <a:ea typeface="Calibri" panose="020F0502020204030204" pitchFamily="34" charset="0"/>
                <a:cs typeface="Times New Roman" panose="02020603050405020304" pitchFamily="18" charset="0"/>
              </a:rPr>
              <a:t>  Acest fapt este demonstrat prin rezultatele obținute, astfel că n</a:t>
            </a:r>
            <a:r>
              <a:rPr lang="ro-RO" sz="2800" dirty="0">
                <a:effectLst/>
                <a:latin typeface="Times New Roman" panose="02020603050405020304" pitchFamily="18" charset="0"/>
                <a:ea typeface="Calibri" panose="020F0502020204030204" pitchFamily="34" charset="0"/>
                <a:cs typeface="Times New Roman" panose="02020603050405020304" pitchFamily="18" charset="0"/>
              </a:rPr>
              <a:t>umărul drojdiilor din cele două probe este descrescător în funcție de înaintarea în adâncime.</a:t>
            </a:r>
            <a:r>
              <a:rPr lang="ro-RO" sz="2800" dirty="0">
                <a:latin typeface="Times New Roman" panose="02020603050405020304" pitchFamily="18" charset="0"/>
                <a:ea typeface="Calibri" panose="020F0502020204030204" pitchFamily="34" charset="0"/>
                <a:cs typeface="Times New Roman" panose="02020603050405020304" pitchFamily="18" charset="0"/>
              </a:rPr>
              <a:t> </a:t>
            </a:r>
            <a:endParaRPr lang="ro-RO" sz="2800" dirty="0">
              <a:latin typeface="Times New Roman" panose="02020603050405020304" pitchFamily="18" charset="0"/>
              <a:ea typeface="Calibri" panose="020F0502020204030204" pitchFamily="34" charset="0"/>
            </a:endParaRPr>
          </a:p>
          <a:p>
            <a:pPr marL="0" indent="0">
              <a:lnSpc>
                <a:spcPct val="150000"/>
              </a:lnSpc>
              <a:buNone/>
            </a:pPr>
            <a:r>
              <a:rPr lang="ro-RO" sz="2800" dirty="0">
                <a:latin typeface="Times New Roman" panose="02020603050405020304" pitchFamily="18" charset="0"/>
                <a:ea typeface="Calibri" panose="020F0502020204030204" pitchFamily="34" charset="0"/>
              </a:rPr>
              <a:t>5</a:t>
            </a:r>
            <a:r>
              <a:rPr lang="ro-RO" sz="2800" dirty="0">
                <a:effectLst/>
                <a:latin typeface="Times New Roman" panose="02020603050405020304" pitchFamily="18" charset="0"/>
                <a:ea typeface="Calibri" panose="020F0502020204030204" pitchFamily="34" charset="0"/>
              </a:rPr>
              <a:t>. </a:t>
            </a:r>
            <a:r>
              <a:rPr lang="ro-RO" sz="2800" dirty="0" err="1">
                <a:effectLst/>
                <a:latin typeface="Times New Roman" panose="02020603050405020304" pitchFamily="18" charset="0"/>
                <a:ea typeface="Calibri" panose="020F0502020204030204" pitchFamily="34" charset="0"/>
              </a:rPr>
              <a:t>Prezenţa</a:t>
            </a:r>
            <a:r>
              <a:rPr lang="ro-RO" sz="2800" dirty="0">
                <a:effectLst/>
                <a:latin typeface="Times New Roman" panose="02020603050405020304" pitchFamily="18" charset="0"/>
                <a:ea typeface="Calibri" panose="020F0502020204030204" pitchFamily="34" charset="0"/>
              </a:rPr>
              <a:t> în număr mai mare a </a:t>
            </a:r>
            <a:r>
              <a:rPr lang="ro-RO" sz="2800" i="1" dirty="0">
                <a:effectLst/>
                <a:latin typeface="Times New Roman" panose="02020603050405020304" pitchFamily="18" charset="0"/>
                <a:ea typeface="Calibri" panose="020F0502020204030204" pitchFamily="34" charset="0"/>
              </a:rPr>
              <a:t>drojdiilor</a:t>
            </a:r>
            <a:r>
              <a:rPr lang="ro-RO" sz="2800" dirty="0">
                <a:effectLst/>
                <a:latin typeface="Times New Roman" panose="02020603050405020304" pitchFamily="18" charset="0"/>
                <a:ea typeface="Calibri" panose="020F0502020204030204" pitchFamily="34" charset="0"/>
              </a:rPr>
              <a:t> în primul strat poate fi explicată printr-o mai bună aerare a solului, ceea ce permite dezvoltarea acestora în </a:t>
            </a:r>
            <a:r>
              <a:rPr lang="ro-RO" sz="2800" dirty="0" err="1">
                <a:effectLst/>
                <a:latin typeface="Times New Roman" panose="02020603050405020304" pitchFamily="18" charset="0"/>
                <a:ea typeface="Calibri" panose="020F0502020204030204" pitchFamily="34" charset="0"/>
              </a:rPr>
              <a:t>condiţii</a:t>
            </a:r>
            <a:r>
              <a:rPr lang="ro-RO" sz="2800" dirty="0">
                <a:effectLst/>
                <a:latin typeface="Times New Roman" panose="02020603050405020304" pitchFamily="18" charset="0"/>
                <a:ea typeface="Calibri" panose="020F0502020204030204" pitchFamily="34" charset="0"/>
              </a:rPr>
              <a:t> de aerobioză cu accelerarea proceselor de </a:t>
            </a:r>
            <a:r>
              <a:rPr lang="ro-RO" sz="2800" dirty="0" err="1">
                <a:effectLst/>
                <a:latin typeface="Times New Roman" panose="02020603050405020304" pitchFamily="18" charset="0"/>
                <a:ea typeface="Calibri" panose="020F0502020204030204" pitchFamily="34" charset="0"/>
              </a:rPr>
              <a:t>creştere</a:t>
            </a:r>
            <a:r>
              <a:rPr lang="ro-RO" sz="2800" dirty="0">
                <a:effectLst/>
                <a:latin typeface="Times New Roman" panose="02020603050405020304" pitchFamily="18" charset="0"/>
                <a:ea typeface="Calibri" panose="020F0502020204030204" pitchFamily="34" charset="0"/>
              </a:rPr>
              <a:t> </a:t>
            </a:r>
            <a:r>
              <a:rPr lang="ro-RO" sz="2800" dirty="0" err="1">
                <a:effectLst/>
                <a:latin typeface="Times New Roman" panose="02020603050405020304" pitchFamily="18" charset="0"/>
                <a:ea typeface="Calibri" panose="020F0502020204030204" pitchFamily="34" charset="0"/>
              </a:rPr>
              <a:t>şi</a:t>
            </a:r>
            <a:r>
              <a:rPr lang="ro-RO" sz="2800" dirty="0">
                <a:effectLst/>
                <a:latin typeface="Times New Roman" panose="02020603050405020304" pitchFamily="18" charset="0"/>
                <a:ea typeface="Calibri" panose="020F0502020204030204" pitchFamily="34" charset="0"/>
              </a:rPr>
              <a:t> înmugurire, comparativ cu substraturile anaerobe în care au loc procese fermentative ale glucidelor cu eliberarea unei </a:t>
            </a:r>
            <a:r>
              <a:rPr lang="ro-RO" sz="2800" dirty="0" err="1">
                <a:effectLst/>
                <a:latin typeface="Times New Roman" panose="02020603050405020304" pitchFamily="18" charset="0"/>
                <a:ea typeface="Calibri" panose="020F0502020204030204" pitchFamily="34" charset="0"/>
              </a:rPr>
              <a:t>cantităţi</a:t>
            </a:r>
            <a:r>
              <a:rPr lang="ro-RO" sz="2800" dirty="0">
                <a:effectLst/>
                <a:latin typeface="Times New Roman" panose="02020603050405020304" pitchFamily="18" charset="0"/>
                <a:ea typeface="Calibri" panose="020F0502020204030204" pitchFamily="34" charset="0"/>
              </a:rPr>
              <a:t> minime de energie </a:t>
            </a:r>
            <a:r>
              <a:rPr lang="ro-RO" sz="2800" dirty="0" err="1">
                <a:effectLst/>
                <a:latin typeface="Times New Roman" panose="02020603050405020304" pitchFamily="18" charset="0"/>
                <a:ea typeface="Calibri" panose="020F0502020204030204" pitchFamily="34" charset="0"/>
              </a:rPr>
              <a:t>şi</a:t>
            </a:r>
            <a:r>
              <a:rPr lang="ro-RO" sz="2800" dirty="0">
                <a:effectLst/>
                <a:latin typeface="Times New Roman" panose="02020603050405020304" pitchFamily="18" charset="0"/>
                <a:ea typeface="Calibri" panose="020F0502020204030204" pitchFamily="34" charset="0"/>
              </a:rPr>
              <a:t> diminuarea proceselor de multiplicare</a:t>
            </a:r>
          </a:p>
          <a:p>
            <a:pPr marL="0" indent="0">
              <a:lnSpc>
                <a:spcPct val="150000"/>
              </a:lnSpc>
              <a:buNone/>
            </a:pPr>
            <a:r>
              <a:rPr lang="ro-RO" sz="2800" dirty="0">
                <a:latin typeface="Times New Roman" panose="02020603050405020304" pitchFamily="18" charset="0"/>
                <a:ea typeface="Calibri" panose="020F0502020204030204" pitchFamily="34" charset="0"/>
                <a:cs typeface="Times New Roman" panose="02020603050405020304" pitchFamily="18" charset="0"/>
              </a:rPr>
              <a:t>6. Drojdiile apar în valorii mărite în solul expus poluării, fapt ce duce la ipoteza că există concentrații mai mari de glucide. </a:t>
            </a:r>
          </a:p>
          <a:p>
            <a:endParaRPr lang="en-US" dirty="0"/>
          </a:p>
        </p:txBody>
      </p:sp>
    </p:spTree>
    <p:extLst>
      <p:ext uri="{BB962C8B-B14F-4D97-AF65-F5344CB8AC3E}">
        <p14:creationId xmlns:p14="http://schemas.microsoft.com/office/powerpoint/2010/main" val="805589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3918-E640-72C8-F377-01AA71543C22}"/>
              </a:ext>
            </a:extLst>
          </p:cNvPr>
          <p:cNvSpPr>
            <a:spLocks noGrp="1"/>
          </p:cNvSpPr>
          <p:nvPr>
            <p:ph type="title"/>
          </p:nvPr>
        </p:nvSpPr>
        <p:spPr/>
        <p:txBody>
          <a:bodyPr/>
          <a:lstStyle/>
          <a:p>
            <a:pPr algn="ctr"/>
            <a:r>
              <a:rPr lang="ro-RO" b="1" dirty="0"/>
              <a:t>CONCLUZII</a:t>
            </a:r>
            <a:endParaRPr lang="en-US" b="1" dirty="0"/>
          </a:p>
        </p:txBody>
      </p:sp>
      <p:sp>
        <p:nvSpPr>
          <p:cNvPr id="3" name="Content Placeholder 2">
            <a:extLst>
              <a:ext uri="{FF2B5EF4-FFF2-40B4-BE49-F238E27FC236}">
                <a16:creationId xmlns:a16="http://schemas.microsoft.com/office/drawing/2014/main" id="{DBDBC874-F885-F536-B10E-3E9E403EA739}"/>
              </a:ext>
            </a:extLst>
          </p:cNvPr>
          <p:cNvSpPr>
            <a:spLocks noGrp="1"/>
          </p:cNvSpPr>
          <p:nvPr>
            <p:ph idx="1"/>
          </p:nvPr>
        </p:nvSpPr>
        <p:spPr/>
        <p:txBody>
          <a:bodyPr>
            <a:normAutofit fontScale="62500" lnSpcReduction="20000"/>
          </a:bodyPr>
          <a:lstStyle/>
          <a:p>
            <a:pPr marL="0" indent="0">
              <a:lnSpc>
                <a:spcPct val="150000"/>
              </a:lnSpc>
              <a:buNone/>
            </a:pPr>
            <a:r>
              <a:rPr lang="ro-RO" sz="2800" dirty="0">
                <a:latin typeface="Times New Roman" panose="02020603050405020304" pitchFamily="18" charset="0"/>
                <a:ea typeface="Calibri" panose="020F0502020204030204" pitchFamily="34" charset="0"/>
                <a:cs typeface="Times New Roman" panose="02020603050405020304" pitchFamily="18" charset="0"/>
              </a:rPr>
              <a:t>7. Mucegaiurile analizate din cele două probe de sol au fost evidențiate cu preponderență de genurile: </a:t>
            </a:r>
            <a:r>
              <a:rPr lang="ro-RO" sz="2800" i="1" dirty="0">
                <a:latin typeface="Times New Roman" panose="02020603050405020304" pitchFamily="18" charset="0"/>
                <a:ea typeface="Calibri" panose="020F0502020204030204" pitchFamily="34" charset="0"/>
                <a:cs typeface="Times New Roman" panose="02020603050405020304" pitchFamily="18" charset="0"/>
              </a:rPr>
              <a:t>Penicillium, </a:t>
            </a:r>
            <a:r>
              <a:rPr lang="ro-RO" sz="2800" i="1" dirty="0" err="1">
                <a:latin typeface="Times New Roman" panose="02020603050405020304" pitchFamily="18" charset="0"/>
                <a:ea typeface="Calibri" panose="020F0502020204030204" pitchFamily="34" charset="0"/>
                <a:cs typeface="Times New Roman" panose="02020603050405020304" pitchFamily="18" charset="0"/>
              </a:rPr>
              <a:t>Mucor</a:t>
            </a:r>
            <a:r>
              <a:rPr lang="ro-RO" sz="2800" i="1" dirty="0">
                <a:latin typeface="Times New Roman" panose="02020603050405020304" pitchFamily="18" charset="0"/>
                <a:ea typeface="Calibri" panose="020F0502020204030204" pitchFamily="34" charset="0"/>
                <a:cs typeface="Times New Roman" panose="02020603050405020304" pitchFamily="18" charset="0"/>
              </a:rPr>
              <a:t>, </a:t>
            </a:r>
            <a:r>
              <a:rPr lang="ro-RO" sz="2800" i="1" dirty="0" err="1">
                <a:latin typeface="Times New Roman" panose="02020603050405020304" pitchFamily="18" charset="0"/>
                <a:ea typeface="Calibri" panose="020F0502020204030204" pitchFamily="34" charset="0"/>
                <a:cs typeface="Times New Roman" panose="02020603050405020304" pitchFamily="18" charset="0"/>
              </a:rPr>
              <a:t>Rhizopus</a:t>
            </a:r>
            <a:r>
              <a:rPr lang="ro-RO" sz="2800" i="1" dirty="0">
                <a:latin typeface="Times New Roman" panose="02020603050405020304" pitchFamily="18" charset="0"/>
                <a:ea typeface="Calibri" panose="020F0502020204030204" pitchFamily="34" charset="0"/>
                <a:cs typeface="Times New Roman" panose="02020603050405020304" pitchFamily="18" charset="0"/>
              </a:rPr>
              <a:t>, </a:t>
            </a:r>
            <a:r>
              <a:rPr lang="ro-RO" sz="2800" i="1" dirty="0" err="1">
                <a:latin typeface="Times New Roman" panose="02020603050405020304" pitchFamily="18" charset="0"/>
                <a:ea typeface="Calibri" panose="020F0502020204030204" pitchFamily="34" charset="0"/>
                <a:cs typeface="Times New Roman" panose="02020603050405020304" pitchFamily="18" charset="0"/>
              </a:rPr>
              <a:t>Aspergillus</a:t>
            </a:r>
            <a:r>
              <a:rPr lang="ro-RO" sz="2800" i="1" dirty="0">
                <a:latin typeface="Times New Roman" panose="02020603050405020304" pitchFamily="18" charset="0"/>
                <a:ea typeface="Calibri" panose="020F0502020204030204" pitchFamily="34" charset="0"/>
                <a:cs typeface="Times New Roman" panose="02020603050405020304" pitchFamily="18" charset="0"/>
              </a:rPr>
              <a:t>, </a:t>
            </a:r>
            <a:r>
              <a:rPr lang="ro-RO" sz="2800" i="1" dirty="0" err="1">
                <a:latin typeface="Times New Roman" panose="02020603050405020304" pitchFamily="18" charset="0"/>
                <a:ea typeface="Calibri" panose="020F0502020204030204" pitchFamily="34" charset="0"/>
                <a:cs typeface="Times New Roman" panose="02020603050405020304" pitchFamily="18" charset="0"/>
              </a:rPr>
              <a:t>Trichoderma</a:t>
            </a:r>
            <a:r>
              <a:rPr lang="ro-RO" sz="2800" i="1" dirty="0">
                <a:latin typeface="Times New Roman" panose="02020603050405020304" pitchFamily="18" charset="0"/>
                <a:ea typeface="Calibri" panose="020F0502020204030204" pitchFamily="34" charset="0"/>
                <a:cs typeface="Times New Roman" panose="02020603050405020304" pitchFamily="18" charset="0"/>
              </a:rPr>
              <a:t>, </a:t>
            </a:r>
            <a:r>
              <a:rPr lang="ro-RO" sz="2800" i="1" dirty="0" err="1">
                <a:latin typeface="Times New Roman" panose="02020603050405020304" pitchFamily="18" charset="0"/>
                <a:ea typeface="Calibri" panose="020F0502020204030204" pitchFamily="34" charset="0"/>
                <a:cs typeface="Times New Roman" panose="02020603050405020304" pitchFamily="18" charset="0"/>
              </a:rPr>
              <a:t>Fusarium</a:t>
            </a:r>
            <a:r>
              <a:rPr lang="ro-RO" sz="2800" i="1" dirty="0">
                <a:latin typeface="Times New Roman" panose="02020603050405020304" pitchFamily="18" charset="0"/>
                <a:ea typeface="Calibri" panose="020F0502020204030204" pitchFamily="34" charset="0"/>
                <a:cs typeface="Times New Roman" panose="02020603050405020304" pitchFamily="18" charset="0"/>
              </a:rPr>
              <a:t>, </a:t>
            </a:r>
            <a:r>
              <a:rPr lang="ro-RO" sz="2800" i="1" dirty="0" err="1">
                <a:latin typeface="Times New Roman" panose="02020603050405020304" pitchFamily="18" charset="0"/>
                <a:ea typeface="Calibri" panose="020F0502020204030204" pitchFamily="34" charset="0"/>
                <a:cs typeface="Times New Roman" panose="02020603050405020304" pitchFamily="18" charset="0"/>
              </a:rPr>
              <a:t>Alternaria</a:t>
            </a:r>
            <a:r>
              <a:rPr lang="ro-RO" sz="2800" dirty="0">
                <a:latin typeface="Times New Roman" panose="02020603050405020304" pitchFamily="18" charset="0"/>
                <a:ea typeface="Calibri" panose="020F0502020204030204" pitchFamily="34" charset="0"/>
                <a:cs typeface="Times New Roman" panose="02020603050405020304" pitchFamily="18" charset="0"/>
              </a:rPr>
              <a:t>.</a:t>
            </a:r>
            <a:endParaRPr lang="ro-RO" sz="2800" dirty="0">
              <a:latin typeface="Times New Roman" panose="02020603050405020304" pitchFamily="18" charset="0"/>
              <a:cs typeface="Times New Roman" panose="02020603050405020304" pitchFamily="18" charset="0"/>
            </a:endParaRPr>
          </a:p>
          <a:p>
            <a:pPr marL="0" indent="0">
              <a:lnSpc>
                <a:spcPct val="150000"/>
              </a:lnSpc>
              <a:buNone/>
            </a:pPr>
            <a:r>
              <a:rPr lang="ro-RO" sz="2800" dirty="0">
                <a:latin typeface="Times New Roman" panose="02020603050405020304" pitchFamily="18" charset="0"/>
                <a:cs typeface="Times New Roman" panose="02020603050405020304" pitchFamily="18" charset="0"/>
              </a:rPr>
              <a:t>8. Din punct de vedere al analizei de umiditate ale celor două tipuri de sol, observăm o ușoară asemănare a gradului de umiditate cuprins între 16,2%– 26,4%.</a:t>
            </a:r>
          </a:p>
          <a:p>
            <a:pPr marL="0" indent="0">
              <a:lnSpc>
                <a:spcPct val="150000"/>
              </a:lnSpc>
              <a:buNone/>
            </a:pPr>
            <a:r>
              <a:rPr lang="ro-RO" sz="2800" dirty="0">
                <a:latin typeface="Times New Roman" panose="02020603050405020304" pitchFamily="18" charset="0"/>
                <a:cs typeface="Times New Roman" panose="02020603050405020304" pitchFamily="18" charset="0"/>
              </a:rPr>
              <a:t>9. În ambele probe de sol, se pot observă </a:t>
            </a:r>
            <a:r>
              <a:rPr lang="ro-RO" sz="2800" dirty="0" err="1">
                <a:latin typeface="Times New Roman" panose="02020603050405020304" pitchFamily="18" charset="0"/>
                <a:cs typeface="Times New Roman" panose="02020603050405020304" pitchFamily="18" charset="0"/>
              </a:rPr>
              <a:t>aceleși</a:t>
            </a:r>
            <a:r>
              <a:rPr lang="ro-RO" sz="2800" dirty="0">
                <a:latin typeface="Times New Roman" panose="02020603050405020304" pitchFamily="18" charset="0"/>
                <a:cs typeface="Times New Roman" panose="02020603050405020304" pitchFamily="18" charset="0"/>
              </a:rPr>
              <a:t> regimuri de pH ale soluției solului cuprinse între 5,98 – 6,6. </a:t>
            </a:r>
          </a:p>
          <a:p>
            <a:pPr marL="0" indent="0">
              <a:lnSpc>
                <a:spcPct val="150000"/>
              </a:lnSpc>
              <a:buNone/>
            </a:pPr>
            <a:r>
              <a:rPr lang="ro-RO" sz="2800" dirty="0">
                <a:latin typeface="Times New Roman" panose="02020603050405020304" pitchFamily="18" charset="0"/>
                <a:cs typeface="Times New Roman" panose="02020603050405020304" pitchFamily="18" charset="0"/>
              </a:rPr>
              <a:t>10. Diferențele se mai evidențiază prin analiza cantității de săruri și conductivitatea soluției solului. Conductivitatea soluției solului crește în funcție de </a:t>
            </a:r>
            <a:r>
              <a:rPr lang="ro-RO" sz="2800" dirty="0" err="1">
                <a:latin typeface="Times New Roman" panose="02020603050405020304" pitchFamily="18" charset="0"/>
                <a:cs typeface="Times New Roman" panose="02020603050405020304" pitchFamily="18" charset="0"/>
              </a:rPr>
              <a:t>canitatea</a:t>
            </a:r>
            <a:r>
              <a:rPr lang="ro-RO" sz="2800" dirty="0">
                <a:latin typeface="Times New Roman" panose="02020603050405020304" pitchFamily="18" charset="0"/>
                <a:cs typeface="Times New Roman" panose="02020603050405020304" pitchFamily="18" charset="0"/>
              </a:rPr>
              <a:t> sărurilor prezente în substrat. Astfel că, solul din Baia Mare (expus poluării), posedă cantități mai mari de săruri și conductivitate cu valori mai ridicate, decât în solul de câmp. </a:t>
            </a:r>
          </a:p>
          <a:p>
            <a:endParaRPr lang="en-US" dirty="0"/>
          </a:p>
        </p:txBody>
      </p:sp>
    </p:spTree>
    <p:extLst>
      <p:ext uri="{BB962C8B-B14F-4D97-AF65-F5344CB8AC3E}">
        <p14:creationId xmlns:p14="http://schemas.microsoft.com/office/powerpoint/2010/main" val="257294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EBF-C861-349D-514D-FE0095523639}"/>
              </a:ext>
            </a:extLst>
          </p:cNvPr>
          <p:cNvSpPr>
            <a:spLocks noGrp="1"/>
          </p:cNvSpPr>
          <p:nvPr>
            <p:ph type="title"/>
          </p:nvPr>
        </p:nvSpPr>
        <p:spPr/>
        <p:txBody>
          <a:bodyPr/>
          <a:lstStyle/>
          <a:p>
            <a:pPr algn="ctr"/>
            <a:r>
              <a:rPr lang="en-US" b="1" dirty="0"/>
              <a:t>C</a:t>
            </a:r>
            <a:r>
              <a:rPr lang="ro-RO" b="1" dirty="0"/>
              <a:t>UPRINS</a:t>
            </a:r>
            <a:endParaRPr lang="en-US" b="1" dirty="0"/>
          </a:p>
        </p:txBody>
      </p:sp>
      <p:sp>
        <p:nvSpPr>
          <p:cNvPr id="3" name="Content Placeholder 2">
            <a:extLst>
              <a:ext uri="{FF2B5EF4-FFF2-40B4-BE49-F238E27FC236}">
                <a16:creationId xmlns:a16="http://schemas.microsoft.com/office/drawing/2014/main" id="{C9D03D24-9377-4299-2F9A-FE94D6D86729}"/>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US" dirty="0" err="1"/>
              <a:t>Obiectivul</a:t>
            </a:r>
            <a:r>
              <a:rPr lang="en-US" dirty="0"/>
              <a:t> </a:t>
            </a:r>
            <a:r>
              <a:rPr lang="en-US" dirty="0" err="1"/>
              <a:t>cercet</a:t>
            </a:r>
            <a:r>
              <a:rPr lang="ro-RO" dirty="0" err="1"/>
              <a:t>ării</a:t>
            </a:r>
            <a:endParaRPr lang="ro-RO" dirty="0"/>
          </a:p>
          <a:p>
            <a:pPr>
              <a:buFont typeface="Wingdings" panose="05000000000000000000" pitchFamily="2" charset="2"/>
              <a:buChar char="Ø"/>
            </a:pPr>
            <a:r>
              <a:rPr lang="ro-RO" dirty="0"/>
              <a:t>Obiectul cercetării</a:t>
            </a:r>
          </a:p>
          <a:p>
            <a:pPr>
              <a:buFont typeface="Wingdings" panose="05000000000000000000" pitchFamily="2" charset="2"/>
              <a:buChar char="Ø"/>
            </a:pPr>
            <a:r>
              <a:rPr lang="ro-RO" dirty="0"/>
              <a:t>Materiale și metode</a:t>
            </a:r>
          </a:p>
          <a:p>
            <a:pPr>
              <a:buFont typeface="Wingdings" panose="05000000000000000000" pitchFamily="2" charset="2"/>
              <a:buChar char="Ø"/>
            </a:pPr>
            <a:r>
              <a:rPr lang="ro-RO" dirty="0"/>
              <a:t>Metoda diluțiilor decimale</a:t>
            </a:r>
          </a:p>
          <a:p>
            <a:pPr>
              <a:buFont typeface="Wingdings" panose="05000000000000000000" pitchFamily="2" charset="2"/>
              <a:buChar char="Ø"/>
            </a:pPr>
            <a:r>
              <a:rPr lang="ro-RO" dirty="0"/>
              <a:t>Solul de câmp – Proba 1</a:t>
            </a:r>
          </a:p>
          <a:p>
            <a:pPr>
              <a:buFont typeface="Wingdings" panose="05000000000000000000" pitchFamily="2" charset="2"/>
              <a:buChar char="Ø"/>
            </a:pPr>
            <a:r>
              <a:rPr lang="ro-RO" dirty="0"/>
              <a:t>1.1.</a:t>
            </a:r>
            <a:r>
              <a:rPr lang="ro-RO" sz="2800" dirty="0"/>
              <a:t> Analiza numărului de microorganisme din solul de câmp</a:t>
            </a:r>
          </a:p>
          <a:p>
            <a:pPr>
              <a:buFont typeface="Wingdings" panose="05000000000000000000" pitchFamily="2" charset="2"/>
              <a:buChar char="Ø"/>
            </a:pPr>
            <a:r>
              <a:rPr lang="en-US" dirty="0"/>
              <a:t>1.2. </a:t>
            </a:r>
            <a:r>
              <a:rPr lang="ro-RO" dirty="0"/>
              <a:t>Analizele fizice ale solului</a:t>
            </a:r>
          </a:p>
          <a:p>
            <a:pPr>
              <a:buFont typeface="Wingdings" panose="05000000000000000000" pitchFamily="2" charset="2"/>
              <a:buChar char="Ø"/>
            </a:pPr>
            <a:r>
              <a:rPr lang="en-US" sz="2800" dirty="0"/>
              <a:t>2.</a:t>
            </a:r>
            <a:r>
              <a:rPr lang="ro-RO" sz="2800" dirty="0"/>
              <a:t>1. Analiza numărului de microorganisme din solul din depresiunea Băii Mari</a:t>
            </a:r>
          </a:p>
          <a:p>
            <a:pPr>
              <a:buFont typeface="Wingdings" panose="05000000000000000000" pitchFamily="2" charset="2"/>
              <a:buChar char="Ø"/>
            </a:pPr>
            <a:r>
              <a:rPr lang="en-US" dirty="0"/>
              <a:t>2.2. </a:t>
            </a:r>
            <a:r>
              <a:rPr lang="ro-RO" dirty="0"/>
              <a:t>Analizele fizice ale solului</a:t>
            </a:r>
          </a:p>
          <a:p>
            <a:pPr>
              <a:buFont typeface="Wingdings" panose="05000000000000000000" pitchFamily="2" charset="2"/>
              <a:buChar char="Ø"/>
            </a:pPr>
            <a:r>
              <a:rPr lang="ro-RO" dirty="0"/>
              <a:t>Concluzii</a:t>
            </a:r>
            <a:endParaRPr lang="en-US" dirty="0"/>
          </a:p>
        </p:txBody>
      </p:sp>
    </p:spTree>
    <p:extLst>
      <p:ext uri="{BB962C8B-B14F-4D97-AF65-F5344CB8AC3E}">
        <p14:creationId xmlns:p14="http://schemas.microsoft.com/office/powerpoint/2010/main" val="276507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564-676B-0682-959D-5B4E8B0516BC}"/>
              </a:ext>
            </a:extLst>
          </p:cNvPr>
          <p:cNvSpPr>
            <a:spLocks noGrp="1"/>
          </p:cNvSpPr>
          <p:nvPr>
            <p:ph type="title"/>
          </p:nvPr>
        </p:nvSpPr>
        <p:spPr/>
        <p:txBody>
          <a:bodyPr/>
          <a:lstStyle/>
          <a:p>
            <a:pPr algn="ctr"/>
            <a:r>
              <a:rPr lang="ro-RO" sz="4400" b="1" dirty="0"/>
              <a:t>Bibliografie selectivă</a:t>
            </a:r>
            <a:endParaRPr lang="en-US" b="1" dirty="0"/>
          </a:p>
        </p:txBody>
      </p:sp>
      <p:sp>
        <p:nvSpPr>
          <p:cNvPr id="3" name="Content Placeholder 2">
            <a:extLst>
              <a:ext uri="{FF2B5EF4-FFF2-40B4-BE49-F238E27FC236}">
                <a16:creationId xmlns:a16="http://schemas.microsoft.com/office/drawing/2014/main" id="{044288AD-0A9E-7898-DCD8-94FAA2C19D9E}"/>
              </a:ext>
            </a:extLst>
          </p:cNvPr>
          <p:cNvSpPr>
            <a:spLocks noGrp="1"/>
          </p:cNvSpPr>
          <p:nvPr>
            <p:ph idx="1"/>
          </p:nvPr>
        </p:nvSpPr>
        <p:spPr/>
        <p:txBody>
          <a:bodyPr>
            <a:normAutofit fontScale="40000" lnSpcReduction="20000"/>
          </a:bodyPr>
          <a:lstStyle/>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Botha, A. 2011</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Soil Biology and Biochemistry</a:t>
            </a:r>
            <a:r>
              <a:rPr lang="en-US" sz="2800" dirty="0">
                <a:latin typeface="Times New Roman" panose="02020603050405020304" pitchFamily="18" charset="0"/>
                <a:cs typeface="Times New Roman" panose="02020603050405020304" pitchFamily="18" charset="0"/>
              </a:rPr>
              <a:t>, volume 43, 2011, Department of Microbiology, University of Stellenbosch, Private Bag X1, </a:t>
            </a:r>
            <a:r>
              <a:rPr lang="en-US" sz="2800" dirty="0" err="1">
                <a:latin typeface="Times New Roman" panose="02020603050405020304" pitchFamily="18" charset="0"/>
                <a:cs typeface="Times New Roman" panose="02020603050405020304" pitchFamily="18" charset="0"/>
              </a:rPr>
              <a:t>Matieland</a:t>
            </a:r>
            <a:r>
              <a:rPr lang="en-US" sz="2800" dirty="0">
                <a:latin typeface="Times New Roman" panose="02020603050405020304" pitchFamily="18" charset="0"/>
                <a:cs typeface="Times New Roman" panose="02020603050405020304" pitchFamily="18" charset="0"/>
              </a:rPr>
              <a:t> 7602,</a:t>
            </a:r>
            <a:r>
              <a:rPr lang="ro-RO"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South Africa</a:t>
            </a:r>
            <a:endParaRPr lang="ro-RO"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Chiriță</a:t>
            </a:r>
            <a:r>
              <a:rPr lang="en-US" sz="2800" b="1" i="1" dirty="0">
                <a:latin typeface="Times New Roman" panose="02020603050405020304" pitchFamily="18" charset="0"/>
                <a:cs typeface="Times New Roman" panose="02020603050405020304" pitchFamily="18" charset="0"/>
              </a:rPr>
              <a:t> C.D., 1955. </a:t>
            </a:r>
            <a:r>
              <a:rPr lang="en-US" sz="2800" i="1" dirty="0" err="1">
                <a:latin typeface="Times New Roman" panose="02020603050405020304" pitchFamily="18" charset="0"/>
                <a:cs typeface="Times New Roman" panose="02020603050405020304" pitchFamily="18" charset="0"/>
              </a:rPr>
              <a:t>Pedologie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generală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Agro-silvică</a:t>
            </a:r>
            <a:r>
              <a:rPr lang="en-US" sz="2800" dirty="0">
                <a:latin typeface="Times New Roman" panose="02020603050405020304" pitchFamily="18" charset="0"/>
                <a:cs typeface="Times New Roman" panose="02020603050405020304" pitchFamily="18" charset="0"/>
              </a:rPr>
              <a:t> de stat, </a:t>
            </a:r>
            <a:r>
              <a:rPr lang="en-US" sz="2800" dirty="0" err="1">
                <a:latin typeface="Times New Roman" panose="02020603050405020304" pitchFamily="18" charset="0"/>
                <a:cs typeface="Times New Roman" panose="02020603050405020304" pitchFamily="18" charset="0"/>
              </a:rPr>
              <a:t>București</a:t>
            </a:r>
            <a:endParaRPr lang="en-US"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Chiriță</a:t>
            </a:r>
            <a:r>
              <a:rPr lang="en-US" sz="2800" b="1" i="1" dirty="0">
                <a:latin typeface="Times New Roman" panose="02020603050405020304" pitchFamily="18" charset="0"/>
                <a:cs typeface="Times New Roman" panose="02020603050405020304" pitchFamily="18" charset="0"/>
              </a:rPr>
              <a:t> C. D., Andrei S., </a:t>
            </a:r>
            <a:r>
              <a:rPr lang="en-US" sz="2800" b="1" i="1" dirty="0" err="1">
                <a:latin typeface="Times New Roman" panose="02020603050405020304" pitchFamily="18" charset="0"/>
                <a:cs typeface="Times New Roman" panose="02020603050405020304" pitchFamily="18" charset="0"/>
              </a:rPr>
              <a:t>Papacostea</a:t>
            </a:r>
            <a:r>
              <a:rPr lang="en-US" sz="2800" b="1" i="1" dirty="0">
                <a:latin typeface="Times New Roman" panose="02020603050405020304" pitchFamily="18" charset="0"/>
                <a:cs typeface="Times New Roman" panose="02020603050405020304" pitchFamily="18" charset="0"/>
              </a:rPr>
              <a:t> P., </a:t>
            </a:r>
            <a:r>
              <a:rPr lang="en-US" sz="2800" b="1" i="1" dirty="0" err="1">
                <a:latin typeface="Times New Roman" panose="02020603050405020304" pitchFamily="18" charset="0"/>
                <a:cs typeface="Times New Roman" panose="02020603050405020304" pitchFamily="18" charset="0"/>
              </a:rPr>
              <a:t>Hondru</a:t>
            </a:r>
            <a:r>
              <a:rPr lang="en-US" sz="2800" b="1" i="1" dirty="0">
                <a:latin typeface="Times New Roman" panose="02020603050405020304" pitchFamily="18" charset="0"/>
                <a:cs typeface="Times New Roman" panose="02020603050405020304" pitchFamily="18" charset="0"/>
              </a:rPr>
              <a:t> N. 1974. </a:t>
            </a:r>
            <a:r>
              <a:rPr lang="en-US" sz="2800" i="1" dirty="0" err="1">
                <a:latin typeface="Times New Roman" panose="02020603050405020304" pitchFamily="18" charset="0"/>
                <a:cs typeface="Times New Roman" panose="02020603050405020304" pitchFamily="18" charset="0"/>
              </a:rPr>
              <a:t>Ecopedologie</a:t>
            </a:r>
            <a:r>
              <a:rPr lang="en-US" sz="2800" i="1" dirty="0">
                <a:latin typeface="Times New Roman" panose="02020603050405020304" pitchFamily="18" charset="0"/>
                <a:cs typeface="Times New Roman" panose="02020603050405020304" pitchFamily="18" charset="0"/>
              </a:rPr>
              <a:t> cu </a:t>
            </a:r>
            <a:r>
              <a:rPr lang="en-US" sz="2800" i="1" dirty="0" err="1">
                <a:latin typeface="Times New Roman" panose="02020603050405020304" pitchFamily="18" charset="0"/>
                <a:cs typeface="Times New Roman" panose="02020603050405020304" pitchFamily="18" charset="0"/>
              </a:rPr>
              <a:t>bazele</a:t>
            </a:r>
            <a:r>
              <a:rPr lang="en-US" sz="2800" i="1" dirty="0">
                <a:latin typeface="Times New Roman" panose="02020603050405020304" pitchFamily="18" charset="0"/>
                <a:cs typeface="Times New Roman" panose="02020603050405020304" pitchFamily="18" charset="0"/>
              </a:rPr>
              <a:t> de </a:t>
            </a:r>
            <a:r>
              <a:rPr lang="en-US" sz="2800" i="1" dirty="0" err="1">
                <a:latin typeface="Times New Roman" panose="02020603050405020304" pitchFamily="18" charset="0"/>
                <a:cs typeface="Times New Roman" panose="02020603050405020304" pitchFamily="18" charset="0"/>
              </a:rPr>
              <a:t>pedologie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generală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„Ceres”, </a:t>
            </a:r>
            <a:r>
              <a:rPr lang="en-US" sz="2800" dirty="0" err="1">
                <a:latin typeface="Times New Roman" panose="02020603050405020304" pitchFamily="18" charset="0"/>
                <a:cs typeface="Times New Roman" panose="02020603050405020304" pitchFamily="18" charset="0"/>
              </a:rPr>
              <a:t>București</a:t>
            </a:r>
            <a:r>
              <a:rPr lang="en-US" sz="2800" dirty="0">
                <a:latin typeface="Times New Roman" panose="02020603050405020304" pitchFamily="18" charset="0"/>
                <a:cs typeface="Times New Roman" panose="02020603050405020304" pitchFamily="18" charset="0"/>
              </a:rPr>
              <a:t>.</a:t>
            </a: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Fedorov M.V., 1957. </a:t>
            </a:r>
            <a:r>
              <a:rPr lang="en-US" sz="2800" i="1" dirty="0" err="1">
                <a:latin typeface="Times New Roman" panose="02020603050405020304" pitchFamily="18" charset="0"/>
                <a:cs typeface="Times New Roman" panose="02020603050405020304" pitchFamily="18" charset="0"/>
              </a:rPr>
              <a:t>Microbiologia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solului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Agro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Silvică</a:t>
            </a:r>
            <a:r>
              <a:rPr lang="en-US" sz="2800" dirty="0">
                <a:latin typeface="Times New Roman" panose="02020603050405020304" pitchFamily="18" charset="0"/>
                <a:cs typeface="Times New Roman" panose="02020603050405020304" pitchFamily="18" charset="0"/>
              </a:rPr>
              <a:t> de stat, </a:t>
            </a:r>
            <a:r>
              <a:rPr lang="en-US" sz="2800" dirty="0" err="1">
                <a:latin typeface="Times New Roman" panose="02020603050405020304" pitchFamily="18" charset="0"/>
                <a:cs typeface="Times New Roman" panose="02020603050405020304" pitchFamily="18" charset="0"/>
              </a:rPr>
              <a:t>București</a:t>
            </a:r>
            <a:r>
              <a:rPr lang="en-US" sz="2800" dirty="0">
                <a:latin typeface="Times New Roman" panose="02020603050405020304" pitchFamily="18" charset="0"/>
                <a:cs typeface="Times New Roman" panose="02020603050405020304" pitchFamily="18" charset="0"/>
              </a:rPr>
              <a:t>.</a:t>
            </a: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G. Eliade, L. </a:t>
            </a:r>
            <a:r>
              <a:rPr lang="en-US" sz="2800" b="1" i="1" dirty="0" err="1">
                <a:latin typeface="Times New Roman" panose="02020603050405020304" pitchFamily="18" charset="0"/>
                <a:cs typeface="Times New Roman" panose="02020603050405020304" pitchFamily="18" charset="0"/>
              </a:rPr>
              <a:t>Ghinea</a:t>
            </a:r>
            <a:r>
              <a:rPr lang="en-US" sz="2800" b="1" i="1" dirty="0">
                <a:latin typeface="Times New Roman" panose="02020603050405020304" pitchFamily="18" charset="0"/>
                <a:cs typeface="Times New Roman" panose="02020603050405020304" pitchFamily="18" charset="0"/>
              </a:rPr>
              <a:t>, G. </a:t>
            </a:r>
            <a:r>
              <a:rPr lang="en-US" sz="2800" b="1" i="1" dirty="0" err="1">
                <a:latin typeface="Times New Roman" panose="02020603050405020304" pitchFamily="18" charset="0"/>
                <a:cs typeface="Times New Roman" panose="02020603050405020304" pitchFamily="18" charset="0"/>
              </a:rPr>
              <a:t>Ștefanic</a:t>
            </a:r>
            <a:r>
              <a:rPr lang="en-US" sz="2800" b="1" i="1" dirty="0">
                <a:latin typeface="Times New Roman" panose="02020603050405020304" pitchFamily="18" charset="0"/>
                <a:cs typeface="Times New Roman" panose="02020603050405020304" pitchFamily="18" charset="0"/>
              </a:rPr>
              <a:t> 1975. </a:t>
            </a:r>
            <a:r>
              <a:rPr lang="en-US" sz="2800" i="1" dirty="0" err="1">
                <a:latin typeface="Times New Roman" panose="02020603050405020304" pitchFamily="18" charset="0"/>
                <a:cs typeface="Times New Roman" panose="02020603050405020304" pitchFamily="18" charset="0"/>
              </a:rPr>
              <a:t>Microbiologia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solului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bazele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biologice</a:t>
            </a:r>
            <a:r>
              <a:rPr lang="en-US" sz="2800" i="1" dirty="0">
                <a:latin typeface="Times New Roman" panose="02020603050405020304" pitchFamily="18" charset="0"/>
                <a:cs typeface="Times New Roman" panose="02020603050405020304" pitchFamily="18" charset="0"/>
              </a:rPr>
              <a:t> ale </a:t>
            </a:r>
            <a:r>
              <a:rPr lang="en-US" sz="2800" i="1" dirty="0" err="1">
                <a:latin typeface="Times New Roman" panose="02020603050405020304" pitchFamily="18" charset="0"/>
                <a:cs typeface="Times New Roman" panose="02020603050405020304" pitchFamily="18" charset="0"/>
              </a:rPr>
              <a:t>agrotehnicii</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„Ceres”, </a:t>
            </a:r>
            <a:r>
              <a:rPr lang="en-US" sz="2800" dirty="0" err="1">
                <a:latin typeface="Times New Roman" panose="02020603050405020304" pitchFamily="18" charset="0"/>
                <a:cs typeface="Times New Roman" panose="02020603050405020304" pitchFamily="18" charset="0"/>
              </a:rPr>
              <a:t>București</a:t>
            </a:r>
            <a:r>
              <a:rPr lang="en-US" sz="2800" dirty="0">
                <a:latin typeface="Times New Roman" panose="02020603050405020304" pitchFamily="18" charset="0"/>
                <a:cs typeface="Times New Roman" panose="02020603050405020304" pitchFamily="18" charset="0"/>
              </a:rPr>
              <a:t>.</a:t>
            </a:r>
            <a:endParaRPr lang="ro-RO"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Ianoș</a:t>
            </a:r>
            <a:r>
              <a:rPr lang="en-US" sz="2800" b="1" i="1" dirty="0">
                <a:latin typeface="Times New Roman" panose="02020603050405020304" pitchFamily="18" charset="0"/>
                <a:cs typeface="Times New Roman" panose="02020603050405020304" pitchFamily="18" charset="0"/>
              </a:rPr>
              <a:t>, G. 2004</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Geografia </a:t>
            </a:r>
            <a:r>
              <a:rPr lang="en-US" sz="2800" i="1" dirty="0" err="1">
                <a:latin typeface="Times New Roman" panose="02020603050405020304" pitchFamily="18" charset="0"/>
                <a:cs typeface="Times New Roman" panose="02020603050405020304" pitchFamily="18" charset="0"/>
              </a:rPr>
              <a:t>solurilor</a:t>
            </a:r>
            <a:r>
              <a:rPr lang="en-US" sz="2800" i="1" dirty="0">
                <a:latin typeface="Times New Roman" panose="02020603050405020304" pitchFamily="18" charset="0"/>
                <a:cs typeface="Times New Roman" panose="02020603050405020304" pitchFamily="18" charset="0"/>
              </a:rPr>
              <a:t> cu </a:t>
            </a:r>
            <a:r>
              <a:rPr lang="en-US" sz="2800" i="1" dirty="0" err="1">
                <a:latin typeface="Times New Roman" panose="02020603050405020304" pitchFamily="18" charset="0"/>
                <a:cs typeface="Times New Roman" panose="02020603050405020304" pitchFamily="18" charset="0"/>
              </a:rPr>
              <a:t>noțiuni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speciale</a:t>
            </a:r>
            <a:r>
              <a:rPr lang="en-US" sz="2800" i="1" dirty="0">
                <a:latin typeface="Times New Roman" panose="02020603050405020304" pitchFamily="18" charset="0"/>
                <a:cs typeface="Times New Roman" panose="02020603050405020304" pitchFamily="18" charset="0"/>
              </a:rPr>
              <a:t> de </a:t>
            </a:r>
            <a:r>
              <a:rPr lang="en-US" sz="2800" i="1" dirty="0" err="1">
                <a:latin typeface="Times New Roman" panose="02020603050405020304" pitchFamily="18" charset="0"/>
                <a:cs typeface="Times New Roman" panose="02020603050405020304" pitchFamily="18" charset="0"/>
              </a:rPr>
              <a:t>pedologie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Mirton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Timișoara</a:t>
            </a:r>
            <a:r>
              <a:rPr lang="en-US" sz="2800" dirty="0">
                <a:latin typeface="Times New Roman" panose="02020603050405020304" pitchFamily="18" charset="0"/>
                <a:cs typeface="Times New Roman" panose="02020603050405020304" pitchFamily="18" charset="0"/>
              </a:rPr>
              <a:t>.</a:t>
            </a:r>
            <a:endParaRPr lang="ro-RO"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Jenkins, A., 2005</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Soil biology basics</a:t>
            </a:r>
            <a:r>
              <a:rPr lang="en-US" sz="2800" dirty="0">
                <a:latin typeface="Times New Roman" panose="02020603050405020304" pitchFamily="18" charset="0"/>
                <a:cs typeface="Times New Roman" panose="02020603050405020304" pitchFamily="18" charset="0"/>
              </a:rPr>
              <a:t>, State of New South Wales Department of Primary Industries, Sydney</a:t>
            </a: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Madjar</a:t>
            </a:r>
            <a:r>
              <a:rPr lang="en-US" sz="2800" b="1" i="1" dirty="0">
                <a:latin typeface="Times New Roman" panose="02020603050405020304" pitchFamily="18" charset="0"/>
                <a:cs typeface="Times New Roman" panose="02020603050405020304" pitchFamily="18" charset="0"/>
              </a:rPr>
              <a:t>, R., </a:t>
            </a:r>
            <a:r>
              <a:rPr lang="en-US" sz="2800" b="1" i="1" dirty="0" err="1">
                <a:latin typeface="Times New Roman" panose="02020603050405020304" pitchFamily="18" charset="0"/>
                <a:cs typeface="Times New Roman" panose="02020603050405020304" pitchFamily="18" charset="0"/>
              </a:rPr>
              <a:t>Davidescu</a:t>
            </a:r>
            <a:r>
              <a:rPr lang="en-US" sz="2800" b="1" i="1" dirty="0">
                <a:latin typeface="Times New Roman" panose="02020603050405020304" pitchFamily="18" charset="0"/>
                <a:cs typeface="Times New Roman" panose="02020603050405020304" pitchFamily="18" charset="0"/>
              </a:rPr>
              <a:t>, V., 2009</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Agrochimie</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Universitatea</a:t>
            </a:r>
            <a:r>
              <a:rPr lang="en-US" sz="2800" dirty="0">
                <a:latin typeface="Times New Roman" panose="02020603050405020304" pitchFamily="18" charset="0"/>
                <a:cs typeface="Times New Roman" panose="02020603050405020304" pitchFamily="18" charset="0"/>
              </a:rPr>
              <a:t> de </a:t>
            </a:r>
            <a:r>
              <a:rPr lang="en-US" sz="2800" dirty="0" err="1">
                <a:latin typeface="Times New Roman" panose="02020603050405020304" pitchFamily="18" charset="0"/>
                <a:cs typeface="Times New Roman" panose="02020603050405020304" pitchFamily="18" charset="0"/>
              </a:rPr>
              <a:t>Ştiinţe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Agronomice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Medicină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Veterinară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Bucureşti</a:t>
            </a:r>
            <a:endParaRPr lang="en-US"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Mirsal</a:t>
            </a:r>
            <a:r>
              <a:rPr lang="en-US" sz="2800" b="1" i="1" dirty="0">
                <a:latin typeface="Times New Roman" panose="02020603050405020304" pitchFamily="18" charset="0"/>
                <a:cs typeface="Times New Roman" panose="02020603050405020304" pitchFamily="18" charset="0"/>
              </a:rPr>
              <a:t> I.A., 2008 </a:t>
            </a:r>
            <a:r>
              <a:rPr lang="en-US" sz="2800" i="1" dirty="0">
                <a:latin typeface="Times New Roman" panose="02020603050405020304" pitchFamily="18" charset="0"/>
                <a:cs typeface="Times New Roman" panose="02020603050405020304" pitchFamily="18" charset="0"/>
              </a:rPr>
              <a:t>Soil Pollution Origin, Monitoring &amp; Remediation</a:t>
            </a:r>
            <a:r>
              <a:rPr lang="en-US" sz="2800" dirty="0">
                <a:latin typeface="Times New Roman" panose="02020603050405020304" pitchFamily="18" charset="0"/>
                <a:cs typeface="Times New Roman" panose="02020603050405020304" pitchFamily="18" charset="0"/>
              </a:rPr>
              <a:t>, Second edition,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Springer  , Berlin</a:t>
            </a: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Morariu, I. 1972. </a:t>
            </a:r>
            <a:r>
              <a:rPr lang="en-US" sz="2800" i="1" dirty="0" err="1">
                <a:latin typeface="Times New Roman" panose="02020603050405020304" pitchFamily="18" charset="0"/>
                <a:cs typeface="Times New Roman" panose="02020603050405020304" pitchFamily="18" charset="0"/>
              </a:rPr>
              <a:t>Botanică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generală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sistematică</a:t>
            </a:r>
            <a:r>
              <a:rPr lang="en-US" sz="2800" i="1" dirty="0">
                <a:latin typeface="Times New Roman" panose="02020603050405020304" pitchFamily="18" charset="0"/>
                <a:cs typeface="Times New Roman" panose="02020603050405020304" pitchFamily="18" charset="0"/>
              </a:rPr>
              <a:t> cu </a:t>
            </a:r>
            <a:r>
              <a:rPr lang="en-US" sz="2800" i="1" dirty="0" err="1">
                <a:latin typeface="Times New Roman" panose="02020603050405020304" pitchFamily="18" charset="0"/>
                <a:cs typeface="Times New Roman" panose="02020603050405020304" pitchFamily="18" charset="0"/>
              </a:rPr>
              <a:t>noțiuni</a:t>
            </a:r>
            <a:r>
              <a:rPr lang="en-US" sz="2800" i="1" dirty="0">
                <a:latin typeface="Times New Roman" panose="02020603050405020304" pitchFamily="18" charset="0"/>
                <a:cs typeface="Times New Roman" panose="02020603050405020304" pitchFamily="18" charset="0"/>
              </a:rPr>
              <a:t> de </a:t>
            </a:r>
            <a:r>
              <a:rPr lang="en-US" sz="2800" i="1" dirty="0" err="1">
                <a:latin typeface="Times New Roman" panose="02020603050405020304" pitchFamily="18" charset="0"/>
                <a:cs typeface="Times New Roman" panose="02020603050405020304" pitchFamily="18" charset="0"/>
              </a:rPr>
              <a:t>geobotanică</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Ediția</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„Ceres” </a:t>
            </a:r>
            <a:r>
              <a:rPr lang="en-US" sz="2800" dirty="0" err="1">
                <a:latin typeface="Times New Roman" panose="02020603050405020304" pitchFamily="18" charset="0"/>
                <a:cs typeface="Times New Roman" panose="02020603050405020304" pitchFamily="18" charset="0"/>
              </a:rPr>
              <a:t>București</a:t>
            </a:r>
            <a:endParaRPr lang="en-US"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Moțoc</a:t>
            </a:r>
            <a:r>
              <a:rPr lang="en-US" sz="2800" b="1" i="1" dirty="0">
                <a:latin typeface="Times New Roman" panose="02020603050405020304" pitchFamily="18" charset="0"/>
                <a:cs typeface="Times New Roman" panose="02020603050405020304" pitchFamily="18" charset="0"/>
              </a:rPr>
              <a:t>, D., 1963</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Microbiologie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didactică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pedagogică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București</a:t>
            </a:r>
            <a:r>
              <a:rPr lang="en-US" sz="2800" dirty="0">
                <a:latin typeface="Times New Roman" panose="02020603050405020304" pitchFamily="18" charset="0"/>
                <a:cs typeface="Times New Roman" panose="02020603050405020304" pitchFamily="18" charset="0"/>
              </a:rPr>
              <a:t>.</a:t>
            </a: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Müller G., 1964</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Biologia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solului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Agro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Silvica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București</a:t>
            </a:r>
            <a:endParaRPr lang="en-US"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Murphy, D., Lyn, A. 2003</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Soil biological fertility: A key to sustainable land use in agriculture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Springer, </a:t>
            </a:r>
            <a:r>
              <a:rPr lang="en-US" sz="2800" dirty="0" err="1">
                <a:latin typeface="Times New Roman" panose="02020603050405020304" pitchFamily="18" charset="0"/>
                <a:cs typeface="Times New Roman" panose="02020603050405020304" pitchFamily="18" charset="0"/>
              </a:rPr>
              <a:t>Olanda</a:t>
            </a:r>
            <a:endParaRPr lang="ro-RO"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a:latin typeface="Times New Roman" panose="02020603050405020304" pitchFamily="18" charset="0"/>
                <a:cs typeface="Times New Roman" panose="02020603050405020304" pitchFamily="18" charset="0"/>
              </a:rPr>
              <a:t>Rodríguez E.N.,  McLaughlin M. , Pennock D., 2018</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Soil pollution a reality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Food and agriculture organization of the united nations, Rome.</a:t>
            </a: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Soare</a:t>
            </a:r>
            <a:r>
              <a:rPr lang="en-US" sz="2800" b="1" i="1" dirty="0">
                <a:latin typeface="Times New Roman" panose="02020603050405020304" pitchFamily="18" charset="0"/>
                <a:cs typeface="Times New Roman" panose="02020603050405020304" pitchFamily="18" charset="0"/>
              </a:rPr>
              <a:t>, F., 1966. </a:t>
            </a:r>
            <a:r>
              <a:rPr lang="en-US" sz="2800" i="1" dirty="0" err="1">
                <a:latin typeface="Times New Roman" panose="02020603050405020304" pitchFamily="18" charset="0"/>
                <a:cs typeface="Times New Roman" panose="02020603050405020304" pitchFamily="18" charset="0"/>
              </a:rPr>
              <a:t>Microbiologia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solului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Didactică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Pedagogică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București</a:t>
            </a:r>
            <a:r>
              <a:rPr lang="en-US" sz="2800" dirty="0">
                <a:latin typeface="Times New Roman" panose="02020603050405020304" pitchFamily="18" charset="0"/>
                <a:cs typeface="Times New Roman" panose="02020603050405020304" pitchFamily="18" charset="0"/>
              </a:rPr>
              <a:t>.</a:t>
            </a: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Șabliovschi</a:t>
            </a:r>
            <a:r>
              <a:rPr lang="en-US" sz="2800" b="1" i="1" dirty="0">
                <a:latin typeface="Times New Roman" panose="02020603050405020304" pitchFamily="18" charset="0"/>
                <a:cs typeface="Times New Roman" panose="02020603050405020304" pitchFamily="18" charset="0"/>
              </a:rPr>
              <a:t>, V., </a:t>
            </a:r>
            <a:r>
              <a:rPr lang="en-US" sz="2800" b="1" i="1" dirty="0" err="1">
                <a:latin typeface="Times New Roman" panose="02020603050405020304" pitchFamily="18" charset="0"/>
                <a:cs typeface="Times New Roman" panose="02020603050405020304" pitchFamily="18" charset="0"/>
              </a:rPr>
              <a:t>Horaicu</a:t>
            </a:r>
            <a:r>
              <a:rPr lang="en-US" sz="2800" b="1" i="1" dirty="0">
                <a:latin typeface="Times New Roman" panose="02020603050405020304" pitchFamily="18" charset="0"/>
                <a:cs typeface="Times New Roman" panose="02020603050405020304" pitchFamily="18" charset="0"/>
              </a:rPr>
              <a:t>, C. 2009</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Poluarea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solurilor</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refacerea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mediului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Tipo Moldova, </a:t>
            </a:r>
            <a:r>
              <a:rPr lang="en-US" sz="2800" dirty="0" err="1">
                <a:latin typeface="Times New Roman" panose="02020603050405020304" pitchFamily="18" charset="0"/>
                <a:cs typeface="Times New Roman" panose="02020603050405020304" pitchFamily="18" charset="0"/>
              </a:rPr>
              <a:t>Iași</a:t>
            </a:r>
            <a:endParaRPr lang="en-US" sz="2800"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sz="2800" b="1" i="1" dirty="0" err="1">
                <a:latin typeface="Times New Roman" panose="02020603050405020304" pitchFamily="18" charset="0"/>
                <a:cs typeface="Times New Roman" panose="02020603050405020304" pitchFamily="18" charset="0"/>
              </a:rPr>
              <a:t>Zarnea</a:t>
            </a:r>
            <a:r>
              <a:rPr lang="en-US" sz="2800" b="1" i="1" dirty="0">
                <a:latin typeface="Times New Roman" panose="02020603050405020304" pitchFamily="18" charset="0"/>
                <a:cs typeface="Times New Roman" panose="02020603050405020304" pitchFamily="18" charset="0"/>
              </a:rPr>
              <a:t> G., 1963.</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Microbiologie</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Vol. 1, </a:t>
            </a:r>
            <a:r>
              <a:rPr lang="en-US" sz="2800" dirty="0" err="1">
                <a:latin typeface="Times New Roman" panose="02020603050405020304" pitchFamily="18" charset="0"/>
                <a:cs typeface="Times New Roman" panose="02020603050405020304" pitchFamily="18" charset="0"/>
              </a:rPr>
              <a:t>Editura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Didactică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Pedagogică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București</a:t>
            </a:r>
            <a:r>
              <a:rPr lang="en-US" sz="2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30037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06C5-24B1-A323-282F-68F1AEC294B7}"/>
              </a:ext>
            </a:extLst>
          </p:cNvPr>
          <p:cNvSpPr>
            <a:spLocks noGrp="1"/>
          </p:cNvSpPr>
          <p:nvPr>
            <p:ph type="title"/>
          </p:nvPr>
        </p:nvSpPr>
        <p:spPr>
          <a:xfrm>
            <a:off x="838200" y="890954"/>
            <a:ext cx="10515600" cy="799734"/>
          </a:xfrm>
        </p:spPr>
        <p:txBody>
          <a:bodyPr>
            <a:normAutofit/>
          </a:bodyPr>
          <a:lstStyle/>
          <a:p>
            <a:pPr algn="ctr"/>
            <a:r>
              <a:rPr lang="ro-RO" sz="4400" b="1" kern="100" dirty="0">
                <a:effectLst/>
                <a:ea typeface="Calibri" panose="020F0502020204030204" pitchFamily="34" charset="0"/>
                <a:cs typeface="Times New Roman" panose="02020603050405020304" pitchFamily="18" charset="0"/>
              </a:rPr>
              <a:t>OBIECTIVUL CERCETĂRII</a:t>
            </a:r>
            <a:endParaRPr lang="en-US" dirty="0"/>
          </a:p>
        </p:txBody>
      </p:sp>
      <p:sp>
        <p:nvSpPr>
          <p:cNvPr id="3" name="Content Placeholder 2">
            <a:extLst>
              <a:ext uri="{FF2B5EF4-FFF2-40B4-BE49-F238E27FC236}">
                <a16:creationId xmlns:a16="http://schemas.microsoft.com/office/drawing/2014/main" id="{0A448005-E0A6-2DDF-B1DA-F63016206CD0}"/>
              </a:ext>
            </a:extLst>
          </p:cNvPr>
          <p:cNvSpPr>
            <a:spLocks noGrp="1"/>
          </p:cNvSpPr>
          <p:nvPr>
            <p:ph idx="1"/>
          </p:nvPr>
        </p:nvSpPr>
        <p:spPr/>
        <p:txBody>
          <a:bodyPr/>
          <a:lstStyle/>
          <a:p>
            <a:pPr marL="0" indent="0" algn="just">
              <a:lnSpc>
                <a:spcPct val="150000"/>
              </a:lnSpc>
              <a:spcBef>
                <a:spcPts val="0"/>
              </a:spcBef>
              <a:spcAft>
                <a:spcPts val="800"/>
              </a:spcAft>
              <a:buNone/>
            </a:pP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50000"/>
              </a:lnSpc>
              <a:spcBef>
                <a:spcPts val="0"/>
              </a:spcBef>
              <a:spcAft>
                <a:spcPts val="800"/>
              </a:spcAft>
              <a:buNone/>
            </a:pPr>
            <a:r>
              <a:rPr lang="ro-RO" kern="100" dirty="0">
                <a:latin typeface="Times New Roman" panose="02020603050405020304" pitchFamily="18" charset="0"/>
                <a:ea typeface="Calibri" panose="020F0502020204030204" pitchFamily="34" charset="0"/>
                <a:cs typeface="Times New Roman" panose="02020603050405020304" pitchFamily="18" charset="0"/>
              </a:rPr>
              <a:t>	</a:t>
            </a: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Scopul cercetării a fost de a evidenția dinamica microorganismelor din sol, în vederea aprecierii cantitative și calitative a </a:t>
            </a:r>
            <a:r>
              <a:rPr lang="ro-RO" sz="2800" kern="100" dirty="0" err="1">
                <a:effectLst/>
                <a:latin typeface="Times New Roman" panose="02020603050405020304" pitchFamily="18" charset="0"/>
                <a:ea typeface="Calibri" panose="020F0502020204030204" pitchFamily="34" charset="0"/>
                <a:cs typeface="Times New Roman" panose="02020603050405020304" pitchFamily="18" charset="0"/>
              </a:rPr>
              <a:t>microbiotei</a:t>
            </a: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 prin comparația a două soluri diferite ca amplasare și origine, cât și prin expunerea la diverși factori care au impact asupra calității solului.</a:t>
            </a:r>
            <a:endParaRPr lang="en-US" dirty="0"/>
          </a:p>
        </p:txBody>
      </p:sp>
    </p:spTree>
    <p:extLst>
      <p:ext uri="{BB962C8B-B14F-4D97-AF65-F5344CB8AC3E}">
        <p14:creationId xmlns:p14="http://schemas.microsoft.com/office/powerpoint/2010/main" val="366558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3DC3-25F6-D3DF-0BD1-AA0EE9F82EF1}"/>
              </a:ext>
            </a:extLst>
          </p:cNvPr>
          <p:cNvSpPr>
            <a:spLocks noGrp="1"/>
          </p:cNvSpPr>
          <p:nvPr>
            <p:ph type="title"/>
          </p:nvPr>
        </p:nvSpPr>
        <p:spPr/>
        <p:txBody>
          <a:bodyPr>
            <a:normAutofit/>
          </a:bodyPr>
          <a:lstStyle/>
          <a:p>
            <a:pPr algn="ctr"/>
            <a:r>
              <a:rPr lang="ro-RO" sz="4400" b="1" kern="100" dirty="0">
                <a:effectLst/>
                <a:ea typeface="Calibri" panose="020F0502020204030204" pitchFamily="34" charset="0"/>
                <a:cs typeface="Times New Roman" panose="02020603050405020304" pitchFamily="18" charset="0"/>
              </a:rPr>
              <a:t>OBIECTUL CERCETĂRII</a:t>
            </a:r>
            <a:endParaRPr lang="en-US" dirty="0"/>
          </a:p>
        </p:txBody>
      </p:sp>
      <p:sp>
        <p:nvSpPr>
          <p:cNvPr id="3" name="Content Placeholder 2">
            <a:extLst>
              <a:ext uri="{FF2B5EF4-FFF2-40B4-BE49-F238E27FC236}">
                <a16:creationId xmlns:a16="http://schemas.microsoft.com/office/drawing/2014/main" id="{F5804B27-74CD-F57A-C1BA-1976DEBA4149}"/>
              </a:ext>
            </a:extLst>
          </p:cNvPr>
          <p:cNvSpPr>
            <a:spLocks noGrp="1"/>
          </p:cNvSpPr>
          <p:nvPr>
            <p:ph idx="1"/>
          </p:nvPr>
        </p:nvSpPr>
        <p:spPr>
          <a:xfrm>
            <a:off x="838200" y="2041285"/>
            <a:ext cx="10515600" cy="4351338"/>
          </a:xfrm>
        </p:spPr>
        <p:txBody>
          <a:bodyPr>
            <a:normAutofit fontScale="70000" lnSpcReduction="20000"/>
          </a:bodyPr>
          <a:lstStyle/>
          <a:p>
            <a:pPr marL="0" indent="0" algn="just">
              <a:lnSpc>
                <a:spcPct val="150000"/>
              </a:lnSpc>
              <a:spcBef>
                <a:spcPts val="0"/>
              </a:spcBef>
              <a:spcAft>
                <a:spcPts val="800"/>
              </a:spcAft>
              <a:buNone/>
            </a:pPr>
            <a:r>
              <a:rPr lang="ro-RO" sz="2800" kern="100" dirty="0">
                <a:effectLst/>
                <a:latin typeface="Times New Roman" panose="02020603050405020304" pitchFamily="18" charset="0"/>
                <a:ea typeface="Calibri" panose="020F0502020204030204" pitchFamily="34" charset="0"/>
                <a:cs typeface="Times New Roman" panose="02020603050405020304" pitchFamily="18" charset="0"/>
              </a:rPr>
              <a:t>	Lucrarea de față reprezintă un studiu comparativ pentru următoarele două tipuri de sol:</a:t>
            </a:r>
          </a:p>
          <a:p>
            <a:pPr marL="342900" indent="-342900" algn="just">
              <a:lnSpc>
                <a:spcPct val="150000"/>
              </a:lnSpc>
              <a:spcBef>
                <a:spcPts val="0"/>
              </a:spcBef>
              <a:spcAft>
                <a:spcPts val="800"/>
              </a:spcAft>
              <a:buAutoNum type="arabicPeriod"/>
            </a:pPr>
            <a:r>
              <a:rPr lang="ro-RO" sz="2800" kern="100" dirty="0">
                <a:effectLst/>
                <a:latin typeface="Times New Roman" panose="02020603050405020304" pitchFamily="18" charset="0"/>
                <a:cs typeface="Times New Roman" panose="02020603050405020304" pitchFamily="18" charset="0"/>
              </a:rPr>
              <a:t>Solul de câmp provine din satul Berința, comuna Copalnic-Mănăștur, jud. Maramureș, cu următoarele coordonate </a:t>
            </a:r>
            <a:r>
              <a:rPr lang="ro-RO" sz="2800" kern="100" dirty="0" err="1">
                <a:effectLst/>
                <a:latin typeface="Times New Roman" panose="02020603050405020304" pitchFamily="18" charset="0"/>
                <a:cs typeface="Times New Roman" panose="02020603050405020304" pitchFamily="18" charset="0"/>
              </a:rPr>
              <a:t>geogafice</a:t>
            </a:r>
            <a:r>
              <a:rPr lang="ro-RO" sz="2800" kern="100" dirty="0">
                <a:effectLst/>
                <a:latin typeface="Times New Roman" panose="02020603050405020304" pitchFamily="18" charset="0"/>
                <a:cs typeface="Times New Roman" panose="02020603050405020304" pitchFamily="18" charset="0"/>
              </a:rPr>
              <a:t>: 47°32’49” N  23°41’9”E°, de la altitudinea 270 m.</a:t>
            </a:r>
          </a:p>
          <a:p>
            <a:pPr marL="342900" indent="-342900" algn="just">
              <a:lnSpc>
                <a:spcPct val="150000"/>
              </a:lnSpc>
              <a:spcBef>
                <a:spcPts val="0"/>
              </a:spcBef>
              <a:spcAft>
                <a:spcPts val="800"/>
              </a:spcAft>
              <a:buFont typeface="Arial" panose="020B0604020202020204" pitchFamily="34" charset="0"/>
              <a:buAutoNum type="arabicPeriod"/>
            </a:pPr>
            <a:r>
              <a:rPr lang="ro-RO" sz="2800" kern="100" dirty="0">
                <a:effectLst/>
                <a:latin typeface="Times New Roman" panose="02020603050405020304" pitchFamily="18" charset="0"/>
                <a:cs typeface="Times New Roman" panose="02020603050405020304" pitchFamily="18" charset="0"/>
              </a:rPr>
              <a:t>Sol din depresiunea colinară a Băii Mari, zona </a:t>
            </a:r>
            <a:r>
              <a:rPr lang="ro-RO" sz="2800" kern="100" dirty="0" err="1">
                <a:effectLst/>
                <a:latin typeface="Times New Roman" panose="02020603050405020304" pitchFamily="18" charset="0"/>
                <a:cs typeface="Times New Roman" panose="02020603050405020304" pitchFamily="18" charset="0"/>
              </a:rPr>
              <a:t>Urbis</a:t>
            </a:r>
            <a:r>
              <a:rPr lang="ro-RO" sz="2800" kern="100" dirty="0">
                <a:effectLst/>
                <a:latin typeface="Times New Roman" panose="02020603050405020304" pitchFamily="18" charset="0"/>
                <a:cs typeface="Times New Roman" panose="02020603050405020304" pitchFamily="18" charset="0"/>
              </a:rPr>
              <a:t>, malul drept al râului Săsar. Loc recunoscut de autoritățile locale ca fiind un teren în proces de restaurare, din cauza aluviunilor râului Săsar din zonele poluate chimic, precum </a:t>
            </a:r>
            <a:r>
              <a:rPr lang="ro-RO" sz="2800" kern="100" dirty="0" err="1">
                <a:effectLst/>
                <a:latin typeface="Times New Roman" panose="02020603050405020304" pitchFamily="18" charset="0"/>
                <a:cs typeface="Times New Roman" panose="02020603050405020304" pitchFamily="18" charset="0"/>
              </a:rPr>
              <a:t>Romplumb</a:t>
            </a:r>
            <a:r>
              <a:rPr lang="ro-RO" sz="2800" kern="100" dirty="0">
                <a:effectLst/>
                <a:latin typeface="Times New Roman" panose="02020603050405020304" pitchFamily="18" charset="0"/>
                <a:cs typeface="Times New Roman" panose="02020603050405020304" pitchFamily="18" charset="0"/>
              </a:rPr>
              <a:t>, </a:t>
            </a:r>
            <a:r>
              <a:rPr lang="ro-RO" sz="2800" kern="100" dirty="0" err="1">
                <a:effectLst/>
                <a:latin typeface="Times New Roman" panose="02020603050405020304" pitchFamily="18" charset="0"/>
                <a:cs typeface="Times New Roman" panose="02020603050405020304" pitchFamily="18" charset="0"/>
              </a:rPr>
              <a:t>Cuprom</a:t>
            </a:r>
            <a:r>
              <a:rPr lang="ro-RO" sz="2800" kern="100" dirty="0">
                <a:effectLst/>
                <a:latin typeface="Times New Roman" panose="02020603050405020304" pitchFamily="18" charset="0"/>
                <a:cs typeface="Times New Roman" panose="02020603050405020304" pitchFamily="18" charset="0"/>
              </a:rPr>
              <a:t>, C.N.M.P.N. Remin, Zona exploatărilor miniere Baia Sprie și </a:t>
            </a:r>
            <a:r>
              <a:rPr lang="ro-RO" sz="2800" kern="100" dirty="0" err="1">
                <a:effectLst/>
                <a:latin typeface="Times New Roman" panose="02020603050405020304" pitchFamily="18" charset="0"/>
                <a:cs typeface="Times New Roman" panose="02020603050405020304" pitchFamily="18" charset="0"/>
              </a:rPr>
              <a:t>Herja</a:t>
            </a:r>
            <a:r>
              <a:rPr lang="ro-RO" sz="2800" kern="100" dirty="0">
                <a:effectLst/>
                <a:latin typeface="Times New Roman" panose="02020603050405020304" pitchFamily="18" charset="0"/>
                <a:cs typeface="Times New Roman" panose="02020603050405020304" pitchFamily="18" charset="0"/>
              </a:rPr>
              <a:t>, cu halde de steril aferente, menționate de Ministerul Mediului în 2012, ca zone critice sub aspectul deteriorării solului. Coordonate geografice: 47°66</a:t>
            </a:r>
            <a:r>
              <a:rPr lang="en-US" sz="2800" kern="100" dirty="0">
                <a:effectLst/>
                <a:latin typeface="Times New Roman" panose="02020603050405020304" pitchFamily="18" charset="0"/>
                <a:cs typeface="Times New Roman" panose="02020603050405020304" pitchFamily="18" charset="0"/>
              </a:rPr>
              <a:t>’33” N  23°60’99’’ E.</a:t>
            </a:r>
          </a:p>
          <a:p>
            <a:endParaRPr lang="en-US" dirty="0"/>
          </a:p>
        </p:txBody>
      </p:sp>
    </p:spTree>
    <p:extLst>
      <p:ext uri="{BB962C8B-B14F-4D97-AF65-F5344CB8AC3E}">
        <p14:creationId xmlns:p14="http://schemas.microsoft.com/office/powerpoint/2010/main" val="3587822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5AF4-616C-2C95-A40A-3F54A561B4EA}"/>
              </a:ext>
            </a:extLst>
          </p:cNvPr>
          <p:cNvSpPr>
            <a:spLocks noGrp="1"/>
          </p:cNvSpPr>
          <p:nvPr>
            <p:ph type="title"/>
          </p:nvPr>
        </p:nvSpPr>
        <p:spPr/>
        <p:txBody>
          <a:bodyPr/>
          <a:lstStyle/>
          <a:p>
            <a:r>
              <a:rPr lang="ro-RO" sz="4400" b="1" kern="100" dirty="0">
                <a:effectLst/>
                <a:cs typeface="Times New Roman" panose="02020603050405020304" pitchFamily="18" charset="0"/>
              </a:rPr>
              <a:t>MATERIALE ȘI METODE</a:t>
            </a:r>
            <a:endParaRPr lang="en-US" dirty="0"/>
          </a:p>
        </p:txBody>
      </p:sp>
      <p:sp>
        <p:nvSpPr>
          <p:cNvPr id="3" name="Content Placeholder 2">
            <a:extLst>
              <a:ext uri="{FF2B5EF4-FFF2-40B4-BE49-F238E27FC236}">
                <a16:creationId xmlns:a16="http://schemas.microsoft.com/office/drawing/2014/main" id="{33DDBE3A-BE4C-8C74-EA46-1CB4CCC70B87}"/>
              </a:ext>
            </a:extLst>
          </p:cNvPr>
          <p:cNvSpPr>
            <a:spLocks noGrp="1"/>
          </p:cNvSpPr>
          <p:nvPr>
            <p:ph idx="1"/>
          </p:nvPr>
        </p:nvSpPr>
        <p:spPr>
          <a:xfrm>
            <a:off x="838200" y="1825625"/>
            <a:ext cx="6411686" cy="4351338"/>
          </a:xfrm>
        </p:spPr>
        <p:txBody>
          <a:bodyPr/>
          <a:lstStyle/>
          <a:p>
            <a:pPr marL="0" marR="0" indent="0">
              <a:spcBef>
                <a:spcPts val="0"/>
              </a:spcBef>
              <a:spcAft>
                <a:spcPts val="800"/>
              </a:spcAft>
              <a:buNone/>
            </a:pPr>
            <a:r>
              <a:rPr lang="ro-RO" sz="2800" kern="100" dirty="0">
                <a:effectLst/>
              </a:rPr>
              <a:t>	În vederea realizării studiilor microbiologice și </a:t>
            </a:r>
            <a:r>
              <a:rPr lang="ro-RO" sz="2800" kern="100" dirty="0" err="1">
                <a:effectLst/>
              </a:rPr>
              <a:t>fizico</a:t>
            </a:r>
            <a:r>
              <a:rPr lang="ro-RO" sz="2800" kern="100" dirty="0">
                <a:effectLst/>
              </a:rPr>
              <a:t>-chimice au fost prelevate câte patru probe medii de sol, de la următoarele adâncimi:</a:t>
            </a:r>
            <a:r>
              <a:rPr lang="ro-RO" sz="2800" kern="100" dirty="0"/>
              <a:t> </a:t>
            </a:r>
            <a:r>
              <a:rPr lang="ro-RO" sz="2800" kern="100" dirty="0">
                <a:effectLst/>
              </a:rPr>
              <a:t>0-5 cm;</a:t>
            </a:r>
            <a:r>
              <a:rPr lang="ro-RO" sz="2800" kern="100" dirty="0"/>
              <a:t> </a:t>
            </a:r>
            <a:r>
              <a:rPr lang="ro-RO" sz="2800" kern="100" dirty="0">
                <a:effectLst/>
              </a:rPr>
              <a:t>5-10 cm;</a:t>
            </a:r>
            <a:r>
              <a:rPr lang="ro-RO" sz="2800" kern="100" dirty="0"/>
              <a:t> </a:t>
            </a:r>
            <a:r>
              <a:rPr lang="ro-RO" sz="2800" kern="100" dirty="0">
                <a:effectLst/>
              </a:rPr>
              <a:t>10-15 cm;</a:t>
            </a:r>
            <a:r>
              <a:rPr lang="ro-RO" sz="2800" kern="100" dirty="0"/>
              <a:t> </a:t>
            </a:r>
            <a:r>
              <a:rPr lang="ro-RO" sz="2800" kern="100" dirty="0">
                <a:effectLst/>
              </a:rPr>
              <a:t>15-20 cm.</a:t>
            </a:r>
            <a:endParaRPr lang="en-US" sz="2800" kern="100" dirty="0">
              <a:effectLst/>
            </a:endParaRPr>
          </a:p>
          <a:p>
            <a:pPr marL="0" marR="0" indent="0">
              <a:spcBef>
                <a:spcPts val="0"/>
              </a:spcBef>
              <a:spcAft>
                <a:spcPts val="800"/>
              </a:spcAft>
              <a:buNone/>
            </a:pPr>
            <a:r>
              <a:rPr lang="ro-RO" sz="2800" kern="100" dirty="0">
                <a:effectLst/>
              </a:rPr>
              <a:t>	Pentru prelevarea probelor de sol s-a folosit un hârleț, o ruletă și pungi sterile numerotate în funcție de adâncimea probei de sol.</a:t>
            </a:r>
            <a:endParaRPr lang="en-US" sz="2800" kern="100" dirty="0">
              <a:effectLst/>
            </a:endParaRPr>
          </a:p>
        </p:txBody>
      </p:sp>
      <p:pic>
        <p:nvPicPr>
          <p:cNvPr id="4" name="Picture 3">
            <a:extLst>
              <a:ext uri="{FF2B5EF4-FFF2-40B4-BE49-F238E27FC236}">
                <a16:creationId xmlns:a16="http://schemas.microsoft.com/office/drawing/2014/main" id="{B8A829C7-2046-53A1-8FC3-CBE3DB964756}"/>
              </a:ext>
            </a:extLst>
          </p:cNvPr>
          <p:cNvPicPr>
            <a:picLocks noChangeAspect="1"/>
          </p:cNvPicPr>
          <p:nvPr/>
        </p:nvPicPr>
        <p:blipFill>
          <a:blip r:embed="rId2"/>
          <a:stretch>
            <a:fillRect/>
          </a:stretch>
        </p:blipFill>
        <p:spPr>
          <a:xfrm>
            <a:off x="7859677" y="1311689"/>
            <a:ext cx="3494123" cy="3923043"/>
          </a:xfrm>
          <a:prstGeom prst="rect">
            <a:avLst/>
          </a:prstGeom>
        </p:spPr>
      </p:pic>
      <p:sp>
        <p:nvSpPr>
          <p:cNvPr id="5" name="TextBox 4">
            <a:extLst>
              <a:ext uri="{FF2B5EF4-FFF2-40B4-BE49-F238E27FC236}">
                <a16:creationId xmlns:a16="http://schemas.microsoft.com/office/drawing/2014/main" id="{D13B5CC1-E702-7866-052C-310577C8C326}"/>
              </a:ext>
            </a:extLst>
          </p:cNvPr>
          <p:cNvSpPr txBox="1"/>
          <p:nvPr/>
        </p:nvSpPr>
        <p:spPr>
          <a:xfrm>
            <a:off x="7249886" y="5660246"/>
            <a:ext cx="5181600" cy="369332"/>
          </a:xfrm>
          <a:prstGeom prst="rect">
            <a:avLst/>
          </a:prstGeom>
          <a:noFill/>
        </p:spPr>
        <p:txBody>
          <a:bodyPr wrap="square" rtlCol="0">
            <a:spAutoFit/>
          </a:bodyPr>
          <a:lstStyle/>
          <a:p>
            <a:pPr algn="ctr"/>
            <a:r>
              <a:rPr lang="ro-RO" i="1" dirty="0">
                <a:latin typeface="Times New Roman" panose="02020603050405020304" pitchFamily="18" charset="0"/>
                <a:cs typeface="Times New Roman" panose="02020603050405020304" pitchFamily="18" charset="0"/>
              </a:rPr>
              <a:t>Fig. 1.</a:t>
            </a:r>
            <a:r>
              <a:rPr lang="en-US" i="1" dirty="0">
                <a:latin typeface="Times New Roman" panose="02020603050405020304" pitchFamily="18" charset="0"/>
                <a:cs typeface="Times New Roman" panose="02020603050405020304" pitchFamily="18" charset="0"/>
              </a:rPr>
              <a:t>2</a:t>
            </a:r>
            <a:r>
              <a:rPr lang="ro-RO"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Prelevarea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probelor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19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C044-45B1-0F18-7721-C13E21CD2A92}"/>
              </a:ext>
            </a:extLst>
          </p:cNvPr>
          <p:cNvSpPr>
            <a:spLocks noGrp="1"/>
          </p:cNvSpPr>
          <p:nvPr>
            <p:ph type="title"/>
          </p:nvPr>
        </p:nvSpPr>
        <p:spPr/>
        <p:txBody>
          <a:bodyPr/>
          <a:lstStyle/>
          <a:p>
            <a:pPr algn="ctr"/>
            <a:r>
              <a:rPr lang="ro-RO" b="1" dirty="0">
                <a:cs typeface="Times New Roman" panose="02020603050405020304" pitchFamily="18" charset="0"/>
              </a:rPr>
              <a:t>Metoda diluțiilor decimale</a:t>
            </a:r>
            <a:endParaRPr lang="en-US" b="1" dirty="0"/>
          </a:p>
        </p:txBody>
      </p:sp>
      <p:pic>
        <p:nvPicPr>
          <p:cNvPr id="6" name="Content Placeholder 6">
            <a:extLst>
              <a:ext uri="{FF2B5EF4-FFF2-40B4-BE49-F238E27FC236}">
                <a16:creationId xmlns:a16="http://schemas.microsoft.com/office/drawing/2014/main" id="{8434310D-31EA-0A7F-21F1-25A7E63D9951}"/>
              </a:ext>
            </a:extLst>
          </p:cNvPr>
          <p:cNvPicPr>
            <a:picLocks noChangeAspect="1"/>
          </p:cNvPicPr>
          <p:nvPr/>
        </p:nvPicPr>
        <p:blipFill rotWithShape="1">
          <a:blip r:embed="rId2"/>
          <a:srcRect r="14557" b="-3"/>
          <a:stretch/>
        </p:blipFill>
        <p:spPr>
          <a:xfrm>
            <a:off x="838201" y="1690688"/>
            <a:ext cx="5181600" cy="4351338"/>
          </a:xfrm>
          <a:prstGeom prst="rect">
            <a:avLst/>
          </a:prstGeom>
          <a:noFill/>
        </p:spPr>
      </p:pic>
      <p:sp>
        <p:nvSpPr>
          <p:cNvPr id="7" name="Content Placeholder 3">
            <a:extLst>
              <a:ext uri="{FF2B5EF4-FFF2-40B4-BE49-F238E27FC236}">
                <a16:creationId xmlns:a16="http://schemas.microsoft.com/office/drawing/2014/main" id="{F9DD5309-7EB5-907C-D12F-51CB2F1C3AF6}"/>
              </a:ext>
            </a:extLst>
          </p:cNvPr>
          <p:cNvSpPr txBox="1">
            <a:spLocks/>
          </p:cNvSpPr>
          <p:nvPr/>
        </p:nvSpPr>
        <p:spPr>
          <a:xfrm>
            <a:off x="6166104" y="1692846"/>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o-RO" sz="2400">
                <a:latin typeface="Times New Roman" panose="02020603050405020304" pitchFamily="18" charset="0"/>
                <a:cs typeface="Times New Roman" panose="02020603050405020304" pitchFamily="18" charset="0"/>
              </a:rPr>
              <a:t>	Pentru realizarea analizelor microbiologice asupra probei de sol studiate s-a utilizat metoda seriei de diluții decimale din extrase de sol 9:1. După agitarea probelor (1h) se prelevează din fiecare extras 10 ml  soluție (</a:t>
            </a:r>
            <a:r>
              <a:rPr lang="ro-RO" sz="2400">
                <a:latin typeface="Times New Roman" panose="02020603050405020304" pitchFamily="18" charset="0"/>
                <a:ea typeface="Calibri" panose="020F0502020204030204" pitchFamily="34" charset="0"/>
                <a:cs typeface="Times New Roman" panose="02020603050405020304" pitchFamily="18" charset="0"/>
              </a:rPr>
              <a:t>10</a:t>
            </a:r>
            <a:r>
              <a:rPr lang="ro-RO" sz="2400" baseline="30000">
                <a:latin typeface="Times New Roman" panose="02020603050405020304" pitchFamily="18" charset="0"/>
                <a:ea typeface="Calibri" panose="020F0502020204030204" pitchFamily="34" charset="0"/>
                <a:cs typeface="Times New Roman" panose="02020603050405020304" pitchFamily="18" charset="0"/>
              </a:rPr>
              <a:t>-1</a:t>
            </a:r>
            <a:r>
              <a:rPr lang="ro-RO" sz="2400">
                <a:latin typeface="Times New Roman" panose="02020603050405020304" pitchFamily="18" charset="0"/>
                <a:cs typeface="Times New Roman" panose="02020603050405020304" pitchFamily="18" charset="0"/>
              </a:rPr>
              <a:t>) și se execută seria de diluții decimale până la </a:t>
            </a:r>
            <a:r>
              <a:rPr lang="ro-RO" sz="2400">
                <a:latin typeface="Times New Roman" panose="02020603050405020304" pitchFamily="18" charset="0"/>
                <a:ea typeface="Calibri" panose="020F0502020204030204" pitchFamily="34" charset="0"/>
                <a:cs typeface="Times New Roman" panose="02020603050405020304" pitchFamily="18" charset="0"/>
              </a:rPr>
              <a:t>10</a:t>
            </a:r>
            <a:r>
              <a:rPr lang="ro-RO" sz="2400" baseline="30000">
                <a:latin typeface="Times New Roman" panose="02020603050405020304" pitchFamily="18" charset="0"/>
                <a:ea typeface="Calibri" panose="020F0502020204030204" pitchFamily="34" charset="0"/>
                <a:cs typeface="Times New Roman" panose="02020603050405020304" pitchFamily="18" charset="0"/>
              </a:rPr>
              <a:t>-7</a:t>
            </a:r>
          </a:p>
          <a:p>
            <a:pPr marL="0" indent="0" algn="just">
              <a:buFont typeface="Arial" panose="020B0604020202020204" pitchFamily="34" charset="0"/>
              <a:buNone/>
            </a:pPr>
            <a:r>
              <a:rPr lang="ro-RO" sz="2400">
                <a:latin typeface="Times New Roman" panose="02020603050405020304" pitchFamily="18" charset="0"/>
                <a:cs typeface="Times New Roman" panose="02020603050405020304" pitchFamily="18" charset="0"/>
              </a:rPr>
              <a:t>	Începând cu diluția cea mai mare, se ia câte 1 ml, care se introduce în câte două plăci Petri, pentru fiecare diluție.</a:t>
            </a:r>
            <a:endParaRPr lang="en-US" sz="240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B8757CC-08FA-15DE-38F8-EEB54276BE7D}"/>
              </a:ext>
            </a:extLst>
          </p:cNvPr>
          <p:cNvSpPr txBox="1"/>
          <p:nvPr/>
        </p:nvSpPr>
        <p:spPr>
          <a:xfrm>
            <a:off x="838201" y="6044184"/>
            <a:ext cx="5181600" cy="369332"/>
          </a:xfrm>
          <a:prstGeom prst="rect">
            <a:avLst/>
          </a:prstGeom>
          <a:noFill/>
        </p:spPr>
        <p:txBody>
          <a:bodyPr wrap="square" rtlCol="0">
            <a:spAutoFit/>
          </a:bodyPr>
          <a:lstStyle/>
          <a:p>
            <a:pPr algn="ctr"/>
            <a:r>
              <a:rPr lang="ro-RO" i="1" dirty="0">
                <a:latin typeface="Times New Roman" panose="02020603050405020304" pitchFamily="18" charset="0"/>
                <a:cs typeface="Times New Roman" panose="02020603050405020304" pitchFamily="18" charset="0"/>
              </a:rPr>
              <a:t>Fig. 1.</a:t>
            </a:r>
            <a:r>
              <a:rPr lang="en-US" i="1" dirty="0">
                <a:latin typeface="Times New Roman" panose="02020603050405020304" pitchFamily="18" charset="0"/>
                <a:cs typeface="Times New Roman" panose="02020603050405020304" pitchFamily="18" charset="0"/>
              </a:rPr>
              <a:t>2</a:t>
            </a:r>
            <a:r>
              <a:rPr lang="ro-RO" i="1"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Seria diluțiilor decimale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497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45B4F0-6EFD-1CDB-F38F-9214712737CF}"/>
              </a:ext>
            </a:extLst>
          </p:cNvPr>
          <p:cNvPicPr>
            <a:picLocks noGrp="1" noChangeAspect="1"/>
          </p:cNvPicPr>
          <p:nvPr>
            <p:ph idx="1"/>
          </p:nvPr>
        </p:nvPicPr>
        <p:blipFill>
          <a:blip r:embed="rId2"/>
          <a:stretch>
            <a:fillRect/>
          </a:stretch>
        </p:blipFill>
        <p:spPr>
          <a:xfrm>
            <a:off x="838200" y="2392407"/>
            <a:ext cx="10515600" cy="3217773"/>
          </a:xfrm>
          <a:prstGeom prst="rect">
            <a:avLst/>
          </a:prstGeom>
        </p:spPr>
      </p:pic>
      <p:sp>
        <p:nvSpPr>
          <p:cNvPr id="5" name="Title 2">
            <a:extLst>
              <a:ext uri="{FF2B5EF4-FFF2-40B4-BE49-F238E27FC236}">
                <a16:creationId xmlns:a16="http://schemas.microsoft.com/office/drawing/2014/main" id="{DAFFDC37-8FF9-551F-ED95-214A0C7F0307}"/>
              </a:ext>
            </a:extLst>
          </p:cNvPr>
          <p:cNvSpPr>
            <a:spLocks noGrp="1"/>
          </p:cNvSpPr>
          <p:nvPr>
            <p:ph type="title"/>
          </p:nvPr>
        </p:nvSpPr>
        <p:spPr>
          <a:xfrm>
            <a:off x="838200" y="828675"/>
            <a:ext cx="10515600" cy="862013"/>
          </a:xfrm>
        </p:spPr>
        <p:txBody>
          <a:bodyPr/>
          <a:lstStyle/>
          <a:p>
            <a:pPr algn="ctr"/>
            <a:r>
              <a:rPr lang="ro-RO" b="1" dirty="0">
                <a:cs typeface="Times New Roman" panose="02020603050405020304" pitchFamily="18" charset="0"/>
              </a:rPr>
              <a:t>SOLUL DE CÂMP</a:t>
            </a:r>
            <a:r>
              <a:rPr lang="en-US" b="1" dirty="0">
                <a:cs typeface="Times New Roman" panose="02020603050405020304" pitchFamily="18" charset="0"/>
              </a:rPr>
              <a:t> – PROBA 1</a:t>
            </a:r>
          </a:p>
        </p:txBody>
      </p:sp>
      <p:sp>
        <p:nvSpPr>
          <p:cNvPr id="6" name="TextBox 5">
            <a:extLst>
              <a:ext uri="{FF2B5EF4-FFF2-40B4-BE49-F238E27FC236}">
                <a16:creationId xmlns:a16="http://schemas.microsoft.com/office/drawing/2014/main" id="{480B1A8A-AEC6-D0CE-BF57-03887FC8F33E}"/>
              </a:ext>
            </a:extLst>
          </p:cNvPr>
          <p:cNvSpPr txBox="1"/>
          <p:nvPr/>
        </p:nvSpPr>
        <p:spPr>
          <a:xfrm>
            <a:off x="3193212" y="5676707"/>
            <a:ext cx="5181600" cy="369332"/>
          </a:xfrm>
          <a:prstGeom prst="rect">
            <a:avLst/>
          </a:prstGeom>
          <a:noFill/>
        </p:spPr>
        <p:txBody>
          <a:bodyPr wrap="square" rtlCol="0">
            <a:spAutoFit/>
          </a:bodyPr>
          <a:lstStyle/>
          <a:p>
            <a:pPr algn="ctr"/>
            <a:r>
              <a:rPr lang="ro-RO" dirty="0">
                <a:cs typeface="Times New Roman" panose="02020603050405020304" pitchFamily="18" charset="0"/>
              </a:rPr>
              <a:t>Fig. 1.3. Solul de câmp</a:t>
            </a:r>
            <a:endParaRPr lang="en-US" dirty="0">
              <a:cs typeface="Times New Roman" panose="02020603050405020304" pitchFamily="18" charset="0"/>
            </a:endParaRPr>
          </a:p>
        </p:txBody>
      </p:sp>
    </p:spTree>
    <p:extLst>
      <p:ext uri="{BB962C8B-B14F-4D97-AF65-F5344CB8AC3E}">
        <p14:creationId xmlns:p14="http://schemas.microsoft.com/office/powerpoint/2010/main" val="207923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6C33-9A0A-3BA0-3B03-76952AAFA677}"/>
              </a:ext>
            </a:extLst>
          </p:cNvPr>
          <p:cNvSpPr>
            <a:spLocks noGrp="1"/>
          </p:cNvSpPr>
          <p:nvPr>
            <p:ph type="title"/>
          </p:nvPr>
        </p:nvSpPr>
        <p:spPr/>
        <p:txBody>
          <a:bodyPr>
            <a:normAutofit fontScale="90000"/>
          </a:bodyPr>
          <a:lstStyle/>
          <a:p>
            <a:pPr algn="ctr"/>
            <a:r>
              <a:rPr lang="ro-RO" sz="4400" b="1" dirty="0"/>
              <a:t>1.</a:t>
            </a:r>
            <a:r>
              <a:rPr lang="en-US" sz="4400" b="1" dirty="0"/>
              <a:t>1.</a:t>
            </a:r>
            <a:r>
              <a:rPr lang="ro-RO" sz="4400" b="1" dirty="0"/>
              <a:t> Analiza numărului de microorganisme din solul de câmp</a:t>
            </a:r>
            <a:endParaRPr lang="en-US" b="1" dirty="0"/>
          </a:p>
        </p:txBody>
      </p:sp>
      <p:graphicFrame>
        <p:nvGraphicFramePr>
          <p:cNvPr id="6" name="Diagramă 581740297">
            <a:extLst>
              <a:ext uri="{FF2B5EF4-FFF2-40B4-BE49-F238E27FC236}">
                <a16:creationId xmlns:a16="http://schemas.microsoft.com/office/drawing/2014/main" id="{1DBF57FB-E001-096B-97C8-88F99A14FD5B}"/>
              </a:ext>
            </a:extLst>
          </p:cNvPr>
          <p:cNvGraphicFramePr/>
          <p:nvPr>
            <p:extLst>
              <p:ext uri="{D42A27DB-BD31-4B8C-83A1-F6EECF244321}">
                <p14:modId xmlns:p14="http://schemas.microsoft.com/office/powerpoint/2010/main" val="1070672970"/>
              </p:ext>
            </p:extLst>
          </p:nvPr>
        </p:nvGraphicFramePr>
        <p:xfrm>
          <a:off x="7130654" y="2545516"/>
          <a:ext cx="4365625" cy="2755518"/>
        </p:xfrm>
        <a:graphic>
          <a:graphicData uri="http://schemas.openxmlformats.org/drawingml/2006/chart">
            <c:chart xmlns:c="http://schemas.openxmlformats.org/drawingml/2006/chart" xmlns:r="http://schemas.openxmlformats.org/officeDocument/2006/relationships" r:id="rId2"/>
          </a:graphicData>
        </a:graphic>
      </p:graphicFrame>
      <p:pic>
        <p:nvPicPr>
          <p:cNvPr id="10" name="Content Placeholder 9">
            <a:extLst>
              <a:ext uri="{FF2B5EF4-FFF2-40B4-BE49-F238E27FC236}">
                <a16:creationId xmlns:a16="http://schemas.microsoft.com/office/drawing/2014/main" id="{CC40FF31-B4D8-29A0-0686-0CCDF80D69DA}"/>
              </a:ext>
            </a:extLst>
          </p:cNvPr>
          <p:cNvPicPr>
            <a:picLocks noGrp="1" noChangeAspect="1"/>
          </p:cNvPicPr>
          <p:nvPr>
            <p:ph idx="1"/>
          </p:nvPr>
        </p:nvPicPr>
        <p:blipFill>
          <a:blip r:embed="rId3"/>
          <a:stretch>
            <a:fillRect/>
          </a:stretch>
        </p:blipFill>
        <p:spPr>
          <a:xfrm>
            <a:off x="401806" y="3048557"/>
            <a:ext cx="6728848" cy="2252477"/>
          </a:xfrm>
        </p:spPr>
      </p:pic>
    </p:spTree>
    <p:extLst>
      <p:ext uri="{BB962C8B-B14F-4D97-AF65-F5344CB8AC3E}">
        <p14:creationId xmlns:p14="http://schemas.microsoft.com/office/powerpoint/2010/main" val="159830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CC5C5D-EB00-3702-1C6F-4470C62AC14A}"/>
              </a:ext>
            </a:extLst>
          </p:cNvPr>
          <p:cNvPicPr>
            <a:picLocks noGrp="1" noChangeAspect="1"/>
          </p:cNvPicPr>
          <p:nvPr>
            <p:ph idx="1"/>
          </p:nvPr>
        </p:nvPicPr>
        <p:blipFill>
          <a:blip r:embed="rId2"/>
          <a:stretch>
            <a:fillRect/>
          </a:stretch>
        </p:blipFill>
        <p:spPr>
          <a:xfrm>
            <a:off x="382555" y="839755"/>
            <a:ext cx="11439331" cy="5715834"/>
          </a:xfrm>
        </p:spPr>
      </p:pic>
    </p:spTree>
    <p:extLst>
      <p:ext uri="{BB962C8B-B14F-4D97-AF65-F5344CB8AC3E}">
        <p14:creationId xmlns:p14="http://schemas.microsoft.com/office/powerpoint/2010/main" val="4224667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1277</Words>
  <Application>Microsoft Office PowerPoint</Application>
  <PresentationFormat>Widescreen</PresentationFormat>
  <Paragraphs>67</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 New Roman</vt:lpstr>
      <vt:lpstr>Wingdings</vt:lpstr>
      <vt:lpstr>Office Theme</vt:lpstr>
      <vt:lpstr>DINAMICA MICROORGANSIMELOR DIN SOL – APRECIEREA CANTITATIVĂ ȘI CALITATIVĂ A MICROBIOTEI</vt:lpstr>
      <vt:lpstr>CUPRINS</vt:lpstr>
      <vt:lpstr>OBIECTIVUL CERCETĂRII</vt:lpstr>
      <vt:lpstr>OBIECTUL CERCETĂRII</vt:lpstr>
      <vt:lpstr>MATERIALE ȘI METODE</vt:lpstr>
      <vt:lpstr>Metoda diluțiilor decimale</vt:lpstr>
      <vt:lpstr>SOLUL DE CÂMP – PROBA 1</vt:lpstr>
      <vt:lpstr>1.1. Analiza numărului de microorganisme din solul de câmp</vt:lpstr>
      <vt:lpstr>PowerPoint Presentation</vt:lpstr>
      <vt:lpstr>PowerPoint Presentation</vt:lpstr>
      <vt:lpstr>1.2. Analizele fizice ale solului</vt:lpstr>
      <vt:lpstr>SOLUL DIN DEPRESIUNEA BĂII MARI- PROBA 2</vt:lpstr>
      <vt:lpstr>2.1. Analiza numărului de microorganisme din solul din depresiunea Băii Mari</vt:lpstr>
      <vt:lpstr>PowerPoint Presentation</vt:lpstr>
      <vt:lpstr>PowerPoint Presentation</vt:lpstr>
      <vt:lpstr>2.2. Analizele fizice ale solului</vt:lpstr>
      <vt:lpstr>CONCLUZII</vt:lpstr>
      <vt:lpstr>CONCLUZII</vt:lpstr>
      <vt:lpstr>CONCLUZII</vt:lpstr>
      <vt:lpstr>Bibliografie selectivă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XGEN</dc:title>
  <dc:creator>Ionut Balanean</dc:creator>
  <cp:lastModifiedBy>Dana Georgiana Pitic</cp:lastModifiedBy>
  <cp:revision>6</cp:revision>
  <dcterms:created xsi:type="dcterms:W3CDTF">2022-11-16T09:30:41Z</dcterms:created>
  <dcterms:modified xsi:type="dcterms:W3CDTF">2024-05-20T07:48:03Z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58b62f-6f94-46bd-8089-18e64b0a9abb_Enabled">
    <vt:lpwstr>true</vt:lpwstr>
  </property>
  <property fmtid="{D5CDD505-2E9C-101B-9397-08002B2CF9AE}" pid="3" name="MSIP_Label_5b58b62f-6f94-46bd-8089-18e64b0a9abb_SetDate">
    <vt:lpwstr>2023-10-27T07:10:01Z</vt:lpwstr>
  </property>
  <property fmtid="{D5CDD505-2E9C-101B-9397-08002B2CF9AE}" pid="4" name="MSIP_Label_5b58b62f-6f94-46bd-8089-18e64b0a9abb_Method">
    <vt:lpwstr>Standard</vt:lpwstr>
  </property>
  <property fmtid="{D5CDD505-2E9C-101B-9397-08002B2CF9AE}" pid="5" name="MSIP_Label_5b58b62f-6f94-46bd-8089-18e64b0a9abb_Name">
    <vt:lpwstr>defa4170-0d19-0005-0004-bc88714345d2</vt:lpwstr>
  </property>
  <property fmtid="{D5CDD505-2E9C-101B-9397-08002B2CF9AE}" pid="6" name="MSIP_Label_5b58b62f-6f94-46bd-8089-18e64b0a9abb_SiteId">
    <vt:lpwstr>a6eb79fa-c4a9-4cce-818d-b85274d15305</vt:lpwstr>
  </property>
  <property fmtid="{D5CDD505-2E9C-101B-9397-08002B2CF9AE}" pid="7" name="MSIP_Label_5b58b62f-6f94-46bd-8089-18e64b0a9abb_ActionId">
    <vt:lpwstr>2cd14b58-11e0-4307-8785-27378c20c99b</vt:lpwstr>
  </property>
  <property fmtid="{D5CDD505-2E9C-101B-9397-08002B2CF9AE}" pid="8" name="MSIP_Label_5b58b62f-6f94-46bd-8089-18e64b0a9abb_ContentBits">
    <vt:lpwstr>0</vt:lpwstr>
  </property>
</Properties>
</file>