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57" r:id="rId3"/>
    <p:sldId id="260" r:id="rId4"/>
    <p:sldId id="258" r:id="rId5"/>
    <p:sldId id="262" r:id="rId6"/>
    <p:sldId id="259" r:id="rId7"/>
    <p:sldId id="263" r:id="rId8"/>
    <p:sldId id="264" r:id="rId9"/>
    <p:sldId id="265"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31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4660"/>
  </p:normalViewPr>
  <p:slideViewPr>
    <p:cSldViewPr snapToGrid="0">
      <p:cViewPr varScale="1">
        <p:scale>
          <a:sx n="58" d="100"/>
          <a:sy n="58" d="100"/>
        </p:scale>
        <p:origin x="91" y="269"/>
      </p:cViewPr>
      <p:guideLst/>
    </p:cSldViewPr>
  </p:slideViewPr>
  <p:notesTextViewPr>
    <p:cViewPr>
      <p:scale>
        <a:sx n="1" d="1"/>
        <a:sy n="1" d="1"/>
      </p:scale>
      <p:origin x="0" y="0"/>
    </p:cViewPr>
  </p:notesTextViewPr>
  <p:notesViewPr>
    <p:cSldViewPr snapToGrid="0">
      <p:cViewPr varScale="1">
        <p:scale>
          <a:sx n="84" d="100"/>
          <a:sy n="84" d="100"/>
        </p:scale>
        <p:origin x="305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58FEB5-E8C6-3A80-493D-10CAD46A1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648C581-C775-98C2-8A72-CD05A2CA63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894724-09D4-4F07-9DDA-0BDFDA992456}" type="datetimeFigureOut">
              <a:rPr lang="en-US" smtClean="0"/>
              <a:t>5/20/2024</a:t>
            </a:fld>
            <a:endParaRPr lang="en-US" dirty="0"/>
          </a:p>
        </p:txBody>
      </p:sp>
      <p:sp>
        <p:nvSpPr>
          <p:cNvPr id="4" name="Footer Placeholder 3">
            <a:extLst>
              <a:ext uri="{FF2B5EF4-FFF2-40B4-BE49-F238E27FC236}">
                <a16:creationId xmlns:a16="http://schemas.microsoft.com/office/drawing/2014/main" id="{EFBBA7D3-DC7D-9A8E-6060-596812F9E5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396B5FF-CA0B-B91F-D0C8-5360C7A04B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C62FCD-D8A9-45DB-A117-7E517482F7AF}" type="slidenum">
              <a:rPr lang="en-US" smtClean="0"/>
              <a:t>‹#›</a:t>
            </a:fld>
            <a:endParaRPr lang="en-US" dirty="0"/>
          </a:p>
        </p:txBody>
      </p:sp>
    </p:spTree>
    <p:extLst>
      <p:ext uri="{BB962C8B-B14F-4D97-AF65-F5344CB8AC3E}">
        <p14:creationId xmlns:p14="http://schemas.microsoft.com/office/powerpoint/2010/main" val="1067096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E0B70-0B2D-4454-9C0D-63442C140F78}" type="datetimeFigureOut">
              <a:rPr lang="en-US" smtClean="0"/>
              <a:t>5/20/2024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39ADCB-FF44-4D11-94CD-9544E5DFB95D}" type="slidenum">
              <a:rPr lang="en-US" smtClean="0"/>
              <a:t>‹#›</a:t>
            </a:fld>
            <a:endParaRPr lang="en-US" dirty="0"/>
          </a:p>
        </p:txBody>
      </p:sp>
    </p:spTree>
    <p:extLst>
      <p:ext uri="{BB962C8B-B14F-4D97-AF65-F5344CB8AC3E}">
        <p14:creationId xmlns:p14="http://schemas.microsoft.com/office/powerpoint/2010/main" val="81256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976A059-0727-59BF-99E8-577EE0A77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Date Placeholder 9">
            <a:extLst>
              <a:ext uri="{FF2B5EF4-FFF2-40B4-BE49-F238E27FC236}">
                <a16:creationId xmlns:a16="http://schemas.microsoft.com/office/drawing/2014/main" id="{CB65C056-B1A7-7FF8-5965-B3650A744900}"/>
              </a:ext>
            </a:extLst>
          </p:cNvPr>
          <p:cNvSpPr>
            <a:spLocks noGrp="1"/>
          </p:cNvSpPr>
          <p:nvPr>
            <p:ph type="dt" sz="half" idx="10"/>
          </p:nvPr>
        </p:nvSpPr>
        <p:spPr/>
        <p:txBody>
          <a:bodyPr/>
          <a:lstStyle/>
          <a:p>
            <a:fld id="{EB9B8737-127D-4908-932B-731DE6930369}" type="datetime1">
              <a:rPr lang="en-US" smtClean="0"/>
              <a:t>5/20/2024</a:t>
            </a:fld>
            <a:endParaRPr lang="en-US" dirty="0"/>
          </a:p>
        </p:txBody>
      </p:sp>
      <p:sp>
        <p:nvSpPr>
          <p:cNvPr id="11" name="Footer Placeholder 10">
            <a:extLst>
              <a:ext uri="{FF2B5EF4-FFF2-40B4-BE49-F238E27FC236}">
                <a16:creationId xmlns:a16="http://schemas.microsoft.com/office/drawing/2014/main" id="{43454174-9D12-C596-18E0-9C3B2A95332A}"/>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C4464E70-28DA-BB7E-E872-926FCA585B8B}"/>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dirty="0"/>
          </a:p>
        </p:txBody>
      </p:sp>
      <p:sp>
        <p:nvSpPr>
          <p:cNvPr id="15" name="Title 14">
            <a:extLst>
              <a:ext uri="{FF2B5EF4-FFF2-40B4-BE49-F238E27FC236}">
                <a16:creationId xmlns:a16="http://schemas.microsoft.com/office/drawing/2014/main" id="{107A79B4-F12F-0B57-BE23-C003FE3F04E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01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A113-4075-8F72-7862-87499373AE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B85D07-1D31-8F87-D767-AAC820751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B13C3-5CD5-C3AA-CDCE-CCECAFFEDEAB}"/>
              </a:ext>
            </a:extLst>
          </p:cNvPr>
          <p:cNvSpPr>
            <a:spLocks noGrp="1"/>
          </p:cNvSpPr>
          <p:nvPr>
            <p:ph type="dt" sz="half" idx="10"/>
          </p:nvPr>
        </p:nvSpPr>
        <p:spPr/>
        <p:txBody>
          <a:bodyPr/>
          <a:lstStyle/>
          <a:p>
            <a:fld id="{D2840CA8-5CE1-4958-B669-D933AA49FA40}" type="datetime1">
              <a:rPr lang="en-US" smtClean="0"/>
              <a:t>5/20/2024</a:t>
            </a:fld>
            <a:endParaRPr lang="en-US" dirty="0"/>
          </a:p>
        </p:txBody>
      </p:sp>
      <p:sp>
        <p:nvSpPr>
          <p:cNvPr id="5" name="Footer Placeholder 4">
            <a:extLst>
              <a:ext uri="{FF2B5EF4-FFF2-40B4-BE49-F238E27FC236}">
                <a16:creationId xmlns:a16="http://schemas.microsoft.com/office/drawing/2014/main" id="{6C2768F2-FD99-3CF5-F7F2-46FDE2F9B292}"/>
              </a:ext>
            </a:extLst>
          </p:cNvPr>
          <p:cNvSpPr>
            <a:spLocks noGrp="1"/>
          </p:cNvSpPr>
          <p:nvPr>
            <p:ph type="ftr" sz="quarter" idx="11"/>
          </p:nvPr>
        </p:nvSpPr>
        <p:spPr/>
        <p:txBody>
          <a:bodyPr/>
          <a:lstStyle/>
          <a:p>
            <a:endParaRPr lang="en-US" dirty="0"/>
          </a:p>
        </p:txBody>
      </p:sp>
      <p:sp>
        <p:nvSpPr>
          <p:cNvPr id="7" name="Slide Number Placeholder 4">
            <a:extLst>
              <a:ext uri="{FF2B5EF4-FFF2-40B4-BE49-F238E27FC236}">
                <a16:creationId xmlns:a16="http://schemas.microsoft.com/office/drawing/2014/main" id="{3EC49622-4FE3-B449-2292-88184B047481}"/>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97301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4378C-BCD6-D0EC-73F4-F426025DBA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BA115D-71AF-967D-2312-B5BDEFE0E0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8CDB7-E1FC-7FF0-47F9-FF05A8DAC060}"/>
              </a:ext>
            </a:extLst>
          </p:cNvPr>
          <p:cNvSpPr>
            <a:spLocks noGrp="1"/>
          </p:cNvSpPr>
          <p:nvPr>
            <p:ph type="dt" sz="half" idx="10"/>
          </p:nvPr>
        </p:nvSpPr>
        <p:spPr/>
        <p:txBody>
          <a:bodyPr/>
          <a:lstStyle/>
          <a:p>
            <a:fld id="{F5F1163A-39AB-4876-8208-83F43F159039}" type="datetime1">
              <a:rPr lang="en-US" smtClean="0"/>
              <a:t>5/20/2024</a:t>
            </a:fld>
            <a:endParaRPr lang="en-US" dirty="0"/>
          </a:p>
        </p:txBody>
      </p:sp>
      <p:sp>
        <p:nvSpPr>
          <p:cNvPr id="5" name="Footer Placeholder 4">
            <a:extLst>
              <a:ext uri="{FF2B5EF4-FFF2-40B4-BE49-F238E27FC236}">
                <a16:creationId xmlns:a16="http://schemas.microsoft.com/office/drawing/2014/main" id="{7172E43B-2C2F-5E9B-ACCD-6AEA1DA50D31}"/>
              </a:ext>
            </a:extLst>
          </p:cNvPr>
          <p:cNvSpPr>
            <a:spLocks noGrp="1"/>
          </p:cNvSpPr>
          <p:nvPr>
            <p:ph type="ftr" sz="quarter" idx="11"/>
          </p:nvPr>
        </p:nvSpPr>
        <p:spPr/>
        <p:txBody>
          <a:bodyPr/>
          <a:lstStyle/>
          <a:p>
            <a:endParaRPr lang="en-US" dirty="0"/>
          </a:p>
        </p:txBody>
      </p:sp>
      <p:sp>
        <p:nvSpPr>
          <p:cNvPr id="7" name="Slide Number Placeholder 4">
            <a:extLst>
              <a:ext uri="{FF2B5EF4-FFF2-40B4-BE49-F238E27FC236}">
                <a16:creationId xmlns:a16="http://schemas.microsoft.com/office/drawing/2014/main" id="{44211ED7-BD8A-629D-8203-8375D7B6B93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41887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FEDC8-C1D4-96B9-6790-5B9DC0A230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B7742-A5DF-8640-884B-5925C8857A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F3D6A2-5C7B-D0C9-3B9D-D25E4A280D78}"/>
              </a:ext>
            </a:extLst>
          </p:cNvPr>
          <p:cNvSpPr>
            <a:spLocks noGrp="1"/>
          </p:cNvSpPr>
          <p:nvPr>
            <p:ph type="dt" sz="half" idx="10"/>
          </p:nvPr>
        </p:nvSpPr>
        <p:spPr/>
        <p:txBody>
          <a:bodyPr/>
          <a:lstStyle/>
          <a:p>
            <a:fld id="{C069DCC1-85F1-475E-9B24-A4E3F71BBD89}" type="datetime1">
              <a:rPr lang="en-US" smtClean="0"/>
              <a:t>5/20/2024</a:t>
            </a:fld>
            <a:endParaRPr lang="en-US" dirty="0"/>
          </a:p>
        </p:txBody>
      </p:sp>
      <p:sp>
        <p:nvSpPr>
          <p:cNvPr id="5" name="Footer Placeholder 4">
            <a:extLst>
              <a:ext uri="{FF2B5EF4-FFF2-40B4-BE49-F238E27FC236}">
                <a16:creationId xmlns:a16="http://schemas.microsoft.com/office/drawing/2014/main" id="{1554B767-0001-682F-BB9E-30E86F99DC6B}"/>
              </a:ext>
            </a:extLst>
          </p:cNvPr>
          <p:cNvSpPr>
            <a:spLocks noGrp="1"/>
          </p:cNvSpPr>
          <p:nvPr>
            <p:ph type="ftr" sz="quarter" idx="11"/>
          </p:nvPr>
        </p:nvSpPr>
        <p:spPr/>
        <p:txBody>
          <a:bodyPr/>
          <a:lstStyle/>
          <a:p>
            <a:endParaRPr lang="en-US" dirty="0"/>
          </a:p>
        </p:txBody>
      </p:sp>
      <p:sp>
        <p:nvSpPr>
          <p:cNvPr id="7" name="Slide Number Placeholder 4">
            <a:extLst>
              <a:ext uri="{FF2B5EF4-FFF2-40B4-BE49-F238E27FC236}">
                <a16:creationId xmlns:a16="http://schemas.microsoft.com/office/drawing/2014/main" id="{CD16685D-6EFA-6621-5A4B-4BD1CC76F88E}"/>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197227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7548-9A0C-3301-B536-7456420E1B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8811CA-5E37-D2CF-D424-D1AC6FBA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52E129-0D49-9C8B-5FA2-1686D5838CA2}"/>
              </a:ext>
            </a:extLst>
          </p:cNvPr>
          <p:cNvSpPr>
            <a:spLocks noGrp="1"/>
          </p:cNvSpPr>
          <p:nvPr>
            <p:ph type="dt" sz="half" idx="10"/>
          </p:nvPr>
        </p:nvSpPr>
        <p:spPr/>
        <p:txBody>
          <a:bodyPr/>
          <a:lstStyle/>
          <a:p>
            <a:fld id="{B1189982-FAA6-4525-A1E7-2F7673A24390}" type="datetime1">
              <a:rPr lang="en-US" smtClean="0"/>
              <a:t>5/20/2024</a:t>
            </a:fld>
            <a:endParaRPr lang="en-US" dirty="0"/>
          </a:p>
        </p:txBody>
      </p:sp>
      <p:sp>
        <p:nvSpPr>
          <p:cNvPr id="5" name="Footer Placeholder 4">
            <a:extLst>
              <a:ext uri="{FF2B5EF4-FFF2-40B4-BE49-F238E27FC236}">
                <a16:creationId xmlns:a16="http://schemas.microsoft.com/office/drawing/2014/main" id="{3DEC0534-7709-E1AB-3F86-5C55514442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73C340-5C0A-05DE-38D1-F5101A965058}"/>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dirty="0"/>
          </a:p>
        </p:txBody>
      </p:sp>
    </p:spTree>
    <p:extLst>
      <p:ext uri="{BB962C8B-B14F-4D97-AF65-F5344CB8AC3E}">
        <p14:creationId xmlns:p14="http://schemas.microsoft.com/office/powerpoint/2010/main" val="8684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12FB-8D31-A6BF-B26A-54F2E57F6E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09BBD1-0C18-604B-75C7-619BE6A2D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E8E06B-2B4A-F0CB-ECE2-D91FD1EA91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CB85DF-D2C7-EDF7-CAE1-90A424B74A71}"/>
              </a:ext>
            </a:extLst>
          </p:cNvPr>
          <p:cNvSpPr>
            <a:spLocks noGrp="1"/>
          </p:cNvSpPr>
          <p:nvPr>
            <p:ph type="dt" sz="half" idx="10"/>
          </p:nvPr>
        </p:nvSpPr>
        <p:spPr/>
        <p:txBody>
          <a:bodyPr/>
          <a:lstStyle/>
          <a:p>
            <a:fld id="{EB1CB7FA-7B94-4F91-BABC-9D716D9D537E}" type="datetime1">
              <a:rPr lang="en-US" smtClean="0"/>
              <a:t>5/20/2024</a:t>
            </a:fld>
            <a:endParaRPr lang="en-US" dirty="0"/>
          </a:p>
        </p:txBody>
      </p:sp>
      <p:sp>
        <p:nvSpPr>
          <p:cNvPr id="6" name="Footer Placeholder 5">
            <a:extLst>
              <a:ext uri="{FF2B5EF4-FFF2-40B4-BE49-F238E27FC236}">
                <a16:creationId xmlns:a16="http://schemas.microsoft.com/office/drawing/2014/main" id="{9D0B35ED-B1AD-C7A3-789D-D56E84CC32BD}"/>
              </a:ext>
            </a:extLst>
          </p:cNvPr>
          <p:cNvSpPr>
            <a:spLocks noGrp="1"/>
          </p:cNvSpPr>
          <p:nvPr>
            <p:ph type="ftr" sz="quarter" idx="11"/>
          </p:nvPr>
        </p:nvSpPr>
        <p:spPr/>
        <p:txBody>
          <a:bodyPr/>
          <a:lstStyle/>
          <a:p>
            <a:endParaRPr lang="en-US" dirty="0"/>
          </a:p>
        </p:txBody>
      </p:sp>
      <p:sp>
        <p:nvSpPr>
          <p:cNvPr id="8" name="Slide Number Placeholder 4">
            <a:extLst>
              <a:ext uri="{FF2B5EF4-FFF2-40B4-BE49-F238E27FC236}">
                <a16:creationId xmlns:a16="http://schemas.microsoft.com/office/drawing/2014/main" id="{F60C7F7F-C143-ADD7-651F-32FEE87D270A}"/>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3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FDBC-A612-A3C7-16CF-DB4228831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BA53AE-EB85-9424-6870-715378B9B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B861F-D83D-874A-8F0E-9BE8ADBCB8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3CD26E-130E-3EFD-1E58-D0A076C9E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D80009-3EE4-D16F-CCB1-73CA63D328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E75DF4-258D-AB76-230B-8ABE0E21D163}"/>
              </a:ext>
            </a:extLst>
          </p:cNvPr>
          <p:cNvSpPr>
            <a:spLocks noGrp="1"/>
          </p:cNvSpPr>
          <p:nvPr>
            <p:ph type="dt" sz="half" idx="10"/>
          </p:nvPr>
        </p:nvSpPr>
        <p:spPr/>
        <p:txBody>
          <a:bodyPr/>
          <a:lstStyle/>
          <a:p>
            <a:fld id="{E09AAAC3-BDBB-47BF-BA5C-45EFB7F81241}" type="datetime1">
              <a:rPr lang="en-US" smtClean="0"/>
              <a:t>5/20/2024</a:t>
            </a:fld>
            <a:endParaRPr lang="en-US" dirty="0"/>
          </a:p>
        </p:txBody>
      </p:sp>
      <p:sp>
        <p:nvSpPr>
          <p:cNvPr id="8" name="Footer Placeholder 7">
            <a:extLst>
              <a:ext uri="{FF2B5EF4-FFF2-40B4-BE49-F238E27FC236}">
                <a16:creationId xmlns:a16="http://schemas.microsoft.com/office/drawing/2014/main" id="{0CD679FF-8C9F-A02B-BF83-EEDA27910F39}"/>
              </a:ext>
            </a:extLst>
          </p:cNvPr>
          <p:cNvSpPr>
            <a:spLocks noGrp="1"/>
          </p:cNvSpPr>
          <p:nvPr>
            <p:ph type="ftr" sz="quarter" idx="11"/>
          </p:nvPr>
        </p:nvSpPr>
        <p:spPr/>
        <p:txBody>
          <a:bodyPr/>
          <a:lstStyle/>
          <a:p>
            <a:endParaRPr lang="en-US" dirty="0"/>
          </a:p>
        </p:txBody>
      </p:sp>
      <p:sp>
        <p:nvSpPr>
          <p:cNvPr id="10" name="Slide Number Placeholder 4">
            <a:extLst>
              <a:ext uri="{FF2B5EF4-FFF2-40B4-BE49-F238E27FC236}">
                <a16:creationId xmlns:a16="http://schemas.microsoft.com/office/drawing/2014/main" id="{A698A86C-2570-E5A2-0B29-BBD24595170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5818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054B-64E0-23D2-6B48-69B7EDFBB2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E744E3-8DA2-E6D6-2A16-DE06AFA8A318}"/>
              </a:ext>
            </a:extLst>
          </p:cNvPr>
          <p:cNvSpPr>
            <a:spLocks noGrp="1"/>
          </p:cNvSpPr>
          <p:nvPr>
            <p:ph type="dt" sz="half" idx="10"/>
          </p:nvPr>
        </p:nvSpPr>
        <p:spPr/>
        <p:txBody>
          <a:bodyPr/>
          <a:lstStyle/>
          <a:p>
            <a:fld id="{43A3E560-4FCD-4798-9AF2-642BCAC1830E}" type="datetime1">
              <a:rPr lang="en-US" smtClean="0"/>
              <a:t>5/20/2024</a:t>
            </a:fld>
            <a:endParaRPr lang="en-US" dirty="0"/>
          </a:p>
        </p:txBody>
      </p:sp>
      <p:sp>
        <p:nvSpPr>
          <p:cNvPr id="4" name="Footer Placeholder 3">
            <a:extLst>
              <a:ext uri="{FF2B5EF4-FFF2-40B4-BE49-F238E27FC236}">
                <a16:creationId xmlns:a16="http://schemas.microsoft.com/office/drawing/2014/main" id="{10C89B19-AB7A-A19A-30D2-AEDBCAA04A8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006698D-5F79-0980-9B76-3D58659850DB}"/>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951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050C9-6840-84E5-D463-1BB9420EE5D7}"/>
              </a:ext>
            </a:extLst>
          </p:cNvPr>
          <p:cNvSpPr>
            <a:spLocks noGrp="1"/>
          </p:cNvSpPr>
          <p:nvPr>
            <p:ph type="dt" sz="half" idx="10"/>
          </p:nvPr>
        </p:nvSpPr>
        <p:spPr/>
        <p:txBody>
          <a:bodyPr/>
          <a:lstStyle/>
          <a:p>
            <a:fld id="{BD4C1CC0-1E6D-4B25-A2AE-33306CF856E6}" type="datetime1">
              <a:rPr lang="en-US" smtClean="0"/>
              <a:t>5/20/2024</a:t>
            </a:fld>
            <a:endParaRPr lang="en-US" dirty="0"/>
          </a:p>
        </p:txBody>
      </p:sp>
      <p:sp>
        <p:nvSpPr>
          <p:cNvPr id="3" name="Footer Placeholder 2">
            <a:extLst>
              <a:ext uri="{FF2B5EF4-FFF2-40B4-BE49-F238E27FC236}">
                <a16:creationId xmlns:a16="http://schemas.microsoft.com/office/drawing/2014/main" id="{4ABA4735-8AB6-87BE-D400-DE9A5D4494E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B7E5D0F-ABFC-3AB6-B29E-7372DFF5EA3A}"/>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2944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EC-E506-22F4-346F-7974EAC2F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AA53F-C0C5-EA92-EF29-52B56CEE80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2D2632-BED3-5DD1-0D92-845D5CA5B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33BAEC-429D-7A50-4D81-A1BF2ECC0EB2}"/>
              </a:ext>
            </a:extLst>
          </p:cNvPr>
          <p:cNvSpPr>
            <a:spLocks noGrp="1"/>
          </p:cNvSpPr>
          <p:nvPr>
            <p:ph type="dt" sz="half" idx="10"/>
          </p:nvPr>
        </p:nvSpPr>
        <p:spPr/>
        <p:txBody>
          <a:bodyPr/>
          <a:lstStyle/>
          <a:p>
            <a:fld id="{BFE42552-A208-4103-BBAD-2B95A95E1FEC}" type="datetime1">
              <a:rPr lang="en-US" smtClean="0"/>
              <a:t>5/20/2024</a:t>
            </a:fld>
            <a:endParaRPr lang="en-US" dirty="0"/>
          </a:p>
        </p:txBody>
      </p:sp>
      <p:sp>
        <p:nvSpPr>
          <p:cNvPr id="6" name="Footer Placeholder 5">
            <a:extLst>
              <a:ext uri="{FF2B5EF4-FFF2-40B4-BE49-F238E27FC236}">
                <a16:creationId xmlns:a16="http://schemas.microsoft.com/office/drawing/2014/main" id="{C816B86E-B8A1-4F80-E1FB-62FB5458483E}"/>
              </a:ext>
            </a:extLst>
          </p:cNvPr>
          <p:cNvSpPr>
            <a:spLocks noGrp="1"/>
          </p:cNvSpPr>
          <p:nvPr>
            <p:ph type="ftr" sz="quarter" idx="11"/>
          </p:nvPr>
        </p:nvSpPr>
        <p:spPr/>
        <p:txBody>
          <a:bodyPr/>
          <a:lstStyle/>
          <a:p>
            <a:endParaRPr lang="en-US" dirty="0"/>
          </a:p>
        </p:txBody>
      </p:sp>
      <p:sp>
        <p:nvSpPr>
          <p:cNvPr id="8" name="Slide Number Placeholder 4">
            <a:extLst>
              <a:ext uri="{FF2B5EF4-FFF2-40B4-BE49-F238E27FC236}">
                <a16:creationId xmlns:a16="http://schemas.microsoft.com/office/drawing/2014/main" id="{B84E180B-01F9-F756-B76F-DBCB1FEBB953}"/>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143149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7A099-1061-09E4-DC3E-DEBACB3D5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513E4-8368-44F8-EA23-5FE27B6FA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DABFFC8-2261-76FE-8474-2FCFEDC97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B83C56-760D-2584-1EE9-9E92C5F9DCFB}"/>
              </a:ext>
            </a:extLst>
          </p:cNvPr>
          <p:cNvSpPr>
            <a:spLocks noGrp="1"/>
          </p:cNvSpPr>
          <p:nvPr>
            <p:ph type="dt" sz="half" idx="10"/>
          </p:nvPr>
        </p:nvSpPr>
        <p:spPr/>
        <p:txBody>
          <a:bodyPr/>
          <a:lstStyle/>
          <a:p>
            <a:fld id="{171E08EA-84C3-4938-9F36-6CC12B53B25F}" type="datetime1">
              <a:rPr lang="en-US" smtClean="0"/>
              <a:t>5/20/2024</a:t>
            </a:fld>
            <a:endParaRPr lang="en-US" dirty="0"/>
          </a:p>
        </p:txBody>
      </p:sp>
      <p:sp>
        <p:nvSpPr>
          <p:cNvPr id="6" name="Footer Placeholder 5">
            <a:extLst>
              <a:ext uri="{FF2B5EF4-FFF2-40B4-BE49-F238E27FC236}">
                <a16:creationId xmlns:a16="http://schemas.microsoft.com/office/drawing/2014/main" id="{17E642CD-FFF3-B465-F5E9-7EA5EEE2C003}"/>
              </a:ext>
            </a:extLst>
          </p:cNvPr>
          <p:cNvSpPr>
            <a:spLocks noGrp="1"/>
          </p:cNvSpPr>
          <p:nvPr>
            <p:ph type="ftr" sz="quarter" idx="11"/>
          </p:nvPr>
        </p:nvSpPr>
        <p:spPr/>
        <p:txBody>
          <a:bodyPr/>
          <a:lstStyle/>
          <a:p>
            <a:endParaRPr lang="en-US" dirty="0"/>
          </a:p>
        </p:txBody>
      </p:sp>
      <p:sp>
        <p:nvSpPr>
          <p:cNvPr id="8" name="Slide Number Placeholder 4">
            <a:extLst>
              <a:ext uri="{FF2B5EF4-FFF2-40B4-BE49-F238E27FC236}">
                <a16:creationId xmlns:a16="http://schemas.microsoft.com/office/drawing/2014/main" id="{8C4EA6F1-DE73-3AD0-FFED-F8CA89127EA5}"/>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56237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6000" b="-7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AA504E-AD37-2053-5C5B-AE2A891180A2}"/>
              </a:ext>
            </a:extLst>
          </p:cNvPr>
          <p:cNvSpPr>
            <a:spLocks noGrp="1"/>
          </p:cNvSpPr>
          <p:nvPr>
            <p:ph type="title"/>
          </p:nvPr>
        </p:nvSpPr>
        <p:spPr>
          <a:xfrm>
            <a:off x="838200" y="828422"/>
            <a:ext cx="10515600" cy="8622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9BFCC0-702E-A0E6-7AC8-E887DEE53D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9B09F-5F50-DEE3-1E0B-39D8F0668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58DAF-AFE5-4394-A263-6FDE350004BD}" type="datetime1">
              <a:rPr lang="en-US" smtClean="0"/>
              <a:t>5/20/2024</a:t>
            </a:fld>
            <a:endParaRPr lang="en-US" dirty="0"/>
          </a:p>
        </p:txBody>
      </p:sp>
      <p:sp>
        <p:nvSpPr>
          <p:cNvPr id="5" name="Footer Placeholder 4">
            <a:extLst>
              <a:ext uri="{FF2B5EF4-FFF2-40B4-BE49-F238E27FC236}">
                <a16:creationId xmlns:a16="http://schemas.microsoft.com/office/drawing/2014/main" id="{6F288452-2736-5F09-F17B-38FEE2A21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descr="Shape&#10;&#10;Description automatically generated with medium confidence">
            <a:extLst>
              <a:ext uri="{FF2B5EF4-FFF2-40B4-BE49-F238E27FC236}">
                <a16:creationId xmlns:a16="http://schemas.microsoft.com/office/drawing/2014/main" id="{3F761627-0927-EAE4-3C8C-120709F0514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213846" y="365125"/>
            <a:ext cx="1139954" cy="463297"/>
          </a:xfrm>
          <a:prstGeom prst="rect">
            <a:avLst/>
          </a:prstGeom>
        </p:spPr>
      </p:pic>
      <p:sp>
        <p:nvSpPr>
          <p:cNvPr id="7" name="Slide Number Placeholder 4">
            <a:extLst>
              <a:ext uri="{FF2B5EF4-FFF2-40B4-BE49-F238E27FC236}">
                <a16:creationId xmlns:a16="http://schemas.microsoft.com/office/drawing/2014/main" id="{7653F00A-FF5A-1AFA-0B55-634828FAD746}"/>
              </a:ext>
            </a:extLst>
          </p:cNvPr>
          <p:cNvSpPr>
            <a:spLocks noGrp="1"/>
          </p:cNvSpPr>
          <p:nvPr>
            <p:ph type="sldNum" sz="quarter" idx="4"/>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79294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delina.furdui73@e-uvt.ro"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mailto:remus.runcan@uav.ro" TargetMode="External"/><Relationship Id="rId4" Type="http://schemas.openxmlformats.org/officeDocument/2006/relationships/hyperlink" Target="mailto:patricia.runcan@e-uvt.r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researchgate.net/publication/348247642_RESILIENSI_REMAJA_PUTRI_KORBAN_BULLYING_DI_SEMARANG_STUDY_DESKRIPTI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6994-1CA3-A39D-4FDE-D835BC5851F4}"/>
              </a:ext>
            </a:extLst>
          </p:cNvPr>
          <p:cNvSpPr>
            <a:spLocks noGrp="1"/>
          </p:cNvSpPr>
          <p:nvPr>
            <p:ph type="ctrTitle"/>
          </p:nvPr>
        </p:nvSpPr>
        <p:spPr>
          <a:xfrm>
            <a:off x="1524000" y="1122363"/>
            <a:ext cx="9144000" cy="2387600"/>
          </a:xfrm>
        </p:spPr>
        <p:txBody>
          <a:bodyPr>
            <a:normAutofit/>
          </a:bodyPr>
          <a:lstStyle/>
          <a:p>
            <a:pPr algn="ctr"/>
            <a:r>
              <a:rPr lang="en-US" sz="4000" b="1" dirty="0">
                <a:latin typeface="Arial" panose="020B0604020202020204" pitchFamily="34" charset="0"/>
                <a:cs typeface="Arial" panose="020B0604020202020204" pitchFamily="34" charset="0"/>
              </a:rPr>
              <a:t>The impact of protective factors and family support in counteracting the effects of bullying on students</a:t>
            </a:r>
          </a:p>
        </p:txBody>
      </p:sp>
      <p:sp>
        <p:nvSpPr>
          <p:cNvPr id="3" name="Subtitle 2">
            <a:extLst>
              <a:ext uri="{FF2B5EF4-FFF2-40B4-BE49-F238E27FC236}">
                <a16:creationId xmlns:a16="http://schemas.microsoft.com/office/drawing/2014/main" id="{B12F05B2-EF03-DBB5-4446-A81ABE5970EE}"/>
              </a:ext>
            </a:extLst>
          </p:cNvPr>
          <p:cNvSpPr>
            <a:spLocks noGrp="1"/>
          </p:cNvSpPr>
          <p:nvPr>
            <p:ph type="subTitle" idx="1"/>
          </p:nvPr>
        </p:nvSpPr>
        <p:spPr>
          <a:xfrm>
            <a:off x="357810" y="3602038"/>
            <a:ext cx="2404440" cy="2894012"/>
          </a:xfrm>
        </p:spPr>
        <p:txBody>
          <a:bodyPr>
            <a:normAutofit fontScale="40000" lnSpcReduction="20000"/>
          </a:bodyPr>
          <a:lstStyle/>
          <a:p>
            <a:pPr marL="0" marR="0" indent="0" algn="just">
              <a:lnSpc>
                <a:spcPct val="125000"/>
              </a:lnSpc>
              <a:spcBef>
                <a:spcPts val="0"/>
              </a:spcBef>
              <a:spcAft>
                <a:spcPts val="0"/>
              </a:spcAft>
            </a:pPr>
            <a:r>
              <a:rPr lang="ro-RO" sz="2900" cap="small" dirty="0">
                <a:effectLst/>
                <a:latin typeface="Georgia Pro" panose="02040502050405020303" pitchFamily="18" charset="0"/>
                <a:ea typeface="Calibri" panose="020F0502020204030204" pitchFamily="34" charset="0"/>
                <a:cs typeface="Times New Roman" panose="02020603050405020304" pitchFamily="18" charset="0"/>
              </a:rPr>
              <a:t>1.</a:t>
            </a:r>
            <a:r>
              <a:rPr lang="ro-RO" sz="2900" b="1" cap="small" dirty="0">
                <a:effectLst/>
                <a:latin typeface="Georgia Pro" panose="02040502050405020303" pitchFamily="18" charset="0"/>
                <a:ea typeface="Calibri" panose="020F0502020204030204" pitchFamily="34" charset="0"/>
                <a:cs typeface="Times New Roman" panose="02020603050405020304" pitchFamily="18" charset="0"/>
              </a:rPr>
              <a:t>Adelia, Furdui (Florea), drd.</a:t>
            </a:r>
            <a:endParaRPr lang="en-US" sz="2900" b="1"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l">
              <a:lnSpc>
                <a:spcPct val="125000"/>
              </a:lnSpc>
              <a:spcBef>
                <a:spcPts val="0"/>
              </a:spcBef>
              <a:spcAft>
                <a:spcPts val="0"/>
              </a:spcAft>
            </a:pPr>
            <a:r>
              <a:rPr lang="en-US" sz="2900" cap="all" dirty="0">
                <a:effectLst/>
                <a:latin typeface="Georgia Pro" panose="02040502050405020303" pitchFamily="18" charset="0"/>
                <a:ea typeface="Calibri" panose="020F0502020204030204" pitchFamily="34" charset="0"/>
                <a:cs typeface="Times New Roman" panose="02020603050405020304" pitchFamily="18" charset="0"/>
              </a:rPr>
              <a:t>WEST UNIVERSITY OF TIMISOARA</a:t>
            </a:r>
            <a:endParaRPr lang="en-US" sz="29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en-US" sz="2900" dirty="0">
                <a:latin typeface="Georgia Pro" panose="02040502050405020303" pitchFamily="18" charset="0"/>
                <a:ea typeface="Calibri" panose="020F0502020204030204" pitchFamily="34" charset="0"/>
                <a:cs typeface="Times New Roman" panose="02020603050405020304" pitchFamily="18" charset="0"/>
              </a:rPr>
              <a:t>Faculty of Sociology and Psychology</a:t>
            </a:r>
            <a:endParaRPr lang="en-US" sz="29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en-US" sz="2900" dirty="0">
                <a:effectLst/>
                <a:latin typeface="Georgia Pro" panose="02040502050405020303" pitchFamily="18" charset="0"/>
                <a:ea typeface="Calibri" panose="020F0502020204030204" pitchFamily="34" charset="0"/>
                <a:cs typeface="Times New Roman" panose="02020603050405020304" pitchFamily="18" charset="0"/>
              </a:rPr>
              <a:t>Department of Social Assistance</a:t>
            </a:r>
            <a:r>
              <a:rPr lang="ro-RO" sz="2900" dirty="0">
                <a:effectLst/>
                <a:latin typeface="Georgia Pro" panose="02040502050405020303" pitchFamily="18" charset="0"/>
                <a:ea typeface="Calibri" panose="020F0502020204030204" pitchFamily="34" charset="0"/>
                <a:cs typeface="Times New Roman" panose="02020603050405020304" pitchFamily="18" charset="0"/>
              </a:rPr>
              <a:t>/ </a:t>
            </a:r>
            <a:r>
              <a:rPr lang="ro-RO" sz="2900" cap="all" dirty="0">
                <a:effectLst/>
                <a:latin typeface="Georgia Pro" panose="02040502050405020303" pitchFamily="18" charset="0"/>
                <a:ea typeface="Calibri" panose="020F0502020204030204" pitchFamily="34" charset="0"/>
                <a:cs typeface="Times New Roman" panose="02020603050405020304" pitchFamily="18" charset="0"/>
              </a:rPr>
              <a:t>/C.J.R.A.E. Timiș</a:t>
            </a:r>
            <a:endParaRPr lang="en-US" sz="29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ro-RO" sz="2900"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29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ro-RO" sz="1800"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ro-RO" sz="1800"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ro-RO" sz="1800" cap="small"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ro-RO" sz="1800"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ro-RO" sz="1800" cap="small"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a:p>
            <a:pPr marR="0" algn="l">
              <a:lnSpc>
                <a:spcPct val="107000"/>
              </a:lnSpc>
              <a:spcBef>
                <a:spcPts val="300"/>
              </a:spcBef>
              <a:spcAft>
                <a:spcPts val="300"/>
              </a:spcAft>
            </a:pPr>
            <a:endParaRPr lang="en-US" sz="6200" dirty="0">
              <a:effectLst/>
              <a:latin typeface="Times New Roman" panose="02020603050405020304" pitchFamily="18" charset="0"/>
              <a:ea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510E4CBF-F49D-4265-B602-494D8B9CC552}"/>
              </a:ext>
            </a:extLst>
          </p:cNvPr>
          <p:cNvSpPr txBox="1"/>
          <p:nvPr/>
        </p:nvSpPr>
        <p:spPr>
          <a:xfrm>
            <a:off x="2933701" y="3500438"/>
            <a:ext cx="2800349" cy="2023952"/>
          </a:xfrm>
          <a:prstGeom prst="rect">
            <a:avLst/>
          </a:prstGeom>
          <a:noFill/>
        </p:spPr>
        <p:txBody>
          <a:bodyPr wrap="square">
            <a:spAutoFit/>
          </a:bodyPr>
          <a:lstStyle/>
          <a:p>
            <a:pPr marL="0" marR="0" indent="0" algn="just">
              <a:lnSpc>
                <a:spcPct val="125000"/>
              </a:lnSpc>
              <a:spcBef>
                <a:spcPts val="0"/>
              </a:spcBef>
              <a:spcAft>
                <a:spcPts val="0"/>
              </a:spcAft>
            </a:pPr>
            <a:r>
              <a:rPr lang="ro-RO" sz="1400" cap="small" dirty="0">
                <a:effectLst/>
                <a:latin typeface="Georgia Pro" panose="02040502050405020303" pitchFamily="18" charset="0"/>
                <a:ea typeface="Calibri" panose="020F0502020204030204" pitchFamily="34" charset="0"/>
                <a:cs typeface="Times New Roman" panose="02020603050405020304" pitchFamily="18" charset="0"/>
              </a:rPr>
              <a:t>2.</a:t>
            </a:r>
            <a:r>
              <a:rPr lang="ro-RO" sz="1400" b="1" cap="small" dirty="0">
                <a:effectLst/>
                <a:latin typeface="Georgia Pro" panose="02040502050405020303" pitchFamily="18" charset="0"/>
                <a:ea typeface="Calibri" panose="020F0502020204030204" pitchFamily="34" charset="0"/>
                <a:cs typeface="Times New Roman" panose="02020603050405020304" pitchFamily="18" charset="0"/>
              </a:rPr>
              <a:t>Patricia, Runcan, conf. univ. dr. habil.</a:t>
            </a:r>
            <a:endParaRPr lang="en-US" sz="1400" b="1"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l">
              <a:lnSpc>
                <a:spcPct val="125000"/>
              </a:lnSpc>
              <a:spcBef>
                <a:spcPts val="0"/>
              </a:spcBef>
              <a:spcAft>
                <a:spcPts val="0"/>
              </a:spcAft>
            </a:pPr>
            <a:r>
              <a:rPr lang="en-US" sz="1400" cap="all" dirty="0">
                <a:effectLst/>
                <a:latin typeface="Georgia Pro" panose="02040502050405020303" pitchFamily="18" charset="0"/>
                <a:ea typeface="Calibri" panose="020F0502020204030204" pitchFamily="34" charset="0"/>
                <a:cs typeface="Times New Roman" panose="02020603050405020304" pitchFamily="18" charset="0"/>
              </a:rPr>
              <a:t>WEST UNIVERSITY OF TIMISOARA</a:t>
            </a:r>
            <a:endParaRPr lang="en-US" sz="14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en-US" sz="1400" dirty="0">
                <a:latin typeface="Georgia Pro" panose="02040502050405020303" pitchFamily="18" charset="0"/>
                <a:ea typeface="Calibri" panose="020F0502020204030204" pitchFamily="34" charset="0"/>
                <a:cs typeface="Times New Roman" panose="02020603050405020304" pitchFamily="18" charset="0"/>
              </a:rPr>
              <a:t>Faculty of Sociology and Psychology</a:t>
            </a:r>
            <a:endParaRPr lang="en-US" sz="14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en-US" sz="1400" dirty="0">
                <a:effectLst/>
                <a:latin typeface="Georgia Pro" panose="02040502050405020303" pitchFamily="18" charset="0"/>
                <a:ea typeface="Calibri" panose="020F0502020204030204" pitchFamily="34" charset="0"/>
                <a:cs typeface="Times New Roman" panose="02020603050405020304" pitchFamily="18" charset="0"/>
              </a:rPr>
              <a:t>Department of Social Assistance</a:t>
            </a:r>
            <a:r>
              <a:rPr lang="ro-RO" sz="1800"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8C9FB5AE-69C8-45F4-BFD9-C088A3DA8B97}"/>
              </a:ext>
            </a:extLst>
          </p:cNvPr>
          <p:cNvSpPr txBox="1"/>
          <p:nvPr/>
        </p:nvSpPr>
        <p:spPr>
          <a:xfrm>
            <a:off x="6096000" y="3509963"/>
            <a:ext cx="2895597" cy="2223109"/>
          </a:xfrm>
          <a:prstGeom prst="rect">
            <a:avLst/>
          </a:prstGeom>
          <a:noFill/>
        </p:spPr>
        <p:txBody>
          <a:bodyPr wrap="square">
            <a:spAutoFit/>
          </a:bodyPr>
          <a:lstStyle/>
          <a:p>
            <a:pPr marL="0" marR="0" indent="0" algn="just">
              <a:lnSpc>
                <a:spcPct val="125000"/>
              </a:lnSpc>
              <a:spcBef>
                <a:spcPts val="0"/>
              </a:spcBef>
              <a:spcAft>
                <a:spcPts val="0"/>
              </a:spcAft>
            </a:pPr>
            <a:r>
              <a:rPr lang="ro-RO" sz="1400" cap="small" dirty="0">
                <a:effectLst/>
                <a:latin typeface="Georgia Pro" panose="02040502050405020303" pitchFamily="18" charset="0"/>
                <a:ea typeface="Calibri" panose="020F0502020204030204" pitchFamily="34" charset="0"/>
                <a:cs typeface="Times New Roman" panose="02020603050405020304" pitchFamily="18" charset="0"/>
              </a:rPr>
              <a:t>3.</a:t>
            </a:r>
            <a:r>
              <a:rPr lang="ro-RO" sz="1400" b="1" cap="small" dirty="0">
                <a:effectLst/>
                <a:latin typeface="Georgia Pro" panose="02040502050405020303" pitchFamily="18" charset="0"/>
                <a:ea typeface="Calibri" panose="020F0502020204030204" pitchFamily="34" charset="0"/>
                <a:cs typeface="Times New Roman" panose="02020603050405020304" pitchFamily="18" charset="0"/>
              </a:rPr>
              <a:t>Remus, Runcan, prof. univ. dr. habil.</a:t>
            </a:r>
            <a:endParaRPr lang="en-US" sz="1400" b="1"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l">
              <a:lnSpc>
                <a:spcPct val="125000"/>
              </a:lnSpc>
              <a:spcBef>
                <a:spcPts val="0"/>
              </a:spcBef>
              <a:spcAft>
                <a:spcPts val="0"/>
              </a:spcAft>
            </a:pPr>
            <a:r>
              <a:rPr lang="ro-RO" sz="1400" cap="all" dirty="0">
                <a:effectLst/>
                <a:latin typeface="Georgia Pro" panose="02040502050405020303" pitchFamily="18" charset="0"/>
                <a:ea typeface="Calibri" panose="020F0502020204030204" pitchFamily="34" charset="0"/>
                <a:cs typeface="Times New Roman" panose="02020603050405020304" pitchFamily="18" charset="0"/>
              </a:rPr>
              <a:t>„AUREL VLAICU” </a:t>
            </a:r>
            <a:r>
              <a:rPr lang="en-US" sz="1400" cap="all" dirty="0">
                <a:effectLst/>
                <a:latin typeface="Georgia Pro" panose="02040502050405020303" pitchFamily="18" charset="0"/>
                <a:ea typeface="Calibri" panose="020F0502020204030204" pitchFamily="34" charset="0"/>
                <a:cs typeface="Times New Roman" panose="02020603050405020304" pitchFamily="18" charset="0"/>
              </a:rPr>
              <a:t>UNIVERSITY from arad</a:t>
            </a:r>
            <a:endParaRPr lang="en-US" sz="14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en-US" sz="1400" dirty="0">
                <a:effectLst/>
                <a:latin typeface="Georgia Pro" panose="02040502050405020303" pitchFamily="18" charset="0"/>
                <a:ea typeface="Calibri" panose="020F0502020204030204" pitchFamily="34" charset="0"/>
                <a:cs typeface="Times New Roman" panose="02020603050405020304" pitchFamily="18" charset="0"/>
              </a:rPr>
              <a:t>Faculty of Educational Sciences, Psychology and Social Assistance</a:t>
            </a:r>
          </a:p>
          <a:p>
            <a:pPr marL="0" marR="0" indent="0" algn="just">
              <a:lnSpc>
                <a:spcPct val="125000"/>
              </a:lnSpc>
              <a:spcBef>
                <a:spcPts val="0"/>
              </a:spcBef>
              <a:spcAft>
                <a:spcPts val="0"/>
              </a:spcAft>
            </a:pPr>
            <a:r>
              <a:rPr lang="en-US" sz="1400" dirty="0">
                <a:effectLst/>
                <a:latin typeface="Georgia Pro" panose="02040502050405020303" pitchFamily="18" charset="0"/>
                <a:ea typeface="Calibri" panose="020F0502020204030204" pitchFamily="34" charset="0"/>
                <a:cs typeface="Times New Roman" panose="02020603050405020304" pitchFamily="18" charset="0"/>
              </a:rPr>
              <a:t>Department of Pedagogics, Psychology and Social Assistance</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87AE1648-437E-4750-AF0D-DB150E31FCFC}"/>
              </a:ext>
            </a:extLst>
          </p:cNvPr>
          <p:cNvSpPr txBox="1"/>
          <p:nvPr/>
        </p:nvSpPr>
        <p:spPr>
          <a:xfrm>
            <a:off x="9329115" y="3500438"/>
            <a:ext cx="2505075" cy="2300053"/>
          </a:xfrm>
          <a:prstGeom prst="rect">
            <a:avLst/>
          </a:prstGeom>
          <a:noFill/>
        </p:spPr>
        <p:txBody>
          <a:bodyPr wrap="square">
            <a:spAutoFit/>
          </a:bodyPr>
          <a:lstStyle/>
          <a:p>
            <a:pPr marL="0" marR="0" indent="0" algn="just">
              <a:lnSpc>
                <a:spcPct val="125000"/>
              </a:lnSpc>
              <a:spcBef>
                <a:spcPts val="0"/>
              </a:spcBef>
              <a:spcAft>
                <a:spcPts val="0"/>
              </a:spcAft>
            </a:pPr>
            <a:r>
              <a:rPr lang="ro-RO" sz="1400" b="1" cap="small" dirty="0">
                <a:latin typeface="Georgia Pro" panose="02040502050405020303" pitchFamily="18" charset="0"/>
                <a:ea typeface="Calibri" panose="020F0502020204030204" pitchFamily="34" charset="0"/>
                <a:cs typeface="Times New Roman" panose="02020603050405020304" pitchFamily="18" charset="0"/>
              </a:rPr>
              <a:t>4.</a:t>
            </a:r>
            <a:r>
              <a:rPr lang="ro-RO" sz="1400" b="1" cap="small" dirty="0">
                <a:effectLst/>
                <a:latin typeface="Georgia Pro" panose="02040502050405020303" pitchFamily="18" charset="0"/>
                <a:ea typeface="Calibri" panose="020F0502020204030204" pitchFamily="34" charset="0"/>
                <a:cs typeface="Times New Roman" panose="02020603050405020304" pitchFamily="18" charset="0"/>
              </a:rPr>
              <a:t>Daniel, Tudorie, drd.</a:t>
            </a:r>
            <a:endParaRPr lang="en-US" sz="1400" b="1"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l">
              <a:lnSpc>
                <a:spcPct val="125000"/>
              </a:lnSpc>
              <a:spcBef>
                <a:spcPts val="0"/>
              </a:spcBef>
              <a:spcAft>
                <a:spcPts val="0"/>
              </a:spcAft>
            </a:pPr>
            <a:r>
              <a:rPr lang="en-US" sz="1400" cap="all" dirty="0">
                <a:effectLst/>
                <a:latin typeface="Georgia Pro" panose="02040502050405020303" pitchFamily="18" charset="0"/>
                <a:ea typeface="Calibri" panose="020F0502020204030204" pitchFamily="34" charset="0"/>
                <a:cs typeface="Times New Roman" panose="02020603050405020304" pitchFamily="18" charset="0"/>
              </a:rPr>
              <a:t>WEST UNIVERSITY OF TIMISOARA</a:t>
            </a:r>
            <a:endParaRPr lang="en-US" sz="14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en-US" sz="1400" dirty="0">
                <a:latin typeface="Georgia Pro" panose="02040502050405020303" pitchFamily="18" charset="0"/>
                <a:ea typeface="Calibri" panose="020F0502020204030204" pitchFamily="34" charset="0"/>
                <a:cs typeface="Times New Roman" panose="02020603050405020304" pitchFamily="18" charset="0"/>
              </a:rPr>
              <a:t>Faculty of Sociology and Psychology</a:t>
            </a:r>
            <a:endParaRPr lang="en-US" sz="14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0"/>
              </a:spcAft>
            </a:pPr>
            <a:r>
              <a:rPr lang="en-US" sz="1400" dirty="0">
                <a:effectLst/>
                <a:latin typeface="Georgia Pro" panose="02040502050405020303" pitchFamily="18" charset="0"/>
                <a:ea typeface="Calibri" panose="020F0502020204030204" pitchFamily="34" charset="0"/>
                <a:cs typeface="Times New Roman" panose="02020603050405020304" pitchFamily="18" charset="0"/>
              </a:rPr>
              <a:t>Department of Social Assistance</a:t>
            </a:r>
            <a:r>
              <a:rPr lang="ro-RO" sz="1800"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800" dirty="0">
              <a:effectLst/>
              <a:latin typeface="Georgia Pro" panose="02040502050405020303" pitchFamily="18" charset="0"/>
              <a:ea typeface="Calibri" panose="020F0502020204030204" pitchFamily="34" charset="0"/>
              <a:cs typeface="Times New Roman" panose="02020603050405020304" pitchFamily="18" charset="0"/>
            </a:endParaRPr>
          </a:p>
          <a:p>
            <a:pPr marL="0" marR="0" indent="0" algn="just">
              <a:lnSpc>
                <a:spcPct val="125000"/>
              </a:lnSpc>
              <a:spcBef>
                <a:spcPts val="0"/>
              </a:spcBef>
              <a:spcAft>
                <a:spcPts val="825"/>
              </a:spcAft>
            </a:pPr>
            <a:r>
              <a:rPr lang="ro-RO" sz="1400" dirty="0">
                <a:effectLst/>
                <a:latin typeface="Georgia Pro" panose="02040502050405020303" pitchFamily="18" charset="0"/>
                <a:ea typeface="Calibri" panose="020F0502020204030204" pitchFamily="34" charset="0"/>
                <a:cs typeface="Times New Roman" panose="02020603050405020304" pitchFamily="18" charset="0"/>
              </a:rPr>
              <a:t> </a:t>
            </a:r>
            <a:endParaRPr lang="en-US" sz="1400" dirty="0">
              <a:effectLst/>
              <a:latin typeface="Georgia Pro"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1116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10</a:t>
            </a:fld>
            <a:endParaRPr lang="en-US" dirty="0"/>
          </a:p>
        </p:txBody>
      </p:sp>
      <p:pic>
        <p:nvPicPr>
          <p:cNvPr id="5" name="Content Placeholder 4" descr="40+ Best Thank you Messages for Social Workers - theBrandBoy.Com">
            <a:extLst>
              <a:ext uri="{FF2B5EF4-FFF2-40B4-BE49-F238E27FC236}">
                <a16:creationId xmlns:a16="http://schemas.microsoft.com/office/drawing/2014/main" id="{91FE90DF-A8F0-4DAC-8BA5-A8EA9362B6B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69747" y="1858169"/>
            <a:ext cx="3075540" cy="230368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AFD6412-148A-4451-933F-63121A890C24}"/>
              </a:ext>
            </a:extLst>
          </p:cNvPr>
          <p:cNvSpPr txBox="1"/>
          <p:nvPr/>
        </p:nvSpPr>
        <p:spPr>
          <a:xfrm>
            <a:off x="2027065" y="4954067"/>
            <a:ext cx="4280452" cy="2128724"/>
          </a:xfrm>
          <a:prstGeom prst="rect">
            <a:avLst/>
          </a:prstGeom>
          <a:noFill/>
        </p:spPr>
        <p:txBody>
          <a:bodyPr wrap="square">
            <a:spAutoFit/>
          </a:bodyPr>
          <a:lstStyle/>
          <a:p>
            <a:pPr marL="0" marR="0" algn="just">
              <a:lnSpc>
                <a:spcPct val="107000"/>
              </a:lnSpc>
              <a:spcBef>
                <a:spcPts val="0"/>
              </a:spcBef>
              <a:spcAft>
                <a:spcPts val="800"/>
              </a:spcAft>
            </a:pPr>
            <a:r>
              <a:rPr lang="en-US" sz="1800" dirty="0">
                <a:solidFill>
                  <a:srgbClr val="0000FF"/>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hlinkClick r:id="rId3"/>
              </a:rPr>
              <a:t>adelina.furdui73@e-uvt.ro</a:t>
            </a:r>
            <a:endParaRPr lang="ro-RO" sz="1800" dirty="0">
              <a:solidFill>
                <a:srgbClr val="0000FF"/>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o-RO" sz="1800" u="sng" dirty="0">
                <a:solidFill>
                  <a:srgbClr val="0000FF"/>
                </a:solidFill>
                <a:effectLst/>
                <a:latin typeface="Times New Roman" panose="02020603050405020304" pitchFamily="18" charset="0"/>
                <a:ea typeface="Times New Roman" panose="02020603050405020304" pitchFamily="18" charset="0"/>
                <a:hlinkClick r:id="rId4"/>
              </a:rPr>
              <a:t>patricia.runcan@e-uvt.ro</a:t>
            </a:r>
            <a:endParaRPr lang="en-US"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remus.runcan@uav.ro</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ro-RO" sz="1800" u="sng" dirty="0">
                <a:solidFill>
                  <a:schemeClr val="accent1"/>
                </a:solidFill>
                <a:effectLst/>
                <a:latin typeface="Roboto" panose="02000000000000000000" pitchFamily="2" charset="0"/>
                <a:ea typeface="Times New Roman" panose="02020603050405020304" pitchFamily="18" charset="0"/>
              </a:rPr>
              <a:t>daniel.tudorie98</a:t>
            </a:r>
            <a:r>
              <a:rPr lang="en-GB" sz="1800" u="sng" dirty="0">
                <a:solidFill>
                  <a:schemeClr val="accent1"/>
                </a:solidFill>
                <a:effectLst/>
                <a:latin typeface="Roboto" panose="02000000000000000000" pitchFamily="2" charset="0"/>
                <a:ea typeface="Times New Roman" panose="02020603050405020304" pitchFamily="18" charset="0"/>
              </a:rPr>
              <a:t>@e-uvt.ro</a:t>
            </a:r>
            <a:endParaRPr lang="en-US" sz="1800" dirty="0">
              <a:solidFill>
                <a:schemeClr val="accent1"/>
              </a:solidFill>
              <a:effectLst/>
              <a:latin typeface="Times New Roman" panose="02020603050405020304" pitchFamily="18" charset="0"/>
              <a:ea typeface="Times New Roman" panose="02020603050405020304" pitchFamily="18" charset="0"/>
            </a:endParaRPr>
          </a:p>
          <a:p>
            <a:pPr marL="0" marR="0" algn="just">
              <a:lnSpc>
                <a:spcPct val="107000"/>
              </a:lnSpc>
              <a:spcBef>
                <a:spcPts val="0"/>
              </a:spcBef>
              <a:spcAft>
                <a:spcPts val="8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3847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A089-89BD-3474-63FA-0AC6C91C8865}"/>
              </a:ext>
            </a:extLst>
          </p:cNvPr>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FCFEA67F-C5CB-8067-14B5-CEADF7368E0A}"/>
              </a:ext>
            </a:extLst>
          </p:cNvPr>
          <p:cNvSpPr>
            <a:spLocks noGrp="1"/>
          </p:cNvSpPr>
          <p:nvPr>
            <p:ph idx="1"/>
          </p:nvPr>
        </p:nvSpPr>
        <p:spPr/>
        <p:txBody>
          <a:bodyPr/>
          <a:lstStyle/>
          <a:p>
            <a:pPr marL="0" indent="0">
              <a:buNone/>
            </a:pPr>
            <a:endParaRPr lang="ro-RO"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Bullying is a widespread challenge with potentially serious and last repercussions for its victims. It manifests under various forms, including physical, verbal and social harm. With the advent of technology, cyberbullying has become an additional concern, exacerbating the problem.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0FCF717-4B06-2D6C-9A1D-65B9FF3D265D}"/>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2</a:t>
            </a:fld>
            <a:endParaRPr lang="en-US" dirty="0"/>
          </a:p>
        </p:txBody>
      </p:sp>
    </p:spTree>
    <p:extLst>
      <p:ext uri="{BB962C8B-B14F-4D97-AF65-F5344CB8AC3E}">
        <p14:creationId xmlns:p14="http://schemas.microsoft.com/office/powerpoint/2010/main" val="427406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1ED4F1-F471-EA9E-FD62-BBE79018A0D9}"/>
              </a:ext>
            </a:extLst>
          </p:cNvPr>
          <p:cNvSpPr>
            <a:spLocks noGrp="1"/>
          </p:cNvSpPr>
          <p:nvPr>
            <p:ph type="title"/>
          </p:nvPr>
        </p:nvSpPr>
        <p:spPr/>
        <p:txBody>
          <a:bodyPr>
            <a:noAutofit/>
          </a:bodyPr>
          <a:lstStyle/>
          <a:p>
            <a:r>
              <a:rPr lang="en-US" sz="4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main participants of the bullying</a:t>
            </a:r>
            <a:endParaRPr lang="en-US" sz="4000" b="1" dirty="0">
              <a:latin typeface="Arial" panose="020B060402020202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C080E45D-9BAA-2D9C-530B-5B6819A765F6}"/>
              </a:ext>
            </a:extLst>
          </p:cNvPr>
          <p:cNvSpPr>
            <a:spLocks noGrp="1"/>
          </p:cNvSpPr>
          <p:nvPr>
            <p:ph type="body" sz="half" idx="2"/>
          </p:nvPr>
        </p:nvSpPr>
        <p:spPr/>
        <p:txBody>
          <a:bodyPr>
            <a:normAutofit/>
          </a:bodyPr>
          <a:lstStyle/>
          <a:p>
            <a:pPr marL="342900" indent="-342900">
              <a:buFont typeface="Wingdings" panose="05000000000000000000" pitchFamily="2" charset="2"/>
              <a:buChar char="§"/>
            </a:pPr>
            <a:r>
              <a:rPr lang="en-US" sz="2400" dirty="0">
                <a:solidFill>
                  <a:srgbClr val="000000"/>
                </a:solidFill>
                <a:effectLst/>
                <a:latin typeface="Times New Roman" panose="02020603050405020304" pitchFamily="18" charset="0"/>
                <a:ea typeface="Calibri" panose="020F0502020204030204" pitchFamily="34" charset="0"/>
              </a:rPr>
              <a:t>The victim</a:t>
            </a:r>
            <a:r>
              <a:rPr lang="ro-RO" sz="2400" dirty="0">
                <a:solidFill>
                  <a:srgbClr val="000000"/>
                </a:solidFill>
                <a:effectLst/>
                <a:latin typeface="Times New Roman" panose="02020603050405020304" pitchFamily="18" charset="0"/>
                <a:ea typeface="Calibri" panose="020F0502020204030204" pitchFamily="34" charset="0"/>
              </a:rPr>
              <a:t>, </a:t>
            </a:r>
          </a:p>
          <a:p>
            <a:pPr marL="342900" indent="-342900">
              <a:buFont typeface="Wingdings" panose="05000000000000000000" pitchFamily="2" charset="2"/>
              <a:buChar char="§"/>
            </a:pPr>
            <a:r>
              <a:rPr lang="en-US" sz="2400" dirty="0">
                <a:solidFill>
                  <a:srgbClr val="000000"/>
                </a:solidFill>
                <a:effectLst/>
                <a:latin typeface="Times New Roman" panose="02020603050405020304" pitchFamily="18" charset="0"/>
                <a:ea typeface="Calibri" panose="020F0502020204030204" pitchFamily="34" charset="0"/>
              </a:rPr>
              <a:t>The bully/ aggressor</a:t>
            </a:r>
            <a:r>
              <a:rPr lang="ro-RO" sz="2400" dirty="0">
                <a:solidFill>
                  <a:srgbClr val="000000"/>
                </a:solidFill>
                <a:effectLst/>
                <a:latin typeface="Times New Roman" panose="02020603050405020304" pitchFamily="18" charset="0"/>
                <a:ea typeface="Calibri" panose="020F0502020204030204" pitchFamily="34" charset="0"/>
              </a:rPr>
              <a:t>, </a:t>
            </a:r>
          </a:p>
          <a:p>
            <a:pPr marL="342900" indent="-342900">
              <a:buFont typeface="Wingdings" panose="05000000000000000000" pitchFamily="2" charset="2"/>
              <a:buChar char="§"/>
            </a:pPr>
            <a:r>
              <a:rPr lang="en-US" sz="2400" dirty="0">
                <a:solidFill>
                  <a:srgbClr val="000000"/>
                </a:solidFill>
                <a:effectLst/>
                <a:latin typeface="Times New Roman" panose="02020603050405020304" pitchFamily="18" charset="0"/>
                <a:ea typeface="Calibri" panose="020F0502020204030204" pitchFamily="34" charset="0"/>
              </a:rPr>
              <a:t>The witnesses,</a:t>
            </a:r>
            <a:r>
              <a:rPr lang="ro-RO" sz="2400" dirty="0">
                <a:solidFill>
                  <a:srgbClr val="000000"/>
                </a:solidFill>
                <a:effectLst/>
                <a:latin typeface="Times New Roman" panose="02020603050405020304" pitchFamily="18" charset="0"/>
                <a:ea typeface="Calibri" panose="020F0502020204030204" pitchFamily="34" charset="0"/>
              </a:rPr>
              <a:t> </a:t>
            </a:r>
          </a:p>
          <a:p>
            <a:pPr marL="342900" indent="-342900">
              <a:buFont typeface="Wingdings" panose="05000000000000000000" pitchFamily="2" charset="2"/>
              <a:buChar char="§"/>
            </a:pPr>
            <a:r>
              <a:rPr lang="en-US" sz="2400" dirty="0">
                <a:solidFill>
                  <a:srgbClr val="000000"/>
                </a:solidFill>
                <a:latin typeface="Times New Roman" panose="02020603050405020304" pitchFamily="18" charset="0"/>
                <a:ea typeface="Calibri" panose="020F0502020204030204" pitchFamily="34" charset="0"/>
              </a:rPr>
              <a:t>T</a:t>
            </a:r>
            <a:r>
              <a:rPr lang="en-US" sz="2400">
                <a:solidFill>
                  <a:srgbClr val="000000"/>
                </a:solidFill>
                <a:effectLst/>
                <a:latin typeface="Times New Roman" panose="02020603050405020304" pitchFamily="18" charset="0"/>
                <a:ea typeface="Calibri" panose="020F0502020204030204" pitchFamily="34" charset="0"/>
              </a:rPr>
              <a:t>he </a:t>
            </a:r>
            <a:r>
              <a:rPr lang="en-US" sz="2400" dirty="0">
                <a:solidFill>
                  <a:srgbClr val="000000"/>
                </a:solidFill>
                <a:effectLst/>
                <a:latin typeface="Times New Roman" panose="02020603050405020304" pitchFamily="18" charset="0"/>
                <a:ea typeface="Calibri" panose="020F0502020204030204" pitchFamily="34" charset="0"/>
              </a:rPr>
              <a:t>“</a:t>
            </a:r>
            <a:r>
              <a:rPr lang="ro-RO" sz="2400" dirty="0">
                <a:solidFill>
                  <a:srgbClr val="000000"/>
                </a:solidFill>
                <a:effectLst/>
                <a:latin typeface="Times New Roman" panose="02020603050405020304" pitchFamily="18" charset="0"/>
                <a:ea typeface="Calibri" panose="020F0502020204030204" pitchFamily="34" charset="0"/>
              </a:rPr>
              <a:t>paparazzi”</a:t>
            </a:r>
            <a:endParaRPr lang="en-US" sz="2400" dirty="0"/>
          </a:p>
        </p:txBody>
      </p:sp>
      <p:sp>
        <p:nvSpPr>
          <p:cNvPr id="4" name="Slide Number Placeholder 3">
            <a:extLst>
              <a:ext uri="{FF2B5EF4-FFF2-40B4-BE49-F238E27FC236}">
                <a16:creationId xmlns:a16="http://schemas.microsoft.com/office/drawing/2014/main" id="{BB606A02-9EEB-404B-CA6B-40A9355C3A1B}"/>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3</a:t>
            </a:fld>
            <a:endParaRPr lang="en-US" dirty="0"/>
          </a:p>
        </p:txBody>
      </p:sp>
      <p:pic>
        <p:nvPicPr>
          <p:cNvPr id="13" name="Picture Placeholder 12">
            <a:extLst>
              <a:ext uri="{FF2B5EF4-FFF2-40B4-BE49-F238E27FC236}">
                <a16:creationId xmlns:a16="http://schemas.microsoft.com/office/drawing/2014/main" id="{583EE425-2497-488B-814D-2C39F487907E}"/>
              </a:ext>
            </a:extLst>
          </p:cNvPr>
          <p:cNvPicPr>
            <a:picLocks noGrp="1" noChangeAspect="1"/>
          </p:cNvPicPr>
          <p:nvPr>
            <p:ph type="pic" idx="1"/>
          </p:nvPr>
        </p:nvPicPr>
        <p:blipFill rotWithShape="1">
          <a:blip r:embed="rId2"/>
          <a:srcRect l="6396" r="6396"/>
          <a:stretch/>
        </p:blipFill>
        <p:spPr/>
      </p:pic>
    </p:spTree>
    <p:extLst>
      <p:ext uri="{BB962C8B-B14F-4D97-AF65-F5344CB8AC3E}">
        <p14:creationId xmlns:p14="http://schemas.microsoft.com/office/powerpoint/2010/main" val="268902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53AD99-FEA1-8B05-841E-BD5AD2500660}"/>
              </a:ext>
            </a:extLst>
          </p:cNvPr>
          <p:cNvSpPr>
            <a:spLocks noGrp="1"/>
          </p:cNvSpPr>
          <p:nvPr>
            <p:ph type="title"/>
          </p:nvPr>
        </p:nvSpPr>
        <p:spPr/>
        <p:txBody>
          <a:bodyPr>
            <a:normAutofit/>
          </a:bodyPr>
          <a:lstStyle/>
          <a:p>
            <a:r>
              <a:rPr lang="en-US" sz="3200" b="1" dirty="0">
                <a:solidFill>
                  <a:srgbClr val="000000"/>
                </a:solidFill>
                <a:effectLst/>
                <a:latin typeface="Times New Roman" panose="02020603050405020304" pitchFamily="18" charset="0"/>
                <a:ea typeface="Calibri" panose="020F0502020204030204" pitchFamily="34" charset="0"/>
              </a:rPr>
              <a:t>Resilience factors in dealing with bullying</a:t>
            </a:r>
            <a:endParaRPr lang="en-US" sz="3200" dirty="0"/>
          </a:p>
        </p:txBody>
      </p:sp>
      <p:sp>
        <p:nvSpPr>
          <p:cNvPr id="6" name="Content Placeholder 5">
            <a:extLst>
              <a:ext uri="{FF2B5EF4-FFF2-40B4-BE49-F238E27FC236}">
                <a16:creationId xmlns:a16="http://schemas.microsoft.com/office/drawing/2014/main" id="{35374DF9-4FA5-4455-3BCE-2D5D97454240}"/>
              </a:ext>
            </a:extLst>
          </p:cNvPr>
          <p:cNvSpPr>
            <a:spLocks noGrp="1"/>
          </p:cNvSpPr>
          <p:nvPr>
            <p:ph sz="half" idx="1"/>
          </p:nvPr>
        </p:nvSpPr>
        <p:spPr/>
        <p:txBody>
          <a:bodyPr/>
          <a:lstStyle/>
          <a:p>
            <a:pPr marL="0" indent="0">
              <a:buNone/>
            </a:pPr>
            <a:endParaRPr lang="ro-RO"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Resilience represents a person’s ability to adapt in the face of difficulty, regardless of whether they are caused by stress, trauma, or bullying.</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7" name="Content Placeholder 6">
            <a:extLst>
              <a:ext uri="{FF2B5EF4-FFF2-40B4-BE49-F238E27FC236}">
                <a16:creationId xmlns:a16="http://schemas.microsoft.com/office/drawing/2014/main" id="{6F21CC89-7157-44A9-917C-647FA1F731C7}"/>
              </a:ext>
            </a:extLst>
          </p:cNvPr>
          <p:cNvSpPr>
            <a:spLocks noGrp="1"/>
          </p:cNvSpPr>
          <p:nvPr>
            <p:ph sz="half" idx="2"/>
          </p:nvPr>
        </p:nvSpPr>
        <p:spPr/>
        <p:txBody>
          <a:bodyPr>
            <a:normAutofit/>
          </a:bodyPr>
          <a:lstStyle/>
          <a:p>
            <a:r>
              <a:rPr lang="ro-RO" dirty="0">
                <a:solidFill>
                  <a:srgbClr val="000000"/>
                </a:solidFill>
                <a:effectLst/>
                <a:latin typeface="Times New Roman" panose="02020603050405020304" pitchFamily="18" charset="0"/>
                <a:ea typeface="Calibri" panose="020F0502020204030204" pitchFamily="34" charset="0"/>
              </a:rPr>
              <a:t>Wade et al. (2007) </a:t>
            </a:r>
            <a:r>
              <a:rPr lang="en-US" dirty="0">
                <a:solidFill>
                  <a:srgbClr val="000000"/>
                </a:solidFill>
                <a:effectLst/>
                <a:latin typeface="Times New Roman" panose="02020603050405020304" pitchFamily="18" charset="0"/>
                <a:ea typeface="Calibri" panose="020F0502020204030204" pitchFamily="34" charset="0"/>
              </a:rPr>
              <a:t>and</a:t>
            </a:r>
            <a:r>
              <a:rPr lang="ro-RO" dirty="0">
                <a:solidFill>
                  <a:srgbClr val="000000"/>
                </a:solidFill>
                <a:effectLst/>
                <a:latin typeface="Times New Roman" panose="02020603050405020304" pitchFamily="18" charset="0"/>
                <a:ea typeface="Calibri" panose="020F0502020204030204" pitchFamily="34" charset="0"/>
              </a:rPr>
              <a:t> Moore, &amp; Woodcock (2017) </a:t>
            </a:r>
            <a:r>
              <a:rPr lang="en-US" dirty="0">
                <a:solidFill>
                  <a:srgbClr val="000000"/>
                </a:solidFill>
                <a:effectLst/>
                <a:latin typeface="Times New Roman" panose="02020603050405020304" pitchFamily="18" charset="0"/>
                <a:ea typeface="Calibri" panose="020F0502020204030204" pitchFamily="34" charset="0"/>
              </a:rPr>
              <a:t>highlighted the importance of resilience in reducing stress and promoting coping skills, managing stress, maintaining balanced emotional and behavioral well-being, and cultivating an optimistic outlook and healthy sel</a:t>
            </a:r>
            <a:r>
              <a:rPr lang="en-US" dirty="0">
                <a:solidFill>
                  <a:srgbClr val="000000"/>
                </a:solidFill>
                <a:latin typeface="Times New Roman" panose="02020603050405020304" pitchFamily="18" charset="0"/>
                <a:ea typeface="Calibri" panose="020F0502020204030204" pitchFamily="34" charset="0"/>
              </a:rPr>
              <a:t>f-esteem.</a:t>
            </a:r>
            <a:endParaRPr lang="en-US" dirty="0"/>
          </a:p>
        </p:txBody>
      </p:sp>
      <p:sp>
        <p:nvSpPr>
          <p:cNvPr id="4" name="Slide Number Placeholder 3">
            <a:extLst>
              <a:ext uri="{FF2B5EF4-FFF2-40B4-BE49-F238E27FC236}">
                <a16:creationId xmlns:a16="http://schemas.microsoft.com/office/drawing/2014/main" id="{AD91327D-D14C-4AAD-D45A-46A6D42A884E}"/>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4</a:t>
            </a:fld>
            <a:endParaRPr lang="en-US" dirty="0"/>
          </a:p>
        </p:txBody>
      </p:sp>
    </p:spTree>
    <p:extLst>
      <p:ext uri="{BB962C8B-B14F-4D97-AF65-F5344CB8AC3E}">
        <p14:creationId xmlns:p14="http://schemas.microsoft.com/office/powerpoint/2010/main" val="124151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53AD99-FEA1-8B05-841E-BD5AD2500660}"/>
              </a:ext>
            </a:extLst>
          </p:cNvPr>
          <p:cNvSpPr>
            <a:spLocks noGrp="1"/>
          </p:cNvSpPr>
          <p:nvPr>
            <p:ph type="title"/>
          </p:nvPr>
        </p:nvSpPr>
        <p:spPr/>
        <p:txBody>
          <a:bodyPr>
            <a:normAutofit/>
          </a:bodyPr>
          <a:lstStyle/>
          <a:p>
            <a:r>
              <a:rPr lang="en-US" sz="3200" b="1" dirty="0">
                <a:solidFill>
                  <a:srgbClr val="000000"/>
                </a:solidFill>
                <a:effectLst/>
                <a:latin typeface="Times New Roman" panose="02020603050405020304" pitchFamily="18" charset="0"/>
                <a:ea typeface="Calibri" panose="020F0502020204030204" pitchFamily="34" charset="0"/>
              </a:rPr>
              <a:t>Resilience factors in dealing with bullying</a:t>
            </a:r>
            <a:endParaRPr lang="en-US" sz="3200" dirty="0"/>
          </a:p>
        </p:txBody>
      </p:sp>
      <p:sp>
        <p:nvSpPr>
          <p:cNvPr id="6" name="Content Placeholder 5">
            <a:extLst>
              <a:ext uri="{FF2B5EF4-FFF2-40B4-BE49-F238E27FC236}">
                <a16:creationId xmlns:a16="http://schemas.microsoft.com/office/drawing/2014/main" id="{35374DF9-4FA5-4455-3BCE-2D5D97454240}"/>
              </a:ext>
            </a:extLst>
          </p:cNvPr>
          <p:cNvSpPr>
            <a:spLocks noGrp="1"/>
          </p:cNvSpPr>
          <p:nvPr>
            <p:ph sz="half" idx="1"/>
          </p:nvPr>
        </p:nvSpPr>
        <p:spPr>
          <a:xfrm>
            <a:off x="838200" y="1632261"/>
            <a:ext cx="5181600" cy="4351338"/>
          </a:xfrm>
        </p:spPr>
        <p:txBody>
          <a:bodyPr>
            <a:normAutofit fontScale="77500" lnSpcReduction="20000"/>
          </a:bodyPr>
          <a:lstStyle/>
          <a:p>
            <a:pPr marL="0" marR="0" indent="0" algn="just">
              <a:lnSpc>
                <a:spcPct val="150000"/>
              </a:lnSpc>
              <a:spcBef>
                <a:spcPts val="0"/>
              </a:spcBef>
              <a:spcAft>
                <a:spcPts val="0"/>
              </a:spcAft>
              <a:buNone/>
            </a:pPr>
            <a:r>
              <a:rPr lang="ro-RO"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Ganotz, Schwab, &amp; Lehofer (2021)</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US"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degree of integration of students in the classroom</a:t>
            </a:r>
            <a:r>
              <a:rPr lang="ro-RO"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US"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Relationship with their parents</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US"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feeling of belonging in the class</a:t>
            </a:r>
            <a:r>
              <a:rPr lang="ro-RO"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US"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Well-being at school</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US"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Positive rel</a:t>
            </a:r>
            <a:r>
              <a:rPr lang="en-US" sz="21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ationship with teachers</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US"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Close relationship with their parents</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US"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 empathic educational style</a:t>
            </a:r>
            <a:endParaRPr lang="en-US"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ro-RO"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Cosma, Baban, &amp; Balazsi (2014)</a:t>
            </a:r>
            <a:endParaRPr lang="en-US" sz="2100"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100" i="1" dirty="0">
                <a:latin typeface="Times New Roman" panose="02020603050405020304" pitchFamily="18" charset="0"/>
                <a:cs typeface="Times New Roman" panose="02020603050405020304" pitchFamily="18" charset="0"/>
              </a:rPr>
              <a:t>Repeated encounters with conflict</a:t>
            </a:r>
            <a:endParaRPr lang="ro-RO" sz="2100" i="1" dirty="0">
              <a:latin typeface="Times New Roman" panose="02020603050405020304" pitchFamily="18" charset="0"/>
              <a:cs typeface="Times New Roman" panose="02020603050405020304" pitchFamily="18" charset="0"/>
            </a:endParaRPr>
          </a:p>
          <a:p>
            <a:r>
              <a:rPr lang="en-US" sz="2100" i="1" dirty="0">
                <a:latin typeface="Times New Roman" panose="02020603050405020304" pitchFamily="18" charset="0"/>
                <a:cs typeface="Times New Roman" panose="02020603050405020304" pitchFamily="18" charset="0"/>
              </a:rPr>
              <a:t>Positive familial relationships</a:t>
            </a:r>
            <a:endParaRPr lang="ro-RO" sz="2100" i="1" dirty="0">
              <a:latin typeface="Times New Roman" panose="02020603050405020304" pitchFamily="18" charset="0"/>
              <a:cs typeface="Times New Roman" panose="02020603050405020304" pitchFamily="18" charset="0"/>
            </a:endParaRPr>
          </a:p>
          <a:p>
            <a:r>
              <a:rPr lang="en-US" sz="2100" i="1" dirty="0">
                <a:latin typeface="Times New Roman" panose="02020603050405020304" pitchFamily="18" charset="0"/>
                <a:cs typeface="Times New Roman" panose="02020603050405020304" pitchFamily="18" charset="0"/>
              </a:rPr>
              <a:t>Positive familial context</a:t>
            </a:r>
          </a:p>
          <a:p>
            <a:endParaRPr lang="en-US" b="1" dirty="0"/>
          </a:p>
        </p:txBody>
      </p:sp>
      <p:sp>
        <p:nvSpPr>
          <p:cNvPr id="7" name="Content Placeholder 6">
            <a:extLst>
              <a:ext uri="{FF2B5EF4-FFF2-40B4-BE49-F238E27FC236}">
                <a16:creationId xmlns:a16="http://schemas.microsoft.com/office/drawing/2014/main" id="{6F21CC89-7157-44A9-917C-647FA1F731C7}"/>
              </a:ext>
            </a:extLst>
          </p:cNvPr>
          <p:cNvSpPr>
            <a:spLocks noGrp="1"/>
          </p:cNvSpPr>
          <p:nvPr>
            <p:ph sz="half" idx="2"/>
          </p:nvPr>
        </p:nvSpPr>
        <p:spPr>
          <a:xfrm>
            <a:off x="6096000" y="1573834"/>
            <a:ext cx="5181600" cy="4351338"/>
          </a:xfrm>
        </p:spPr>
        <p:txBody>
          <a:bodyPr>
            <a:noAutofit/>
          </a:bodyPr>
          <a:lstStyle/>
          <a:p>
            <a:pPr marL="0" marR="0" indent="0" algn="just">
              <a:lnSpc>
                <a:spcPct val="150000"/>
              </a:lnSpc>
              <a:spcBef>
                <a:spcPts val="0"/>
              </a:spcBef>
              <a:spcAft>
                <a:spcPts val="0"/>
              </a:spcAft>
              <a:buNone/>
            </a:pPr>
            <a:r>
              <a:rPr lang="ro-RO"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Goian et al. (2020),  </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en-US"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Awareness and different perceptions of bullying.</a:t>
            </a:r>
            <a:endParaRPr lang="ro-RO"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pPr>
            <a:r>
              <a:rPr lang="ro-RO"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ro-RO" sz="20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o-RO"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Conștientizarea impactului negativ al  </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en-US"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Positive social relationships</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en-US"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Awareness of the need for an intervention and a preventive measure</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en-US"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Involvement of the participants at the school level</a:t>
            </a:r>
            <a:endParaRPr lang="ro-RO"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ro-RO" sz="1800" dirty="0">
                <a:solidFill>
                  <a:srgbClr val="000000"/>
                </a:solidFill>
                <a:effectLst/>
                <a:latin typeface="Times New Roman" panose="02020603050405020304" pitchFamily="18" charset="0"/>
                <a:ea typeface="Calibri" panose="020F0502020204030204" pitchFamily="34" charset="0"/>
              </a:rPr>
              <a:t> </a:t>
            </a:r>
            <a:endParaRPr lang="en-US" sz="1800" i="1"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D91327D-D14C-4AAD-D45A-46A6D42A884E}"/>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5</a:t>
            </a:fld>
            <a:endParaRPr lang="en-US" dirty="0"/>
          </a:p>
        </p:txBody>
      </p:sp>
    </p:spTree>
    <p:extLst>
      <p:ext uri="{BB962C8B-B14F-4D97-AF65-F5344CB8AC3E}">
        <p14:creationId xmlns:p14="http://schemas.microsoft.com/office/powerpoint/2010/main" val="4224205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073BB5-1E80-C3BC-10B8-50C20922EF1D}"/>
              </a:ext>
            </a:extLst>
          </p:cNvPr>
          <p:cNvSpPr>
            <a:spLocks noGrp="1"/>
          </p:cNvSpPr>
          <p:nvPr>
            <p:ph type="title"/>
          </p:nvPr>
        </p:nvSpPr>
        <p:spPr/>
        <p:txBody>
          <a:bodyPr>
            <a:noAutofit/>
          </a:bodyPr>
          <a:lstStyle/>
          <a:p>
            <a:pPr algn="ctr"/>
            <a:r>
              <a:rPr lang="en-US" sz="3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role of the school social worker in promoting school safety: Anti-bullying measures and interventions</a:t>
            </a:r>
            <a:endParaRPr lang="en-US" sz="3200" dirty="0"/>
          </a:p>
        </p:txBody>
      </p:sp>
      <p:sp>
        <p:nvSpPr>
          <p:cNvPr id="6" name="Text Placeholder 5">
            <a:extLst>
              <a:ext uri="{FF2B5EF4-FFF2-40B4-BE49-F238E27FC236}">
                <a16:creationId xmlns:a16="http://schemas.microsoft.com/office/drawing/2014/main" id="{1521D414-AABC-59BA-8480-B3255B2352E0}"/>
              </a:ext>
            </a:extLst>
          </p:cNvPr>
          <p:cNvSpPr>
            <a:spLocks noGrp="1"/>
          </p:cNvSpPr>
          <p:nvPr>
            <p:ph type="body" idx="1"/>
          </p:nvPr>
        </p:nvSpPr>
        <p:spPr/>
        <p:txBody>
          <a:bodyPr>
            <a:normAutofit/>
          </a:bodyPr>
          <a:lstStyle/>
          <a:p>
            <a:r>
              <a:rPr lang="en-US" sz="2800" i="1" dirty="0">
                <a:solidFill>
                  <a:srgbClr val="000000"/>
                </a:solidFill>
                <a:effectLst/>
                <a:latin typeface="Times New Roman" panose="02020603050405020304" pitchFamily="18" charset="0"/>
                <a:ea typeface="Calibri" panose="020F0502020204030204" pitchFamily="34" charset="0"/>
              </a:rPr>
              <a:t>Long Term Goals</a:t>
            </a:r>
            <a:endParaRPr lang="en-US" sz="2800" dirty="0"/>
          </a:p>
        </p:txBody>
      </p:sp>
      <p:sp>
        <p:nvSpPr>
          <p:cNvPr id="7" name="Content Placeholder 6">
            <a:extLst>
              <a:ext uri="{FF2B5EF4-FFF2-40B4-BE49-F238E27FC236}">
                <a16:creationId xmlns:a16="http://schemas.microsoft.com/office/drawing/2014/main" id="{2C39F866-996F-B1D7-A03F-B158FE2BFD32}"/>
              </a:ext>
            </a:extLst>
          </p:cNvPr>
          <p:cNvSpPr>
            <a:spLocks noGrp="1"/>
          </p:cNvSpPr>
          <p:nvPr>
            <p:ph sz="half" idx="2"/>
          </p:nvPr>
        </p:nvSpPr>
        <p:spPr/>
        <p:txBody>
          <a:bodyPr>
            <a:normAutofit/>
          </a:bodyPr>
          <a:lstStyle/>
          <a:p>
            <a:pPr marL="342900" marR="0" lvl="0" indent="-342900" algn="just">
              <a:lnSpc>
                <a:spcPct val="150000"/>
              </a:lnSpc>
              <a:spcBef>
                <a:spcPts val="0"/>
              </a:spcBef>
              <a:spcAft>
                <a:spcPts val="0"/>
              </a:spcAft>
              <a:buFont typeface="Symbol" panose="05050102010706020507" pitchFamily="18" charset="2"/>
              <a:buChar cha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Elimination of harassin</a:t>
            </a:r>
            <a:r>
              <a:rPr 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 threatening and aggressive behavior.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Promoting respectful and empathic behavior between the members of the school community.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Encouraging the development of empathy and compassion in interpersonal relationships.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Encouraging the application of positive parenting methods by parents or other caretakers.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8" name="Text Placeholder 7">
            <a:extLst>
              <a:ext uri="{FF2B5EF4-FFF2-40B4-BE49-F238E27FC236}">
                <a16:creationId xmlns:a16="http://schemas.microsoft.com/office/drawing/2014/main" id="{A30A8284-DCBF-D242-B440-9366BFE308DC}"/>
              </a:ext>
            </a:extLst>
          </p:cNvPr>
          <p:cNvSpPr>
            <a:spLocks noGrp="1"/>
          </p:cNvSpPr>
          <p:nvPr>
            <p:ph type="body" sz="quarter" idx="3"/>
          </p:nvPr>
        </p:nvSpPr>
        <p:spPr/>
        <p:txBody>
          <a:bodyPr>
            <a:normAutofit/>
          </a:bodyPr>
          <a:lstStyle/>
          <a:p>
            <a:r>
              <a:rPr lang="en-US" sz="2800" i="1" dirty="0">
                <a:solidFill>
                  <a:srgbClr val="000000"/>
                </a:solidFill>
                <a:effectLst/>
                <a:latin typeface="Times New Roman" panose="02020603050405020304" pitchFamily="18" charset="0"/>
                <a:ea typeface="Calibri" panose="020F0502020204030204" pitchFamily="34" charset="0"/>
              </a:rPr>
              <a:t>Short term goals</a:t>
            </a:r>
            <a:endParaRPr lang="en-US" sz="2800" dirty="0"/>
          </a:p>
        </p:txBody>
      </p:sp>
      <p:sp>
        <p:nvSpPr>
          <p:cNvPr id="9" name="Content Placeholder 8">
            <a:extLst>
              <a:ext uri="{FF2B5EF4-FFF2-40B4-BE49-F238E27FC236}">
                <a16:creationId xmlns:a16="http://schemas.microsoft.com/office/drawing/2014/main" id="{93F91858-38DF-F926-9599-FB021E12FD1B}"/>
              </a:ext>
            </a:extLst>
          </p:cNvPr>
          <p:cNvSpPr>
            <a:spLocks noGrp="1"/>
          </p:cNvSpPr>
          <p:nvPr>
            <p:ph sz="quarter" idx="4"/>
          </p:nvPr>
        </p:nvSpPr>
        <p:spPr/>
        <p:txBody>
          <a:bodyPr>
            <a:normAutofit/>
          </a:bodyPr>
          <a:lstStyle/>
          <a:p>
            <a:pPr marL="0" marR="0" lvl="0" indent="0" algn="just">
              <a:lnSpc>
                <a:spcPct val="15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Collaboration with other professionals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ro-RO"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Behavioral analysis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4F41C76-624D-0489-9425-CCC83078849B}"/>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6</a:t>
            </a:fld>
            <a:endParaRPr lang="en-US" dirty="0"/>
          </a:p>
        </p:txBody>
      </p:sp>
    </p:spTree>
    <p:extLst>
      <p:ext uri="{BB962C8B-B14F-4D97-AF65-F5344CB8AC3E}">
        <p14:creationId xmlns:p14="http://schemas.microsoft.com/office/powerpoint/2010/main" val="135703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p:txBody>
          <a:bodyPr>
            <a:normAutofit/>
          </a:bodyPr>
          <a:lstStyle/>
          <a:p>
            <a:pPr algn="ctr"/>
            <a:r>
              <a:rPr lang="en-US" sz="3200" b="1" dirty="0">
                <a:solidFill>
                  <a:srgbClr val="000000"/>
                </a:solidFill>
                <a:effectLst/>
                <a:latin typeface="Times New Roman" panose="02020603050405020304" pitchFamily="18" charset="0"/>
                <a:ea typeface="Calibri" panose="020F0502020204030204" pitchFamily="34" charset="0"/>
              </a:rPr>
              <a:t>Therapeutic Interventions</a:t>
            </a:r>
            <a:endParaRPr lang="en-US" sz="3200" b="1"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a:xfrm>
            <a:off x="838200" y="1550504"/>
            <a:ext cx="10515600" cy="5035826"/>
          </a:xfrm>
        </p:spPr>
        <p:txBody>
          <a:bodyPr>
            <a:noAutofit/>
          </a:bodyPr>
          <a:lstStyle/>
          <a:p>
            <a:pPr marR="0" lvl="0" algn="just">
              <a:lnSpc>
                <a:spcPct val="150000"/>
              </a:lnSpc>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Collection of student information;</a:t>
            </a:r>
          </a:p>
          <a:p>
            <a:pPr marR="0" lvl="0" algn="just">
              <a:lnSpc>
                <a:spcPct val="150000"/>
              </a:lnSpc>
              <a:spcBef>
                <a:spcPts val="0"/>
              </a:spcBef>
              <a:spcAft>
                <a:spcPts val="0"/>
              </a:spcAft>
            </a:pPr>
            <a:r>
              <a:rPr lang="en-US" sz="1800" i="1" dirty="0">
                <a:solidFill>
                  <a:srgbClr val="000000"/>
                </a:solidFill>
                <a:latin typeface="Times New Roman" panose="02020603050405020304" pitchFamily="18" charset="0"/>
                <a:cs typeface="Times New Roman" panose="02020603050405020304" pitchFamily="18" charset="0"/>
              </a:rPr>
              <a:t>Participation in medical and psychopedagogical evaluations;</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Reporting cases of neglect or abuse;</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Collaborating to analyze bullying behavior;</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Implementation of a positive intervention program;</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Implementation of anti-bullying school programs;</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Promoting the development of social skills and empathy;</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Parenting;</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Participation in family screening and intervention programs;</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Accessing the literature on parenting;</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Recognizing bullying behaviors;</a:t>
            </a:r>
          </a:p>
          <a:p>
            <a:pPr marR="0" lvl="0" algn="just">
              <a:lnSpc>
                <a:spcPct val="150000"/>
              </a:lnSpc>
              <a:spcBef>
                <a:spcPts val="0"/>
              </a:spcBef>
              <a:spcAft>
                <a:spcPts val="0"/>
              </a:spcAft>
            </a:pPr>
            <a:r>
              <a:rPr lang="en-US" sz="1800" i="1" dirty="0">
                <a:latin typeface="Times New Roman" panose="02020603050405020304" pitchFamily="18" charset="0"/>
                <a:cs typeface="Times New Roman" panose="02020603050405020304" pitchFamily="18" charset="0"/>
              </a:rPr>
              <a:t>Showing empathy and being aware of feelings;</a:t>
            </a:r>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7</a:t>
            </a:fld>
            <a:endParaRPr lang="en-US" dirty="0"/>
          </a:p>
        </p:txBody>
      </p:sp>
    </p:spTree>
    <p:extLst>
      <p:ext uri="{BB962C8B-B14F-4D97-AF65-F5344CB8AC3E}">
        <p14:creationId xmlns:p14="http://schemas.microsoft.com/office/powerpoint/2010/main" val="1811097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p:txBody>
          <a:bodyPr>
            <a:normAutofit fontScale="90000"/>
          </a:bodyPr>
          <a:lstStyle/>
          <a:p>
            <a:pPr algn="ctr"/>
            <a:r>
              <a:rPr lang="en-US" sz="3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Conclusions and recommendations</a:t>
            </a:r>
            <a:br>
              <a:rPr lang="en-US" sz="3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sz="half" idx="1"/>
          </p:nvPr>
        </p:nvSpPr>
        <p:spPr>
          <a:xfrm>
            <a:off x="838198" y="1454563"/>
            <a:ext cx="5181600" cy="4999246"/>
          </a:xfrm>
        </p:spPr>
        <p:txBody>
          <a:bodyPr>
            <a:normAutofit fontScale="47500" lnSpcReduction="20000"/>
          </a:bodyPr>
          <a:lstStyle/>
          <a:p>
            <a:pPr marL="0" indent="0">
              <a:buNone/>
            </a:pPr>
            <a:r>
              <a:rPr lang="en-US" sz="3600" dirty="0"/>
              <a:t>1. Resilience</a:t>
            </a:r>
            <a:endParaRPr lang="ro-RO" sz="3600" dirty="0"/>
          </a:p>
          <a:p>
            <a:pPr marL="0" indent="0">
              <a:buNone/>
            </a:pPr>
            <a:r>
              <a:rPr lang="en-US" sz="3600" dirty="0"/>
              <a:t>2. Determinants of bullying resilience:  </a:t>
            </a:r>
            <a:endParaRPr lang="ro-RO" sz="3600" dirty="0"/>
          </a:p>
          <a:p>
            <a:pPr marL="514350" indent="-514350">
              <a:buFont typeface="+mj-lt"/>
              <a:buAutoNum type="alphaLcPeriod"/>
            </a:pPr>
            <a:r>
              <a:rPr lang="en-US" sz="3600" dirty="0"/>
              <a:t> The degree of integrations of students in the classroom   </a:t>
            </a:r>
            <a:endParaRPr lang="ro-RO" sz="3600" dirty="0"/>
          </a:p>
          <a:p>
            <a:pPr marL="514350" indent="-514350">
              <a:buFont typeface="+mj-lt"/>
              <a:buAutoNum type="alphaLcPeriod"/>
            </a:pPr>
            <a:r>
              <a:rPr lang="en-US" sz="3600" dirty="0"/>
              <a:t>Parent-child relationships</a:t>
            </a:r>
            <a:endParaRPr lang="ro-RO" sz="3600" dirty="0"/>
          </a:p>
          <a:p>
            <a:pPr marL="514350" indent="-514350">
              <a:buFont typeface="+mj-lt"/>
              <a:buAutoNum type="alphaLcPeriod"/>
            </a:pPr>
            <a:r>
              <a:rPr lang="en-US" sz="3600" dirty="0"/>
              <a:t>The feeling of belonging in the class</a:t>
            </a:r>
            <a:endParaRPr lang="ro-RO" sz="3600" dirty="0"/>
          </a:p>
          <a:p>
            <a:pPr marL="514350" indent="-514350">
              <a:buFont typeface="+mj-lt"/>
              <a:buAutoNum type="alphaLcPeriod"/>
            </a:pPr>
            <a:r>
              <a:rPr lang="en-US" sz="3600" dirty="0"/>
              <a:t> School wellbeing</a:t>
            </a:r>
            <a:endParaRPr lang="ro-RO" sz="3600" dirty="0"/>
          </a:p>
          <a:p>
            <a:pPr marL="514350" indent="-514350">
              <a:buFont typeface="+mj-lt"/>
              <a:buAutoNum type="alphaLcPeriod"/>
            </a:pPr>
            <a:r>
              <a:rPr lang="en-US" sz="3600" dirty="0"/>
              <a:t> Positive relationship with teachers</a:t>
            </a:r>
            <a:endParaRPr lang="ro-RO" sz="3600" dirty="0"/>
          </a:p>
          <a:p>
            <a:pPr marL="514350" indent="-514350">
              <a:buFont typeface="+mj-lt"/>
              <a:buAutoNum type="alphaLcPeriod"/>
            </a:pPr>
            <a:r>
              <a:rPr lang="en-US" sz="3600" dirty="0"/>
              <a:t>Close relationship with parents</a:t>
            </a:r>
            <a:endParaRPr lang="ro-RO" sz="3600" dirty="0"/>
          </a:p>
          <a:p>
            <a:pPr marL="514350" indent="-514350">
              <a:buFont typeface="+mj-lt"/>
              <a:buAutoNum type="alphaLcPeriod"/>
            </a:pPr>
            <a:r>
              <a:rPr lang="en-US" sz="3600" dirty="0"/>
              <a:t>Empathic educational style</a:t>
            </a:r>
            <a:endParaRPr lang="ro-RO" sz="3600" dirty="0"/>
          </a:p>
          <a:p>
            <a:pPr marL="514350" indent="-514350">
              <a:buFont typeface="+mj-lt"/>
              <a:buAutoNum type="alphaLcPeriod"/>
            </a:pPr>
            <a:r>
              <a:rPr lang="en-US" sz="3600" dirty="0"/>
              <a:t>Awareness and different perceptions</a:t>
            </a:r>
            <a:endParaRPr lang="ro-RO" sz="3600" dirty="0"/>
          </a:p>
          <a:p>
            <a:pPr marL="514350" indent="-514350">
              <a:buFont typeface="+mj-lt"/>
              <a:buAutoNum type="alphaLcPeriod"/>
            </a:pPr>
            <a:r>
              <a:rPr lang="en-US" sz="3600" dirty="0"/>
              <a:t>Communication skills</a:t>
            </a:r>
            <a:endParaRPr lang="ro-RO" sz="3600" dirty="0"/>
          </a:p>
          <a:p>
            <a:pPr marL="514350" indent="-514350">
              <a:buFont typeface="+mj-lt"/>
              <a:buAutoNum type="alphaLcPeriod"/>
            </a:pPr>
            <a:r>
              <a:rPr lang="en-US" sz="3600" dirty="0"/>
              <a:t> Positive social relationships</a:t>
            </a:r>
            <a:endParaRPr lang="ro-RO" sz="3600" dirty="0"/>
          </a:p>
          <a:p>
            <a:pPr marL="514350" indent="-514350">
              <a:buFont typeface="+mj-lt"/>
              <a:buAutoNum type="alphaLcPeriod"/>
            </a:pPr>
            <a:r>
              <a:rPr lang="en-US" sz="3600" dirty="0"/>
              <a:t>Awareness of the need of prevention and intervention</a:t>
            </a:r>
            <a:endParaRPr lang="ro-RO" sz="3600" dirty="0"/>
          </a:p>
          <a:p>
            <a:pPr marL="514350" indent="-514350">
              <a:buFont typeface="+mj-lt"/>
              <a:buAutoNum type="alphaLcPeriod"/>
            </a:pPr>
            <a:r>
              <a:rPr lang="en-US" sz="3600" dirty="0"/>
              <a:t>Involving the interested parties at school</a:t>
            </a:r>
            <a:endParaRPr lang="ro-RO" sz="3600" dirty="0"/>
          </a:p>
          <a:p>
            <a:pPr marL="0" indent="0">
              <a:buNone/>
            </a:pPr>
            <a:r>
              <a:rPr lang="ro-RO" dirty="0"/>
              <a:t> </a:t>
            </a:r>
            <a:endParaRPr lang="en-US" dirty="0"/>
          </a:p>
        </p:txBody>
      </p:sp>
      <p:sp>
        <p:nvSpPr>
          <p:cNvPr id="5" name="Content Placeholder 4">
            <a:extLst>
              <a:ext uri="{FF2B5EF4-FFF2-40B4-BE49-F238E27FC236}">
                <a16:creationId xmlns:a16="http://schemas.microsoft.com/office/drawing/2014/main" id="{46A338D9-F359-49D8-980C-02EE900C5A31}"/>
              </a:ext>
            </a:extLst>
          </p:cNvPr>
          <p:cNvSpPr>
            <a:spLocks noGrp="1"/>
          </p:cNvSpPr>
          <p:nvPr>
            <p:ph sz="half" idx="2"/>
          </p:nvPr>
        </p:nvSpPr>
        <p:spPr>
          <a:xfrm>
            <a:off x="6172202" y="1454563"/>
            <a:ext cx="5181600" cy="5266911"/>
          </a:xfrm>
        </p:spPr>
        <p:txBody>
          <a:bodyPr>
            <a:normAutofit fontScale="47500" lnSpcReduction="20000"/>
          </a:bodyPr>
          <a:lstStyle/>
          <a:p>
            <a:pPr marL="0" indent="0">
              <a:lnSpc>
                <a:spcPct val="170000"/>
              </a:lnSpc>
              <a:buNone/>
            </a:pPr>
            <a:r>
              <a:rPr lang="en-US" sz="3600" dirty="0"/>
              <a:t>3. Positive familial context and close relationship with parents</a:t>
            </a:r>
            <a:endParaRPr lang="ro-RO" sz="3600" dirty="0"/>
          </a:p>
          <a:p>
            <a:pPr marL="0" indent="0">
              <a:lnSpc>
                <a:spcPct val="170000"/>
              </a:lnSpc>
              <a:buNone/>
            </a:pPr>
            <a:r>
              <a:rPr lang="en-US" sz="3600" dirty="0"/>
              <a:t>4. The school social worker plays a key role in the implementation of anti bullying measures.</a:t>
            </a:r>
            <a:endParaRPr lang="ro-RO" sz="3600" dirty="0"/>
          </a:p>
          <a:p>
            <a:pPr marL="0" indent="0">
              <a:lnSpc>
                <a:spcPct val="170000"/>
              </a:lnSpc>
              <a:buNone/>
            </a:pPr>
            <a:r>
              <a:rPr lang="en-US" sz="3600" dirty="0"/>
              <a:t>5. Parent training activities and therapeuting interventions</a:t>
            </a:r>
          </a:p>
          <a:p>
            <a:pPr marL="0" indent="0">
              <a:lnSpc>
                <a:spcPct val="170000"/>
              </a:lnSpc>
              <a:buNone/>
            </a:pPr>
            <a:r>
              <a:rPr lang="en-US" sz="3600" dirty="0"/>
              <a:t>6. The main goal of the efforts is to motivate students to adopt resilience skills and facilitate the development of constructive skills despite the challenges of bullying.</a:t>
            </a:r>
            <a:endParaRPr lang="en-US" dirty="0"/>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8</a:t>
            </a:fld>
            <a:endParaRPr lang="en-US" dirty="0"/>
          </a:p>
        </p:txBody>
      </p:sp>
    </p:spTree>
    <p:extLst>
      <p:ext uri="{BB962C8B-B14F-4D97-AF65-F5344CB8AC3E}">
        <p14:creationId xmlns:p14="http://schemas.microsoft.com/office/powerpoint/2010/main" val="1551547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p:txBody>
          <a:bodyPr>
            <a:normAutofit/>
          </a:bodyPr>
          <a:lstStyle/>
          <a:p>
            <a:pPr algn="ctr"/>
            <a:r>
              <a:rPr lang="en-US" sz="3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Selective bibliography</a:t>
            </a:r>
            <a:endParaRPr lang="en-US"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sz="half" idx="1"/>
          </p:nvPr>
        </p:nvSpPr>
        <p:spPr>
          <a:xfrm>
            <a:off x="838197" y="1454563"/>
            <a:ext cx="10582277" cy="4999246"/>
          </a:xfrm>
        </p:spPr>
        <p:txBody>
          <a:bodyPr>
            <a:normAutofit fontScale="70000" lnSpcReduction="20000"/>
          </a:bodyPr>
          <a:lstStyle/>
          <a:p>
            <a:pPr marR="0" lvl="0" algn="just">
              <a:lnSpc>
                <a:spcPct val="150000"/>
              </a:lnSpc>
              <a:spcBef>
                <a:spcPts val="0"/>
              </a:spcBef>
              <a:spcAft>
                <a:spcPts val="0"/>
              </a:spcAft>
            </a:pPr>
            <a:r>
              <a:rPr lang="ro-RO" sz="3600" dirty="0"/>
              <a:t> </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Argo, Widiharto, C., Kusdaryani, W., Fitriana, S., &amp; Prasetyo, A.W. (2022). Academic Resilience of Students Who are Bullied. KnE Social Sciences.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Cosma, A., Baban, A., &amp; Balazsi, R. (2014). Bullying victimization in childhood: which factors act as buffer for health problems in adulthood?. </a:t>
            </a:r>
            <a:r>
              <a:rPr lang="en-GB"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From Person to Society</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79</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Ganotz, T., Schwab, S., &amp; Lehofer, M. (2021). Bullying among primary school-aged students: which factors could strengthen their tendency towards resilience? International Journal of Inclusive Education, 27, 890 - 903.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Geffner, R., Yang, S., &amp; Burton, N.D. (2021). Bullying, Victimization, and Resiliency: An Introduction to the Special Issue. </a:t>
            </a:r>
            <a:r>
              <a:rPr lang="en-GB"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Journal of Child &amp; Adolescent Trauma, 14</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5 - 7.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Goian, C., Meszaros, A., Vlaicu, F. L., Bălăuță,S.D. (2020). A comparative analysis between the perceptions and attitudes of students in two high schools with different status regarding the phenomenon of bullying in schools. </a:t>
            </a:r>
            <a:r>
              <a:rPr lang="en-GB"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Educația Plus</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26</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308-325.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Gökler, R. (2009). Peer bullying in schools. </a:t>
            </a:r>
            <a:r>
              <a:rPr lang="en-GB"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journal of new results in science, 6</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511-537.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Hasyim, B.B. (2020). RESILIENSI REMAJA PUTRI KORBAN BULLYING DI SEMARANG: STUDY DESKRIPTIF. Disponibil la: </a:t>
            </a:r>
            <a:r>
              <a:rPr lang="en-GB" sz="18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https://www.researchgate.net/publication/348247642_RESILIENSI_REMAJA_PUTRI_KORBAN_BULLYING_DI_SEMARANG_STUDY_DESKRIPTIF</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Accesat la 26. 02.2024.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Hinduja, S., &amp; Patchin, J.W. (2017). Cultivating youth resilience to prevent bullying and cyberbullying victimization. Child abuse &amp; neglect, 73, 51-62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50000"/>
              </a:lnSpc>
              <a:spcBef>
                <a:spcPts val="0"/>
              </a:spcBef>
              <a:spcAft>
                <a:spcPts val="0"/>
              </a:spcAft>
            </a:pP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Knapp, S. E., Berghuis, D. J., &amp; Dimmitt, C. L. (2014). </a:t>
            </a:r>
            <a:r>
              <a:rPr lang="en-GB"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school counseling and school social work treatment planner, with DSM-5 updates</a:t>
            </a:r>
            <a:r>
              <a:rPr lang="en-GB"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John Wiley &amp; Sons.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solidFill>
                  <a:srgbClr val="000000"/>
                </a:solidFill>
                <a:effectLst/>
                <a:latin typeface="Times New Roman" panose="02020603050405020304" pitchFamily="18" charset="0"/>
                <a:ea typeface="Calibri" panose="020F0502020204030204" pitchFamily="34" charset="0"/>
              </a:rPr>
              <a:t>Lu, L., Fei, L., Ye, Y., Liao, M., Chang, Y., Chen, Y., Zou, Y., Li, X., &amp; Zhang, R. (2022). Psychological Resilience May Be Related to Students’ Responses to Victims of School Bullying: A Cross-Sectional Study of Chinese Grade 3–5 Primary School </a:t>
            </a:r>
            <a:endParaRPr lang="en-US" dirty="0"/>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9</a:t>
            </a:fld>
            <a:endParaRPr lang="en-US" dirty="0"/>
          </a:p>
        </p:txBody>
      </p:sp>
    </p:spTree>
    <p:extLst>
      <p:ext uri="{BB962C8B-B14F-4D97-AF65-F5344CB8AC3E}">
        <p14:creationId xmlns:p14="http://schemas.microsoft.com/office/powerpoint/2010/main" val="3083896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156</TotalTime>
  <Words>1183</Words>
  <Application>Microsoft Office PowerPoint</Application>
  <PresentationFormat>Widescreen</PresentationFormat>
  <Paragraphs>125</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Aptos</vt:lpstr>
      <vt:lpstr>Arial</vt:lpstr>
      <vt:lpstr>Calibri</vt:lpstr>
      <vt:lpstr>Calibri Light</vt:lpstr>
      <vt:lpstr>Georgia Pro</vt:lpstr>
      <vt:lpstr>Roboto</vt:lpstr>
      <vt:lpstr>Symbol</vt:lpstr>
      <vt:lpstr>Times New Roman</vt:lpstr>
      <vt:lpstr>Wingdings</vt:lpstr>
      <vt:lpstr>Office Theme</vt:lpstr>
      <vt:lpstr>The impact of protective factors and family support in counteracting the effects of bullying on students</vt:lpstr>
      <vt:lpstr>Introduction</vt:lpstr>
      <vt:lpstr>The main participants of the bullying</vt:lpstr>
      <vt:lpstr>Resilience factors in dealing with bullying</vt:lpstr>
      <vt:lpstr>Resilience factors in dealing with bullying</vt:lpstr>
      <vt:lpstr>The role of the school social worker in promoting school safety: Anti-bullying measures and interventions</vt:lpstr>
      <vt:lpstr>Therapeutic Interventions</vt:lpstr>
      <vt:lpstr>Conclusions and recommendations </vt:lpstr>
      <vt:lpstr>Selective bibliography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XGEN</dc:title>
  <dc:creator>Ionut Balanean</dc:creator>
  <cp:lastModifiedBy>Florea</cp:lastModifiedBy>
  <cp:revision>22</cp:revision>
  <dcterms:created xsi:type="dcterms:W3CDTF">2022-11-16T09:30:41Z</dcterms:created>
  <dcterms:modified xsi:type="dcterms:W3CDTF">2024-05-20T15:08:45Z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58b62f-6f94-46bd-8089-18e64b0a9abb_Enabled">
    <vt:lpwstr>true</vt:lpwstr>
  </property>
  <property fmtid="{D5CDD505-2E9C-101B-9397-08002B2CF9AE}" pid="3" name="MSIP_Label_5b58b62f-6f94-46bd-8089-18e64b0a9abb_SetDate">
    <vt:lpwstr>2023-10-27T07:10:01Z</vt:lpwstr>
  </property>
  <property fmtid="{D5CDD505-2E9C-101B-9397-08002B2CF9AE}" pid="4" name="MSIP_Label_5b58b62f-6f94-46bd-8089-18e64b0a9abb_Method">
    <vt:lpwstr>Standard</vt:lpwstr>
  </property>
  <property fmtid="{D5CDD505-2E9C-101B-9397-08002B2CF9AE}" pid="5" name="MSIP_Label_5b58b62f-6f94-46bd-8089-18e64b0a9abb_Name">
    <vt:lpwstr>defa4170-0d19-0005-0004-bc88714345d2</vt:lpwstr>
  </property>
  <property fmtid="{D5CDD505-2E9C-101B-9397-08002B2CF9AE}" pid="6" name="MSIP_Label_5b58b62f-6f94-46bd-8089-18e64b0a9abb_SiteId">
    <vt:lpwstr>a6eb79fa-c4a9-4cce-818d-b85274d15305</vt:lpwstr>
  </property>
  <property fmtid="{D5CDD505-2E9C-101B-9397-08002B2CF9AE}" pid="7" name="MSIP_Label_5b58b62f-6f94-46bd-8089-18e64b0a9abb_ActionId">
    <vt:lpwstr>2cd14b58-11e0-4307-8785-27378c20c99b</vt:lpwstr>
  </property>
  <property fmtid="{D5CDD505-2E9C-101B-9397-08002B2CF9AE}" pid="8" name="MSIP_Label_5b58b62f-6f94-46bd-8089-18e64b0a9abb_ContentBits">
    <vt:lpwstr>0</vt:lpwstr>
  </property>
</Properties>
</file>