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2"/>
  </p:notesMasterIdLst>
  <p:handoutMasterIdLst>
    <p:handoutMasterId r:id="rId13"/>
  </p:handoutMasterIdLst>
  <p:sldIdLst>
    <p:sldId id="256" r:id="rId2"/>
    <p:sldId id="257" r:id="rId3"/>
    <p:sldId id="258" r:id="rId4"/>
    <p:sldId id="267" r:id="rId5"/>
    <p:sldId id="259" r:id="rId6"/>
    <p:sldId id="260" r:id="rId7"/>
    <p:sldId id="261" r:id="rId8"/>
    <p:sldId id="263"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8" autoAdjust="0"/>
    <p:restoredTop sz="94660"/>
  </p:normalViewPr>
  <p:slideViewPr>
    <p:cSldViewPr snapToGrid="0">
      <p:cViewPr varScale="1">
        <p:scale>
          <a:sx n="100" d="100"/>
          <a:sy n="100" d="100"/>
        </p:scale>
        <p:origin x="84" y="318"/>
      </p:cViewPr>
      <p:guideLst/>
    </p:cSldViewPr>
  </p:slideViewPr>
  <p:notesTextViewPr>
    <p:cViewPr>
      <p:scale>
        <a:sx n="1" d="1"/>
        <a:sy n="1" d="1"/>
      </p:scale>
      <p:origin x="0" y="0"/>
    </p:cViewPr>
  </p:notesTextViewPr>
  <p:notesViewPr>
    <p:cSldViewPr snapToGrid="0">
      <p:cViewPr varScale="1">
        <p:scale>
          <a:sx n="84" d="100"/>
          <a:sy n="84" d="100"/>
        </p:scale>
        <p:origin x="305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handoutMaster" Target="handoutMasters/handoutMaster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notesMaster" Target="notesMasters/notesMaster1.xml" /><Relationship Id="rId17"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viewProps" Target="viewProp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presProps" Target="presProps.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894724-09D4-4F07-9DDA-0BDFDA992456}" type="datetimeFigureOut">
              <a:rPr lang="en-US" smtClean="0"/>
              <a:t>5/17/2024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62FCD-D8A9-45DB-A117-7E517482F7A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E0B70-0B2D-4454-9C0D-63442C140F78}"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9ADCB-FF44-4D11-94CD-9544E5DFB95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Date Placeholder 9"/>
          <p:cNvSpPr>
            <a:spLocks noGrp="1"/>
          </p:cNvSpPr>
          <p:nvPr>
            <p:ph type="dt" sz="half" idx="10"/>
          </p:nvPr>
        </p:nvSpPr>
        <p:spPr/>
        <p:txBody>
          <a:bodyPr/>
          <a:lstStyle/>
          <a:p>
            <a:fld id="{EB9B8737-127D-4908-932B-731DE6930369}" type="datetime1">
              <a:rPr lang="en-US" smtClean="0"/>
              <a:t>5/17/2024</a:t>
            </a:fld>
            <a:endParaRPr lang="en-US"/>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a:xfrm>
            <a:off x="8610600" y="6356350"/>
            <a:ext cx="2743200" cy="365125"/>
          </a:xfrm>
          <a:prstGeom prst="rect">
            <a:avLst/>
          </a:prstGeom>
        </p:spPr>
        <p:txBody>
          <a:bodyPr/>
          <a:lstStyle/>
          <a:p>
            <a:fld id="{BBE5057F-7482-41AE-BBDB-C83C2F3461DE}" type="slidenum">
              <a:rPr lang="en-US" smtClean="0"/>
              <a:t>‹#›</a:t>
            </a:fld>
            <a:endParaRPr lang="en-US" dirty="0"/>
          </a:p>
        </p:txBody>
      </p:sp>
      <p:sp>
        <p:nvSpPr>
          <p:cNvPr id="15" name="Title 14"/>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840CA8-5CE1-4958-B669-D933AA49FA40}" type="datetime1">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1163A-39AB-4876-8208-83F43F159039}" type="datetime1">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DCC1-85F1-475E-9B24-A4E3F71BBD89}" type="datetime1">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189982-FAA6-4525-A1E7-2F7673A24390}" type="datetime1">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BE5057F-7482-41AE-BBDB-C83C2F3461D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CB7FA-7B94-4F91-BABC-9D716D9D537E}" type="datetime1">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4"/>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AAAC3-BDBB-47BF-BA5C-45EFB7F81241}" type="datetime1">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10" name="Slide Number Placeholder 4"/>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A3E560-4FCD-4798-9AF2-642BCAC1830E}" type="datetime1">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C1CC0-1E6D-4B25-A2AE-33306CF856E6}" type="datetime1">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4"/>
          <p:cNvSpPr txBox="1"/>
          <p:nvPr userDrawn="1"/>
        </p:nvSpPr>
        <p:spPr>
          <a:xfrm>
            <a:off x="10151706" y="6356350"/>
            <a:ext cx="1202094" cy="365125"/>
          </a:xfrm>
          <a:prstGeom prst="rect">
            <a:avLst/>
          </a:prstGeom>
          <a:solidFill>
            <a:srgbClr val="9F318D">
              <a:alpha val="50000"/>
            </a:srgbClr>
          </a:solidFill>
        </p:spPr>
        <p:txBody>
          <a:bodyPr vert="horz" lIns="91440" tIns="45720" rIns="91440" bIns="45720" rtlCol="0" anchor="ctr"/>
          <a:lstStyle>
            <a:defPPr>
              <a:defRPr lang="en-US"/>
            </a:defPPr>
            <a:lvl1pPr marL="0" algn="r" defTabSz="914400" rtl="0" eaLnBrk="1" latinLnBrk="0" hangingPunct="1">
              <a:defRPr sz="1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a:t>Page</a:t>
            </a:r>
            <a:r>
              <a:rPr lang="en-US"/>
              <a:t> </a:t>
            </a:r>
            <a:fld id="{BBE5057F-7482-41AE-BBDB-C83C2F3461D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E42552-A208-4103-BBAD-2B95A95E1FEC}" type="datetime1">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4"/>
          <p:cNvSpPr txBox="1"/>
          <p:nvPr userDrawn="1"/>
        </p:nvSpPr>
        <p:spPr>
          <a:xfrm>
            <a:off x="10151706" y="6356350"/>
            <a:ext cx="1202094" cy="365125"/>
          </a:xfrm>
          <a:prstGeom prst="rect">
            <a:avLst/>
          </a:prstGeom>
          <a:solidFill>
            <a:srgbClr val="9F318D">
              <a:alpha val="50000"/>
            </a:srgbClr>
          </a:solidFill>
        </p:spPr>
        <p:txBody>
          <a:bodyPr vert="horz" lIns="91440" tIns="45720" rIns="91440" bIns="45720" rtlCol="0" anchor="ctr"/>
          <a:lstStyle>
            <a:defPPr>
              <a:defRPr lang="en-US"/>
            </a:defPPr>
            <a:lvl1pPr marL="0" algn="r" defTabSz="914400" rtl="0" eaLnBrk="1" latinLnBrk="0" hangingPunct="1">
              <a:defRPr sz="1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a:t>Page</a:t>
            </a:r>
            <a:r>
              <a:rPr lang="en-US"/>
              <a:t> </a:t>
            </a:r>
            <a:fld id="{BBE5057F-7482-41AE-BBDB-C83C2F3461DE}"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1E08EA-84C3-4938-9F36-6CC12B53B25F}" type="datetime1">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4"/>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image" Target="../media/image2.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6000" b="-7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28422"/>
            <a:ext cx="10515600" cy="8622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58DAF-AFE5-4394-A263-6FDE350004BD}" type="datetime1">
              <a:rPr lang="en-US" smtClean="0"/>
              <a:t>5/17/2024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8" name="Picture 7" descr="Shape&#10;&#10;Description automatically generated with medium confidence"/>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13846" y="365125"/>
            <a:ext cx="1139954" cy="463297"/>
          </a:xfrm>
          <a:prstGeom prst="rect">
            <a:avLst/>
          </a:prstGeom>
        </p:spPr>
      </p:pic>
      <p:sp>
        <p:nvSpPr>
          <p:cNvPr id="7" name="Slide Number Placeholder 4"/>
          <p:cNvSpPr>
            <a:spLocks noGrp="1"/>
          </p:cNvSpPr>
          <p:nvPr>
            <p:ph type="sldNum" sz="quarter" idx="4"/>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hyperlink" Target="https://www.biodiversitateurbana.ro/index.php/articole/cauzele-scaderii-biodiversitatii" TargetMode="Externa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6.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Layout" Target="../slideLayouts/slideLayout4.xml" /><Relationship Id="rId5" Type="http://schemas.openxmlformats.org/officeDocument/2006/relationships/image" Target="../media/image6.png" /><Relationship Id="rId4" Type="http://schemas.openxmlformats.org/officeDocument/2006/relationships/image" Target="../media/image5.pn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8" Type="http://schemas.openxmlformats.org/officeDocument/2006/relationships/image" Target="../media/image13.png" /><Relationship Id="rId3" Type="http://schemas.openxmlformats.org/officeDocument/2006/relationships/image" Target="../media/image8.png" /><Relationship Id="rId7" Type="http://schemas.openxmlformats.org/officeDocument/2006/relationships/image" Target="../media/image12.png" /><Relationship Id="rId2" Type="http://schemas.openxmlformats.org/officeDocument/2006/relationships/image" Target="../media/image7.emf" /><Relationship Id="rId1" Type="http://schemas.openxmlformats.org/officeDocument/2006/relationships/slideLayout" Target="../slideLayouts/slideLayout2.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9.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2.xml" /><Relationship Id="rId4" Type="http://schemas.openxmlformats.org/officeDocument/2006/relationships/image" Target="../media/image16.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Autofit/>
          </a:bodyPr>
          <a:lstStyle/>
          <a:p>
            <a:pPr algn="ctr"/>
            <a:r>
              <a:rPr lang="en-US" sz="4000" dirty="0">
                <a:latin typeface="Palatino Linotype" panose="02040502050505030304" charset="0"/>
                <a:cs typeface="Palatino Linotype" panose="02040502050505030304" charset="0"/>
              </a:rPr>
              <a:t>Case study regarding the attitude of the population towards the development of the banks of Săsar</a:t>
            </a:r>
          </a:p>
        </p:txBody>
      </p:sp>
      <p:sp>
        <p:nvSpPr>
          <p:cNvPr id="3" name="Subtitle 2"/>
          <p:cNvSpPr>
            <a:spLocks noGrp="1"/>
          </p:cNvSpPr>
          <p:nvPr>
            <p:ph type="subTitle" idx="1"/>
          </p:nvPr>
        </p:nvSpPr>
        <p:spPr/>
        <p:txBody>
          <a:bodyPr/>
          <a:lstStyle/>
          <a:p>
            <a:endParaRPr lang="en-US" sz="2800" dirty="0">
              <a:latin typeface="Palatino Linotype" panose="02040502050505030304" charset="0"/>
              <a:cs typeface="Palatino Linotype" panose="02040502050505030304" charset="0"/>
            </a:endParaRPr>
          </a:p>
          <a:p>
            <a:r>
              <a:rPr lang="en-US" sz="2800" dirty="0">
                <a:latin typeface="Palatino Linotype" panose="02040502050505030304" charset="0"/>
                <a:cs typeface="Palatino Linotype" panose="02040502050505030304" charset="0"/>
              </a:rPr>
              <a:t>Author: Rognean Daria-Alexandra</a:t>
            </a:r>
          </a:p>
          <a:p>
            <a:endParaRPr lang="en-US" sz="2800" dirty="0">
              <a:latin typeface="Palatino Linotype" panose="02040502050505030304" charset="0"/>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815" y="828675"/>
            <a:ext cx="9658985" cy="862330"/>
          </a:xfrm>
        </p:spPr>
        <p:txBody>
          <a:bodyPr/>
          <a:lstStyle/>
          <a:p>
            <a:r>
              <a:rPr lang="ro-RO" altLang="en-US" sz="4000">
                <a:latin typeface="Palatino Linotype" panose="02040502050505030304" charset="0"/>
                <a:cs typeface="Palatino Linotype" panose="02040502050505030304" charset="0"/>
              </a:rPr>
              <a:t>Bibliografie</a:t>
            </a:r>
          </a:p>
        </p:txBody>
      </p:sp>
      <p:sp>
        <p:nvSpPr>
          <p:cNvPr id="3" name="Content Placeholder 2"/>
          <p:cNvSpPr>
            <a:spLocks noGrp="1"/>
          </p:cNvSpPr>
          <p:nvPr>
            <p:ph idx="1"/>
          </p:nvPr>
        </p:nvSpPr>
        <p:spPr/>
        <p:txBody>
          <a:bodyPr/>
          <a:lstStyle/>
          <a:p>
            <a:pPr marL="0" indent="0">
              <a:buNone/>
            </a:pPr>
            <a:r>
              <a:rPr lang="en-US" sz="2400">
                <a:latin typeface="Palatino Linotype" panose="02040502050505030304" charset="0"/>
                <a:cs typeface="Palatino Linotype" panose="02040502050505030304" charset="0"/>
                <a:hlinkClick r:id="rId2" action="ppaction://hlinkfile"/>
              </a:rPr>
              <a:t>https://www.biodiversitateurbana.ro/index.php/articole/importanta-florei-urbane-si-amenintari</a:t>
            </a:r>
          </a:p>
          <a:p>
            <a:pPr marL="0" indent="0">
              <a:buNone/>
            </a:pPr>
            <a:r>
              <a:rPr lang="en-US" sz="2400">
                <a:latin typeface="Palatino Linotype" panose="02040502050505030304" charset="0"/>
                <a:cs typeface="Palatino Linotype" panose="02040502050505030304" charset="0"/>
                <a:hlinkClick r:id="rId2" action="ppaction://hlinkfile"/>
              </a:rPr>
              <a:t>https://www.biodiversitateurbana.ro/index.php/articole/cauzele-scaderii-biodiversitatii</a:t>
            </a:r>
          </a:p>
          <a:p>
            <a:pPr marL="0" indent="0">
              <a:buNone/>
            </a:pPr>
            <a:r>
              <a:rPr lang="ro-RO" altLang="en-US" sz="2400">
                <a:latin typeface="Palatino Linotype" panose="02040502050505030304" charset="0"/>
                <a:cs typeface="Palatino Linotype" panose="02040502050505030304" charset="0"/>
              </a:rPr>
              <a:t>Toate imaginile prezentate în această lucrare sunt realizate de autor (Rognean Daria - Alexandra)</a:t>
            </a:r>
          </a:p>
        </p:txBody>
      </p:sp>
      <p:sp>
        <p:nvSpPr>
          <p:cNvPr id="4" name="Slide Number Placeholder 3"/>
          <p:cNvSpPr>
            <a:spLocks noGrp="1"/>
          </p:cNvSpPr>
          <p:nvPr>
            <p:ph type="sldNum" sz="quarter" idx="12"/>
          </p:nvPr>
        </p:nvSpPr>
        <p:spPr/>
        <p:txBody>
          <a:bodyPr/>
          <a:lstStyle/>
          <a:p>
            <a:r>
              <a:rPr lang="en-US" sz="1400" b="0" dirty="0"/>
              <a:t>Page</a:t>
            </a:r>
            <a:r>
              <a:rPr lang="en-US" dirty="0"/>
              <a:t> </a:t>
            </a:r>
            <a:fld id="{BBE5057F-7482-41AE-BBDB-C83C2F3461DE}" type="slidenum">
              <a:rPr lang="en-US" smtClean="0"/>
              <a:t>10</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ltLang="en-US" sz="4000">
                <a:latin typeface="Palatino Linotype" panose="02040502050505030304" charset="0"/>
                <a:cs typeface="Palatino Linotype" panose="02040502050505030304" charset="0"/>
              </a:rPr>
              <a:t>Expunere inițială</a:t>
            </a:r>
          </a:p>
        </p:txBody>
      </p:sp>
      <p:sp>
        <p:nvSpPr>
          <p:cNvPr id="3" name="Content Placeholder 2"/>
          <p:cNvSpPr>
            <a:spLocks noGrp="1"/>
          </p:cNvSpPr>
          <p:nvPr>
            <p:ph idx="1"/>
          </p:nvPr>
        </p:nvSpPr>
        <p:spPr>
          <a:xfrm>
            <a:off x="838200" y="1825625"/>
            <a:ext cx="10515600" cy="4530725"/>
          </a:xfrm>
        </p:spPr>
        <p:txBody>
          <a:bodyPr>
            <a:noAutofit/>
          </a:bodyPr>
          <a:lstStyle/>
          <a:p>
            <a:pPr marL="0" indent="0">
              <a:buNone/>
            </a:pPr>
            <a:r>
              <a:rPr lang="en-US" sz="1800">
                <a:latin typeface="Palatino Linotype" panose="02040502050505030304" charset="0"/>
                <a:cs typeface="Palatino Linotype" panose="02040502050505030304" charset="0"/>
              </a:rPr>
              <a:t>      În contextul urbanizării accelerate, </a:t>
            </a:r>
            <a:r>
              <a:rPr lang="en-US" sz="1800" b="1">
                <a:latin typeface="Palatino Linotype" panose="02040502050505030304" charset="0"/>
                <a:cs typeface="Palatino Linotype" panose="02040502050505030304" charset="0"/>
              </a:rPr>
              <a:t>proiectele ecologice</a:t>
            </a:r>
            <a:r>
              <a:rPr lang="en-US" sz="1800">
                <a:latin typeface="Palatino Linotype" panose="02040502050505030304" charset="0"/>
                <a:cs typeface="Palatino Linotype" panose="02040502050505030304" charset="0"/>
              </a:rPr>
              <a:t> din cadrul orașelor devin din ce în ce mai  necesare pentru conservarea biodiversității, gestionarea durabilă a resurselor și îmbunătățirea calității vieții cetățenilor. Aceste proiecte implică implementarea unor strategii inovatoare și durabile pentru dezvoltarea și conservarea spațiilor verzi urbane, având un impact semnificativ în promovarea educației ecologice și conștientizarea comunității în privința importanței protejării mediului înconjurător.</a:t>
            </a:r>
          </a:p>
          <a:p>
            <a:pPr marL="0" indent="0">
              <a:buNone/>
            </a:pPr>
            <a:r>
              <a:rPr lang="ro-RO" altLang="en-US" sz="1800">
                <a:latin typeface="Palatino Linotype" panose="02040502050505030304" charset="0"/>
                <a:cs typeface="Palatino Linotype" panose="02040502050505030304" charset="0"/>
              </a:rPr>
              <a:t>   </a:t>
            </a:r>
            <a:r>
              <a:rPr lang="en-US" altLang="ro-RO" sz="1800">
                <a:latin typeface="Palatino Linotype" panose="02040502050505030304" charset="0"/>
                <a:cs typeface="Palatino Linotype" panose="02040502050505030304" charset="0"/>
              </a:rPr>
              <a:t>  </a:t>
            </a:r>
            <a:r>
              <a:rPr lang="ro-RO" altLang="en-US" sz="1800">
                <a:latin typeface="Palatino Linotype" panose="02040502050505030304" charset="0"/>
                <a:cs typeface="Palatino Linotype" panose="02040502050505030304" charset="0"/>
              </a:rPr>
              <a:t> </a:t>
            </a:r>
            <a:r>
              <a:rPr lang="en-US" sz="1800">
                <a:latin typeface="Palatino Linotype" panose="02040502050505030304" charset="0"/>
                <a:cs typeface="Palatino Linotype" panose="02040502050505030304" charset="0"/>
              </a:rPr>
              <a:t> În aceast</a:t>
            </a:r>
            <a:r>
              <a:rPr lang="ro-RO" altLang="en-US" sz="1800">
                <a:latin typeface="Palatino Linotype" panose="02040502050505030304" charset="0"/>
                <a:cs typeface="Palatino Linotype" panose="02040502050505030304" charset="0"/>
              </a:rPr>
              <a:t>ă perspectivă</a:t>
            </a:r>
            <a:r>
              <a:rPr lang="en-US" sz="1800">
                <a:latin typeface="Palatino Linotype" panose="02040502050505030304" charset="0"/>
                <a:cs typeface="Palatino Linotype" panose="02040502050505030304" charset="0"/>
              </a:rPr>
              <a:t>, </a:t>
            </a:r>
            <a:r>
              <a:rPr lang="en-US" sz="1800" b="1">
                <a:latin typeface="Palatino Linotype" panose="02040502050505030304" charset="0"/>
                <a:cs typeface="Palatino Linotype" panose="02040502050505030304" charset="0"/>
              </a:rPr>
              <a:t>spațiile verzi</a:t>
            </a:r>
            <a:r>
              <a:rPr lang="en-US" sz="1800">
                <a:latin typeface="Palatino Linotype" panose="02040502050505030304" charset="0"/>
                <a:cs typeface="Palatino Linotype" panose="02040502050505030304" charset="0"/>
              </a:rPr>
              <a:t> din orașe devin o componentă esențială a peisajului urban, furnizând habitat pentru biodiversitatea locală, reducând efectele insulelor de căldură și îmbunătățind calitatea aerului și a apei. Prin intermediul proiectelor ecologice dedicate dezvoltării și extinderii spațiilor verzi, se promovează nu doar conservarea mediului înconjurător, ci și </a:t>
            </a:r>
            <a:r>
              <a:rPr lang="en-US" sz="1800" b="1">
                <a:latin typeface="Palatino Linotype" panose="02040502050505030304" charset="0"/>
                <a:cs typeface="Palatino Linotype" panose="02040502050505030304" charset="0"/>
              </a:rPr>
              <a:t>educația ecologică</a:t>
            </a:r>
            <a:r>
              <a:rPr lang="en-US" sz="1800">
                <a:latin typeface="Palatino Linotype" panose="02040502050505030304" charset="0"/>
                <a:cs typeface="Palatino Linotype" panose="02040502050505030304" charset="0"/>
              </a:rPr>
              <a:t> prin intermediul implicării comunitare în procesul de </a:t>
            </a:r>
            <a:r>
              <a:rPr lang="en-US" sz="1800" b="1">
                <a:latin typeface="Palatino Linotype" panose="02040502050505030304" charset="0"/>
                <a:cs typeface="Palatino Linotype" panose="02040502050505030304" charset="0"/>
              </a:rPr>
              <a:t>planificare </a:t>
            </a:r>
            <a:r>
              <a:rPr lang="en-US" sz="1800">
                <a:latin typeface="Palatino Linotype" panose="02040502050505030304" charset="0"/>
                <a:cs typeface="Palatino Linotype" panose="02040502050505030304" charset="0"/>
              </a:rPr>
              <a:t>și </a:t>
            </a:r>
            <a:r>
              <a:rPr lang="en-US" sz="1800" b="1">
                <a:latin typeface="Palatino Linotype" panose="02040502050505030304" charset="0"/>
                <a:cs typeface="Palatino Linotype" panose="02040502050505030304" charset="0"/>
              </a:rPr>
              <a:t>gestionare</a:t>
            </a:r>
            <a:r>
              <a:rPr lang="en-US" sz="1800">
                <a:latin typeface="Palatino Linotype" panose="02040502050505030304" charset="0"/>
                <a:cs typeface="Palatino Linotype" panose="02040502050505030304" charset="0"/>
              </a:rPr>
              <a:t> a acestor spații.</a:t>
            </a:r>
          </a:p>
          <a:p>
            <a:pPr marL="0" indent="0">
              <a:buNone/>
            </a:pPr>
            <a:r>
              <a:rPr lang="ro-RO" altLang="en-US" sz="1800">
                <a:latin typeface="Palatino Linotype" panose="02040502050505030304" charset="0"/>
                <a:cs typeface="Palatino Linotype" panose="02040502050505030304" charset="0"/>
              </a:rPr>
              <a:t>  </a:t>
            </a:r>
            <a:r>
              <a:rPr lang="en-US" altLang="ro-RO" sz="1800">
                <a:latin typeface="Palatino Linotype" panose="02040502050505030304" charset="0"/>
                <a:cs typeface="Palatino Linotype" panose="02040502050505030304" charset="0"/>
              </a:rPr>
              <a:t>  </a:t>
            </a:r>
            <a:r>
              <a:rPr lang="ro-RO" altLang="en-US" sz="1800">
                <a:latin typeface="Palatino Linotype" panose="02040502050505030304" charset="0"/>
                <a:cs typeface="Palatino Linotype" panose="02040502050505030304" charset="0"/>
              </a:rPr>
              <a:t>  </a:t>
            </a:r>
            <a:r>
              <a:rPr lang="en-US" sz="1800">
                <a:latin typeface="Palatino Linotype" panose="02040502050505030304" charset="0"/>
                <a:cs typeface="Palatino Linotype" panose="02040502050505030304" charset="0"/>
              </a:rPr>
              <a:t>Astfel, aceste proiecte reprezintă nu numai o oportunitate pentru îmbunătățirea </a:t>
            </a:r>
            <a:r>
              <a:rPr lang="en-US" sz="1800" b="1">
                <a:latin typeface="Palatino Linotype" panose="02040502050505030304" charset="0"/>
                <a:cs typeface="Palatino Linotype" panose="02040502050505030304" charset="0"/>
              </a:rPr>
              <a:t>sustenabilității orașelor</a:t>
            </a:r>
            <a:r>
              <a:rPr lang="en-US" sz="1800">
                <a:latin typeface="Palatino Linotype" panose="02040502050505030304" charset="0"/>
                <a:cs typeface="Palatino Linotype" panose="02040502050505030304" charset="0"/>
              </a:rPr>
              <a:t>, ci și un instrument eficient pentru educarea și sensibilizarea populației în privința importanței protejării mediului și a promovării unui stil de viață ecologic responsabil.</a:t>
            </a:r>
          </a:p>
        </p:txBody>
      </p:sp>
      <p:sp>
        <p:nvSpPr>
          <p:cNvPr id="4" name="Slide Number Placeholder 3"/>
          <p:cNvSpPr>
            <a:spLocks noGrp="1"/>
          </p:cNvSpPr>
          <p:nvPr>
            <p:ph type="sldNum" sz="quarter" idx="12"/>
          </p:nvPr>
        </p:nvSpPr>
        <p:spPr/>
        <p:txBody>
          <a:bodyPr/>
          <a:lstStyle/>
          <a:p>
            <a:r>
              <a:rPr lang="en-US" sz="1400" b="0"/>
              <a:t>Page</a:t>
            </a:r>
            <a:r>
              <a:rPr lang="en-US"/>
              <a:t> </a:t>
            </a:r>
            <a:fld id="{BBE5057F-7482-41AE-BBDB-C83C2F3461DE}" type="slidenum">
              <a:rPr lang="en-US" smtClean="0"/>
              <a:t>2</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8020" y="307087"/>
            <a:ext cx="10515600" cy="862266"/>
          </a:xfrm>
        </p:spPr>
        <p:txBody>
          <a:bodyPr/>
          <a:lstStyle/>
          <a:p>
            <a:r>
              <a:rPr lang="ro-RO" altLang="en-US"/>
              <a:t>	</a:t>
            </a:r>
            <a:r>
              <a:rPr lang="ro-RO" altLang="en-US" sz="4000">
                <a:latin typeface="Palatino Linotype" panose="02040502050505030304" charset="0"/>
                <a:cs typeface="Palatino Linotype" panose="02040502050505030304" charset="0"/>
              </a:rPr>
              <a:t>Obiectivul lucrării</a:t>
            </a:r>
          </a:p>
        </p:txBody>
      </p:sp>
      <p:sp>
        <p:nvSpPr>
          <p:cNvPr id="6" name="Content Placeholder 5"/>
          <p:cNvSpPr>
            <a:spLocks noGrp="1"/>
          </p:cNvSpPr>
          <p:nvPr>
            <p:ph sz="half" idx="1"/>
          </p:nvPr>
        </p:nvSpPr>
        <p:spPr>
          <a:xfrm>
            <a:off x="838200" y="1442085"/>
            <a:ext cx="10516235" cy="4829175"/>
          </a:xfrm>
        </p:spPr>
        <p:txBody>
          <a:bodyPr>
            <a:noAutofit/>
          </a:bodyPr>
          <a:lstStyle/>
          <a:p>
            <a:pPr marL="0" indent="0">
              <a:buNone/>
            </a:pPr>
            <a:r>
              <a:rPr lang="ro-RO" altLang="en-US" sz="1800">
                <a:latin typeface="Palatino Linotype" panose="02040502050505030304" charset="0"/>
                <a:cs typeface="Palatino Linotype" panose="02040502050505030304" charset="0"/>
              </a:rPr>
              <a:t>   </a:t>
            </a:r>
            <a:r>
              <a:rPr lang="en-US" altLang="ro-RO" sz="1800">
                <a:latin typeface="Palatino Linotype" panose="02040502050505030304" charset="0"/>
                <a:cs typeface="Palatino Linotype" panose="02040502050505030304" charset="0"/>
              </a:rPr>
              <a:t>  </a:t>
            </a:r>
            <a:r>
              <a:rPr lang="ro-RO" altLang="en-US" sz="1800">
                <a:latin typeface="Palatino Linotype" panose="02040502050505030304" charset="0"/>
                <a:cs typeface="Palatino Linotype" panose="02040502050505030304" charset="0"/>
              </a:rPr>
              <a:t>   </a:t>
            </a:r>
            <a:r>
              <a:rPr lang="ro-RO" altLang="en-US" sz="1800" b="1">
                <a:latin typeface="Palatino Linotype" panose="02040502050505030304" charset="0"/>
                <a:cs typeface="Palatino Linotype" panose="02040502050505030304" charset="0"/>
              </a:rPr>
              <a:t> </a:t>
            </a:r>
            <a:r>
              <a:rPr lang="en-US" sz="1800" b="1">
                <a:latin typeface="Palatino Linotype" panose="02040502050505030304" charset="0"/>
                <a:cs typeface="Palatino Linotype" panose="02040502050505030304" charset="0"/>
              </a:rPr>
              <a:t>Identificarea și analiza atitudinilor cetățenilor</a:t>
            </a:r>
            <a:r>
              <a:rPr lang="en-US" sz="1800">
                <a:latin typeface="Palatino Linotype" panose="02040502050505030304" charset="0"/>
                <a:cs typeface="Palatino Linotype" panose="02040502050505030304" charset="0"/>
              </a:rPr>
              <a:t> din diverse categorii sociale, inclusiv studenți și alte grupuri demografice</a:t>
            </a:r>
            <a:r>
              <a:rPr lang="ro-RO" altLang="en-US" sz="1800">
                <a:latin typeface="Palatino Linotype" panose="02040502050505030304" charset="0"/>
                <a:cs typeface="Palatino Linotype" panose="02040502050505030304" charset="0"/>
              </a:rPr>
              <a:t>.</a:t>
            </a:r>
            <a:endParaRPr lang="en-US" sz="1800">
              <a:latin typeface="Palatino Linotype" panose="02040502050505030304" charset="0"/>
              <a:cs typeface="Palatino Linotype" panose="02040502050505030304" charset="0"/>
            </a:endParaRPr>
          </a:p>
          <a:p>
            <a:pPr marL="0" indent="0">
              <a:buNone/>
            </a:pPr>
            <a:r>
              <a:rPr lang="ro-RO" altLang="en-US" sz="1800">
                <a:latin typeface="Palatino Linotype" panose="02040502050505030304" charset="0"/>
                <a:cs typeface="Palatino Linotype" panose="02040502050505030304" charset="0"/>
              </a:rPr>
              <a:t>   </a:t>
            </a:r>
            <a:r>
              <a:rPr lang="en-US" altLang="ro-RO" sz="1800">
                <a:latin typeface="Palatino Linotype" panose="02040502050505030304" charset="0"/>
                <a:cs typeface="Palatino Linotype" panose="02040502050505030304" charset="0"/>
              </a:rPr>
              <a:t>     </a:t>
            </a:r>
            <a:r>
              <a:rPr lang="ro-RO" altLang="en-US" sz="1800">
                <a:latin typeface="Palatino Linotype" panose="02040502050505030304" charset="0"/>
                <a:cs typeface="Palatino Linotype" panose="02040502050505030304" charset="0"/>
              </a:rPr>
              <a:t> </a:t>
            </a:r>
            <a:r>
              <a:rPr lang="en-US" sz="1800">
                <a:latin typeface="Palatino Linotype" panose="02040502050505030304" charset="0"/>
                <a:cs typeface="Palatino Linotype" panose="02040502050505030304" charset="0"/>
              </a:rPr>
              <a:t>În lumina creșterii preocupărilor legate de mediul înconjurător și de necesitatea protejării ecosistemelor urbane, proiectele ecologice derulate de administrațiile locale devin subiecte de interes major pentru cercetători și decidenți politici. Printre aceste proiecte, revitalizarea malurilor râurilor și gestionarea lor sustenabilă au câștigat o importanță semnificativă, atât din perspectiva </a:t>
            </a:r>
            <a:r>
              <a:rPr lang="en-US" sz="1800" b="1">
                <a:latin typeface="Palatino Linotype" panose="02040502050505030304" charset="0"/>
                <a:cs typeface="Palatino Linotype" panose="02040502050505030304" charset="0"/>
              </a:rPr>
              <a:t>conservării biodiversității</a:t>
            </a:r>
            <a:r>
              <a:rPr lang="en-US" sz="1800">
                <a:latin typeface="Palatino Linotype" panose="02040502050505030304" charset="0"/>
                <a:cs typeface="Palatino Linotype" panose="02040502050505030304" charset="0"/>
              </a:rPr>
              <a:t>, cât și din cea a îmbunătățirii </a:t>
            </a:r>
            <a:r>
              <a:rPr lang="en-US" sz="1800" b="1">
                <a:latin typeface="Palatino Linotype" panose="02040502050505030304" charset="0"/>
                <a:cs typeface="Palatino Linotype" panose="02040502050505030304" charset="0"/>
              </a:rPr>
              <a:t>calității vieții</a:t>
            </a:r>
            <a:r>
              <a:rPr lang="en-US" sz="1800">
                <a:latin typeface="Palatino Linotype" panose="02040502050505030304" charset="0"/>
                <a:cs typeface="Palatino Linotype" panose="02040502050505030304" charset="0"/>
              </a:rPr>
              <a:t> cetățenilor.</a:t>
            </a:r>
          </a:p>
          <a:p>
            <a:pPr marL="0" indent="0">
              <a:buNone/>
            </a:pPr>
            <a:r>
              <a:rPr lang="ro-RO" altLang="en-US" sz="1800">
                <a:latin typeface="Palatino Linotype" panose="02040502050505030304" charset="0"/>
                <a:cs typeface="Palatino Linotype" panose="02040502050505030304" charset="0"/>
              </a:rPr>
              <a:t>   </a:t>
            </a:r>
            <a:r>
              <a:rPr lang="en-US" altLang="ro-RO" sz="1800">
                <a:latin typeface="Palatino Linotype" panose="02040502050505030304" charset="0"/>
                <a:cs typeface="Palatino Linotype" panose="02040502050505030304" charset="0"/>
              </a:rPr>
              <a:t>      </a:t>
            </a:r>
            <a:r>
              <a:rPr lang="ro-RO" altLang="en-US" sz="1800">
                <a:latin typeface="Palatino Linotype" panose="02040502050505030304" charset="0"/>
                <a:cs typeface="Palatino Linotype" panose="02040502050505030304" charset="0"/>
              </a:rPr>
              <a:t> </a:t>
            </a:r>
            <a:r>
              <a:rPr lang="en-US" sz="1800">
                <a:latin typeface="Palatino Linotype" panose="02040502050505030304" charset="0"/>
                <a:cs typeface="Palatino Linotype" panose="02040502050505030304" charset="0"/>
              </a:rPr>
              <a:t>În acest context, proiectul ecologic desfășurat pe malurile râului Săsar din Baia Mare reprezintă un exemplu relevant de intervenție municipală pentru revitalizarea și conservarea unui ecosistem urban vital.</a:t>
            </a:r>
          </a:p>
          <a:p>
            <a:pPr marL="0" indent="0">
              <a:buNone/>
            </a:pPr>
            <a:r>
              <a:rPr lang="en-US" sz="1800">
                <a:latin typeface="Palatino Linotype" panose="02040502050505030304" charset="0"/>
                <a:cs typeface="Palatino Linotype" panose="02040502050505030304" charset="0"/>
              </a:rPr>
              <a:t>          Evaluarea atitudinilor cetățenilor față de acest proiect devine esențială pentru înțelegerea percepțiilor și opinilor acestora în legătură cu măsurile de protecție a mediului înconjurător și cu rolul autorităților locale în gestionarea resurselor naturale.</a:t>
            </a:r>
          </a:p>
          <a:p>
            <a:pPr marL="0" indent="0">
              <a:buNone/>
            </a:pPr>
            <a:r>
              <a:rPr lang="en-US" sz="1800">
                <a:latin typeface="Palatino Linotype" panose="02040502050505030304" charset="0"/>
                <a:cs typeface="Palatino Linotype" panose="02040502050505030304" charset="0"/>
              </a:rPr>
              <a:t>        </a:t>
            </a:r>
            <a:r>
              <a:rPr lang="ro-RO" altLang="en-US" sz="1800">
                <a:latin typeface="Palatino Linotype" panose="02040502050505030304" charset="0"/>
                <a:cs typeface="Palatino Linotype" panose="02040502050505030304" charset="0"/>
              </a:rPr>
              <a:t>  </a:t>
            </a:r>
            <a:r>
              <a:rPr lang="en-US" sz="1800">
                <a:latin typeface="Palatino Linotype" panose="02040502050505030304" charset="0"/>
                <a:cs typeface="Palatino Linotype" panose="02040502050505030304" charset="0"/>
              </a:rPr>
              <a:t>Prin intermediul unei analize ample și sistematice a atitudinilor cetățenilor, cu accent pe grupuri demografice variate, lucrarea propune să ofere o perspectivă detaliată asupra nivelului de </a:t>
            </a:r>
            <a:r>
              <a:rPr lang="en-US" sz="1800" b="1">
                <a:latin typeface="Palatino Linotype" panose="02040502050505030304" charset="0"/>
                <a:cs typeface="Palatino Linotype" panose="02040502050505030304" charset="0"/>
              </a:rPr>
              <a:t>conștientizare</a:t>
            </a:r>
            <a:r>
              <a:rPr lang="en-US" sz="1800">
                <a:latin typeface="Palatino Linotype" panose="02040502050505030304" charset="0"/>
                <a:cs typeface="Palatino Linotype" panose="02040502050505030304" charset="0"/>
              </a:rPr>
              <a:t>, </a:t>
            </a:r>
            <a:r>
              <a:rPr lang="en-US" sz="1800" b="1">
                <a:latin typeface="Palatino Linotype" panose="02040502050505030304" charset="0"/>
                <a:cs typeface="Palatino Linotype" panose="02040502050505030304" charset="0"/>
              </a:rPr>
              <a:t>a satisfacției</a:t>
            </a:r>
            <a:r>
              <a:rPr lang="en-US" sz="1800">
                <a:latin typeface="Palatino Linotype" panose="02040502050505030304" charset="0"/>
                <a:cs typeface="Palatino Linotype" panose="02040502050505030304" charset="0"/>
              </a:rPr>
              <a:t> și </a:t>
            </a:r>
            <a:r>
              <a:rPr lang="en-US" sz="1800" b="1">
                <a:latin typeface="Palatino Linotype" panose="02040502050505030304" charset="0"/>
                <a:cs typeface="Palatino Linotype" panose="02040502050505030304" charset="0"/>
              </a:rPr>
              <a:t>a sprijinului acordat </a:t>
            </a:r>
            <a:r>
              <a:rPr lang="en-US" sz="1800">
                <a:latin typeface="Palatino Linotype" panose="02040502050505030304" charset="0"/>
                <a:cs typeface="Palatino Linotype" panose="02040502050505030304" charset="0"/>
              </a:rPr>
              <a:t>proiectului</a:t>
            </a:r>
            <a:r>
              <a:rPr lang="ro-RO" altLang="en-US" sz="1800">
                <a:latin typeface="Palatino Linotype" panose="02040502050505030304" charset="0"/>
                <a:cs typeface="Palatino Linotype" panose="02040502050505030304" charset="0"/>
              </a:rPr>
              <a:t> ecologic</a:t>
            </a:r>
            <a:r>
              <a:rPr lang="en-US" sz="1800">
                <a:latin typeface="Palatino Linotype" panose="02040502050505030304" charset="0"/>
                <a:cs typeface="Palatino Linotype" panose="02040502050505030304" charset="0"/>
              </a:rPr>
              <a:t>.</a:t>
            </a:r>
          </a:p>
        </p:txBody>
      </p:sp>
      <p:sp>
        <p:nvSpPr>
          <p:cNvPr id="4" name="Slide Number Placeholder 3"/>
          <p:cNvSpPr>
            <a:spLocks noGrp="1"/>
          </p:cNvSpPr>
          <p:nvPr>
            <p:ph type="sldNum" sz="quarter" idx="12"/>
          </p:nvPr>
        </p:nvSpPr>
        <p:spPr/>
        <p:txBody>
          <a:bodyPr/>
          <a:lstStyle/>
          <a:p>
            <a:r>
              <a:rPr lang="en-US" sz="1400" b="0"/>
              <a:t>Page</a:t>
            </a:r>
            <a:r>
              <a:rPr lang="en-US"/>
              <a:t> </a:t>
            </a:r>
            <a:fld id="{BBE5057F-7482-41AE-BBDB-C83C2F3461DE}" type="slidenum">
              <a:rPr lang="en-US" smtClean="0"/>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970" y="365125"/>
            <a:ext cx="9944735" cy="778510"/>
          </a:xfrm>
        </p:spPr>
        <p:txBody>
          <a:bodyPr/>
          <a:lstStyle/>
          <a:p>
            <a:r>
              <a:rPr lang="ro-RO" altLang="en-US" sz="4000">
                <a:latin typeface="Palatino Linotype" panose="02040502050505030304" charset="0"/>
                <a:cs typeface="Palatino Linotype" panose="02040502050505030304" charset="0"/>
              </a:rPr>
              <a:t>Importanța florei urbane</a:t>
            </a:r>
          </a:p>
        </p:txBody>
      </p:sp>
      <p:sp>
        <p:nvSpPr>
          <p:cNvPr id="4" name="Content Placeholder 3"/>
          <p:cNvSpPr>
            <a:spLocks noGrp="1"/>
          </p:cNvSpPr>
          <p:nvPr>
            <p:ph sz="half" idx="2"/>
          </p:nvPr>
        </p:nvSpPr>
        <p:spPr>
          <a:xfrm>
            <a:off x="657860" y="1051560"/>
            <a:ext cx="10695305" cy="5138420"/>
          </a:xfrm>
        </p:spPr>
        <p:txBody>
          <a:bodyPr>
            <a:normAutofit/>
          </a:bodyPr>
          <a:lstStyle/>
          <a:p>
            <a:pPr marL="0" indent="0">
              <a:buNone/>
            </a:pPr>
            <a:r>
              <a:rPr lang="ro-RO" altLang="en-US">
                <a:latin typeface="Palatino Linotype" panose="02040502050505030304" charset="0"/>
                <a:cs typeface="Palatino Linotype" panose="02040502050505030304" charset="0"/>
              </a:rPr>
              <a:t> </a:t>
            </a:r>
            <a:r>
              <a:rPr lang="ro-RO" altLang="en-US" sz="2000">
                <a:latin typeface="Palatino Linotype" panose="02040502050505030304" charset="0"/>
                <a:cs typeface="Palatino Linotype" panose="02040502050505030304" charset="0"/>
              </a:rPr>
              <a:t>    </a:t>
            </a:r>
          </a:p>
          <a:p>
            <a:pPr marL="0" indent="0">
              <a:buNone/>
            </a:pPr>
            <a:r>
              <a:rPr lang="ro-RO" altLang="en-US" sz="2000">
                <a:latin typeface="Palatino Linotype" panose="02040502050505030304" charset="0"/>
                <a:cs typeface="Palatino Linotype" panose="02040502050505030304" charset="0"/>
              </a:rPr>
              <a:t>       </a:t>
            </a:r>
            <a:r>
              <a:rPr lang="en-US" sz="2000">
                <a:latin typeface="Palatino Linotype" panose="02040502050505030304" charset="0"/>
                <a:cs typeface="Palatino Linotype" panose="02040502050505030304" charset="0"/>
              </a:rPr>
              <a:t>Este bine cunoscut faptul că plantele din mediile urbane, în special arborii, oferă mai multe servicii ecosistemice. </a:t>
            </a:r>
          </a:p>
          <a:p>
            <a:pPr marL="0" indent="0">
              <a:buNone/>
            </a:pPr>
            <a:r>
              <a:rPr lang="en-US" sz="2000" b="1">
                <a:latin typeface="Palatino Linotype" panose="02040502050505030304" charset="0"/>
                <a:cs typeface="Palatino Linotype" panose="02040502050505030304" charset="0"/>
              </a:rPr>
              <a:t>Beneficiile plantelor includ:</a:t>
            </a:r>
          </a:p>
          <a:p>
            <a:pPr marL="0" indent="0">
              <a:buFont typeface="Wingdings" panose="05000000000000000000" charset="0"/>
              <a:buNone/>
            </a:pPr>
            <a:r>
              <a:rPr lang="ro-RO" altLang="en-US" sz="2000">
                <a:latin typeface="Palatino Linotype" panose="02040502050505030304" charset="0"/>
                <a:cs typeface="Palatino Linotype" panose="02040502050505030304" charset="0"/>
              </a:rPr>
              <a:t>- </a:t>
            </a:r>
            <a:r>
              <a:rPr lang="en-US" sz="2000">
                <a:latin typeface="Palatino Linotype" panose="02040502050505030304" charset="0"/>
                <a:cs typeface="Palatino Linotype" panose="02040502050505030304" charset="0"/>
              </a:rPr>
              <a:t>reglarea climatică, </a:t>
            </a:r>
          </a:p>
          <a:p>
            <a:pPr marL="0" indent="0">
              <a:buNone/>
            </a:pPr>
            <a:r>
              <a:rPr lang="ro-RO" altLang="en-US" sz="2000">
                <a:latin typeface="Palatino Linotype" panose="02040502050505030304" charset="0"/>
                <a:cs typeface="Palatino Linotype" panose="02040502050505030304" charset="0"/>
              </a:rPr>
              <a:t>- </a:t>
            </a:r>
            <a:r>
              <a:rPr lang="en-US" sz="2000">
                <a:latin typeface="Palatino Linotype" panose="02040502050505030304" charset="0"/>
                <a:cs typeface="Palatino Linotype" panose="02040502050505030304" charset="0"/>
              </a:rPr>
              <a:t>absorbția/reducerea dioxidului de carbon și a altor gaze cu efect de seră și poluanți,</a:t>
            </a:r>
          </a:p>
          <a:p>
            <a:pPr marL="0" indent="0">
              <a:buNone/>
            </a:pPr>
            <a:r>
              <a:rPr lang="ro-RO" altLang="en-US" sz="2000">
                <a:latin typeface="Palatino Linotype" panose="02040502050505030304" charset="0"/>
                <a:cs typeface="Palatino Linotype" panose="02040502050505030304" charset="0"/>
              </a:rPr>
              <a:t>- </a:t>
            </a:r>
            <a:r>
              <a:rPr lang="en-US" sz="2000">
                <a:latin typeface="Palatino Linotype" panose="02040502050505030304" charset="0"/>
                <a:cs typeface="Palatino Linotype" panose="02040502050505030304" charset="0"/>
              </a:rPr>
              <a:t>umbrirea, care reduce efectele insulei de căldură urbană și este un factor general de răcire, </a:t>
            </a:r>
          </a:p>
          <a:p>
            <a:pPr marL="0" indent="0">
              <a:buNone/>
            </a:pPr>
            <a:r>
              <a:rPr lang="ro-RO" altLang="en-US" sz="2000">
                <a:latin typeface="Palatino Linotype" panose="02040502050505030304" charset="0"/>
                <a:cs typeface="Palatino Linotype" panose="02040502050505030304" charset="0"/>
              </a:rPr>
              <a:t>- </a:t>
            </a:r>
            <a:r>
              <a:rPr lang="en-US" sz="2000">
                <a:latin typeface="Palatino Linotype" panose="02040502050505030304" charset="0"/>
                <a:cs typeface="Palatino Linotype" panose="02040502050505030304" charset="0"/>
              </a:rPr>
              <a:t>interceptarea precipitațiilor și evitarea scurgerilor periculoase de apă, </a:t>
            </a:r>
          </a:p>
          <a:p>
            <a:pPr marL="0" indent="0">
              <a:buNone/>
            </a:pPr>
            <a:r>
              <a:rPr lang="ro-RO" altLang="en-US" sz="2000">
                <a:latin typeface="Palatino Linotype" panose="02040502050505030304" charset="0"/>
                <a:cs typeface="Palatino Linotype" panose="02040502050505030304" charset="0"/>
              </a:rPr>
              <a:t>- </a:t>
            </a:r>
            <a:r>
              <a:rPr lang="en-US" sz="2000">
                <a:latin typeface="Palatino Linotype" panose="02040502050505030304" charset="0"/>
                <a:cs typeface="Palatino Linotype" panose="02040502050505030304" charset="0"/>
              </a:rPr>
              <a:t>creșterea capacității de reținere a apei freatice.</a:t>
            </a:r>
          </a:p>
          <a:p>
            <a:pPr marL="0" indent="0">
              <a:buNone/>
            </a:pPr>
            <a:r>
              <a:rPr lang="ro-RO" altLang="en-US" sz="2000">
                <a:latin typeface="Palatino Linotype" panose="02040502050505030304" charset="0"/>
                <a:cs typeface="Palatino Linotype" panose="02040502050505030304" charset="0"/>
              </a:rPr>
              <a:t>      </a:t>
            </a:r>
            <a:r>
              <a:rPr lang="en-US" sz="2000">
                <a:latin typeface="Palatino Linotype" panose="02040502050505030304" charset="0"/>
                <a:cs typeface="Palatino Linotype" panose="02040502050505030304" charset="0"/>
              </a:rPr>
              <a:t>Plantele din zonele dens urbanizate contribuie de asemenea, la protecția împotriva mai multor pericole, cum ar fi vânturile puternice, eroziunea solului și a versanților, inundațiile torenţiale, alunecările de teren și reduc zgomotul din trafic.</a:t>
            </a:r>
          </a:p>
          <a:p>
            <a:endParaRPr lang="en-US" sz="2000">
              <a:latin typeface="Palatino Linotype" panose="02040502050505030304" charset="0"/>
              <a:cs typeface="Palatino Linotype" panose="02040502050505030304" charset="0"/>
            </a:endParaRPr>
          </a:p>
        </p:txBody>
      </p:sp>
      <p:sp>
        <p:nvSpPr>
          <p:cNvPr id="7" name="Slide Number Placeholder 6"/>
          <p:cNvSpPr>
            <a:spLocks noGrp="1"/>
          </p:cNvSpPr>
          <p:nvPr>
            <p:ph type="sldNum" sz="quarter" idx="12"/>
          </p:nvPr>
        </p:nvSpPr>
        <p:spPr/>
        <p:txBody>
          <a:bodyPr/>
          <a:lstStyle/>
          <a:p>
            <a:r>
              <a:rPr lang="en-US" sz="1400" b="0" dirty="0"/>
              <a:t>Page</a:t>
            </a:r>
            <a:r>
              <a:rPr lang="en-US" dirty="0"/>
              <a:t> </a:t>
            </a:r>
            <a:fld id="{BBE5057F-7482-41AE-BBDB-C83C2F3461DE}" type="slidenum">
              <a:rPr lang="en-US" smtClean="0"/>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13815" y="264795"/>
            <a:ext cx="9311640" cy="958215"/>
          </a:xfrm>
        </p:spPr>
        <p:txBody>
          <a:bodyPr/>
          <a:lstStyle/>
          <a:p>
            <a:endParaRPr lang="en-US"/>
          </a:p>
        </p:txBody>
      </p:sp>
      <p:sp>
        <p:nvSpPr>
          <p:cNvPr id="7" name="Content Placeholder 6"/>
          <p:cNvSpPr>
            <a:spLocks noGrp="1"/>
          </p:cNvSpPr>
          <p:nvPr>
            <p:ph sz="half" idx="2"/>
          </p:nvPr>
        </p:nvSpPr>
        <p:spPr>
          <a:xfrm>
            <a:off x="450850" y="1222375"/>
            <a:ext cx="11290300" cy="5378450"/>
          </a:xfrm>
        </p:spPr>
        <p:txBody>
          <a:bodyPr>
            <a:noAutofit/>
          </a:bodyPr>
          <a:lstStyle/>
          <a:p>
            <a:pPr marL="0" indent="0">
              <a:buNone/>
            </a:pPr>
            <a:r>
              <a:rPr lang="en-US" altLang="ro-RO" sz="1800">
                <a:latin typeface="Palatino Linotype" panose="02040502050505030304" charset="0"/>
                <a:cs typeface="Palatino Linotype" panose="02040502050505030304" charset="0"/>
              </a:rPr>
              <a:t>     </a:t>
            </a:r>
            <a:r>
              <a:rPr lang="ro-RO" altLang="en-US" sz="1800">
                <a:latin typeface="Palatino Linotype" panose="02040502050505030304" charset="0"/>
                <a:cs typeface="Palatino Linotype" panose="02040502050505030304" charset="0"/>
              </a:rPr>
              <a:t>    </a:t>
            </a:r>
            <a:r>
              <a:rPr lang="en-US" sz="1800" b="1">
                <a:latin typeface="Palatino Linotype" panose="02040502050505030304" charset="0"/>
                <a:cs typeface="Palatino Linotype" panose="02040502050505030304" charset="0"/>
              </a:rPr>
              <a:t>Opinia biologică</a:t>
            </a:r>
            <a:r>
              <a:rPr lang="en-US" sz="1800">
                <a:latin typeface="Palatino Linotype" panose="02040502050505030304" charset="0"/>
                <a:cs typeface="Palatino Linotype" panose="02040502050505030304" charset="0"/>
              </a:rPr>
              <a:t>, susținută de principiile ecologice fundamentale, identifică o serie de</a:t>
            </a:r>
            <a:r>
              <a:rPr lang="en-US" sz="1800" b="1">
                <a:latin typeface="Palatino Linotype" panose="02040502050505030304" charset="0"/>
                <a:cs typeface="Palatino Linotype" panose="02040502050505030304" charset="0"/>
              </a:rPr>
              <a:t> disfuncționalități </a:t>
            </a:r>
            <a:r>
              <a:rPr lang="en-US" sz="1800">
                <a:latin typeface="Palatino Linotype" panose="02040502050505030304" charset="0"/>
                <a:cs typeface="Palatino Linotype" panose="02040502050505030304" charset="0"/>
              </a:rPr>
              <a:t>în cadrul proiectului ecologic.</a:t>
            </a:r>
            <a:endParaRPr lang="ro-RO" altLang="en-US" sz="1800">
              <a:latin typeface="Palatino Linotype" panose="02040502050505030304" charset="0"/>
              <a:cs typeface="Palatino Linotype" panose="02040502050505030304" charset="0"/>
            </a:endParaRPr>
          </a:p>
          <a:p>
            <a:pPr marL="0" indent="0">
              <a:buNone/>
            </a:pPr>
            <a:r>
              <a:rPr lang="en-US" sz="1800">
                <a:latin typeface="Palatino Linotype" panose="02040502050505030304" charset="0"/>
                <a:cs typeface="Palatino Linotype" panose="02040502050505030304" charset="0"/>
              </a:rPr>
              <a:t> Printre acestea, se remarcă:</a:t>
            </a:r>
          </a:p>
          <a:p>
            <a:pPr marL="0" indent="0">
              <a:buNone/>
            </a:pPr>
            <a:r>
              <a:rPr lang="en-US" sz="1800" b="1">
                <a:latin typeface="Palatino Linotype" panose="02040502050505030304" charset="0"/>
                <a:cs typeface="Palatino Linotype" panose="02040502050505030304" charset="0"/>
              </a:rPr>
              <a:t>1.</a:t>
            </a:r>
            <a:r>
              <a:rPr lang="en-US" sz="1800">
                <a:latin typeface="Palatino Linotype" panose="02040502050505030304" charset="0"/>
                <a:cs typeface="Palatino Linotype" panose="02040502050505030304" charset="0"/>
              </a:rPr>
              <a:t> </a:t>
            </a:r>
            <a:r>
              <a:rPr lang="en-US" sz="1800" b="1">
                <a:latin typeface="Palatino Linotype" panose="02040502050505030304" charset="0"/>
                <a:cs typeface="Palatino Linotype" panose="02040502050505030304" charset="0"/>
              </a:rPr>
              <a:t>Distrugerea habitatelor native</a:t>
            </a:r>
            <a:r>
              <a:rPr lang="en-US" sz="1800">
                <a:latin typeface="Palatino Linotype" panose="02040502050505030304" charset="0"/>
                <a:cs typeface="Palatino Linotype" panose="02040502050505030304" charset="0"/>
              </a:rPr>
              <a:t>: Proiectul a implicat distrugerea spațiului verde inițial, conducând la pierderea habitatelor naturale și la reducerea biodiversității locale.</a:t>
            </a:r>
          </a:p>
          <a:p>
            <a:pPr marL="0" indent="0">
              <a:buNone/>
            </a:pPr>
            <a:r>
              <a:rPr lang="en-US" sz="1800" b="1">
                <a:latin typeface="Palatino Linotype" panose="02040502050505030304" charset="0"/>
                <a:cs typeface="Palatino Linotype" panose="02040502050505030304" charset="0"/>
              </a:rPr>
              <a:t>2. Decopertarea terenurilor pe perioade extinse</a:t>
            </a:r>
            <a:r>
              <a:rPr lang="en-US" sz="1800">
                <a:latin typeface="Palatino Linotype" panose="02040502050505030304" charset="0"/>
                <a:cs typeface="Palatino Linotype" panose="02040502050505030304" charset="0"/>
              </a:rPr>
              <a:t>: Perioadele prelungite de teren decopertat au contribuit la </a:t>
            </a:r>
            <a:r>
              <a:rPr lang="ro-RO" altLang="en-US" sz="1800">
                <a:latin typeface="Palatino Linotype" panose="02040502050505030304" charset="0"/>
                <a:cs typeface="Palatino Linotype" panose="02040502050505030304" charset="0"/>
              </a:rPr>
              <a:t>pierderea </a:t>
            </a:r>
            <a:r>
              <a:rPr lang="en-US" sz="1800">
                <a:latin typeface="Palatino Linotype" panose="02040502050505030304" charset="0"/>
                <a:cs typeface="Palatino Linotype" panose="02040502050505030304" charset="0"/>
              </a:rPr>
              <a:t>habitatelor adecvate pentru speciile de faună și la perturbarea echilibrului ecologic al ecosistemului urban.</a:t>
            </a:r>
          </a:p>
          <a:p>
            <a:pPr marL="0" indent="0">
              <a:buNone/>
            </a:pPr>
            <a:r>
              <a:rPr lang="en-US" sz="1800" b="1">
                <a:latin typeface="Palatino Linotype" panose="02040502050505030304" charset="0"/>
                <a:cs typeface="Palatino Linotype" panose="02040502050505030304" charset="0"/>
              </a:rPr>
              <a:t>3. </a:t>
            </a:r>
            <a:r>
              <a:rPr lang="ro-RO" altLang="en-US" sz="1800" b="1">
                <a:latin typeface="Palatino Linotype" panose="02040502050505030304" charset="0"/>
                <a:cs typeface="Palatino Linotype" panose="02040502050505030304" charset="0"/>
              </a:rPr>
              <a:t>I</a:t>
            </a:r>
            <a:r>
              <a:rPr lang="en-US" sz="1800" b="1">
                <a:latin typeface="Palatino Linotype" panose="02040502050505030304" charset="0"/>
                <a:cs typeface="Palatino Linotype" panose="02040502050505030304" charset="0"/>
              </a:rPr>
              <a:t>ntroducerea speciilor invazive</a:t>
            </a:r>
            <a:r>
              <a:rPr lang="en-US" sz="1800">
                <a:latin typeface="Palatino Linotype" panose="02040502050505030304" charset="0"/>
                <a:cs typeface="Palatino Linotype" panose="02040502050505030304" charset="0"/>
              </a:rPr>
              <a:t>: Mobilizarea și importul de pământ din alte ecosisteme au adus oportunități pentru răspândirea speciilor invazive, cu potențialul de a compromite integritatea și funcționarea ecosistemului</a:t>
            </a:r>
            <a:r>
              <a:rPr lang="ro-RO" altLang="en-US" sz="1800">
                <a:latin typeface="Palatino Linotype" panose="02040502050505030304" charset="0"/>
                <a:cs typeface="Palatino Linotype" panose="02040502050505030304" charset="0"/>
              </a:rPr>
              <a:t>.</a:t>
            </a:r>
            <a:endParaRPr lang="en-US" sz="1800">
              <a:latin typeface="Palatino Linotype" panose="02040502050505030304" charset="0"/>
              <a:cs typeface="Palatino Linotype" panose="02040502050505030304" charset="0"/>
            </a:endParaRPr>
          </a:p>
          <a:p>
            <a:pPr marL="0" indent="0">
              <a:buNone/>
            </a:pPr>
            <a:r>
              <a:rPr lang="en-US" sz="1800" b="1">
                <a:latin typeface="Palatino Linotype" panose="02040502050505030304" charset="0"/>
                <a:cs typeface="Palatino Linotype" panose="02040502050505030304" charset="0"/>
              </a:rPr>
              <a:t>4. Distrugerea gardurilor vii și a arborilor</a:t>
            </a:r>
            <a:r>
              <a:rPr lang="en-US" sz="1800">
                <a:latin typeface="Palatino Linotype" panose="02040502050505030304" charset="0"/>
                <a:cs typeface="Palatino Linotype" panose="02040502050505030304" charset="0"/>
              </a:rPr>
              <a:t>: Distrugerea gardurilor vii și a arborilor a condus la pierderea habitatelor și a surselor de hrană pentru fauna locală, precum și la reducerea biodiversității vegetale și animale.</a:t>
            </a:r>
          </a:p>
          <a:p>
            <a:pPr marL="0" indent="0">
              <a:buNone/>
            </a:pPr>
            <a:r>
              <a:rPr lang="en-US" sz="1800" b="1">
                <a:latin typeface="Palatino Linotype" panose="02040502050505030304" charset="0"/>
                <a:cs typeface="Palatino Linotype" panose="02040502050505030304" charset="0"/>
              </a:rPr>
              <a:t>5. Zone extinse fără vegetație</a:t>
            </a:r>
            <a:r>
              <a:rPr lang="en-US" sz="1800">
                <a:latin typeface="Palatino Linotype" panose="02040502050505030304" charset="0"/>
                <a:cs typeface="Palatino Linotype" panose="02040502050505030304" charset="0"/>
              </a:rPr>
              <a:t>: Apariția zonelor extinse fără vegetație a diminuat capacitatea ecosistemului urban de a oferi servicii, cum ar fi reglarea climatică și filtrarea aerului.</a:t>
            </a:r>
          </a:p>
          <a:p>
            <a:pPr marL="0" indent="0">
              <a:buNone/>
            </a:pPr>
            <a:r>
              <a:rPr lang="en-US" sz="1800" b="1">
                <a:latin typeface="Palatino Linotype" panose="02040502050505030304" charset="0"/>
                <a:cs typeface="Palatino Linotype" panose="02040502050505030304" charset="0"/>
              </a:rPr>
              <a:t>6.</a:t>
            </a:r>
            <a:r>
              <a:rPr lang="en-US" sz="1800">
                <a:latin typeface="Palatino Linotype" panose="02040502050505030304" charset="0"/>
                <a:cs typeface="Palatino Linotype" panose="02040502050505030304" charset="0"/>
              </a:rPr>
              <a:t> </a:t>
            </a:r>
            <a:r>
              <a:rPr lang="en-US" sz="1800" b="1">
                <a:latin typeface="Palatino Linotype" panose="02040502050505030304" charset="0"/>
                <a:cs typeface="Palatino Linotype" panose="02040502050505030304" charset="0"/>
              </a:rPr>
              <a:t>Alei înguste și construcții inutile</a:t>
            </a:r>
            <a:r>
              <a:rPr lang="en-US" sz="1800">
                <a:latin typeface="Palatino Linotype" panose="02040502050505030304" charset="0"/>
                <a:cs typeface="Palatino Linotype" panose="02040502050505030304" charset="0"/>
              </a:rPr>
              <a:t>: Aleile înguste și construcțiile inutile au limitat accesul cetățenilor la spațiile verzi și au redus conectivitatea ecologică între diferitele zone ale ecosistemului urban.</a:t>
            </a:r>
          </a:p>
          <a:p>
            <a:pPr marL="0" indent="0">
              <a:buNone/>
            </a:pPr>
            <a:endParaRPr lang="en-US" sz="1800">
              <a:latin typeface="Palatino Linotype" panose="02040502050505030304" charset="0"/>
              <a:cs typeface="Palatino Linotype" panose="02040502050505030304" charset="0"/>
            </a:endParaRPr>
          </a:p>
        </p:txBody>
      </p:sp>
      <p:sp>
        <p:nvSpPr>
          <p:cNvPr id="4" name="Slide Number Placeholder 3"/>
          <p:cNvSpPr>
            <a:spLocks noGrp="1"/>
          </p:cNvSpPr>
          <p:nvPr>
            <p:ph type="sldNum" sz="quarter" idx="12"/>
          </p:nvPr>
        </p:nvSpPr>
        <p:spPr/>
        <p:txBody>
          <a:bodyPr/>
          <a:lstStyle/>
          <a:p>
            <a:r>
              <a:rPr lang="en-US" sz="1400" b="0"/>
              <a:t>Page</a:t>
            </a:r>
            <a:r>
              <a:rPr lang="en-US"/>
              <a:t> </a:t>
            </a:r>
            <a:fld id="{BBE5057F-7482-41AE-BBDB-C83C2F3461DE}" type="slidenum">
              <a:rPr lang="en-US" smtClean="0"/>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sz="1400" b="0"/>
              <a:t>Page</a:t>
            </a:r>
            <a:r>
              <a:rPr lang="en-US"/>
              <a:t> </a:t>
            </a:r>
            <a:fld id="{BBE5057F-7482-41AE-BBDB-C83C2F3461DE}" type="slidenum">
              <a:rPr lang="en-US" smtClean="0"/>
              <a:t>6</a:t>
            </a:fld>
            <a:endParaRPr lang="en-US" dirty="0"/>
          </a:p>
        </p:txBody>
      </p:sp>
      <p:pic>
        <p:nvPicPr>
          <p:cNvPr id="3" name="Content Placeholder 2"/>
          <p:cNvPicPr>
            <a:picLocks noGrp="1" noChangeAspect="1"/>
          </p:cNvPicPr>
          <p:nvPr>
            <p:ph sz="half" idx="1"/>
          </p:nvPr>
        </p:nvPicPr>
        <p:blipFill>
          <a:blip r:embed="rId2"/>
          <a:stretch>
            <a:fillRect/>
          </a:stretch>
        </p:blipFill>
        <p:spPr>
          <a:xfrm>
            <a:off x="306070" y="197485"/>
            <a:ext cx="2741295" cy="2966085"/>
          </a:xfrm>
          <a:prstGeom prst="rect">
            <a:avLst/>
          </a:prstGeom>
        </p:spPr>
      </p:pic>
      <p:pic>
        <p:nvPicPr>
          <p:cNvPr id="6" name="Content Placeholder 5"/>
          <p:cNvPicPr>
            <a:picLocks noGrp="1" noChangeAspect="1"/>
          </p:cNvPicPr>
          <p:nvPr>
            <p:ph sz="half" idx="2"/>
          </p:nvPr>
        </p:nvPicPr>
        <p:blipFill>
          <a:blip r:embed="rId3"/>
          <a:stretch>
            <a:fillRect/>
          </a:stretch>
        </p:blipFill>
        <p:spPr>
          <a:xfrm>
            <a:off x="2191385" y="3529965"/>
            <a:ext cx="5605145" cy="2865120"/>
          </a:xfrm>
          <a:prstGeom prst="rect">
            <a:avLst/>
          </a:prstGeom>
        </p:spPr>
      </p:pic>
      <p:pic>
        <p:nvPicPr>
          <p:cNvPr id="8" name="Picture 7"/>
          <p:cNvPicPr>
            <a:picLocks noChangeAspect="1"/>
          </p:cNvPicPr>
          <p:nvPr/>
        </p:nvPicPr>
        <p:blipFill>
          <a:blip r:embed="rId4"/>
          <a:stretch>
            <a:fillRect/>
          </a:stretch>
        </p:blipFill>
        <p:spPr>
          <a:xfrm>
            <a:off x="3192145" y="197485"/>
            <a:ext cx="3042285" cy="2966720"/>
          </a:xfrm>
          <a:prstGeom prst="rect">
            <a:avLst/>
          </a:prstGeom>
        </p:spPr>
      </p:pic>
      <p:pic>
        <p:nvPicPr>
          <p:cNvPr id="9" name="Picture 8"/>
          <p:cNvPicPr>
            <a:picLocks noChangeAspect="1"/>
          </p:cNvPicPr>
          <p:nvPr/>
        </p:nvPicPr>
        <p:blipFill>
          <a:blip r:embed="rId5"/>
          <a:stretch>
            <a:fillRect/>
          </a:stretch>
        </p:blipFill>
        <p:spPr>
          <a:xfrm>
            <a:off x="6379210" y="198120"/>
            <a:ext cx="3015615" cy="2966085"/>
          </a:xfrm>
          <a:prstGeom prst="rect">
            <a:avLst/>
          </a:prstGeom>
        </p:spPr>
      </p:pic>
      <p:sp>
        <p:nvSpPr>
          <p:cNvPr id="10" name="Text Box 9"/>
          <p:cNvSpPr txBox="1"/>
          <p:nvPr/>
        </p:nvSpPr>
        <p:spPr>
          <a:xfrm>
            <a:off x="1425575" y="3164205"/>
            <a:ext cx="852170" cy="272415"/>
          </a:xfrm>
          <a:prstGeom prst="rect">
            <a:avLst/>
          </a:prstGeom>
          <a:noFill/>
        </p:spPr>
        <p:txBody>
          <a:bodyPr wrap="square" rtlCol="0">
            <a:noAutofit/>
          </a:bodyPr>
          <a:lstStyle/>
          <a:p>
            <a:r>
              <a:rPr lang="en-US"/>
              <a:t>img. 1</a:t>
            </a:r>
          </a:p>
        </p:txBody>
      </p:sp>
      <p:sp>
        <p:nvSpPr>
          <p:cNvPr id="11" name="Text Box 10"/>
          <p:cNvSpPr txBox="1"/>
          <p:nvPr/>
        </p:nvSpPr>
        <p:spPr>
          <a:xfrm>
            <a:off x="4396740" y="3164205"/>
            <a:ext cx="1129030" cy="368300"/>
          </a:xfrm>
          <a:prstGeom prst="rect">
            <a:avLst/>
          </a:prstGeom>
          <a:noFill/>
        </p:spPr>
        <p:txBody>
          <a:bodyPr wrap="square" rtlCol="0">
            <a:spAutoFit/>
          </a:bodyPr>
          <a:lstStyle/>
          <a:p>
            <a:r>
              <a:rPr lang="en-US"/>
              <a:t>img. 2</a:t>
            </a:r>
          </a:p>
        </p:txBody>
      </p:sp>
      <p:sp>
        <p:nvSpPr>
          <p:cNvPr id="12" name="Text Box 11"/>
          <p:cNvSpPr txBox="1"/>
          <p:nvPr/>
        </p:nvSpPr>
        <p:spPr>
          <a:xfrm>
            <a:off x="7519670" y="3164205"/>
            <a:ext cx="958850" cy="368300"/>
          </a:xfrm>
          <a:prstGeom prst="rect">
            <a:avLst/>
          </a:prstGeom>
          <a:noFill/>
        </p:spPr>
        <p:txBody>
          <a:bodyPr wrap="square" rtlCol="0">
            <a:spAutoFit/>
          </a:bodyPr>
          <a:lstStyle/>
          <a:p>
            <a:r>
              <a:rPr lang="en-US"/>
              <a:t>img. 3</a:t>
            </a:r>
          </a:p>
        </p:txBody>
      </p:sp>
      <p:sp>
        <p:nvSpPr>
          <p:cNvPr id="13" name="Text Box 12"/>
          <p:cNvSpPr txBox="1"/>
          <p:nvPr/>
        </p:nvSpPr>
        <p:spPr>
          <a:xfrm>
            <a:off x="4567555" y="6431280"/>
            <a:ext cx="958215" cy="368300"/>
          </a:xfrm>
          <a:prstGeom prst="rect">
            <a:avLst/>
          </a:prstGeom>
          <a:noFill/>
        </p:spPr>
        <p:txBody>
          <a:bodyPr wrap="square" rtlCol="0">
            <a:spAutoFit/>
          </a:bodyPr>
          <a:lstStyle/>
          <a:p>
            <a:r>
              <a:rPr lang="en-US"/>
              <a:t>img. 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ro-RO" altLang="en-US" sz="1800">
                <a:latin typeface="Palatino Linotype" panose="02040502050505030304" charset="0"/>
                <a:cs typeface="Palatino Linotype" panose="02040502050505030304" charset="0"/>
              </a:rPr>
              <a:t>    Având la bază </a:t>
            </a:r>
            <a:r>
              <a:rPr lang="en-US" sz="1800">
                <a:latin typeface="Palatino Linotype" panose="02040502050505030304" charset="0"/>
                <a:cs typeface="Palatino Linotype" panose="02040502050505030304" charset="0"/>
              </a:rPr>
              <a:t>premisa că proiectanții și o parte a comunității locale au susținut acest proiect, se poate argumenta că acest sprijin a fost influențat în mare măsură de </a:t>
            </a:r>
            <a:r>
              <a:rPr lang="en-US" sz="1800" b="1">
                <a:latin typeface="Palatino Linotype" panose="02040502050505030304" charset="0"/>
                <a:cs typeface="Palatino Linotype" panose="02040502050505030304" charset="0"/>
              </a:rPr>
              <a:t>lipsa cunoștințelor specializate</a:t>
            </a:r>
            <a:r>
              <a:rPr lang="en-US" sz="1800">
                <a:latin typeface="Palatino Linotype" panose="02040502050505030304" charset="0"/>
                <a:cs typeface="Palatino Linotype" panose="02040502050505030304" charset="0"/>
              </a:rPr>
              <a:t> în domeniul ecologiei și planificării urbanistice. În absența unei înțelegeri profunde a complexității ecologice și a impactului potențial al proiectului asupra mediului înconjurător, acceptarea acestuia poate fi atribuită unei percepții limitate sau incomplete asupra consecințelor pe termen lung ale intervenției propuse.</a:t>
            </a:r>
          </a:p>
          <a:p>
            <a:pPr marL="0" indent="0">
              <a:buNone/>
            </a:pPr>
            <a:r>
              <a:rPr lang="ro-RO" altLang="en-US" sz="1800">
                <a:latin typeface="Palatino Linotype" panose="02040502050505030304" charset="0"/>
                <a:cs typeface="Palatino Linotype" panose="02040502050505030304" charset="0"/>
              </a:rPr>
              <a:t>    În urma proiectului am conceput un </a:t>
            </a:r>
            <a:r>
              <a:rPr lang="ro-RO" altLang="en-US" sz="1800" b="1">
                <a:latin typeface="Palatino Linotype" panose="02040502050505030304" charset="0"/>
                <a:cs typeface="Palatino Linotype" panose="02040502050505030304" charset="0"/>
              </a:rPr>
              <a:t>chestionar</a:t>
            </a:r>
            <a:r>
              <a:rPr lang="ro-RO" altLang="en-US" sz="1800">
                <a:latin typeface="Palatino Linotype" panose="02040502050505030304" charset="0"/>
                <a:cs typeface="Palatino Linotype" panose="02040502050505030304" charset="0"/>
              </a:rPr>
              <a:t> care</a:t>
            </a:r>
            <a:r>
              <a:rPr lang="en-US" sz="1800">
                <a:latin typeface="Palatino Linotype" panose="02040502050505030304" charset="0"/>
                <a:cs typeface="Palatino Linotype" panose="02040502050505030304" charset="0"/>
              </a:rPr>
              <a:t> investighează </a:t>
            </a:r>
            <a:r>
              <a:rPr lang="en-US" sz="1800" b="1">
                <a:latin typeface="Palatino Linotype" panose="02040502050505030304" charset="0"/>
                <a:cs typeface="Palatino Linotype" panose="02040502050505030304" charset="0"/>
              </a:rPr>
              <a:t>atitudinile</a:t>
            </a:r>
            <a:r>
              <a:rPr lang="en-US" sz="1800">
                <a:latin typeface="Palatino Linotype" panose="02040502050505030304" charset="0"/>
                <a:cs typeface="Palatino Linotype" panose="02040502050505030304" charset="0"/>
              </a:rPr>
              <a:t> și </a:t>
            </a:r>
            <a:r>
              <a:rPr lang="en-US" sz="1800" b="1">
                <a:latin typeface="Palatino Linotype" panose="02040502050505030304" charset="0"/>
                <a:cs typeface="Palatino Linotype" panose="02040502050505030304" charset="0"/>
              </a:rPr>
              <a:t>opiniile cetățenilor</a:t>
            </a:r>
            <a:r>
              <a:rPr lang="en-US" sz="1800">
                <a:latin typeface="Palatino Linotype" panose="02040502050505030304" charset="0"/>
                <a:cs typeface="Palatino Linotype" panose="02040502050505030304" charset="0"/>
              </a:rPr>
              <a:t> față de spațiile verzi urbane și propunerile lor referitoare la </a:t>
            </a:r>
            <a:r>
              <a:rPr lang="ro-RO" altLang="en-US" sz="1800">
                <a:latin typeface="Palatino Linotype" panose="02040502050505030304" charset="0"/>
                <a:cs typeface="Palatino Linotype" panose="02040502050505030304" charset="0"/>
              </a:rPr>
              <a:t>o abordare</a:t>
            </a:r>
            <a:r>
              <a:rPr lang="en-US" sz="1800">
                <a:latin typeface="Palatino Linotype" panose="02040502050505030304" charset="0"/>
                <a:cs typeface="Palatino Linotype" panose="02040502050505030304" charset="0"/>
              </a:rPr>
              <a:t> specific</a:t>
            </a:r>
            <a:r>
              <a:rPr lang="ro-RO" altLang="en-US" sz="1800">
                <a:latin typeface="Palatino Linotype" panose="02040502050505030304" charset="0"/>
                <a:cs typeface="Palatino Linotype" panose="02040502050505030304" charset="0"/>
              </a:rPr>
              <a:t>ă</a:t>
            </a:r>
            <a:r>
              <a:rPr lang="en-US" sz="1800">
                <a:latin typeface="Palatino Linotype" panose="02040502050505030304" charset="0"/>
                <a:cs typeface="Palatino Linotype" panose="02040502050505030304" charset="0"/>
              </a:rPr>
              <a:t> de amenajare a acestor spații. Întrebările chestionarului vizează percepția participanților cu privire la rolul esențial al spațiilor verzi în </a:t>
            </a:r>
            <a:r>
              <a:rPr lang="en-US" sz="1800" b="1">
                <a:latin typeface="Palatino Linotype" panose="02040502050505030304" charset="0"/>
                <a:cs typeface="Palatino Linotype" panose="02040502050505030304" charset="0"/>
              </a:rPr>
              <a:t>conservarea biodiversității urbane</a:t>
            </a:r>
            <a:r>
              <a:rPr lang="en-US" sz="1800">
                <a:latin typeface="Palatino Linotype" panose="02040502050505030304" charset="0"/>
                <a:cs typeface="Palatino Linotype" panose="02040502050505030304" charset="0"/>
              </a:rPr>
              <a:t> și în </a:t>
            </a:r>
            <a:r>
              <a:rPr lang="en-US" sz="1800" b="1">
                <a:latin typeface="Palatino Linotype" panose="02040502050505030304" charset="0"/>
                <a:cs typeface="Palatino Linotype" panose="02040502050505030304" charset="0"/>
              </a:rPr>
              <a:t>menținerea echilibrului ecologic al ecosistemului urban</a:t>
            </a:r>
            <a:r>
              <a:rPr lang="en-US" sz="1800">
                <a:latin typeface="Palatino Linotype" panose="02040502050505030304" charset="0"/>
                <a:cs typeface="Palatino Linotype" panose="02040502050505030304" charset="0"/>
              </a:rPr>
              <a:t>. </a:t>
            </a:r>
          </a:p>
          <a:p>
            <a:pPr marL="0" indent="0">
              <a:buNone/>
            </a:pPr>
            <a:r>
              <a:rPr lang="en-US" sz="1800">
                <a:latin typeface="Palatino Linotype" panose="02040502050505030304" charset="0"/>
                <a:cs typeface="Palatino Linotype" panose="02040502050505030304" charset="0"/>
              </a:rPr>
              <a:t>Prin abordarea acestor aspecte, se urmărește obținerea unor perspective ample și detaliate asupra </a:t>
            </a:r>
            <a:r>
              <a:rPr lang="en-US" sz="1800" b="1">
                <a:latin typeface="Palatino Linotype" panose="02040502050505030304" charset="0"/>
                <a:cs typeface="Palatino Linotype" panose="02040502050505030304" charset="0"/>
              </a:rPr>
              <a:t>percepției publicului</a:t>
            </a:r>
            <a:r>
              <a:rPr lang="en-US" sz="1800">
                <a:latin typeface="Palatino Linotype" panose="02040502050505030304" charset="0"/>
                <a:cs typeface="Palatino Linotype" panose="02040502050505030304" charset="0"/>
              </a:rPr>
              <a:t> în legătură cu importanța și necesitatea conservării și extinderii spațiilor verzi în contextul urbanizării accelerate. Astfel, chestionarul constituie un instrument esențial în evaluarea și înțelegerea opiniei publice în ceea ce privește dezvoltarea și gestionarea durabilă a spațiilor verzi urbane în beneficiul comunității</a:t>
            </a:r>
            <a:r>
              <a:rPr lang="ro-RO" altLang="en-US" sz="1800">
                <a:latin typeface="Palatino Linotype" panose="02040502050505030304" charset="0"/>
                <a:cs typeface="Palatino Linotype" panose="02040502050505030304" charset="0"/>
              </a:rPr>
              <a:t>.</a:t>
            </a:r>
          </a:p>
        </p:txBody>
      </p:sp>
      <p:sp>
        <p:nvSpPr>
          <p:cNvPr id="4" name="Slide Number Placeholder 3"/>
          <p:cNvSpPr>
            <a:spLocks noGrp="1"/>
          </p:cNvSpPr>
          <p:nvPr>
            <p:ph type="sldNum" sz="quarter" idx="12"/>
          </p:nvPr>
        </p:nvSpPr>
        <p:spPr/>
        <p:txBody>
          <a:bodyPr/>
          <a:lstStyle/>
          <a:p>
            <a:r>
              <a:rPr lang="en-US" sz="1400" b="0"/>
              <a:t>Page</a:t>
            </a:r>
            <a:r>
              <a:rPr lang="en-US"/>
              <a:t> </a:t>
            </a:r>
            <a:fld id="{BBE5057F-7482-41AE-BBDB-C83C2F3461DE}" type="slidenum">
              <a:rPr lang="en-US" smtClean="0"/>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sz="1400" b="0" dirty="0"/>
              <a:t>Page</a:t>
            </a:r>
            <a:r>
              <a:rPr lang="en-US" dirty="0"/>
              <a:t> </a:t>
            </a:r>
            <a:fld id="{BBE5057F-7482-41AE-BBDB-C83C2F3461DE}" type="slidenum">
              <a:rPr lang="en-US" smtClean="0"/>
              <a:t>8</a:t>
            </a:fld>
            <a:endParaRPr lang="en-US" dirty="0"/>
          </a:p>
        </p:txBody>
      </p:sp>
      <p:pic>
        <p:nvPicPr>
          <p:cNvPr id="7" name="Picture 6"/>
          <p:cNvPicPr>
            <a:picLocks noChangeAspect="1"/>
          </p:cNvPicPr>
          <p:nvPr/>
        </p:nvPicPr>
        <p:blipFill>
          <a:blip r:embed="rId2"/>
          <a:stretch>
            <a:fillRect/>
          </a:stretch>
        </p:blipFill>
        <p:spPr>
          <a:xfrm>
            <a:off x="5909945" y="0"/>
            <a:ext cx="4379595" cy="793115"/>
          </a:xfrm>
          <a:prstGeom prst="rect">
            <a:avLst/>
          </a:prstGeom>
        </p:spPr>
      </p:pic>
      <p:pic>
        <p:nvPicPr>
          <p:cNvPr id="9" name="Picture 8"/>
          <p:cNvPicPr>
            <a:picLocks noChangeAspect="1"/>
          </p:cNvPicPr>
          <p:nvPr/>
        </p:nvPicPr>
        <p:blipFill>
          <a:blip r:embed="rId3"/>
          <a:stretch>
            <a:fillRect/>
          </a:stretch>
        </p:blipFill>
        <p:spPr>
          <a:xfrm>
            <a:off x="6085205" y="793115"/>
            <a:ext cx="4363085" cy="824865"/>
          </a:xfrm>
          <a:prstGeom prst="rect">
            <a:avLst/>
          </a:prstGeom>
        </p:spPr>
      </p:pic>
      <p:pic>
        <p:nvPicPr>
          <p:cNvPr id="11" name="Picture 10"/>
          <p:cNvPicPr>
            <a:picLocks noChangeAspect="1"/>
          </p:cNvPicPr>
          <p:nvPr/>
        </p:nvPicPr>
        <p:blipFill>
          <a:blip r:embed="rId4"/>
          <a:stretch>
            <a:fillRect/>
          </a:stretch>
        </p:blipFill>
        <p:spPr>
          <a:xfrm>
            <a:off x="5661025" y="1428115"/>
            <a:ext cx="4628515" cy="1059180"/>
          </a:xfrm>
          <a:prstGeom prst="rect">
            <a:avLst/>
          </a:prstGeom>
        </p:spPr>
      </p:pic>
      <p:pic>
        <p:nvPicPr>
          <p:cNvPr id="13" name="Picture 12"/>
          <p:cNvPicPr>
            <a:picLocks noChangeAspect="1"/>
          </p:cNvPicPr>
          <p:nvPr/>
        </p:nvPicPr>
        <p:blipFill>
          <a:blip r:embed="rId5"/>
          <a:stretch>
            <a:fillRect/>
          </a:stretch>
        </p:blipFill>
        <p:spPr>
          <a:xfrm>
            <a:off x="6102985" y="2487295"/>
            <a:ext cx="4538345" cy="843915"/>
          </a:xfrm>
          <a:prstGeom prst="rect">
            <a:avLst/>
          </a:prstGeom>
        </p:spPr>
      </p:pic>
      <p:pic>
        <p:nvPicPr>
          <p:cNvPr id="15" name="Picture 14"/>
          <p:cNvPicPr>
            <a:picLocks noChangeAspect="1"/>
          </p:cNvPicPr>
          <p:nvPr/>
        </p:nvPicPr>
        <p:blipFill>
          <a:blip r:embed="rId6"/>
          <a:stretch>
            <a:fillRect/>
          </a:stretch>
        </p:blipFill>
        <p:spPr>
          <a:xfrm>
            <a:off x="5909945" y="3449320"/>
            <a:ext cx="4538345" cy="781685"/>
          </a:xfrm>
          <a:prstGeom prst="rect">
            <a:avLst/>
          </a:prstGeom>
        </p:spPr>
      </p:pic>
      <p:pic>
        <p:nvPicPr>
          <p:cNvPr id="17" name="Picture 16"/>
          <p:cNvPicPr>
            <a:picLocks noChangeAspect="1"/>
          </p:cNvPicPr>
          <p:nvPr/>
        </p:nvPicPr>
        <p:blipFill>
          <a:blip r:embed="rId7"/>
          <a:stretch>
            <a:fillRect/>
          </a:stretch>
        </p:blipFill>
        <p:spPr>
          <a:xfrm>
            <a:off x="5909945" y="4465955"/>
            <a:ext cx="4289425" cy="729615"/>
          </a:xfrm>
          <a:prstGeom prst="rect">
            <a:avLst/>
          </a:prstGeom>
        </p:spPr>
      </p:pic>
      <p:pic>
        <p:nvPicPr>
          <p:cNvPr id="19" name="Picture 18"/>
          <p:cNvPicPr>
            <a:picLocks noChangeAspect="1"/>
          </p:cNvPicPr>
          <p:nvPr/>
        </p:nvPicPr>
        <p:blipFill>
          <a:blip r:embed="rId8"/>
          <a:stretch>
            <a:fillRect/>
          </a:stretch>
        </p:blipFill>
        <p:spPr>
          <a:xfrm>
            <a:off x="5906770" y="5380355"/>
            <a:ext cx="4292600" cy="828040"/>
          </a:xfrm>
          <a:prstGeom prst="rect">
            <a:avLst/>
          </a:prstGeom>
        </p:spPr>
      </p:pic>
      <p:sp>
        <p:nvSpPr>
          <p:cNvPr id="3" name="Text Box 2"/>
          <p:cNvSpPr txBox="1"/>
          <p:nvPr/>
        </p:nvSpPr>
        <p:spPr>
          <a:xfrm>
            <a:off x="213995" y="193675"/>
            <a:ext cx="5797550" cy="583565"/>
          </a:xfrm>
          <a:prstGeom prst="rect">
            <a:avLst/>
          </a:prstGeom>
          <a:noFill/>
        </p:spPr>
        <p:txBody>
          <a:bodyPr wrap="square" rtlCol="0" anchor="t">
            <a:spAutoFit/>
          </a:bodyPr>
          <a:lstStyle/>
          <a:p>
            <a:r>
              <a:rPr lang="ro-RO" altLang="en-US" sz="1600">
                <a:latin typeface="Palatino Linotype" panose="02040502050505030304" charset="0"/>
                <a:cs typeface="Palatino Linotype" panose="02040502050505030304" charset="0"/>
              </a:rPr>
              <a:t>1. </a:t>
            </a:r>
            <a:r>
              <a:rPr lang="en-US" sz="1600">
                <a:latin typeface="Palatino Linotype" panose="02040502050505030304" charset="0"/>
                <a:cs typeface="Palatino Linotype" panose="02040502050505030304" charset="0"/>
              </a:rPr>
              <a:t>În stadiul actual al lucrărilor s-a atins obiectivul principal al proiectului.</a:t>
            </a:r>
          </a:p>
        </p:txBody>
      </p:sp>
      <p:sp>
        <p:nvSpPr>
          <p:cNvPr id="6" name="Text Box 5"/>
          <p:cNvSpPr txBox="1"/>
          <p:nvPr/>
        </p:nvSpPr>
        <p:spPr>
          <a:xfrm>
            <a:off x="213995" y="724535"/>
            <a:ext cx="5797550" cy="829945"/>
          </a:xfrm>
          <a:prstGeom prst="rect">
            <a:avLst/>
          </a:prstGeom>
          <a:noFill/>
        </p:spPr>
        <p:txBody>
          <a:bodyPr wrap="square" rtlCol="0" anchor="t">
            <a:spAutoFit/>
          </a:bodyPr>
          <a:lstStyle/>
          <a:p>
            <a:r>
              <a:rPr lang="ro-RO" altLang="en-US" sz="1600">
                <a:latin typeface="Palatino Linotype" panose="02040502050505030304" charset="0"/>
                <a:cs typeface="Palatino Linotype" panose="02040502050505030304" charset="0"/>
              </a:rPr>
              <a:t>2. </a:t>
            </a:r>
            <a:r>
              <a:rPr lang="en-US" sz="1600">
                <a:latin typeface="Palatino Linotype" panose="02040502050505030304" charset="0"/>
                <a:cs typeface="Palatino Linotype" panose="02040502050505030304" charset="0"/>
              </a:rPr>
              <a:t>Lucrările realizate pe malul Săsarului rezolvă probleme multiple atât pentru confortul cetățenilor, cât și pentru speciile de viețuitoare care depind de această zonă.</a:t>
            </a:r>
          </a:p>
        </p:txBody>
      </p:sp>
      <p:sp>
        <p:nvSpPr>
          <p:cNvPr id="8" name="Text Box 7"/>
          <p:cNvSpPr txBox="1"/>
          <p:nvPr/>
        </p:nvSpPr>
        <p:spPr>
          <a:xfrm>
            <a:off x="213995" y="1584960"/>
            <a:ext cx="6096000" cy="829945"/>
          </a:xfrm>
          <a:prstGeom prst="rect">
            <a:avLst/>
          </a:prstGeom>
          <a:noFill/>
        </p:spPr>
        <p:txBody>
          <a:bodyPr wrap="square" rtlCol="0" anchor="t">
            <a:spAutoFit/>
          </a:bodyPr>
          <a:lstStyle/>
          <a:p>
            <a:r>
              <a:rPr lang="ro-RO" altLang="en-US" sz="1600">
                <a:latin typeface="Palatino Linotype" panose="02040502050505030304" charset="0"/>
                <a:cs typeface="Palatino Linotype" panose="02040502050505030304" charset="0"/>
              </a:rPr>
              <a:t>3. </a:t>
            </a:r>
            <a:r>
              <a:rPr lang="en-US" sz="1600">
                <a:latin typeface="Palatino Linotype" panose="02040502050505030304" charset="0"/>
                <a:cs typeface="Palatino Linotype" panose="02040502050505030304" charset="0"/>
              </a:rPr>
              <a:t>Lucrările de amenajare ale malurilor Săsarului ar trebui să</a:t>
            </a:r>
          </a:p>
          <a:p>
            <a:r>
              <a:rPr lang="en-US" sz="1600">
                <a:latin typeface="Palatino Linotype" panose="02040502050505030304" charset="0"/>
                <a:cs typeface="Palatino Linotype" panose="02040502050505030304" charset="0"/>
              </a:rPr>
              <a:t>continue cu extinderea suprafețelor pavate și extinderea suprafețelor de gazon.</a:t>
            </a:r>
          </a:p>
        </p:txBody>
      </p:sp>
      <p:sp>
        <p:nvSpPr>
          <p:cNvPr id="10" name="Text Box 9"/>
          <p:cNvSpPr txBox="1"/>
          <p:nvPr/>
        </p:nvSpPr>
        <p:spPr>
          <a:xfrm>
            <a:off x="213995" y="2445385"/>
            <a:ext cx="6096000" cy="1076325"/>
          </a:xfrm>
          <a:prstGeom prst="rect">
            <a:avLst/>
          </a:prstGeom>
          <a:noFill/>
        </p:spPr>
        <p:txBody>
          <a:bodyPr wrap="square" rtlCol="0" anchor="t">
            <a:spAutoFit/>
          </a:bodyPr>
          <a:lstStyle/>
          <a:p>
            <a:r>
              <a:rPr lang="ro-RO" altLang="en-US" sz="1600">
                <a:latin typeface="Palatino Linotype" panose="02040502050505030304" charset="0"/>
                <a:cs typeface="Palatino Linotype" panose="02040502050505030304" charset="0"/>
              </a:rPr>
              <a:t>4. </a:t>
            </a:r>
            <a:r>
              <a:rPr lang="en-US" sz="1600">
                <a:latin typeface="Palatino Linotype" panose="02040502050505030304" charset="0"/>
                <a:cs typeface="Palatino Linotype" panose="02040502050505030304" charset="0"/>
              </a:rPr>
              <a:t>Lucrările de amenajare ale malurilor Săsarului ar fi bine să continue cu amenajarea unui culoar ecologic din arbuști și arbori ca și conexiune între spațiile verzi ale orașului și spațiile verzi peri urbane.</a:t>
            </a:r>
          </a:p>
        </p:txBody>
      </p:sp>
      <p:sp>
        <p:nvSpPr>
          <p:cNvPr id="12" name="Text Box 11"/>
          <p:cNvSpPr txBox="1"/>
          <p:nvPr/>
        </p:nvSpPr>
        <p:spPr>
          <a:xfrm>
            <a:off x="213995" y="3476625"/>
            <a:ext cx="5796915" cy="829945"/>
          </a:xfrm>
          <a:prstGeom prst="rect">
            <a:avLst/>
          </a:prstGeom>
          <a:noFill/>
        </p:spPr>
        <p:txBody>
          <a:bodyPr wrap="square" rtlCol="0" anchor="t">
            <a:spAutoFit/>
          </a:bodyPr>
          <a:lstStyle/>
          <a:p>
            <a:r>
              <a:rPr lang="ro-RO" altLang="en-US" sz="1600">
                <a:latin typeface="Palatino Linotype" panose="02040502050505030304" charset="0"/>
                <a:cs typeface="Palatino Linotype" panose="02040502050505030304" charset="0"/>
              </a:rPr>
              <a:t>5. </a:t>
            </a:r>
            <a:r>
              <a:rPr lang="en-US" sz="1600">
                <a:latin typeface="Palatino Linotype" panose="02040502050505030304" charset="0"/>
                <a:cs typeface="Palatino Linotype" panose="02040502050505030304" charset="0"/>
              </a:rPr>
              <a:t>Spațiul verde de pe malurile Săsarului a devenit un spațiu sigur și extrem de util pentru cetățeni, fiind destinat exclusiv acestora.</a:t>
            </a:r>
          </a:p>
        </p:txBody>
      </p:sp>
      <p:sp>
        <p:nvSpPr>
          <p:cNvPr id="14" name="Text Box 13"/>
          <p:cNvSpPr txBox="1"/>
          <p:nvPr/>
        </p:nvSpPr>
        <p:spPr>
          <a:xfrm>
            <a:off x="213995" y="4349115"/>
            <a:ext cx="5890260" cy="829945"/>
          </a:xfrm>
          <a:prstGeom prst="rect">
            <a:avLst/>
          </a:prstGeom>
          <a:noFill/>
        </p:spPr>
        <p:txBody>
          <a:bodyPr wrap="square" rtlCol="0" anchor="t">
            <a:spAutoFit/>
          </a:bodyPr>
          <a:lstStyle/>
          <a:p>
            <a:r>
              <a:rPr lang="ro-RO" altLang="en-US" sz="1600">
                <a:latin typeface="Palatino Linotype" panose="02040502050505030304" charset="0"/>
                <a:cs typeface="Palatino Linotype" panose="02040502050505030304" charset="0"/>
              </a:rPr>
              <a:t>6. </a:t>
            </a:r>
            <a:r>
              <a:rPr lang="en-US" sz="1600">
                <a:latin typeface="Palatino Linotype" panose="02040502050505030304" charset="0"/>
                <a:cs typeface="Palatino Linotype" panose="02040502050505030304" charset="0"/>
              </a:rPr>
              <a:t>Spațiul verde de pe malurile Săsarului este</a:t>
            </a:r>
          </a:p>
          <a:p>
            <a:r>
              <a:rPr lang="en-US" sz="1600">
                <a:latin typeface="Palatino Linotype" panose="02040502050505030304" charset="0"/>
                <a:cs typeface="Palatino Linotype" panose="02040502050505030304" charset="0"/>
              </a:rPr>
              <a:t>destinat deopotrivă cetățenilor și viețuitoarelor care au ca mediu de viața malurile râurilor.</a:t>
            </a:r>
          </a:p>
        </p:txBody>
      </p:sp>
      <p:sp>
        <p:nvSpPr>
          <p:cNvPr id="16" name="Text Box 15"/>
          <p:cNvSpPr txBox="1"/>
          <p:nvPr/>
        </p:nvSpPr>
        <p:spPr>
          <a:xfrm>
            <a:off x="213995" y="5380355"/>
            <a:ext cx="5785485" cy="829945"/>
          </a:xfrm>
          <a:prstGeom prst="rect">
            <a:avLst/>
          </a:prstGeom>
          <a:noFill/>
        </p:spPr>
        <p:txBody>
          <a:bodyPr wrap="square" rtlCol="0" anchor="t">
            <a:spAutoFit/>
          </a:bodyPr>
          <a:lstStyle/>
          <a:p>
            <a:r>
              <a:rPr lang="ro-RO" altLang="en-US" sz="1600">
                <a:latin typeface="Palatino Linotype" panose="02040502050505030304" charset="0"/>
                <a:cs typeface="Palatino Linotype" panose="02040502050505030304" charset="0"/>
              </a:rPr>
              <a:t>7. </a:t>
            </a:r>
            <a:r>
              <a:rPr lang="en-US" sz="1600">
                <a:latin typeface="Palatino Linotype" panose="02040502050505030304" charset="0"/>
                <a:cs typeface="Palatino Linotype" panose="02040502050505030304" charset="0"/>
              </a:rPr>
              <a:t>Orășenii nu trebuie să fie deranjați de</a:t>
            </a:r>
          </a:p>
          <a:p>
            <a:r>
              <a:rPr lang="en-US" sz="1600">
                <a:latin typeface="Palatino Linotype" panose="02040502050505030304" charset="0"/>
                <a:cs typeface="Palatino Linotype" panose="02040502050505030304" charset="0"/>
              </a:rPr>
              <a:t>viețuitoare, iar spațiile verzi amenajate nu trebuie să țină cont de acestea.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sz="1400" b="0" dirty="0"/>
              <a:t>Page</a:t>
            </a:r>
            <a:r>
              <a:rPr lang="en-US" dirty="0"/>
              <a:t> </a:t>
            </a:r>
            <a:fld id="{BBE5057F-7482-41AE-BBDB-C83C2F3461DE}" type="slidenum">
              <a:rPr lang="en-US" smtClean="0"/>
              <a:t>9</a:t>
            </a:fld>
            <a:endParaRPr lang="en-US" dirty="0"/>
          </a:p>
        </p:txBody>
      </p:sp>
      <p:sp>
        <p:nvSpPr>
          <p:cNvPr id="5" name="Text Box 4"/>
          <p:cNvSpPr txBox="1"/>
          <p:nvPr/>
        </p:nvSpPr>
        <p:spPr>
          <a:xfrm>
            <a:off x="283210" y="226695"/>
            <a:ext cx="6096000" cy="645160"/>
          </a:xfrm>
          <a:prstGeom prst="rect">
            <a:avLst/>
          </a:prstGeom>
          <a:noFill/>
        </p:spPr>
        <p:txBody>
          <a:bodyPr wrap="square" rtlCol="0" anchor="t">
            <a:spAutoFit/>
          </a:bodyPr>
          <a:lstStyle/>
          <a:p>
            <a:r>
              <a:rPr lang="ro-RO" altLang="en-US">
                <a:latin typeface="Palatino Linotype" panose="02040502050505030304" charset="0"/>
                <a:cs typeface="Palatino Linotype" panose="02040502050505030304" charset="0"/>
              </a:rPr>
              <a:t>8. </a:t>
            </a:r>
            <a:r>
              <a:rPr lang="en-US">
                <a:latin typeface="Palatino Linotype" panose="02040502050505030304" charset="0"/>
                <a:cs typeface="Palatino Linotype" panose="02040502050505030304" charset="0"/>
              </a:rPr>
              <a:t>Spațiile verzi corect amenajate pot genera</a:t>
            </a:r>
          </a:p>
          <a:p>
            <a:r>
              <a:rPr lang="en-US">
                <a:latin typeface="Palatino Linotype" panose="02040502050505030304" charset="0"/>
                <a:cs typeface="Palatino Linotype" panose="02040502050505030304" charset="0"/>
              </a:rPr>
              <a:t>un echilibru între vietățile din oraș și oameni.</a:t>
            </a:r>
          </a:p>
        </p:txBody>
      </p:sp>
      <p:sp>
        <p:nvSpPr>
          <p:cNvPr id="6" name="Text Box 5"/>
          <p:cNvSpPr txBox="1"/>
          <p:nvPr/>
        </p:nvSpPr>
        <p:spPr>
          <a:xfrm>
            <a:off x="283210" y="992505"/>
            <a:ext cx="6096000" cy="645160"/>
          </a:xfrm>
          <a:prstGeom prst="rect">
            <a:avLst/>
          </a:prstGeom>
          <a:noFill/>
        </p:spPr>
        <p:txBody>
          <a:bodyPr wrap="square" rtlCol="0" anchor="t">
            <a:spAutoFit/>
          </a:bodyPr>
          <a:lstStyle/>
          <a:p>
            <a:r>
              <a:rPr lang="ro-RO" altLang="en-US">
                <a:latin typeface="Palatino Linotype" panose="02040502050505030304" charset="0"/>
                <a:cs typeface="Palatino Linotype" panose="02040502050505030304" charset="0"/>
              </a:rPr>
              <a:t>9. </a:t>
            </a:r>
            <a:r>
              <a:rPr lang="en-US">
                <a:latin typeface="Palatino Linotype" panose="02040502050505030304" charset="0"/>
                <a:cs typeface="Palatino Linotype" panose="02040502050505030304" charset="0"/>
              </a:rPr>
              <a:t>O biodiversitate susținută și echilibrată</a:t>
            </a:r>
          </a:p>
          <a:p>
            <a:r>
              <a:rPr lang="en-US">
                <a:latin typeface="Palatino Linotype" panose="02040502050505030304" charset="0"/>
                <a:cs typeface="Palatino Linotype" panose="02040502050505030304" charset="0"/>
              </a:rPr>
              <a:t>poate îmbunătăți calitatea vieții în orașe.</a:t>
            </a:r>
          </a:p>
        </p:txBody>
      </p:sp>
      <p:sp>
        <p:nvSpPr>
          <p:cNvPr id="7" name="Text Box 6"/>
          <p:cNvSpPr txBox="1"/>
          <p:nvPr/>
        </p:nvSpPr>
        <p:spPr>
          <a:xfrm>
            <a:off x="283210" y="1758315"/>
            <a:ext cx="5844540" cy="645160"/>
          </a:xfrm>
          <a:prstGeom prst="rect">
            <a:avLst/>
          </a:prstGeom>
          <a:noFill/>
        </p:spPr>
        <p:txBody>
          <a:bodyPr wrap="square" rtlCol="0" anchor="t">
            <a:spAutoFit/>
          </a:bodyPr>
          <a:lstStyle/>
          <a:p>
            <a:r>
              <a:rPr lang="ro-RO" altLang="en-US">
                <a:latin typeface="Palatino Linotype" panose="02040502050505030304" charset="0"/>
                <a:cs typeface="Palatino Linotype" panose="02040502050505030304" charset="0"/>
              </a:rPr>
              <a:t>10. </a:t>
            </a:r>
            <a:r>
              <a:rPr lang="en-US">
                <a:latin typeface="Palatino Linotype" panose="02040502050505030304" charset="0"/>
                <a:cs typeface="Palatino Linotype" panose="02040502050505030304" charset="0"/>
              </a:rPr>
              <a:t>Aș dori să învăț mai multe despre relația dintre om și biodiversitatea urbană.</a:t>
            </a:r>
          </a:p>
        </p:txBody>
      </p:sp>
      <p:pic>
        <p:nvPicPr>
          <p:cNvPr id="21" name="Content Placeholder 20"/>
          <p:cNvPicPr>
            <a:picLocks noGrp="1" noChangeAspect="1"/>
          </p:cNvPicPr>
          <p:nvPr>
            <p:ph idx="1"/>
          </p:nvPr>
        </p:nvPicPr>
        <p:blipFill>
          <a:blip r:embed="rId2"/>
          <a:stretch>
            <a:fillRect/>
          </a:stretch>
        </p:blipFill>
        <p:spPr>
          <a:xfrm>
            <a:off x="5944870" y="52705"/>
            <a:ext cx="3933825" cy="993140"/>
          </a:xfrm>
          <a:prstGeom prst="rect">
            <a:avLst/>
          </a:prstGeom>
        </p:spPr>
      </p:pic>
      <p:pic>
        <p:nvPicPr>
          <p:cNvPr id="23" name="Picture 22"/>
          <p:cNvPicPr>
            <a:picLocks noChangeAspect="1"/>
          </p:cNvPicPr>
          <p:nvPr/>
        </p:nvPicPr>
        <p:blipFill>
          <a:blip r:embed="rId3"/>
          <a:stretch>
            <a:fillRect/>
          </a:stretch>
        </p:blipFill>
        <p:spPr>
          <a:xfrm>
            <a:off x="5944870" y="872490"/>
            <a:ext cx="3773170" cy="861060"/>
          </a:xfrm>
          <a:prstGeom prst="rect">
            <a:avLst/>
          </a:prstGeom>
        </p:spPr>
      </p:pic>
      <p:pic>
        <p:nvPicPr>
          <p:cNvPr id="25" name="Picture 24"/>
          <p:cNvPicPr>
            <a:picLocks noChangeAspect="1"/>
          </p:cNvPicPr>
          <p:nvPr/>
        </p:nvPicPr>
        <p:blipFill>
          <a:blip r:embed="rId4"/>
          <a:stretch>
            <a:fillRect/>
          </a:stretch>
        </p:blipFill>
        <p:spPr>
          <a:xfrm>
            <a:off x="5837555" y="1584325"/>
            <a:ext cx="4142740" cy="933450"/>
          </a:xfrm>
          <a:prstGeom prst="rect">
            <a:avLst/>
          </a:prstGeom>
        </p:spPr>
      </p:pic>
      <p:sp>
        <p:nvSpPr>
          <p:cNvPr id="11" name="Text Box 10"/>
          <p:cNvSpPr txBox="1"/>
          <p:nvPr/>
        </p:nvSpPr>
        <p:spPr>
          <a:xfrm>
            <a:off x="203200" y="2908300"/>
            <a:ext cx="10563225" cy="3057525"/>
          </a:xfrm>
          <a:prstGeom prst="rect">
            <a:avLst/>
          </a:prstGeom>
          <a:noFill/>
        </p:spPr>
        <p:txBody>
          <a:bodyPr wrap="square" rtlCol="0" anchor="t">
            <a:noAutofit/>
          </a:bodyPr>
          <a:lstStyle/>
          <a:p>
            <a:pPr marL="0" indent="0">
              <a:buNone/>
            </a:pPr>
            <a:r>
              <a:rPr lang="ro-RO" altLang="en-US" sz="2000">
                <a:latin typeface="Palatino Linotype" panose="02040502050505030304" charset="0"/>
                <a:cs typeface="Palatino Linotype" panose="02040502050505030304" charset="0"/>
                <a:sym typeface="+mn-ea"/>
              </a:rPr>
              <a:t>    După efectuarea chestionarului, am primit un total de</a:t>
            </a:r>
            <a:r>
              <a:rPr lang="ro-RO" altLang="en-US" sz="2000" b="1">
                <a:latin typeface="Palatino Linotype" panose="02040502050505030304" charset="0"/>
                <a:cs typeface="Palatino Linotype" panose="02040502050505030304" charset="0"/>
                <a:sym typeface="+mn-ea"/>
              </a:rPr>
              <a:t> 94 de răspunsuri</a:t>
            </a:r>
            <a:r>
              <a:rPr lang="ro-RO" altLang="en-US" sz="2000">
                <a:latin typeface="Palatino Linotype" panose="02040502050505030304" charset="0"/>
                <a:cs typeface="Palatino Linotype" panose="02040502050505030304" charset="0"/>
                <a:sym typeface="+mn-ea"/>
              </a:rPr>
              <a:t> din partea participanților din </a:t>
            </a:r>
            <a:r>
              <a:rPr lang="ro-RO" altLang="en-US" sz="2000" b="1">
                <a:latin typeface="Palatino Linotype" panose="02040502050505030304" charset="0"/>
                <a:cs typeface="Palatino Linotype" panose="02040502050505030304" charset="0"/>
                <a:sym typeface="+mn-ea"/>
              </a:rPr>
              <a:t>diverse categorii sociale</a:t>
            </a:r>
            <a:r>
              <a:rPr lang="ro-RO" altLang="en-US" sz="2000">
                <a:latin typeface="Palatino Linotype" panose="02040502050505030304" charset="0"/>
                <a:cs typeface="Palatino Linotype" panose="02040502050505030304" charset="0"/>
                <a:sym typeface="+mn-ea"/>
              </a:rPr>
              <a:t> și cu</a:t>
            </a:r>
            <a:r>
              <a:rPr lang="ro-RO" altLang="en-US" sz="2000" b="1">
                <a:latin typeface="Palatino Linotype" panose="02040502050505030304" charset="0"/>
                <a:cs typeface="Palatino Linotype" panose="02040502050505030304" charset="0"/>
                <a:sym typeface="+mn-ea"/>
              </a:rPr>
              <a:t> niveluri variate de educație</a:t>
            </a:r>
            <a:r>
              <a:rPr lang="ro-RO" altLang="en-US" sz="2000">
                <a:latin typeface="Palatino Linotype" panose="02040502050505030304" charset="0"/>
                <a:cs typeface="Palatino Linotype" panose="02040502050505030304" charset="0"/>
                <a:sym typeface="+mn-ea"/>
              </a:rPr>
              <a:t>, incluzând liceul, studii postliceale și universitare, având vârste cuprinse între </a:t>
            </a:r>
            <a:r>
              <a:rPr lang="ro-RO" altLang="en-US" sz="2000" b="1">
                <a:latin typeface="Palatino Linotype" panose="02040502050505030304" charset="0"/>
                <a:cs typeface="Palatino Linotype" panose="02040502050505030304" charset="0"/>
                <a:sym typeface="+mn-ea"/>
              </a:rPr>
              <a:t>20 și 71 de ani.</a:t>
            </a:r>
            <a:endParaRPr lang="ro-RO" altLang="en-US" sz="2000">
              <a:latin typeface="Palatino Linotype" panose="02040502050505030304" charset="0"/>
              <a:cs typeface="Palatino Linotype" panose="02040502050505030304" charset="0"/>
            </a:endParaRPr>
          </a:p>
          <a:p>
            <a:pPr marL="0" indent="0">
              <a:buNone/>
            </a:pPr>
            <a:r>
              <a:rPr lang="ro-RO" altLang="en-US" sz="2000">
                <a:latin typeface="Palatino Linotype" panose="02040502050505030304" charset="0"/>
                <a:cs typeface="Palatino Linotype" panose="02040502050505030304" charset="0"/>
                <a:sym typeface="+mn-ea"/>
              </a:rPr>
              <a:t>Rezultatul predominant al chestionarului indică faptul că</a:t>
            </a:r>
            <a:r>
              <a:rPr lang="ro-RO" altLang="en-US" sz="2000" b="1">
                <a:latin typeface="Palatino Linotype" panose="02040502050505030304" charset="0"/>
                <a:cs typeface="Palatino Linotype" panose="02040502050505030304" charset="0"/>
                <a:sym typeface="+mn-ea"/>
              </a:rPr>
              <a:t> majoritatea</a:t>
            </a:r>
            <a:r>
              <a:rPr lang="ro-RO" altLang="en-US" sz="2000">
                <a:latin typeface="Palatino Linotype" panose="02040502050505030304" charset="0"/>
                <a:cs typeface="Palatino Linotype" panose="02040502050505030304" charset="0"/>
                <a:sym typeface="+mn-ea"/>
              </a:rPr>
              <a:t> participanților au un </a:t>
            </a:r>
            <a:r>
              <a:rPr lang="ro-RO" altLang="en-US" sz="2000" b="1">
                <a:latin typeface="Palatino Linotype" panose="02040502050505030304" charset="0"/>
                <a:cs typeface="Palatino Linotype" panose="02040502050505030304" charset="0"/>
                <a:sym typeface="+mn-ea"/>
              </a:rPr>
              <a:t>nivel </a:t>
            </a:r>
            <a:r>
              <a:rPr lang="en-US" altLang="ro-RO" sz="2000" b="1">
                <a:latin typeface="Palatino Linotype" panose="02040502050505030304" charset="0"/>
                <a:cs typeface="Palatino Linotype" panose="02040502050505030304" charset="0"/>
                <a:sym typeface="+mn-ea"/>
              </a:rPr>
              <a:t>de educa</a:t>
            </a:r>
            <a:r>
              <a:rPr lang="ro-RO" altLang="ro-RO" sz="2000" b="1">
                <a:latin typeface="Palatino Linotype" panose="02040502050505030304" charset="0"/>
                <a:cs typeface="Palatino Linotype" panose="02040502050505030304" charset="0"/>
                <a:sym typeface="+mn-ea"/>
              </a:rPr>
              <a:t>ție</a:t>
            </a:r>
            <a:r>
              <a:rPr lang="ro-RO" altLang="en-US" sz="2000" b="1">
                <a:latin typeface="Palatino Linotype" panose="02040502050505030304" charset="0"/>
                <a:cs typeface="Palatino Linotype" panose="02040502050505030304" charset="0"/>
                <a:sym typeface="+mn-ea"/>
              </a:rPr>
              <a:t> universitar.</a:t>
            </a:r>
            <a:r>
              <a:rPr lang="ro-RO" altLang="en-US" sz="2000">
                <a:latin typeface="Palatino Linotype" panose="02040502050505030304" charset="0"/>
                <a:cs typeface="Palatino Linotype" panose="02040502050505030304" charset="0"/>
                <a:sym typeface="+mn-ea"/>
              </a:rPr>
              <a:t> Acest aspect poate influența interpretarea și analiza datelor colectate în cadrul chestionarului.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8581</Words>
  <Application>Microsoft Office PowerPoint</Application>
  <PresentationFormat>Ecran lat</PresentationFormat>
  <Paragraphs>106</Paragraphs>
  <Slides>10</Slides>
  <Notes>0</Notes>
  <HiddenSlides>0</HiddenSlides>
  <MMClips>0</MMClips>
  <ScaleCrop>false</ScaleCrop>
  <HeadingPairs>
    <vt:vector size="4" baseType="variant">
      <vt:variant>
        <vt:lpstr>Temă</vt:lpstr>
      </vt:variant>
      <vt:variant>
        <vt:i4>1</vt:i4>
      </vt:variant>
      <vt:variant>
        <vt:lpstr>Titluri diapozitive</vt:lpstr>
      </vt:variant>
      <vt:variant>
        <vt:i4>10</vt:i4>
      </vt:variant>
    </vt:vector>
  </HeadingPairs>
  <TitlesOfParts>
    <vt:vector size="11" baseType="lpstr">
      <vt:lpstr>Office Theme</vt:lpstr>
      <vt:lpstr>Case study regarding the attitude of the population towards the development of the banks of Săsar</vt:lpstr>
      <vt:lpstr>Expunere inițială</vt:lpstr>
      <vt:lpstr> Obiectivul lucrării</vt:lpstr>
      <vt:lpstr>Importanța florei urbane</vt:lpstr>
      <vt:lpstr>Prezentare PowerPoint</vt:lpstr>
      <vt:lpstr>Prezentare PowerPoint</vt:lpstr>
      <vt:lpstr>Prezentare PowerPoint</vt:lpstr>
      <vt:lpstr>Prezentare PowerPoint</vt:lpstr>
      <vt:lpstr>Prezentare PowerPoint</vt:lpstr>
      <vt:lpstr>Bibliografie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XGEN</dc:title>
  <dc:creator>Ionut Balanean</dc:creator>
  <cp:lastModifiedBy>rogneandaria8@gmail.com</cp:lastModifiedBy>
  <cp:revision>9</cp:revision>
  <dcterms:created xsi:type="dcterms:W3CDTF">2022-11-16T09:30:00Z</dcterms:created>
  <dcterms:modified xsi:type="dcterms:W3CDTF">2024-05-17T15:14:58Z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58b62f-6f94-46bd-8089-18e64b0a9abb_Enabled">
    <vt:lpwstr>true</vt:lpwstr>
  </property>
  <property fmtid="{D5CDD505-2E9C-101B-9397-08002B2CF9AE}" pid="3" name="MSIP_Label_5b58b62f-6f94-46bd-8089-18e64b0a9abb_SetDate">
    <vt:lpwstr>2023-10-27T07:10:01Z</vt:lpwstr>
  </property>
  <property fmtid="{D5CDD505-2E9C-101B-9397-08002B2CF9AE}" pid="4" name="MSIP_Label_5b58b62f-6f94-46bd-8089-18e64b0a9abb_Method">
    <vt:lpwstr>Standard</vt:lpwstr>
  </property>
  <property fmtid="{D5CDD505-2E9C-101B-9397-08002B2CF9AE}" pid="5" name="MSIP_Label_5b58b62f-6f94-46bd-8089-18e64b0a9abb_Name">
    <vt:lpwstr>defa4170-0d19-0005-0004-bc88714345d2</vt:lpwstr>
  </property>
  <property fmtid="{D5CDD505-2E9C-101B-9397-08002B2CF9AE}" pid="6" name="MSIP_Label_5b58b62f-6f94-46bd-8089-18e64b0a9abb_SiteId">
    <vt:lpwstr>a6eb79fa-c4a9-4cce-818d-b85274d15305</vt:lpwstr>
  </property>
  <property fmtid="{D5CDD505-2E9C-101B-9397-08002B2CF9AE}" pid="7" name="MSIP_Label_5b58b62f-6f94-46bd-8089-18e64b0a9abb_ActionId">
    <vt:lpwstr>2cd14b58-11e0-4307-8785-27378c20c99b</vt:lpwstr>
  </property>
  <property fmtid="{D5CDD505-2E9C-101B-9397-08002B2CF9AE}" pid="8" name="MSIP_Label_5b58b62f-6f94-46bd-8089-18e64b0a9abb_ContentBits">
    <vt:lpwstr>0</vt:lpwstr>
  </property>
  <property fmtid="{D5CDD505-2E9C-101B-9397-08002B2CF9AE}" pid="9" name="ICV">
    <vt:lpwstr>C7B8F63B45344BD5B7B0940818FA5DE1_13</vt:lpwstr>
  </property>
  <property fmtid="{D5CDD505-2E9C-101B-9397-08002B2CF9AE}" pid="10" name="KSOProductBuildVer">
    <vt:lpwstr>1033-12.2.0.16909</vt:lpwstr>
  </property>
</Properties>
</file>