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3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8" r:id="rId4"/>
    <p:sldId id="261" r:id="rId5"/>
    <p:sldId id="262" r:id="rId6"/>
    <p:sldId id="272" r:id="rId7"/>
    <p:sldId id="273" r:id="rId8"/>
    <p:sldId id="275" r:id="rId9"/>
    <p:sldId id="274" r:id="rId10"/>
    <p:sldId id="276" r:id="rId11"/>
    <p:sldId id="27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31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250" autoAdjust="0"/>
    <p:restoredTop sz="94660"/>
  </p:normalViewPr>
  <p:slideViewPr>
    <p:cSldViewPr snapToGrid="0">
      <p:cViewPr varScale="1">
        <p:scale>
          <a:sx n="99" d="100"/>
          <a:sy n="99" d="100"/>
        </p:scale>
        <p:origin x="90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054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5E325-9917-484C-8BD4-2B79BE90A1A1}" type="doc">
      <dgm:prSet loTypeId="urn:microsoft.com/office/officeart/2016/7/layout/LinearBlockProcessNumbered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5470F35-5BB3-4518-BDEF-361DDAB20319}">
      <dgm:prSet/>
      <dgm:spPr/>
      <dgm:t>
        <a:bodyPr/>
        <a:lstStyle/>
        <a:p>
          <a:r>
            <a:rPr lang="ro-MD"/>
            <a:t>Ușurință și rapiditate în căutarea căminului cel mai potrivit</a:t>
          </a:r>
          <a:endParaRPr lang="en-US"/>
        </a:p>
      </dgm:t>
    </dgm:pt>
    <dgm:pt modelId="{1BF5736D-8F96-4496-94CB-3160F206073B}" type="parTrans" cxnId="{64DF7429-650A-4D9C-A002-F0C33672D6E8}">
      <dgm:prSet/>
      <dgm:spPr/>
      <dgm:t>
        <a:bodyPr/>
        <a:lstStyle/>
        <a:p>
          <a:endParaRPr lang="en-US"/>
        </a:p>
      </dgm:t>
    </dgm:pt>
    <dgm:pt modelId="{052A7C90-09A6-4452-A75E-B5E8574F1F67}" type="sibTrans" cxnId="{64DF7429-650A-4D9C-A002-F0C33672D6E8}">
      <dgm:prSet phldrT="01" phldr="0"/>
      <dgm:spPr/>
      <dgm:t>
        <a:bodyPr/>
        <a:lstStyle/>
        <a:p>
          <a:r>
            <a:rPr lang="en-US"/>
            <a:t>01</a:t>
          </a:r>
        </a:p>
      </dgm:t>
    </dgm:pt>
    <dgm:pt modelId="{D69D42BC-353A-4943-A957-301D1F0C6C48}">
      <dgm:prSet/>
      <dgm:spPr/>
      <dgm:t>
        <a:bodyPr/>
        <a:lstStyle/>
        <a:p>
          <a:r>
            <a:rPr lang="ro-MD"/>
            <a:t>Eficiența sporită și economisirea timpului</a:t>
          </a:r>
          <a:endParaRPr lang="en-US"/>
        </a:p>
      </dgm:t>
    </dgm:pt>
    <dgm:pt modelId="{EAD3CB91-FE6A-4161-979C-5171F1FCCD43}" type="parTrans" cxnId="{0A19CAC8-F86C-4968-98B0-D9EA1BDD7526}">
      <dgm:prSet/>
      <dgm:spPr/>
      <dgm:t>
        <a:bodyPr/>
        <a:lstStyle/>
        <a:p>
          <a:endParaRPr lang="en-US"/>
        </a:p>
      </dgm:t>
    </dgm:pt>
    <dgm:pt modelId="{ACA13AF0-F1F3-4189-A2BA-71802AE9030F}" type="sibTrans" cxnId="{0A19CAC8-F86C-4968-98B0-D9EA1BDD7526}">
      <dgm:prSet phldrT="02" phldr="0"/>
      <dgm:spPr/>
      <dgm:t>
        <a:bodyPr/>
        <a:lstStyle/>
        <a:p>
          <a:r>
            <a:rPr lang="en-US"/>
            <a:t>02</a:t>
          </a:r>
        </a:p>
      </dgm:t>
    </dgm:pt>
    <dgm:pt modelId="{C76ECF96-2926-40FB-908E-335A816AB5D2}">
      <dgm:prSet/>
      <dgm:spPr/>
      <dgm:t>
        <a:bodyPr/>
        <a:lstStyle/>
        <a:p>
          <a:r>
            <a:rPr lang="ro-MD"/>
            <a:t>Îmbunătățirea calității vieții în cămin</a:t>
          </a:r>
          <a:endParaRPr lang="en-US"/>
        </a:p>
      </dgm:t>
    </dgm:pt>
    <dgm:pt modelId="{74A107F6-9D8C-4523-A9D2-CA65F1BCBA7C}" type="parTrans" cxnId="{C29A1143-156D-492F-A2FF-243CE4C51BEB}">
      <dgm:prSet/>
      <dgm:spPr/>
      <dgm:t>
        <a:bodyPr/>
        <a:lstStyle/>
        <a:p>
          <a:endParaRPr lang="en-US"/>
        </a:p>
      </dgm:t>
    </dgm:pt>
    <dgm:pt modelId="{7E97D30B-594C-470C-8E8C-374CB5A873BD}" type="sibTrans" cxnId="{C29A1143-156D-492F-A2FF-243CE4C51BEB}">
      <dgm:prSet phldrT="03" phldr="0"/>
      <dgm:spPr/>
      <dgm:t>
        <a:bodyPr/>
        <a:lstStyle/>
        <a:p>
          <a:r>
            <a:rPr lang="en-US"/>
            <a:t>03</a:t>
          </a:r>
        </a:p>
      </dgm:t>
    </dgm:pt>
    <dgm:pt modelId="{357F2F38-DF5D-4815-81F7-CC257AEA43ED}">
      <dgm:prSet/>
      <dgm:spPr/>
      <dgm:t>
        <a:bodyPr/>
        <a:lstStyle/>
        <a:p>
          <a:r>
            <a:rPr lang="ro-MD"/>
            <a:t>Rapiditate și eficiență în rezolvarea problemelor tehnice, și nu numai</a:t>
          </a:r>
          <a:endParaRPr lang="en-US"/>
        </a:p>
      </dgm:t>
    </dgm:pt>
    <dgm:pt modelId="{D7B79F1B-2BF8-4B56-B3FD-31A5A0B38443}" type="parTrans" cxnId="{69F35A7F-58C4-4F6B-88CB-E5B851FDAA69}">
      <dgm:prSet/>
      <dgm:spPr/>
      <dgm:t>
        <a:bodyPr/>
        <a:lstStyle/>
        <a:p>
          <a:endParaRPr lang="en-US"/>
        </a:p>
      </dgm:t>
    </dgm:pt>
    <dgm:pt modelId="{B82BE069-9D8A-4B1A-ABBE-9485310ADC92}" type="sibTrans" cxnId="{69F35A7F-58C4-4F6B-88CB-E5B851FDAA69}">
      <dgm:prSet phldrT="04" phldr="0"/>
      <dgm:spPr/>
      <dgm:t>
        <a:bodyPr/>
        <a:lstStyle/>
        <a:p>
          <a:r>
            <a:rPr lang="en-US"/>
            <a:t>04</a:t>
          </a:r>
        </a:p>
      </dgm:t>
    </dgm:pt>
    <dgm:pt modelId="{FC5F88DE-B00E-4438-83B5-B3DE0D673E1B}" type="pres">
      <dgm:prSet presAssocID="{4E45E325-9917-484C-8BD4-2B79BE90A1A1}" presName="Name0" presStyleCnt="0">
        <dgm:presLayoutVars>
          <dgm:animLvl val="lvl"/>
          <dgm:resizeHandles val="exact"/>
        </dgm:presLayoutVars>
      </dgm:prSet>
      <dgm:spPr/>
    </dgm:pt>
    <dgm:pt modelId="{F2A8E78A-F8F8-4209-AA2E-AA489FB3EAFD}" type="pres">
      <dgm:prSet presAssocID="{65470F35-5BB3-4518-BDEF-361DDAB20319}" presName="compositeNode" presStyleCnt="0">
        <dgm:presLayoutVars>
          <dgm:bulletEnabled val="1"/>
        </dgm:presLayoutVars>
      </dgm:prSet>
      <dgm:spPr/>
    </dgm:pt>
    <dgm:pt modelId="{15542286-B244-4BCF-B3DB-06746FB9C74D}" type="pres">
      <dgm:prSet presAssocID="{65470F35-5BB3-4518-BDEF-361DDAB20319}" presName="bgRect" presStyleLbl="alignNode1" presStyleIdx="0" presStyleCnt="4"/>
      <dgm:spPr/>
    </dgm:pt>
    <dgm:pt modelId="{FE8A9067-09F9-4F48-AC08-F6E336FBF546}" type="pres">
      <dgm:prSet presAssocID="{052A7C90-09A6-4452-A75E-B5E8574F1F67}" presName="sibTransNodeRect" presStyleLbl="alignNode1" presStyleIdx="0" presStyleCnt="4">
        <dgm:presLayoutVars>
          <dgm:chMax val="0"/>
          <dgm:bulletEnabled val="1"/>
        </dgm:presLayoutVars>
      </dgm:prSet>
      <dgm:spPr/>
    </dgm:pt>
    <dgm:pt modelId="{79DB2F36-2192-4442-986D-336FD4DDFCEC}" type="pres">
      <dgm:prSet presAssocID="{65470F35-5BB3-4518-BDEF-361DDAB20319}" presName="nodeRect" presStyleLbl="alignNode1" presStyleIdx="0" presStyleCnt="4">
        <dgm:presLayoutVars>
          <dgm:bulletEnabled val="1"/>
        </dgm:presLayoutVars>
      </dgm:prSet>
      <dgm:spPr/>
    </dgm:pt>
    <dgm:pt modelId="{C111B10C-E847-45BA-9085-3339452B29BB}" type="pres">
      <dgm:prSet presAssocID="{052A7C90-09A6-4452-A75E-B5E8574F1F67}" presName="sibTrans" presStyleCnt="0"/>
      <dgm:spPr/>
    </dgm:pt>
    <dgm:pt modelId="{36D8BEA7-D65B-479F-B477-B355029EF888}" type="pres">
      <dgm:prSet presAssocID="{D69D42BC-353A-4943-A957-301D1F0C6C48}" presName="compositeNode" presStyleCnt="0">
        <dgm:presLayoutVars>
          <dgm:bulletEnabled val="1"/>
        </dgm:presLayoutVars>
      </dgm:prSet>
      <dgm:spPr/>
    </dgm:pt>
    <dgm:pt modelId="{4CA078F3-A2A3-4B7C-96B8-3E7211BAB5C6}" type="pres">
      <dgm:prSet presAssocID="{D69D42BC-353A-4943-A957-301D1F0C6C48}" presName="bgRect" presStyleLbl="alignNode1" presStyleIdx="1" presStyleCnt="4"/>
      <dgm:spPr/>
    </dgm:pt>
    <dgm:pt modelId="{9760780D-4C3E-4264-ABDE-1733218FA3E3}" type="pres">
      <dgm:prSet presAssocID="{ACA13AF0-F1F3-4189-A2BA-71802AE9030F}" presName="sibTransNodeRect" presStyleLbl="alignNode1" presStyleIdx="1" presStyleCnt="4">
        <dgm:presLayoutVars>
          <dgm:chMax val="0"/>
          <dgm:bulletEnabled val="1"/>
        </dgm:presLayoutVars>
      </dgm:prSet>
      <dgm:spPr/>
    </dgm:pt>
    <dgm:pt modelId="{9ACEEA25-D036-404F-A6DF-5EE7BBAAE292}" type="pres">
      <dgm:prSet presAssocID="{D69D42BC-353A-4943-A957-301D1F0C6C48}" presName="nodeRect" presStyleLbl="alignNode1" presStyleIdx="1" presStyleCnt="4">
        <dgm:presLayoutVars>
          <dgm:bulletEnabled val="1"/>
        </dgm:presLayoutVars>
      </dgm:prSet>
      <dgm:spPr/>
    </dgm:pt>
    <dgm:pt modelId="{183CAA02-7F7E-45C0-A006-54475252F36C}" type="pres">
      <dgm:prSet presAssocID="{ACA13AF0-F1F3-4189-A2BA-71802AE9030F}" presName="sibTrans" presStyleCnt="0"/>
      <dgm:spPr/>
    </dgm:pt>
    <dgm:pt modelId="{031922ED-5DCF-4674-95E7-52A8EE319F26}" type="pres">
      <dgm:prSet presAssocID="{C76ECF96-2926-40FB-908E-335A816AB5D2}" presName="compositeNode" presStyleCnt="0">
        <dgm:presLayoutVars>
          <dgm:bulletEnabled val="1"/>
        </dgm:presLayoutVars>
      </dgm:prSet>
      <dgm:spPr/>
    </dgm:pt>
    <dgm:pt modelId="{C72304E1-3A7B-4DDB-B239-914246D1651A}" type="pres">
      <dgm:prSet presAssocID="{C76ECF96-2926-40FB-908E-335A816AB5D2}" presName="bgRect" presStyleLbl="alignNode1" presStyleIdx="2" presStyleCnt="4"/>
      <dgm:spPr/>
    </dgm:pt>
    <dgm:pt modelId="{AF4A4AF9-D866-41FC-82FB-975FBC190BE5}" type="pres">
      <dgm:prSet presAssocID="{7E97D30B-594C-470C-8E8C-374CB5A873BD}" presName="sibTransNodeRect" presStyleLbl="alignNode1" presStyleIdx="2" presStyleCnt="4">
        <dgm:presLayoutVars>
          <dgm:chMax val="0"/>
          <dgm:bulletEnabled val="1"/>
        </dgm:presLayoutVars>
      </dgm:prSet>
      <dgm:spPr/>
    </dgm:pt>
    <dgm:pt modelId="{3C1804D2-EB31-4A0C-81F2-ADD82CD8F1C7}" type="pres">
      <dgm:prSet presAssocID="{C76ECF96-2926-40FB-908E-335A816AB5D2}" presName="nodeRect" presStyleLbl="alignNode1" presStyleIdx="2" presStyleCnt="4">
        <dgm:presLayoutVars>
          <dgm:bulletEnabled val="1"/>
        </dgm:presLayoutVars>
      </dgm:prSet>
      <dgm:spPr/>
    </dgm:pt>
    <dgm:pt modelId="{52A96126-7205-453A-B552-CDFD75E7C282}" type="pres">
      <dgm:prSet presAssocID="{7E97D30B-594C-470C-8E8C-374CB5A873BD}" presName="sibTrans" presStyleCnt="0"/>
      <dgm:spPr/>
    </dgm:pt>
    <dgm:pt modelId="{C60FC8E7-1D67-4ED0-A2EC-49FBD12BDD13}" type="pres">
      <dgm:prSet presAssocID="{357F2F38-DF5D-4815-81F7-CC257AEA43ED}" presName="compositeNode" presStyleCnt="0">
        <dgm:presLayoutVars>
          <dgm:bulletEnabled val="1"/>
        </dgm:presLayoutVars>
      </dgm:prSet>
      <dgm:spPr/>
    </dgm:pt>
    <dgm:pt modelId="{FA1F7F64-463A-489A-9737-E68A14C2AFC2}" type="pres">
      <dgm:prSet presAssocID="{357F2F38-DF5D-4815-81F7-CC257AEA43ED}" presName="bgRect" presStyleLbl="alignNode1" presStyleIdx="3" presStyleCnt="4"/>
      <dgm:spPr/>
    </dgm:pt>
    <dgm:pt modelId="{FF11AC9F-F70A-46BC-A2A9-03CFDA91D323}" type="pres">
      <dgm:prSet presAssocID="{B82BE069-9D8A-4B1A-ABBE-9485310ADC92}" presName="sibTransNodeRect" presStyleLbl="alignNode1" presStyleIdx="3" presStyleCnt="4">
        <dgm:presLayoutVars>
          <dgm:chMax val="0"/>
          <dgm:bulletEnabled val="1"/>
        </dgm:presLayoutVars>
      </dgm:prSet>
      <dgm:spPr/>
    </dgm:pt>
    <dgm:pt modelId="{60C576A8-C163-46D1-9065-46491DD8B4B7}" type="pres">
      <dgm:prSet presAssocID="{357F2F38-DF5D-4815-81F7-CC257AEA43ED}" presName="nodeRect" presStyleLbl="alignNode1" presStyleIdx="3" presStyleCnt="4">
        <dgm:presLayoutVars>
          <dgm:bulletEnabled val="1"/>
        </dgm:presLayoutVars>
      </dgm:prSet>
      <dgm:spPr/>
    </dgm:pt>
  </dgm:ptLst>
  <dgm:cxnLst>
    <dgm:cxn modelId="{10AF8D02-2BF6-4819-9B42-7E1584316F98}" type="presOf" srcId="{357F2F38-DF5D-4815-81F7-CC257AEA43ED}" destId="{60C576A8-C163-46D1-9065-46491DD8B4B7}" srcOrd="1" destOrd="0" presId="urn:microsoft.com/office/officeart/2016/7/layout/LinearBlockProcessNumbered"/>
    <dgm:cxn modelId="{D8ABA00B-D9AE-4539-8500-0125E062A90D}" type="presOf" srcId="{65470F35-5BB3-4518-BDEF-361DDAB20319}" destId="{79DB2F36-2192-4442-986D-336FD4DDFCEC}" srcOrd="1" destOrd="0" presId="urn:microsoft.com/office/officeart/2016/7/layout/LinearBlockProcessNumbered"/>
    <dgm:cxn modelId="{F8D00B14-D238-4ED4-8C7C-7C072C054DE3}" type="presOf" srcId="{65470F35-5BB3-4518-BDEF-361DDAB20319}" destId="{15542286-B244-4BCF-B3DB-06746FB9C74D}" srcOrd="0" destOrd="0" presId="urn:microsoft.com/office/officeart/2016/7/layout/LinearBlockProcessNumbered"/>
    <dgm:cxn modelId="{C16C751F-B8BA-47C6-AC52-16D27452CA37}" type="presOf" srcId="{C76ECF96-2926-40FB-908E-335A816AB5D2}" destId="{C72304E1-3A7B-4DDB-B239-914246D1651A}" srcOrd="0" destOrd="0" presId="urn:microsoft.com/office/officeart/2016/7/layout/LinearBlockProcessNumbered"/>
    <dgm:cxn modelId="{64DF7429-650A-4D9C-A002-F0C33672D6E8}" srcId="{4E45E325-9917-484C-8BD4-2B79BE90A1A1}" destId="{65470F35-5BB3-4518-BDEF-361DDAB20319}" srcOrd="0" destOrd="0" parTransId="{1BF5736D-8F96-4496-94CB-3160F206073B}" sibTransId="{052A7C90-09A6-4452-A75E-B5E8574F1F67}"/>
    <dgm:cxn modelId="{B614332D-DE6B-49C7-ABC0-505658380531}" type="presOf" srcId="{357F2F38-DF5D-4815-81F7-CC257AEA43ED}" destId="{FA1F7F64-463A-489A-9737-E68A14C2AFC2}" srcOrd="0" destOrd="0" presId="urn:microsoft.com/office/officeart/2016/7/layout/LinearBlockProcessNumbered"/>
    <dgm:cxn modelId="{C94AC42D-E9D0-40DF-A010-9970FE8072F0}" type="presOf" srcId="{D69D42BC-353A-4943-A957-301D1F0C6C48}" destId="{9ACEEA25-D036-404F-A6DF-5EE7BBAAE292}" srcOrd="1" destOrd="0" presId="urn:microsoft.com/office/officeart/2016/7/layout/LinearBlockProcessNumbered"/>
    <dgm:cxn modelId="{FED0053E-CAC3-4233-ADD8-4986A04DF66E}" type="presOf" srcId="{B82BE069-9D8A-4B1A-ABBE-9485310ADC92}" destId="{FF11AC9F-F70A-46BC-A2A9-03CFDA91D323}" srcOrd="0" destOrd="0" presId="urn:microsoft.com/office/officeart/2016/7/layout/LinearBlockProcessNumbered"/>
    <dgm:cxn modelId="{C29A1143-156D-492F-A2FF-243CE4C51BEB}" srcId="{4E45E325-9917-484C-8BD4-2B79BE90A1A1}" destId="{C76ECF96-2926-40FB-908E-335A816AB5D2}" srcOrd="2" destOrd="0" parTransId="{74A107F6-9D8C-4523-A9D2-CA65F1BCBA7C}" sibTransId="{7E97D30B-594C-470C-8E8C-374CB5A873BD}"/>
    <dgm:cxn modelId="{3DC59772-EAF7-49E4-9A50-6F91DF49FF0E}" type="presOf" srcId="{052A7C90-09A6-4452-A75E-B5E8574F1F67}" destId="{FE8A9067-09F9-4F48-AC08-F6E336FBF546}" srcOrd="0" destOrd="0" presId="urn:microsoft.com/office/officeart/2016/7/layout/LinearBlockProcessNumbered"/>
    <dgm:cxn modelId="{75F76957-0D34-4F65-9295-5AEE824342B6}" type="presOf" srcId="{4E45E325-9917-484C-8BD4-2B79BE90A1A1}" destId="{FC5F88DE-B00E-4438-83B5-B3DE0D673E1B}" srcOrd="0" destOrd="0" presId="urn:microsoft.com/office/officeart/2016/7/layout/LinearBlockProcessNumbered"/>
    <dgm:cxn modelId="{69F35A7F-58C4-4F6B-88CB-E5B851FDAA69}" srcId="{4E45E325-9917-484C-8BD4-2B79BE90A1A1}" destId="{357F2F38-DF5D-4815-81F7-CC257AEA43ED}" srcOrd="3" destOrd="0" parTransId="{D7B79F1B-2BF8-4B56-B3FD-31A5A0B38443}" sibTransId="{B82BE069-9D8A-4B1A-ABBE-9485310ADC92}"/>
    <dgm:cxn modelId="{0FAA97A7-CC2C-4A09-B1A2-037AE5A36DEA}" type="presOf" srcId="{C76ECF96-2926-40FB-908E-335A816AB5D2}" destId="{3C1804D2-EB31-4A0C-81F2-ADD82CD8F1C7}" srcOrd="1" destOrd="0" presId="urn:microsoft.com/office/officeart/2016/7/layout/LinearBlockProcessNumbered"/>
    <dgm:cxn modelId="{246532A9-8769-4A87-A6FC-61C3C183EACB}" type="presOf" srcId="{7E97D30B-594C-470C-8E8C-374CB5A873BD}" destId="{AF4A4AF9-D866-41FC-82FB-975FBC190BE5}" srcOrd="0" destOrd="0" presId="urn:microsoft.com/office/officeart/2016/7/layout/LinearBlockProcessNumbered"/>
    <dgm:cxn modelId="{F40E48A9-512C-4525-BEB0-273B7389D041}" type="presOf" srcId="{D69D42BC-353A-4943-A957-301D1F0C6C48}" destId="{4CA078F3-A2A3-4B7C-96B8-3E7211BAB5C6}" srcOrd="0" destOrd="0" presId="urn:microsoft.com/office/officeart/2016/7/layout/LinearBlockProcessNumbered"/>
    <dgm:cxn modelId="{0A19CAC8-F86C-4968-98B0-D9EA1BDD7526}" srcId="{4E45E325-9917-484C-8BD4-2B79BE90A1A1}" destId="{D69D42BC-353A-4943-A957-301D1F0C6C48}" srcOrd="1" destOrd="0" parTransId="{EAD3CB91-FE6A-4161-979C-5171F1FCCD43}" sibTransId="{ACA13AF0-F1F3-4189-A2BA-71802AE9030F}"/>
    <dgm:cxn modelId="{25BF68E7-6D73-4E49-9B82-65716AB02E7A}" type="presOf" srcId="{ACA13AF0-F1F3-4189-A2BA-71802AE9030F}" destId="{9760780D-4C3E-4264-ABDE-1733218FA3E3}" srcOrd="0" destOrd="0" presId="urn:microsoft.com/office/officeart/2016/7/layout/LinearBlockProcessNumbered"/>
    <dgm:cxn modelId="{359C58E1-33C1-4127-A39D-47A311F4A54B}" type="presParOf" srcId="{FC5F88DE-B00E-4438-83B5-B3DE0D673E1B}" destId="{F2A8E78A-F8F8-4209-AA2E-AA489FB3EAFD}" srcOrd="0" destOrd="0" presId="urn:microsoft.com/office/officeart/2016/7/layout/LinearBlockProcessNumbered"/>
    <dgm:cxn modelId="{951D5B8B-91FC-457F-9EF8-04DC9C921EEA}" type="presParOf" srcId="{F2A8E78A-F8F8-4209-AA2E-AA489FB3EAFD}" destId="{15542286-B244-4BCF-B3DB-06746FB9C74D}" srcOrd="0" destOrd="0" presId="urn:microsoft.com/office/officeart/2016/7/layout/LinearBlockProcessNumbered"/>
    <dgm:cxn modelId="{F6D2F884-3683-460B-B617-816BE40E47EF}" type="presParOf" srcId="{F2A8E78A-F8F8-4209-AA2E-AA489FB3EAFD}" destId="{FE8A9067-09F9-4F48-AC08-F6E336FBF546}" srcOrd="1" destOrd="0" presId="urn:microsoft.com/office/officeart/2016/7/layout/LinearBlockProcessNumbered"/>
    <dgm:cxn modelId="{2BD61146-A852-461E-8933-6F55BAFE6716}" type="presParOf" srcId="{F2A8E78A-F8F8-4209-AA2E-AA489FB3EAFD}" destId="{79DB2F36-2192-4442-986D-336FD4DDFCEC}" srcOrd="2" destOrd="0" presId="urn:microsoft.com/office/officeart/2016/7/layout/LinearBlockProcessNumbered"/>
    <dgm:cxn modelId="{6C2AF301-8BE8-49ED-A693-B1A913CA48DC}" type="presParOf" srcId="{FC5F88DE-B00E-4438-83B5-B3DE0D673E1B}" destId="{C111B10C-E847-45BA-9085-3339452B29BB}" srcOrd="1" destOrd="0" presId="urn:microsoft.com/office/officeart/2016/7/layout/LinearBlockProcessNumbered"/>
    <dgm:cxn modelId="{D1A33F21-6380-4D82-83DF-A342FFEF2C43}" type="presParOf" srcId="{FC5F88DE-B00E-4438-83B5-B3DE0D673E1B}" destId="{36D8BEA7-D65B-479F-B477-B355029EF888}" srcOrd="2" destOrd="0" presId="urn:microsoft.com/office/officeart/2016/7/layout/LinearBlockProcessNumbered"/>
    <dgm:cxn modelId="{D6F638F3-9904-4BF7-AA84-179D5297B2E8}" type="presParOf" srcId="{36D8BEA7-D65B-479F-B477-B355029EF888}" destId="{4CA078F3-A2A3-4B7C-96B8-3E7211BAB5C6}" srcOrd="0" destOrd="0" presId="urn:microsoft.com/office/officeart/2016/7/layout/LinearBlockProcessNumbered"/>
    <dgm:cxn modelId="{13A43E90-FA02-4568-873B-1E42901E4844}" type="presParOf" srcId="{36D8BEA7-D65B-479F-B477-B355029EF888}" destId="{9760780D-4C3E-4264-ABDE-1733218FA3E3}" srcOrd="1" destOrd="0" presId="urn:microsoft.com/office/officeart/2016/7/layout/LinearBlockProcessNumbered"/>
    <dgm:cxn modelId="{ABDC508F-BE25-4861-A6DA-24AA69CFC3E8}" type="presParOf" srcId="{36D8BEA7-D65B-479F-B477-B355029EF888}" destId="{9ACEEA25-D036-404F-A6DF-5EE7BBAAE292}" srcOrd="2" destOrd="0" presId="urn:microsoft.com/office/officeart/2016/7/layout/LinearBlockProcessNumbered"/>
    <dgm:cxn modelId="{846B4806-A965-4876-80C4-5CF7FFE1FABB}" type="presParOf" srcId="{FC5F88DE-B00E-4438-83B5-B3DE0D673E1B}" destId="{183CAA02-7F7E-45C0-A006-54475252F36C}" srcOrd="3" destOrd="0" presId="urn:microsoft.com/office/officeart/2016/7/layout/LinearBlockProcessNumbered"/>
    <dgm:cxn modelId="{5A929788-5CF3-479B-BBF0-242DA65A19C4}" type="presParOf" srcId="{FC5F88DE-B00E-4438-83B5-B3DE0D673E1B}" destId="{031922ED-5DCF-4674-95E7-52A8EE319F26}" srcOrd="4" destOrd="0" presId="urn:microsoft.com/office/officeart/2016/7/layout/LinearBlockProcessNumbered"/>
    <dgm:cxn modelId="{521EC4C6-AFD7-44EF-8FFA-5B7A189C77E4}" type="presParOf" srcId="{031922ED-5DCF-4674-95E7-52A8EE319F26}" destId="{C72304E1-3A7B-4DDB-B239-914246D1651A}" srcOrd="0" destOrd="0" presId="urn:microsoft.com/office/officeart/2016/7/layout/LinearBlockProcessNumbered"/>
    <dgm:cxn modelId="{2480362A-51F0-4A4D-BBE6-1C07BC0A4651}" type="presParOf" srcId="{031922ED-5DCF-4674-95E7-52A8EE319F26}" destId="{AF4A4AF9-D866-41FC-82FB-975FBC190BE5}" srcOrd="1" destOrd="0" presId="urn:microsoft.com/office/officeart/2016/7/layout/LinearBlockProcessNumbered"/>
    <dgm:cxn modelId="{994C51EF-D9C5-48BD-9B13-DD088FE19D01}" type="presParOf" srcId="{031922ED-5DCF-4674-95E7-52A8EE319F26}" destId="{3C1804D2-EB31-4A0C-81F2-ADD82CD8F1C7}" srcOrd="2" destOrd="0" presId="urn:microsoft.com/office/officeart/2016/7/layout/LinearBlockProcessNumbered"/>
    <dgm:cxn modelId="{23870CC7-DDBD-40E0-9FAC-5326D8EA5C81}" type="presParOf" srcId="{FC5F88DE-B00E-4438-83B5-B3DE0D673E1B}" destId="{52A96126-7205-453A-B552-CDFD75E7C282}" srcOrd="5" destOrd="0" presId="urn:microsoft.com/office/officeart/2016/7/layout/LinearBlockProcessNumbered"/>
    <dgm:cxn modelId="{DEAD6B59-BB58-4F26-89AF-C153B77F23AD}" type="presParOf" srcId="{FC5F88DE-B00E-4438-83B5-B3DE0D673E1B}" destId="{C60FC8E7-1D67-4ED0-A2EC-49FBD12BDD13}" srcOrd="6" destOrd="0" presId="urn:microsoft.com/office/officeart/2016/7/layout/LinearBlockProcessNumbered"/>
    <dgm:cxn modelId="{203264C3-56DA-4DC5-A4E8-4569211A75A8}" type="presParOf" srcId="{C60FC8E7-1D67-4ED0-A2EC-49FBD12BDD13}" destId="{FA1F7F64-463A-489A-9737-E68A14C2AFC2}" srcOrd="0" destOrd="0" presId="urn:microsoft.com/office/officeart/2016/7/layout/LinearBlockProcessNumbered"/>
    <dgm:cxn modelId="{51CC1404-E016-4155-815E-2C6699F504DD}" type="presParOf" srcId="{C60FC8E7-1D67-4ED0-A2EC-49FBD12BDD13}" destId="{FF11AC9F-F70A-46BC-A2A9-03CFDA91D323}" srcOrd="1" destOrd="0" presId="urn:microsoft.com/office/officeart/2016/7/layout/LinearBlockProcessNumbered"/>
    <dgm:cxn modelId="{94176F57-E5F9-4D31-B9BA-8ABC45F2D784}" type="presParOf" srcId="{C60FC8E7-1D67-4ED0-A2EC-49FBD12BDD13}" destId="{60C576A8-C163-46D1-9065-46491DD8B4B7}" srcOrd="2" destOrd="0" presId="urn:microsoft.com/office/officeart/2016/7/layout/LinearBlockProcessNumbered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542286-B244-4BCF-B3DB-06746FB9C74D}">
      <dsp:nvSpPr>
        <dsp:cNvPr id="0" name=""/>
        <dsp:cNvSpPr/>
      </dsp:nvSpPr>
      <dsp:spPr>
        <a:xfrm>
          <a:off x="205" y="688273"/>
          <a:ext cx="2479997" cy="297599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900" kern="1200"/>
            <a:t>Ușurință și rapiditate în căutarea căminului cel mai potrivit</a:t>
          </a:r>
          <a:endParaRPr lang="en-US" sz="1900" kern="1200"/>
        </a:p>
      </dsp:txBody>
      <dsp:txXfrm>
        <a:off x="205" y="1878672"/>
        <a:ext cx="2479997" cy="1785598"/>
      </dsp:txXfrm>
    </dsp:sp>
    <dsp:sp modelId="{FE8A9067-09F9-4F48-AC08-F6E336FBF546}">
      <dsp:nvSpPr>
        <dsp:cNvPr id="0" name=""/>
        <dsp:cNvSpPr/>
      </dsp:nvSpPr>
      <dsp:spPr>
        <a:xfrm>
          <a:off x="205" y="688273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01</a:t>
          </a:r>
        </a:p>
      </dsp:txBody>
      <dsp:txXfrm>
        <a:off x="205" y="688273"/>
        <a:ext cx="2479997" cy="1190398"/>
      </dsp:txXfrm>
    </dsp:sp>
    <dsp:sp modelId="{4CA078F3-A2A3-4B7C-96B8-3E7211BAB5C6}">
      <dsp:nvSpPr>
        <dsp:cNvPr id="0" name=""/>
        <dsp:cNvSpPr/>
      </dsp:nvSpPr>
      <dsp:spPr>
        <a:xfrm>
          <a:off x="2678602" y="688273"/>
          <a:ext cx="2479997" cy="2975996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900" kern="1200"/>
            <a:t>Eficiența sporită și economisirea timpului</a:t>
          </a:r>
          <a:endParaRPr lang="en-US" sz="1900" kern="1200"/>
        </a:p>
      </dsp:txBody>
      <dsp:txXfrm>
        <a:off x="2678602" y="1878672"/>
        <a:ext cx="2479997" cy="1785598"/>
      </dsp:txXfrm>
    </dsp:sp>
    <dsp:sp modelId="{9760780D-4C3E-4264-ABDE-1733218FA3E3}">
      <dsp:nvSpPr>
        <dsp:cNvPr id="0" name=""/>
        <dsp:cNvSpPr/>
      </dsp:nvSpPr>
      <dsp:spPr>
        <a:xfrm>
          <a:off x="2678602" y="688273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02</a:t>
          </a:r>
        </a:p>
      </dsp:txBody>
      <dsp:txXfrm>
        <a:off x="2678602" y="688273"/>
        <a:ext cx="2479997" cy="1190398"/>
      </dsp:txXfrm>
    </dsp:sp>
    <dsp:sp modelId="{C72304E1-3A7B-4DDB-B239-914246D1651A}">
      <dsp:nvSpPr>
        <dsp:cNvPr id="0" name=""/>
        <dsp:cNvSpPr/>
      </dsp:nvSpPr>
      <dsp:spPr>
        <a:xfrm>
          <a:off x="5356999" y="688273"/>
          <a:ext cx="2479997" cy="2975996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900" kern="1200"/>
            <a:t>Îmbunătățirea calității vieții în cămin</a:t>
          </a:r>
          <a:endParaRPr lang="en-US" sz="1900" kern="1200"/>
        </a:p>
      </dsp:txBody>
      <dsp:txXfrm>
        <a:off x="5356999" y="1878672"/>
        <a:ext cx="2479997" cy="1785598"/>
      </dsp:txXfrm>
    </dsp:sp>
    <dsp:sp modelId="{AF4A4AF9-D866-41FC-82FB-975FBC190BE5}">
      <dsp:nvSpPr>
        <dsp:cNvPr id="0" name=""/>
        <dsp:cNvSpPr/>
      </dsp:nvSpPr>
      <dsp:spPr>
        <a:xfrm>
          <a:off x="5356999" y="688273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03</a:t>
          </a:r>
        </a:p>
      </dsp:txBody>
      <dsp:txXfrm>
        <a:off x="5356999" y="688273"/>
        <a:ext cx="2479997" cy="1190398"/>
      </dsp:txXfrm>
    </dsp:sp>
    <dsp:sp modelId="{FA1F7F64-463A-489A-9737-E68A14C2AFC2}">
      <dsp:nvSpPr>
        <dsp:cNvPr id="0" name=""/>
        <dsp:cNvSpPr/>
      </dsp:nvSpPr>
      <dsp:spPr>
        <a:xfrm>
          <a:off x="8035397" y="688273"/>
          <a:ext cx="2479997" cy="2975996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0" rIns="244969" bIns="33020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o-MD" sz="1900" kern="1200"/>
            <a:t>Rapiditate și eficiență în rezolvarea problemelor tehnice, și nu numai</a:t>
          </a:r>
          <a:endParaRPr lang="en-US" sz="1900" kern="1200"/>
        </a:p>
      </dsp:txBody>
      <dsp:txXfrm>
        <a:off x="8035397" y="1878672"/>
        <a:ext cx="2479997" cy="1785598"/>
      </dsp:txXfrm>
    </dsp:sp>
    <dsp:sp modelId="{FF11AC9F-F70A-46BC-A2A9-03CFDA91D323}">
      <dsp:nvSpPr>
        <dsp:cNvPr id="0" name=""/>
        <dsp:cNvSpPr/>
      </dsp:nvSpPr>
      <dsp:spPr>
        <a:xfrm>
          <a:off x="8035397" y="688273"/>
          <a:ext cx="2479997" cy="119039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4969" tIns="165100" rIns="244969" bIns="165100" numCol="1" spcCol="1270" anchor="ctr" anchorCtr="0">
          <a:noAutofit/>
        </a:bodyPr>
        <a:lstStyle/>
        <a:p>
          <a:pPr marL="0" lvl="0" indent="0" algn="l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100" kern="1200"/>
            <a:t>04</a:t>
          </a:r>
        </a:p>
      </dsp:txBody>
      <dsp:txXfrm>
        <a:off x="8035397" y="688273"/>
        <a:ext cx="2479997" cy="11903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BlockProcessNumbered">
  <dgm:title val="Linear Block Process Numbered"/>
  <dgm:desc val="Used to show a progression; a timeline; sequential steps in a task, process, or workflow; or to emphasize movement or direction. Automatic numbers have been introduced to show the steps of the process. Level 1 text and Level 2 text both appears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01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02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03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08"/>
      <dgm:constr type="primFontSz" for="des" forName="sibTransNodeRect" op="equ"/>
      <dgm:constr type="primFontSz" for="des" forName="nodeRect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2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w" for="ch" forName="sibTransNodeRect" refType="w" refFor="ch" refForName="bgRect"/>
          <dgm:constr type="h" for="ch" forName="sibTransNodeRect" refType="h" refFor="ch" refForName="bgRect" fact="0.4"/>
          <dgm:constr type="t" for="ch" forName="sibTransNodeRect"/>
          <dgm:constr type="l" for="ch" forName="sibTransNodeRect"/>
          <dgm:constr type="r" for="ch" forName="nodeRect" refType="r" refFor="ch" refForName="bgRect"/>
          <dgm:constr type="h" for="ch" forName="nodeRect" refType="h" refFor="ch" refForName="bgRect" fact="0.6"/>
          <dgm:constr type="t" for="ch" forName="nodeRect" refType="b" refFor="ch" refForName="sibTransNodeRect"/>
          <dgm:constr type="l" for="ch" forName="nodeRect" refType="l" refFor="ch" refForName="bgRect"/>
        </dgm:constrLst>
        <dgm:ruleLst>
          <dgm:rule type="w" for="ch" forName="nodeRect" val="NaN" fact="NaN" max="30"/>
        </dgm:ruleLst>
        <dgm:layoutNode name="bgRect" styleLbl="alignNode1">
          <dgm:alg type="sp"/>
          <dgm:shape xmlns:r="http://schemas.openxmlformats.org/officeDocument/2006/relationships" type="rect" r:blip="">
            <dgm:adjLst>
              <dgm:adj idx="1" val="0.05"/>
            </dgm:adjLst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Rect" styleLbl="alignNode1">
            <dgm:varLst>
              <dgm:chMax val="0"/>
              <dgm:bulletEnabled val="1"/>
            </dgm:varLst>
            <dgm:presOf axis="self"/>
            <dgm:alg type="tx">
              <dgm:param type="parTxLTRAlign" val="l"/>
              <dgm:param type="parTxRTLAlign" val="l"/>
            </dgm:alg>
            <dgm:shape xmlns:r="http://schemas.openxmlformats.org/officeDocument/2006/relationships" type="rect" r:blip="" hideGeom="1">
              <dgm:adjLst/>
            </dgm:shape>
            <dgm:constrLst>
              <dgm:constr type="primFontSz" val="66"/>
              <dgm:constr type="tMarg" val="13"/>
              <dgm:constr type="lMarg" refType="w" fact="0.28"/>
              <dgm:constr type="rMarg" refType="w" fact="0.28"/>
              <dgm:constr type="bMarg" val="13"/>
            </dgm:constrLst>
            <dgm:ruleLst>
              <dgm:rule type="primFontSz" val="14" fact="NaN" max="NaN"/>
              <dgm:rule type="tMarg" val="13" fact="NaN" max="NaN"/>
            </dgm:ruleLst>
          </dgm:layoutNode>
        </dgm:forEach>
        <dgm:layoutNode name="nodeRect" styleLbl="align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  <dgm:param type="stBulletLvl" val="2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26"/>
            <dgm:constr type="tMarg"/>
            <dgm:constr type="lMarg" refType="w" fact="0.28"/>
            <dgm:constr type="rMarg" refType="w" fact="0.28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1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858FEB5-E8C6-3A80-493D-10CAD46A12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8C581-C775-98C2-8A72-CD05A2CA637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894724-09D4-4F07-9DDA-0BDFDA992456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BBA7D3-DC7D-9A8E-6060-596812F9E5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96B5FF-CA0B-B91F-D0C8-5360C7A04B5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62FCD-D8A9-45DB-A117-7E517482F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966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1E0B70-0B2D-4454-9C0D-63442C140F78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9ADCB-FF44-4D11-94CD-9544E5DFB9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659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60059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6230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91528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976A059-0727-59BF-99E8-577EE0A776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B65C056-B1A7-7FF8-5965-B3650A7449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B8737-127D-4908-932B-731DE6930369}" type="datetime1">
              <a:rPr lang="en-US" smtClean="0"/>
              <a:t>5/22/2024</a:t>
            </a:fld>
            <a:endParaRPr lang="en-US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3454174-9D12-C596-18E0-9C3B2A9533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4464E70-28DA-BB7E-E872-926FCA58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E5057F-7482-41AE-BBDB-C83C2F3461DE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5" name="Title 14">
            <a:extLst>
              <a:ext uri="{FF2B5EF4-FFF2-40B4-BE49-F238E27FC236}">
                <a16:creationId xmlns:a16="http://schemas.microsoft.com/office/drawing/2014/main" id="{107A79B4-F12F-0B57-BE23-C003FE3F0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9855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8097745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773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2399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3490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955303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7532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24089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/>
              <a:t>Faceţi clic pentru a edita Master stiluri text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54292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/>
              <a:t>Faceți clic pentru a edita stilul de titlu coordonator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/>
              <a:t>Faceţi clic pentru a edita Master stiluri text</a:t>
            </a:r>
          </a:p>
          <a:p>
            <a:pPr lvl="1"/>
            <a:r>
              <a:rPr lang="ro-RO"/>
              <a:t>al doilea nivel</a:t>
            </a:r>
          </a:p>
          <a:p>
            <a:pPr lvl="2"/>
            <a:r>
              <a:rPr lang="ro-RO"/>
              <a:t>al treilea nivel</a:t>
            </a:r>
          </a:p>
          <a:p>
            <a:pPr lvl="3"/>
            <a:r>
              <a:rPr lang="ro-RO"/>
              <a:t>al patrulea nivel</a:t>
            </a:r>
          </a:p>
          <a:p>
            <a:pPr lvl="4"/>
            <a:r>
              <a:rPr lang="ro-RO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58DAF-AFE5-4394-A263-6FDE350004BD}" type="datetime1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z="1400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7" descr="Shape&#10;&#10;Description automatically generated with medium confidence">
            <a:extLst>
              <a:ext uri="{FF2B5EF4-FFF2-40B4-BE49-F238E27FC236}">
                <a16:creationId xmlns:a16="http://schemas.microsoft.com/office/drawing/2014/main" id="{70A06548-92FF-5258-B225-A5242182683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3846" y="365125"/>
            <a:ext cx="1139954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79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26994-1CA3-A39D-4FDE-D835BC5851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41722" y="1431234"/>
            <a:ext cx="3925871" cy="1827747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DormMate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267D9814-2B08-1A93-8C5C-87F33501D0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6294" b="-1"/>
          <a:stretch/>
        </p:blipFill>
        <p:spPr>
          <a:xfrm>
            <a:off x="-9886" y="10"/>
            <a:ext cx="7572605" cy="6857990"/>
          </a:xfrm>
          <a:prstGeom prst="rect">
            <a:avLst/>
          </a:prstGeom>
        </p:spPr>
      </p:pic>
      <p:cxnSp>
        <p:nvCxnSpPr>
          <p:cNvPr id="12" name="Straight Connector 8">
            <a:extLst>
              <a:ext uri="{FF2B5EF4-FFF2-40B4-BE49-F238E27FC236}">
                <a16:creationId xmlns:a16="http://schemas.microsoft.com/office/drawing/2014/main" id="{249EDD1B-F94D-B4E6-ACAA-566B9A26F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99390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ubtitle 2">
            <a:extLst>
              <a:ext uri="{FF2B5EF4-FFF2-40B4-BE49-F238E27FC236}">
                <a16:creationId xmlns:a16="http://schemas.microsoft.com/office/drawing/2014/main" id="{B12F05B2-EF03-DBB5-4446-A81ABE5970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33740" y="3627256"/>
            <a:ext cx="5695026" cy="35990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ro-M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Autor</a:t>
            </a:r>
            <a:r>
              <a:rPr lang="en-US" sz="2000" dirty="0"/>
              <a:t>: Denisa Maria VANCEA</a:t>
            </a:r>
          </a:p>
          <a:p>
            <a:pPr algn="l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Coordonator</a:t>
            </a:r>
            <a:r>
              <a:rPr lang="en-US" sz="2000" dirty="0"/>
              <a:t>: </a:t>
            </a:r>
            <a:r>
              <a:rPr lang="es-ES" sz="2000" dirty="0"/>
              <a:t>Conf. Univ. Dr. Cosmin SABO	</a:t>
            </a:r>
            <a:endParaRPr lang="ro-MD" sz="2000" dirty="0"/>
          </a:p>
          <a:p>
            <a:pPr algn="l"/>
            <a:r>
              <a:rPr lang="ro-MD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Universitatea Tehnică din Cluj-Napoca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Facultatea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Științe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11161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54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Substituent conținut 5" descr="O imagine care conține text, captură de ecran, proiectare&#10;&#10;Descriere generată automat">
            <a:extLst>
              <a:ext uri="{FF2B5EF4-FFF2-40B4-BE49-F238E27FC236}">
                <a16:creationId xmlns:a16="http://schemas.microsoft.com/office/drawing/2014/main" id="{DDAE4370-B7BC-5C08-9E47-77206C8300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836" r="3" b="3"/>
          <a:stretch/>
        </p:blipFill>
        <p:spPr>
          <a:xfrm>
            <a:off x="641180" y="1328287"/>
            <a:ext cx="5129784" cy="3965608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546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Substituent conținut 11">
            <a:extLst>
              <a:ext uri="{FF2B5EF4-FFF2-40B4-BE49-F238E27FC236}">
                <a16:creationId xmlns:a16="http://schemas.microsoft.com/office/drawing/2014/main" id="{C6BD0817-0B44-B73F-DD33-215F9C7833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4364" y="1097280"/>
            <a:ext cx="5148127" cy="4475748"/>
          </a:xfrm>
          <a:prstGeom prst="rect">
            <a:avLst/>
          </a:prstGeom>
        </p:spPr>
      </p:pic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D4885CC-D7CF-E4F4-792D-3A73ECEC4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 defTabSz="914400"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123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>
            <a:extLst>
              <a:ext uri="{FF2B5EF4-FFF2-40B4-BE49-F238E27FC236}">
                <a16:creationId xmlns:a16="http://schemas.microsoft.com/office/drawing/2014/main" id="{44681D32-15FC-BEFB-9680-51A84D2EF7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5484" y="1084006"/>
            <a:ext cx="8949690" cy="31635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000" dirty="0" err="1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Vă</a:t>
            </a:r>
            <a:r>
              <a:rPr lang="en-US" sz="6000" dirty="0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 </a:t>
            </a:r>
            <a:r>
              <a:rPr lang="en-US" sz="6000" dirty="0" err="1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mulțumesc</a:t>
            </a:r>
            <a:r>
              <a:rPr lang="en-US" sz="6000" dirty="0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 </a:t>
            </a:r>
            <a:r>
              <a:rPr lang="en-US" sz="6000" dirty="0" err="1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pentru</a:t>
            </a:r>
            <a:r>
              <a:rPr lang="en-US" sz="6000" dirty="0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 </a:t>
            </a:r>
            <a:r>
              <a:rPr lang="en-US" sz="6000" dirty="0" err="1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atenție</a:t>
            </a:r>
            <a:r>
              <a:rPr lang="en-US" sz="6000" dirty="0">
                <a:gradFill flip="none" rotWithShape="1">
                  <a:gsLst>
                    <a:gs pos="840">
                      <a:schemeClr val="accent2"/>
                    </a:gs>
                    <a:gs pos="56000">
                      <a:schemeClr val="accent5">
                        <a:lumMod val="60000"/>
                        <a:lumOff val="40000"/>
                      </a:schemeClr>
                    </a:gs>
                    <a:gs pos="100000">
                      <a:schemeClr val="accent5"/>
                    </a:gs>
                  </a:gsLst>
                  <a:lin ang="3600000" scaled="0"/>
                  <a:tileRect/>
                </a:gradFill>
              </a:rPr>
              <a:t>!</a:t>
            </a:r>
            <a:endParaRPr lang="en-US" sz="60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2DDDDB-B463-1544-2E45-5A46CF4408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5245622" y="-88387"/>
            <a:ext cx="1686145" cy="1220661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/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0119797-EECC-175B-72BF-C218A21356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538194" y="1262730"/>
            <a:ext cx="1672575" cy="9517964"/>
          </a:xfrm>
          <a:prstGeom prst="rect">
            <a:avLst/>
          </a:prstGeom>
          <a:gradFill>
            <a:gsLst>
              <a:gs pos="47000">
                <a:schemeClr val="accent2">
                  <a:alpha val="0"/>
                </a:schemeClr>
              </a:gs>
              <a:gs pos="95000">
                <a:schemeClr val="accent2"/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326DB0-D290-E656-7866-713DA14FC6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618370" y="284362"/>
            <a:ext cx="1686152" cy="11461107"/>
          </a:xfrm>
          <a:prstGeom prst="rect">
            <a:avLst/>
          </a:prstGeom>
          <a:gradFill>
            <a:gsLst>
              <a:gs pos="5800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alpha val="80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stituent conținut 2">
            <a:extLst>
              <a:ext uri="{FF2B5EF4-FFF2-40B4-BE49-F238E27FC236}">
                <a16:creationId xmlns:a16="http://schemas.microsoft.com/office/drawing/2014/main" id="{C6FF4BF7-CCA8-B3D0-B3FF-096ADAE7F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5584" y="5432374"/>
            <a:ext cx="8346219" cy="6832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Întrebări</a:t>
            </a: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kern="1200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sugestii</a:t>
            </a:r>
            <a:r>
              <a:rPr lang="en-US" kern="12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2F5323D-1D78-58B7-40E4-489E233D8B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782420" y="1370378"/>
            <a:ext cx="1686152" cy="9289093"/>
          </a:xfrm>
          <a:prstGeom prst="rect">
            <a:avLst/>
          </a:prstGeom>
          <a:gradFill>
            <a:gsLst>
              <a:gs pos="48000">
                <a:schemeClr val="accent5">
                  <a:lumMod val="75000"/>
                  <a:alpha val="0"/>
                </a:schemeClr>
              </a:gs>
              <a:gs pos="100000">
                <a:schemeClr val="accent5">
                  <a:lumMod val="75000"/>
                  <a:alpha val="70000"/>
                </a:schemeClr>
              </a:gs>
            </a:gsLst>
            <a:lin ang="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8A130AEA-3DC6-2BD0-60B8-1BB9861910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>
                <a:solidFill>
                  <a:srgbClr val="FFFFFF"/>
                </a:solidFill>
              </a:rPr>
              <a:t>Page</a:t>
            </a:r>
            <a:r>
              <a:rPr lang="en-US">
                <a:solidFill>
                  <a:srgbClr val="FFFFFF"/>
                </a:solidFill>
              </a:rPr>
              <a:t> </a:t>
            </a:r>
            <a:fld id="{BBE5057F-7482-41AE-BBDB-C83C2F3461DE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11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7643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text, captură de ecran, copac&#10;&#10;Descriere generată automat">
            <a:extLst>
              <a:ext uri="{FF2B5EF4-FFF2-40B4-BE49-F238E27FC236}">
                <a16:creationId xmlns:a16="http://schemas.microsoft.com/office/drawing/2014/main" id="{8D41CDC4-D9D3-152C-FCC2-F477CBB6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2" r="23257"/>
          <a:stretch/>
        </p:blipFill>
        <p:spPr>
          <a:xfrm>
            <a:off x="-114300" y="-95250"/>
            <a:ext cx="7677019" cy="69532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3644" y="1814239"/>
            <a:ext cx="3434180" cy="3599019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endParaRPr lang="ro-RO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RO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 este DormMate?</a:t>
            </a:r>
          </a:p>
          <a:p>
            <a:pPr marL="0" indent="0">
              <a:buNone/>
            </a:pPr>
            <a:endParaRPr lang="ro-MD" sz="200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ro-MD" sz="20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 este scopul proiectului?</a:t>
            </a:r>
          </a:p>
          <a:p>
            <a:pPr marL="0" indent="0">
              <a:buNone/>
            </a:pPr>
            <a:endParaRPr lang="ro-MD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698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ine 4" descr="O imagine care conține text, captură de ecran, copac&#10;&#10;Descriere generată automat">
            <a:extLst>
              <a:ext uri="{FF2B5EF4-FFF2-40B4-BE49-F238E27FC236}">
                <a16:creationId xmlns:a16="http://schemas.microsoft.com/office/drawing/2014/main" id="{8D41CDC4-D9D3-152C-FCC2-F477CBB6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772" r="23257"/>
          <a:stretch/>
        </p:blipFill>
        <p:spPr>
          <a:xfrm>
            <a:off x="-114300" y="-95250"/>
            <a:ext cx="7677019" cy="6953249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FEA67F-C5CB-8067-14B5-CEADF7368E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34300" y="978505"/>
            <a:ext cx="4191000" cy="4900989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>
            <a:normAutofit/>
          </a:bodyPr>
          <a:lstStyle/>
          <a:p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o-RO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MD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	</a:t>
            </a:r>
            <a:r>
              <a:rPr lang="ro-MD" sz="2000" kern="1200" dirty="0" err="1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DormMate</a:t>
            </a:r>
            <a:r>
              <a:rPr lang="ro-MD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este o platformă web dedicată îmbunătățirii procesului de cazare a studenților în căminele studențești, cât și facilitării administrării acestora. </a:t>
            </a:r>
            <a:br>
              <a:rPr lang="ro-MD" sz="20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o-MD" sz="2000" dirty="0"/>
          </a:p>
          <a:p>
            <a:endParaRPr lang="ro-MD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o-MD" sz="2000" kern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Scopul este de a oferi o experiență digitalizată și facilă, atât viitorilor studenți care doar se documentează, cât și studenților deja cazați, dar și administratorilor căminelor.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o-MD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FCF717-4B06-2D6C-9A1D-65B9FF3D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902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F504F-0731-C44A-1A5A-E36325781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357340"/>
            <a:ext cx="4603376" cy="2909296"/>
          </a:xfrm>
        </p:spPr>
        <p:txBody>
          <a:bodyPr anchor="t">
            <a:normAutofit/>
          </a:bodyPr>
          <a:lstStyle/>
          <a:p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ro-MD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funcționalități</a:t>
            </a:r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principale </a:t>
            </a:r>
            <a:r>
              <a:rPr lang="fr-FR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oferă</a:t>
            </a:r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3200" b="1" i="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DormMate</a:t>
            </a:r>
            <a:r>
              <a:rPr lang="fr-FR" sz="3200" b="1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7A67A9-E78E-A54A-0D10-A09B731345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3984" y="1102664"/>
            <a:ext cx="5257800" cy="5064896"/>
          </a:xfrm>
        </p:spPr>
        <p:txBody>
          <a:bodyPr>
            <a:normAutofit/>
          </a:bodyPr>
          <a:lstStyle/>
          <a:p>
            <a:endParaRPr lang="ro-MD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000">
                <a:latin typeface="Arial" panose="020B0604020202020204" pitchFamily="34" charset="0"/>
                <a:cs typeface="Arial" panose="020B0604020202020204" pitchFamily="34" charset="0"/>
              </a:rPr>
              <a:t>Depunerea cererilor de cazare online</a:t>
            </a:r>
          </a:p>
          <a:p>
            <a:pPr marL="0" indent="0">
              <a:buNone/>
            </a:pPr>
            <a:endParaRPr lang="ro-MD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000">
                <a:latin typeface="Arial" panose="020B0604020202020204" pitchFamily="34" charset="0"/>
                <a:cs typeface="Arial" panose="020B0604020202020204" pitchFamily="34" charset="0"/>
              </a:rPr>
              <a:t>Quiz dedicat alegerii colegilor de cameră compatibili</a:t>
            </a:r>
          </a:p>
          <a:p>
            <a:pPr marL="0" indent="0">
              <a:buNone/>
            </a:pPr>
            <a:endParaRPr lang="ro-MD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000">
                <a:latin typeface="Arial" panose="020B0604020202020204" pitchFamily="34" charset="0"/>
                <a:cs typeface="Arial" panose="020B0604020202020204" pitchFamily="34" charset="0"/>
              </a:rPr>
              <a:t>Plata regiilor online</a:t>
            </a:r>
          </a:p>
          <a:p>
            <a:pPr marL="0" indent="0">
              <a:buNone/>
            </a:pPr>
            <a:endParaRPr lang="ro-MD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000">
                <a:latin typeface="Arial" panose="020B0604020202020204" pitchFamily="34" charset="0"/>
                <a:cs typeface="Arial" panose="020B0604020202020204" pitchFamily="34" charset="0"/>
              </a:rPr>
              <a:t>Sesizări online</a:t>
            </a:r>
          </a:p>
          <a:p>
            <a:pPr marL="0" indent="0">
              <a:buNone/>
            </a:pPr>
            <a:endParaRPr lang="ro-MD" sz="2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o-MD" sz="2000">
                <a:latin typeface="Arial" panose="020B0604020202020204" pitchFamily="34" charset="0"/>
                <a:cs typeface="Arial" panose="020B0604020202020204" pitchFamily="34" charset="0"/>
              </a:rPr>
              <a:t>Administrarea studenților</a:t>
            </a:r>
          </a:p>
          <a:p>
            <a:pPr marL="0" indent="0">
              <a:buNone/>
            </a:pPr>
            <a:endParaRPr lang="en-US" sz="200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003DA3-758C-699E-8D1C-8EA216910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lnSpc>
                  <a:spcPct val="90000"/>
                </a:lnSpc>
                <a:spcAft>
                  <a:spcPts val="600"/>
                </a:spcAft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8472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837FF6D6-7CBB-0C15-A2EF-EDB76FCD3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ro-MD" sz="5200" b="1">
                <a:latin typeface="Arial" panose="020B0604020202020204" pitchFamily="34" charset="0"/>
                <a:cs typeface="Arial" panose="020B0604020202020204" pitchFamily="34" charset="0"/>
              </a:rPr>
              <a:t>Beneficii:</a:t>
            </a:r>
            <a:endParaRPr lang="ro-RO" sz="52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9B16552-26AB-CF8B-08DF-E07B4387D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graphicFrame>
        <p:nvGraphicFramePr>
          <p:cNvPr id="6" name="Substituent conținut 2">
            <a:extLst>
              <a:ext uri="{FF2B5EF4-FFF2-40B4-BE49-F238E27FC236}">
                <a16:creationId xmlns:a16="http://schemas.microsoft.com/office/drawing/2014/main" id="{5C25287E-3E48-CF32-6A08-D45612949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1374045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716331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6" name="Rectangle 4125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1C18CD6-7981-CE3C-4E56-35987BC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folosite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4128" name="Rectangle 4127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30" name="Rectangle 4129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4" name="Content Placeholder 3077">
            <a:extLst>
              <a:ext uri="{FF2B5EF4-FFF2-40B4-BE49-F238E27FC236}">
                <a16:creationId xmlns:a16="http://schemas.microsoft.com/office/drawing/2014/main" id="{0271B70A-D327-7289-F274-5C2C41C3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ro-MD" sz="1700" dirty="0">
                <a:latin typeface="Arial" panose="020B0604020202020204" pitchFamily="34" charset="0"/>
                <a:cs typeface="Arial" panose="020B0604020202020204" pitchFamily="34" charset="0"/>
              </a:rPr>
              <a:t>HTML</a:t>
            </a:r>
          </a:p>
          <a:p>
            <a:r>
              <a:rPr lang="ro-MD" sz="1700" dirty="0">
                <a:latin typeface="Arial" panose="020B0604020202020204" pitchFamily="34" charset="0"/>
                <a:cs typeface="Arial" panose="020B0604020202020204" pitchFamily="34" charset="0"/>
              </a:rPr>
              <a:t>CSS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TML 101: html for beginners. Whether you are interested in becoming… | by  SHARMINI RAVINDRAN | sharmi ravi | Medium">
            <a:extLst>
              <a:ext uri="{FF2B5EF4-FFF2-40B4-BE49-F238E27FC236}">
                <a16:creationId xmlns:a16="http://schemas.microsoft.com/office/drawing/2014/main" id="{F7177DBA-ADFF-C4B5-9126-6BB4366297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57"/>
          <a:stretch/>
        </p:blipFill>
        <p:spPr bwMode="auto">
          <a:xfrm>
            <a:off x="20" y="2959630"/>
            <a:ext cx="6591279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hat Are HTML and CSS and What Are They For? - EPICODE">
            <a:extLst>
              <a:ext uri="{FF2B5EF4-FFF2-40B4-BE49-F238E27FC236}">
                <a16:creationId xmlns:a16="http://schemas.microsoft.com/office/drawing/2014/main" id="{54BA7D34-1964-C333-FF89-6E191A5F0D3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33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850CFA8-DD3A-6FA8-FA26-7D2678E2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599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schemeClr val="bg1"/>
                </a:solidFill>
              </a:rPr>
              <a:t>Page </a:t>
            </a:r>
            <a:fld id="{BBE5057F-7482-41AE-BBDB-C83C2F3461DE}" type="slidenum">
              <a:rPr lang="en-US">
                <a:solidFill>
                  <a:schemeClr val="bg1"/>
                </a:solidFill>
              </a:rPr>
              <a:pPr defTabSz="914400">
                <a:spcAft>
                  <a:spcPts val="600"/>
                </a:spcAft>
                <a:defRPr/>
              </a:pPr>
              <a:t>6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3502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1C18CD6-7981-CE3C-4E56-35987BC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folosite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31" name="Rectangle 5130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4" name="Content Placeholder 3077">
            <a:extLst>
              <a:ext uri="{FF2B5EF4-FFF2-40B4-BE49-F238E27FC236}">
                <a16:creationId xmlns:a16="http://schemas.microsoft.com/office/drawing/2014/main" id="{0271B70A-D327-7289-F274-5C2C41C3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ro-MD" sz="1700" dirty="0">
                <a:latin typeface="Arial" panose="020B0604020202020204" pitchFamily="34" charset="0"/>
                <a:cs typeface="Arial" panose="020B0604020202020204" pitchFamily="34" charset="0"/>
              </a:rPr>
              <a:t>PHP</a:t>
            </a:r>
          </a:p>
          <a:p>
            <a:r>
              <a:rPr lang="ro-MD" sz="1700" dirty="0" err="1">
                <a:latin typeface="Arial" panose="020B0604020202020204" pitchFamily="34" charset="0"/>
                <a:cs typeface="Arial" panose="020B0604020202020204" pitchFamily="34" charset="0"/>
              </a:rPr>
              <a:t>JavaScript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visual studio code - vscode, javascript - navgiate to function definition  with CTRL + Click - Stack Overflow">
            <a:extLst>
              <a:ext uri="{FF2B5EF4-FFF2-40B4-BE49-F238E27FC236}">
                <a16:creationId xmlns:a16="http://schemas.microsoft.com/office/drawing/2014/main" id="{23B79186-F1A7-C9DA-0C29-61EF8DB76D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9"/>
          <a:stretch/>
        </p:blipFill>
        <p:spPr bwMode="auto">
          <a:xfrm>
            <a:off x="19" y="2959631"/>
            <a:ext cx="6529906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PHP Through the Eyes of a .NET Engineer | Don't Panic Labs">
            <a:extLst>
              <a:ext uri="{FF2B5EF4-FFF2-40B4-BE49-F238E27FC236}">
                <a16:creationId xmlns:a16="http://schemas.microsoft.com/office/drawing/2014/main" id="{230F1138-8D88-68A7-3B7E-726128D040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8" r="40759"/>
          <a:stretch/>
        </p:blipFill>
        <p:spPr bwMode="auto">
          <a:xfrm>
            <a:off x="6529944" y="-1"/>
            <a:ext cx="56620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850CFA8-DD3A-6FA8-FA26-7D2678E2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599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schemeClr val="bg1"/>
                </a:solidFill>
              </a:rPr>
              <a:t>Page </a:t>
            </a:r>
            <a:fld id="{BBE5057F-7482-41AE-BBDB-C83C2F3461DE}" type="slidenum">
              <a:rPr lang="en-US">
                <a:solidFill>
                  <a:schemeClr val="bg1"/>
                </a:solidFill>
              </a:rPr>
              <a:pPr defTabSz="914400">
                <a:spcAft>
                  <a:spcPts val="600"/>
                </a:spcAft>
                <a:defRPr/>
              </a:pPr>
              <a:t>7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243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60" name="Rectangle 5159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u 1">
            <a:extLst>
              <a:ext uri="{FF2B5EF4-FFF2-40B4-BE49-F238E27FC236}">
                <a16:creationId xmlns:a16="http://schemas.microsoft.com/office/drawing/2014/main" id="{41C18CD6-7981-CE3C-4E56-35987BC9F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Tehnologii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folosite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5162" name="Rectangle 5161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164" name="Rectangle 5163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84" name="Content Placeholder 3077">
            <a:extLst>
              <a:ext uri="{FF2B5EF4-FFF2-40B4-BE49-F238E27FC236}">
                <a16:creationId xmlns:a16="http://schemas.microsoft.com/office/drawing/2014/main" id="{0271B70A-D327-7289-F274-5C2C41C3C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ro-MD" sz="1700" dirty="0">
                <a:latin typeface="Arial" panose="020B0604020202020204" pitchFamily="34" charset="0"/>
                <a:cs typeface="Arial" panose="020B0604020202020204" pitchFamily="34" charset="0"/>
              </a:rPr>
              <a:t>SQL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ro-MD" sz="1400" dirty="0" err="1">
                <a:latin typeface="Arial" panose="020B0604020202020204" pitchFamily="34" charset="0"/>
                <a:cs typeface="Arial" panose="020B0604020202020204" pitchFamily="34" charset="0"/>
              </a:rPr>
              <a:t>DBeaver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6850CFA8-DD3A-6FA8-FA26-7D2678E23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91599" y="6356350"/>
            <a:ext cx="2743200" cy="365125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r>
              <a:rPr lang="en-US">
                <a:solidFill>
                  <a:schemeClr val="bg1"/>
                </a:solidFill>
              </a:rPr>
              <a:t>Page </a:t>
            </a:r>
            <a:fld id="{BBE5057F-7482-41AE-BBDB-C83C2F3461DE}" type="slidenum">
              <a:rPr lang="en-US">
                <a:solidFill>
                  <a:schemeClr val="bg1"/>
                </a:solidFill>
              </a:rPr>
              <a:pPr defTabSz="914400">
                <a:spcAft>
                  <a:spcPts val="600"/>
                </a:spcAft>
                <a:defRPr/>
              </a:pPr>
              <a:t>8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2" descr="SQL Tests: Evaluate Your Database Skills">
            <a:extLst>
              <a:ext uri="{FF2B5EF4-FFF2-40B4-BE49-F238E27FC236}">
                <a16:creationId xmlns:a16="http://schemas.microsoft.com/office/drawing/2014/main" id="{3CFCC53F-C546-D87C-BE5B-423F46154B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9" b="4379"/>
          <a:stretch/>
        </p:blipFill>
        <p:spPr bwMode="auto">
          <a:xfrm>
            <a:off x="5582433" y="0"/>
            <a:ext cx="660956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ine 6" descr="O imagine care conține text, captură de ecran, software, Software multimedia&#10;&#10;Descriere generată automat">
            <a:extLst>
              <a:ext uri="{FF2B5EF4-FFF2-40B4-BE49-F238E27FC236}">
                <a16:creationId xmlns:a16="http://schemas.microsoft.com/office/drawing/2014/main" id="{EB6F0366-8A47-9543-9E1C-E32D0C508C6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774" r="20759"/>
          <a:stretch/>
        </p:blipFill>
        <p:spPr>
          <a:xfrm>
            <a:off x="0" y="2275518"/>
            <a:ext cx="5582433" cy="458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5748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84">
            <a:extLst>
              <a:ext uri="{FF2B5EF4-FFF2-40B4-BE49-F238E27FC236}">
                <a16:creationId xmlns:a16="http://schemas.microsoft.com/office/drawing/2014/main" id="{664E23E2-7440-4E36-A67B-0F88C5F7E1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tangle 86">
            <a:extLst>
              <a:ext uri="{FF2B5EF4-FFF2-40B4-BE49-F238E27FC236}">
                <a16:creationId xmlns:a16="http://schemas.microsoft.com/office/drawing/2014/main" id="{B06949AE-010D-4C18-8AED-7872085AD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709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9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ine 7" descr="O imagine care conține text, captură de ecran, software, Sistem de operare&#10;&#10;Descriere generată automat">
            <a:extLst>
              <a:ext uri="{FF2B5EF4-FFF2-40B4-BE49-F238E27FC236}">
                <a16:creationId xmlns:a16="http://schemas.microsoft.com/office/drawing/2014/main" id="{61161FBC-77CA-25B1-5208-6248AF0B48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083" r="2383" b="2"/>
          <a:stretch/>
        </p:blipFill>
        <p:spPr>
          <a:xfrm>
            <a:off x="641180" y="1716598"/>
            <a:ext cx="5129784" cy="3438864"/>
          </a:xfrm>
          <a:prstGeom prst="rect">
            <a:avLst/>
          </a:prstGeom>
        </p:spPr>
      </p:pic>
      <p:sp>
        <p:nvSpPr>
          <p:cNvPr id="89" name="Rectangle 88">
            <a:extLst>
              <a:ext uri="{FF2B5EF4-FFF2-40B4-BE49-F238E27FC236}">
                <a16:creationId xmlns:a16="http://schemas.microsoft.com/office/drawing/2014/main" id="{FE54AADB-50C7-4293-94C0-27361A32B8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1" cy="5897880"/>
          </a:xfrm>
          <a:prstGeom prst="rect">
            <a:avLst/>
          </a:prstGeom>
          <a:solidFill>
            <a:srgbClr val="FFFFFF"/>
          </a:solidFill>
          <a:ln w="19050">
            <a:solidFill>
              <a:srgbClr val="F696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Imagine 9" descr="O imagine care conține text, captură de ecran, proiectare&#10;&#10;Descriere generată automat">
            <a:extLst>
              <a:ext uri="{FF2B5EF4-FFF2-40B4-BE49-F238E27FC236}">
                <a16:creationId xmlns:a16="http://schemas.microsoft.com/office/drawing/2014/main" id="{B443DB47-7499-361D-5C24-B1EBE0BC4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1034" y="2050371"/>
            <a:ext cx="5129784" cy="2757258"/>
          </a:xfrm>
          <a:prstGeom prst="rect">
            <a:avLst/>
          </a:prstGeom>
        </p:spPr>
      </p:pic>
      <p:sp>
        <p:nvSpPr>
          <p:cNvPr id="4" name="Substituent număr diapozitiv 3">
            <a:extLst>
              <a:ext uri="{FF2B5EF4-FFF2-40B4-BE49-F238E27FC236}">
                <a16:creationId xmlns:a16="http://schemas.microsoft.com/office/drawing/2014/main" id="{E57056FA-D559-78F4-BF2F-0D2079D83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b="0"/>
              <a:t>Page</a:t>
            </a:r>
            <a:r>
              <a:rPr lang="en-US"/>
              <a:t> </a:t>
            </a:r>
            <a:fld id="{BBE5057F-7482-41AE-BBDB-C83C2F3461DE}" type="slidenum">
              <a:rPr lang="en-US"/>
              <a:pPr defTabSz="914400"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750333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Office 2013 - 2022">
  <a:themeElements>
    <a:clrScheme name="Tema Office 2013 -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Office 2013 -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Office 2013 -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TM02900743[[fn=Organic]]</Template>
  <TotalTime>578</TotalTime>
  <Words>195</Words>
  <Application>Microsoft Office PowerPoint</Application>
  <PresentationFormat>Ecran lat</PresentationFormat>
  <Paragraphs>57</Paragraphs>
  <Slides>11</Slides>
  <Notes>0</Notes>
  <HiddenSlides>0</HiddenSlides>
  <MMClips>0</MMClips>
  <ScaleCrop>false</ScaleCrop>
  <HeadingPairs>
    <vt:vector size="6" baseType="variant">
      <vt:variant>
        <vt:lpstr>Fonturi utilizate</vt:lpstr>
      </vt:variant>
      <vt:variant>
        <vt:i4>5</vt:i4>
      </vt:variant>
      <vt:variant>
        <vt:lpstr>Temă</vt:lpstr>
      </vt:variant>
      <vt:variant>
        <vt:i4>1</vt:i4>
      </vt:variant>
      <vt:variant>
        <vt:lpstr>Titluri diapozitive</vt:lpstr>
      </vt:variant>
      <vt:variant>
        <vt:i4>11</vt:i4>
      </vt:variant>
    </vt:vector>
  </HeadingPairs>
  <TitlesOfParts>
    <vt:vector size="17" baseType="lpstr">
      <vt:lpstr>Aptos</vt:lpstr>
      <vt:lpstr>Arial</vt:lpstr>
      <vt:lpstr>Calibri</vt:lpstr>
      <vt:lpstr>Calibri Light</vt:lpstr>
      <vt:lpstr>Courier New</vt:lpstr>
      <vt:lpstr>Tema Office 2013 - 2022</vt:lpstr>
      <vt:lpstr> DormMate</vt:lpstr>
      <vt:lpstr>Prezentare PowerPoint</vt:lpstr>
      <vt:lpstr>Prezentare PowerPoint</vt:lpstr>
      <vt:lpstr>Ce funcționalități principale oferă DormMate?</vt:lpstr>
      <vt:lpstr>Beneficii:</vt:lpstr>
      <vt:lpstr>Tehnologii folosite:</vt:lpstr>
      <vt:lpstr>Tehnologii folosite:</vt:lpstr>
      <vt:lpstr>Tehnologii folosite:</vt:lpstr>
      <vt:lpstr>Prezentare PowerPoint</vt:lpstr>
      <vt:lpstr>Prezentare PowerPoint</vt:lpstr>
      <vt:lpstr>Vă mulțumesc pentru atenție!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XGEN</dc:title>
  <dc:creator>Ionut Balanean</dc:creator>
  <cp:lastModifiedBy>Denisa Vancea</cp:lastModifiedBy>
  <cp:revision>11</cp:revision>
  <dcterms:created xsi:type="dcterms:W3CDTF">2022-11-16T09:30:41Z</dcterms:created>
  <dcterms:modified xsi:type="dcterms:W3CDTF">2024-05-22T08:26:27Z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b58b62f-6f94-46bd-8089-18e64b0a9abb_Enabled">
    <vt:lpwstr>true</vt:lpwstr>
  </property>
  <property fmtid="{D5CDD505-2E9C-101B-9397-08002B2CF9AE}" pid="3" name="MSIP_Label_5b58b62f-6f94-46bd-8089-18e64b0a9abb_SetDate">
    <vt:lpwstr>2023-10-27T07:10:01Z</vt:lpwstr>
  </property>
  <property fmtid="{D5CDD505-2E9C-101B-9397-08002B2CF9AE}" pid="4" name="MSIP_Label_5b58b62f-6f94-46bd-8089-18e64b0a9abb_Method">
    <vt:lpwstr>Standard</vt:lpwstr>
  </property>
  <property fmtid="{D5CDD505-2E9C-101B-9397-08002B2CF9AE}" pid="5" name="MSIP_Label_5b58b62f-6f94-46bd-8089-18e64b0a9abb_Name">
    <vt:lpwstr>defa4170-0d19-0005-0004-bc88714345d2</vt:lpwstr>
  </property>
  <property fmtid="{D5CDD505-2E9C-101B-9397-08002B2CF9AE}" pid="6" name="MSIP_Label_5b58b62f-6f94-46bd-8089-18e64b0a9abb_SiteId">
    <vt:lpwstr>a6eb79fa-c4a9-4cce-818d-b85274d15305</vt:lpwstr>
  </property>
  <property fmtid="{D5CDD505-2E9C-101B-9397-08002B2CF9AE}" pid="7" name="MSIP_Label_5b58b62f-6f94-46bd-8089-18e64b0a9abb_ActionId">
    <vt:lpwstr>2cd14b58-11e0-4307-8785-27378c20c99b</vt:lpwstr>
  </property>
  <property fmtid="{D5CDD505-2E9C-101B-9397-08002B2CF9AE}" pid="8" name="MSIP_Label_5b58b62f-6f94-46bd-8089-18e64b0a9abb_ContentBits">
    <vt:lpwstr>0</vt:lpwstr>
  </property>
</Properties>
</file>