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6" r:id="rId2"/>
    <p:sldId id="263"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8" autoAdjust="0"/>
    <p:restoredTop sz="73002" autoAdjust="0"/>
  </p:normalViewPr>
  <p:slideViewPr>
    <p:cSldViewPr snapToGrid="0">
      <p:cViewPr varScale="1">
        <p:scale>
          <a:sx n="81" d="100"/>
          <a:sy n="81" d="100"/>
        </p:scale>
        <p:origin x="1692" y="78"/>
      </p:cViewPr>
      <p:guideLst/>
    </p:cSldViewPr>
  </p:slideViewPr>
  <p:notesTextViewPr>
    <p:cViewPr>
      <p:scale>
        <a:sx n="1" d="1"/>
        <a:sy n="1" d="1"/>
      </p:scale>
      <p:origin x="0" y="0"/>
    </p:cViewPr>
  </p:notesTextViewPr>
  <p:notesViewPr>
    <p:cSldViewPr snapToGrid="0">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58FEB5-E8C6-3A80-493D-10CAD46A12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48C581-C775-98C2-8A72-CD05A2CA63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894724-09D4-4F07-9DDA-0BDFDA992456}" type="datetimeFigureOut">
              <a:rPr lang="en-US" smtClean="0"/>
              <a:t>5/9/2024</a:t>
            </a:fld>
            <a:endParaRPr lang="en-US"/>
          </a:p>
        </p:txBody>
      </p:sp>
      <p:sp>
        <p:nvSpPr>
          <p:cNvPr id="4" name="Footer Placeholder 3">
            <a:extLst>
              <a:ext uri="{FF2B5EF4-FFF2-40B4-BE49-F238E27FC236}">
                <a16:creationId xmlns:a16="http://schemas.microsoft.com/office/drawing/2014/main" id="{EFBBA7D3-DC7D-9A8E-6060-596812F9E5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96B5FF-CA0B-B91F-D0C8-5360C7A04B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62FCD-D8A9-45DB-A117-7E517482F7AF}" type="slidenum">
              <a:rPr lang="en-US" smtClean="0"/>
              <a:t>‹#›</a:t>
            </a:fld>
            <a:endParaRPr lang="en-US"/>
          </a:p>
        </p:txBody>
      </p:sp>
    </p:spTree>
    <p:extLst>
      <p:ext uri="{BB962C8B-B14F-4D97-AF65-F5344CB8AC3E}">
        <p14:creationId xmlns:p14="http://schemas.microsoft.com/office/powerpoint/2010/main" val="1067096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E0B70-0B2D-4454-9C0D-63442C140F78}"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9ADCB-FF44-4D11-94CD-9544E5DFB95D}" type="slidenum">
              <a:rPr lang="en-US" smtClean="0"/>
              <a:t>‹#›</a:t>
            </a:fld>
            <a:endParaRPr lang="en-US"/>
          </a:p>
        </p:txBody>
      </p:sp>
    </p:spTree>
    <p:extLst>
      <p:ext uri="{BB962C8B-B14F-4D97-AF65-F5344CB8AC3E}">
        <p14:creationId xmlns:p14="http://schemas.microsoft.com/office/powerpoint/2010/main" val="81256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Hello and welccome, thank you for having me today and I am glad to begin presenting what me, Sever Bedea, and Doctor Crișan have managed to create together. The short study into The Changing Nature of Money</a:t>
            </a:r>
            <a:r>
              <a:rPr lang="en-US" dirty="0"/>
              <a:t>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1</a:t>
            </a:fld>
            <a:endParaRPr lang="en-US"/>
          </a:p>
        </p:txBody>
      </p:sp>
    </p:spTree>
    <p:extLst>
      <p:ext uri="{BB962C8B-B14F-4D97-AF65-F5344CB8AC3E}">
        <p14:creationId xmlns:p14="http://schemas.microsoft.com/office/powerpoint/2010/main" val="349296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This paper consists of the following topics of interest that I shall be showcasing today The description of the phenomenon, the factors affecting the changing nature of money, the opportunities associated with the phenomenon and the Effects on Management as well as conclusions</a:t>
            </a:r>
            <a:r>
              <a:rPr lang="en-US" dirty="0"/>
              <a:t>, feel free to raise your hand for any questions you might have during the presentation, I shall be glad to answer them</a:t>
            </a:r>
            <a:r>
              <a:rPr lang="ro-RO" dirty="0"/>
              <a:t>. </a:t>
            </a:r>
            <a:r>
              <a:rPr lang="en-US" dirty="0"/>
              <a:t>So, let us </a:t>
            </a:r>
            <a:r>
              <a:rPr lang="ro-RO" dirty="0"/>
              <a:t>begin with, a short introduction into the subject at hand -</a:t>
            </a:r>
            <a:r>
              <a:rPr lang="en-US" dirty="0"/>
              <a:t>&gt;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2</a:t>
            </a:fld>
            <a:endParaRPr lang="en-US"/>
          </a:p>
        </p:txBody>
      </p:sp>
    </p:spTree>
    <p:extLst>
      <p:ext uri="{BB962C8B-B14F-4D97-AF65-F5344CB8AC3E}">
        <p14:creationId xmlns:p14="http://schemas.microsoft.com/office/powerpoint/2010/main" val="405325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probably acquainted with the money and what it is used for, some prefer using cash other credit cards and so on but few of us delve any deeper into the subject and investigate it’s overlooked aspects and nature. As such, the purpose of this paper is to put on display the journey that the concept of money and our understanding of it took throughout history and how we might potentially benefit in the end from truly understanding it. This has been achieved through an examination of the available resources, compiling their general knowledge and presenting the key aspects under a concise and productive manner. So I invite you to relearn the concept of money, and in order to do this we must first forget of what we call money and rebuild our perspective of it, I invite you to take a moment and simply forget …. Ok now the first step of the way is to think of money as simply a token, a representation of assigned value.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3</a:t>
            </a:fld>
            <a:endParaRPr lang="en-US"/>
          </a:p>
        </p:txBody>
      </p:sp>
    </p:spTree>
    <p:extLst>
      <p:ext uri="{BB962C8B-B14F-4D97-AF65-F5344CB8AC3E}">
        <p14:creationId xmlns:p14="http://schemas.microsoft.com/office/powerpoint/2010/main" val="2440122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this very basic and open ended understanding let us journey a bit through time and see the concept of money evolve before our eyes. First, humanity adopted as one of its first mediums of exchange, tokens, money, the humble cowrie shell around the 13</a:t>
            </a:r>
            <a:r>
              <a:rPr lang="en-US" baseline="30000" dirty="0"/>
              <a:t>th</a:t>
            </a:r>
            <a:r>
              <a:rPr lang="en-US" dirty="0"/>
              <a:t> century B.C. Before we may assume people mostly used a rudimentary barter and favor system between individuals. So one might wonder, why the change, well the cowrie shell presented some interesting characteristics as in people thought they were quite beautiful and wanted them, it also helped that you couldn’t really counterfeit them you had to extract them from beaches so there weren’t many to go around, and when one had many, they were rather small and portable, up to a certain extent. So they were in limited supply and accepted by a majority as a display of value and portable, remember those characteristics as we may believe that other civilizations from around the globe might have started using other raw goods and biological materials but soon something better was discovered, manufacturing metals. Which proved a whole lot more durable than cowrie shells and humanity went trough different metals until mainly settled on gold as a staple of commerce due to its ability to withstand exposure but it was in such a short supply less durable and more abundant metals were often used but always exchangeable creating a hierarchy of value within the periodic table, the more durable and scarce the more valuable a metal became which means that the value in metals is divisible, fact exploited within entities such as the Roman empire which standardized metals and created coins from those metals which they were able to alter and devalue. </a:t>
            </a:r>
            <a:r>
              <a:rPr lang="ro-RO" sz="1800" dirty="0">
                <a:effectLst/>
                <a:latin typeface="Georgia Pro"/>
                <a:ea typeface="Calibri" panose="020F0502020204030204" pitchFamily="34" charset="0"/>
                <a:cs typeface="Times New Roman" panose="02020603050405020304" pitchFamily="18" charset="0"/>
              </a:rPr>
              <a:t>After the standardization of coins, together with the appearance of banks, came a new improvement, a representation of gold in the form of the promissory note which links paper to “money” but soon enough the more portable paper note became accepted as “money” itself the link slowly loosing strength until in the 20th century it was broken completely, creating FIAT money</a:t>
            </a:r>
            <a:r>
              <a:rPr lang="en-US" sz="1800" dirty="0">
                <a:effectLst/>
                <a:latin typeface="Georgia Pro"/>
                <a:ea typeface="Calibri" panose="020F0502020204030204" pitchFamily="34" charset="0"/>
                <a:cs typeface="Times New Roman" panose="02020603050405020304" pitchFamily="18" charset="0"/>
              </a:rPr>
              <a:t>. This lead to a financial revolution which opened money to be used as a tool of creating more money and wealth being shackled by nothing more than the good word of the government.</a:t>
            </a:r>
          </a:p>
          <a:p>
            <a:r>
              <a:rPr lang="en-US" sz="1800" dirty="0">
                <a:effectLst/>
                <a:latin typeface="Georgia Pro"/>
                <a:ea typeface="Calibri" panose="020F0502020204030204" pitchFamily="34" charset="0"/>
                <a:cs typeface="Times New Roman" panose="02020603050405020304" pitchFamily="18" charset="0"/>
              </a:rPr>
              <a:t>But the future brings change, with advancement in computing and cryptographic technology a new form of money that promises to be everything money should be is emerging and seeking validation, crypto currencies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4</a:t>
            </a:fld>
            <a:endParaRPr lang="en-US"/>
          </a:p>
        </p:txBody>
      </p:sp>
    </p:spTree>
    <p:extLst>
      <p:ext uri="{BB962C8B-B14F-4D97-AF65-F5344CB8AC3E}">
        <p14:creationId xmlns:p14="http://schemas.microsoft.com/office/powerpoint/2010/main" val="268211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previously mentioned key characteristics of certain forms of money, I would like to summarize them further by using a Fishbone or Ishikawa diagram in order to understand what role they play together with other factors in shaping the nature of money. </a:t>
            </a:r>
            <a:r>
              <a:rPr lang="en-US" b="0" dirty="0"/>
              <a:t>T</a:t>
            </a:r>
            <a:r>
              <a:rPr lang="ro-RO" sz="1800" b="0" dirty="0">
                <a:effectLst/>
                <a:latin typeface="Georgia Pro"/>
                <a:ea typeface="Calibri" panose="020F0502020204030204" pitchFamily="34" charset="0"/>
                <a:cs typeface="Times New Roman" panose="02020603050405020304" pitchFamily="18" charset="0"/>
              </a:rPr>
              <a:t>he core aspects of money or its characteristics. It is probably one of the most important factors which all the other one’s tie to, hence the reasoning behind depicting it closest to the phenomenon. Money has to be durable enough to use over many transactions, portable in order to be effectively transitioned, in limited supply in order to assign value to it and most importantly it has to be accepted as a valid representation of value. Those characteristics drive the change itself, whenever a society values one characteristic above another we observe a change, an evolution of money. The most recent example, again, is crypto currency. We observe that people wish for security and anonymity, for stability and a coin that is not prone to rampant inflation and one that cannot be controlled, and thus from those needs, and using the most modern technology, came the wish to replicate gold but advance it within the new digital age, and money changed yet again</a:t>
            </a:r>
            <a:r>
              <a:rPr lang="en-US" sz="1800" b="0" dirty="0">
                <a:effectLst/>
                <a:latin typeface="Georgia Pro"/>
                <a:ea typeface="Calibri" panose="020F0502020204030204" pitchFamily="34" charset="0"/>
                <a:cs typeface="Times New Roman" panose="02020603050405020304" pitchFamily="18" charset="0"/>
              </a:rPr>
              <a:t>.</a:t>
            </a:r>
            <a:r>
              <a:rPr lang="ro-RO" sz="1800" b="0" dirty="0">
                <a:effectLst/>
                <a:latin typeface="Georgia Pro"/>
                <a:ea typeface="Calibri" panose="020F0502020204030204" pitchFamily="34" charset="0"/>
                <a:cs typeface="Times New Roman" panose="02020603050405020304" pitchFamily="18" charset="0"/>
              </a:rPr>
              <a:t> </a:t>
            </a:r>
            <a:r>
              <a:rPr lang="en-US" dirty="0"/>
              <a:t>Along those attributes I have inserted a couple of other forces that have been observed to drive the changing nature of money, that being Greed which is the thirst to acquire more assets, uncertainty which is the human need for safety, the government which drives regulation and policy within a society and finally the advancements in technology mechanical and software, which allow us to create better money and also social which allows us to accept certain forms of money, and I hold this in high regard amongst the other because the idea that our society has advanced far enough into the future so that we now accept bank account balances as a form of wealth instead of barrels of wheat seed is amazing and I hardly doubt that a medieval peasant would accept the FIAT system without harsh coercion.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5</a:t>
            </a:fld>
            <a:endParaRPr lang="en-US"/>
          </a:p>
        </p:txBody>
      </p:sp>
    </p:spTree>
    <p:extLst>
      <p:ext uri="{BB962C8B-B14F-4D97-AF65-F5344CB8AC3E}">
        <p14:creationId xmlns:p14="http://schemas.microsoft.com/office/powerpoint/2010/main" val="9770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covered and described the main characteristics of money and have a better understanding of it, it remains to research what the current and future state of it allows in terms of opportunities and threats.  At the very top of the food chain, so to speak, we have nation states and government which have been affected in interesting ways by the changing nature of money, often the power exerted by one state over others includes disseminating the said country’s currency as a form of reserve assets for the rest, in our age the might of the United States economy has created the US “</a:t>
            </a:r>
            <a:r>
              <a:rPr lang="en-US" dirty="0" err="1"/>
              <a:t>petro</a:t>
            </a:r>
            <a:r>
              <a:rPr lang="en-US" dirty="0"/>
              <a:t>-dollar”, the world’s reserve currency which means that there is an almost endless request for dollars which strengthens not only currency itself but also the issuing power. Secondly local communities have been affected by FIAT and the continuous inflation cycles so much that opportunities for wealth retention have to be created. Such opportunities are most abundant at the individual level as the emerging crypto currencies offer a solution for securing one’s wealth and being an early adopter of such coinage may prove beneficial for the individual as on top of the wealth protections offered, the individual stands to gain in the form of asset valuations as a reward for his interests and ambition in paving the way for money to evolve. As a last statement on this particular topic, and a main threat to the new technology is brought by the field of quantum computing which in the last couple of years has made headwinds. If this field advances far enough it would render the current encryption of crypto currencies useless unless, and here is where the opportunity comes in, entrepreneurial spirits engage in the realm of quantum computing in order to create better cyphers and protections for cyber wallets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6</a:t>
            </a:fld>
            <a:endParaRPr lang="en-US"/>
          </a:p>
        </p:txBody>
      </p:sp>
    </p:spTree>
    <p:extLst>
      <p:ext uri="{BB962C8B-B14F-4D97-AF65-F5344CB8AC3E}">
        <p14:creationId xmlns:p14="http://schemas.microsoft.com/office/powerpoint/2010/main" val="386777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800" dirty="0">
                <a:effectLst/>
                <a:latin typeface="Georgia Pro"/>
                <a:ea typeface="Calibri" panose="020F0502020204030204" pitchFamily="34" charset="0"/>
                <a:cs typeface="Times New Roman" panose="02020603050405020304" pitchFamily="18" charset="0"/>
              </a:rPr>
              <a:t>First of all it has been made clear that the changing nature impacts everything and everyone within society, so as far as this general statement is concerned, it would be safe to assume that managers and management, being part of the society at large are also affected. The most interesting way that this may be observed is by observing that now managers are having to take into account this change, this transition from physical to digital. After the new MiCA regulation came into effect in 2023, Mutual Fund managers have to account for cryptocurrencies and other forms of digital assets in order to run a successfully diversified portfolio and on top of this, transactions being allowed in digital denominations have had a large impact . Managers have to account for payments being made whilst managing assets and completing accounting tasks. And if it has affected managers themselves, it is safe to assume that management, as a field of study, has to be affected as well and the curriculum adjusted in order to resemble the changing in market tendencies, and there exist example of this change within universities. Within the Romanian “Babeș-Bolyai” University curriculums have started to be altered in order to accommodate for this changing nature of money</a:t>
            </a:r>
            <a:r>
              <a:rPr lang="en-US" sz="1800" dirty="0">
                <a:effectLst/>
                <a:latin typeface="Georgia Pro"/>
                <a:ea typeface="Calibri" panose="020F0502020204030204" pitchFamily="34" charset="0"/>
                <a:cs typeface="Times New Roman" panose="02020603050405020304" pitchFamily="18" charset="0"/>
              </a:rPr>
              <a:t>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7</a:t>
            </a:fld>
            <a:endParaRPr lang="en-US"/>
          </a:p>
        </p:txBody>
      </p:sp>
    </p:spTree>
    <p:extLst>
      <p:ext uri="{BB962C8B-B14F-4D97-AF65-F5344CB8AC3E}">
        <p14:creationId xmlns:p14="http://schemas.microsoft.com/office/powerpoint/2010/main" val="283348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end of our presentation, I thank you for your patience and attention and await any lingering questions you might have regarding what was presented. -&gt; Slide</a:t>
            </a:r>
            <a:endParaRPr lang="ro-RO" dirty="0"/>
          </a:p>
        </p:txBody>
      </p:sp>
      <p:sp>
        <p:nvSpPr>
          <p:cNvPr id="4" name="Slide Number Placeholder 3"/>
          <p:cNvSpPr>
            <a:spLocks noGrp="1"/>
          </p:cNvSpPr>
          <p:nvPr>
            <p:ph type="sldNum" sz="quarter" idx="5"/>
          </p:nvPr>
        </p:nvSpPr>
        <p:spPr/>
        <p:txBody>
          <a:bodyPr/>
          <a:lstStyle/>
          <a:p>
            <a:fld id="{CE39ADCB-FF44-4D11-94CD-9544E5DFB95D}" type="slidenum">
              <a:rPr lang="en-US" smtClean="0"/>
              <a:t>8</a:t>
            </a:fld>
            <a:endParaRPr lang="en-US"/>
          </a:p>
        </p:txBody>
      </p:sp>
    </p:spTree>
    <p:extLst>
      <p:ext uri="{BB962C8B-B14F-4D97-AF65-F5344CB8AC3E}">
        <p14:creationId xmlns:p14="http://schemas.microsoft.com/office/powerpoint/2010/main" val="2075761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76A059-0727-59BF-99E8-577EE0A77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9">
            <a:extLst>
              <a:ext uri="{FF2B5EF4-FFF2-40B4-BE49-F238E27FC236}">
                <a16:creationId xmlns:a16="http://schemas.microsoft.com/office/drawing/2014/main" id="{CB65C056-B1A7-7FF8-5965-B3650A744900}"/>
              </a:ext>
            </a:extLst>
          </p:cNvPr>
          <p:cNvSpPr>
            <a:spLocks noGrp="1"/>
          </p:cNvSpPr>
          <p:nvPr>
            <p:ph type="dt" sz="half" idx="10"/>
          </p:nvPr>
        </p:nvSpPr>
        <p:spPr/>
        <p:txBody>
          <a:bodyPr/>
          <a:lstStyle/>
          <a:p>
            <a:fld id="{EB9B8737-127D-4908-932B-731DE6930369}" type="datetime1">
              <a:rPr lang="en-US" smtClean="0"/>
              <a:t>5/9/2024</a:t>
            </a:fld>
            <a:endParaRPr lang="en-US"/>
          </a:p>
        </p:txBody>
      </p:sp>
      <p:sp>
        <p:nvSpPr>
          <p:cNvPr id="11" name="Footer Placeholder 10">
            <a:extLst>
              <a:ext uri="{FF2B5EF4-FFF2-40B4-BE49-F238E27FC236}">
                <a16:creationId xmlns:a16="http://schemas.microsoft.com/office/drawing/2014/main" id="{43454174-9D12-C596-18E0-9C3B2A95332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C4464E70-28DA-BB7E-E872-926FCA585B8B}"/>
              </a:ext>
            </a:extLst>
          </p:cNvPr>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dirty="0"/>
          </a:p>
        </p:txBody>
      </p:sp>
      <p:sp>
        <p:nvSpPr>
          <p:cNvPr id="15" name="Title 14">
            <a:extLst>
              <a:ext uri="{FF2B5EF4-FFF2-40B4-BE49-F238E27FC236}">
                <a16:creationId xmlns:a16="http://schemas.microsoft.com/office/drawing/2014/main" id="{107A79B4-F12F-0B57-BE23-C003FE3F04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1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A113-4075-8F72-7862-87499373A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85D07-1D31-8F87-D767-AAC820751A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B13C3-5CD5-C3AA-CDCE-CCECAFFEDEAB}"/>
              </a:ext>
            </a:extLst>
          </p:cNvPr>
          <p:cNvSpPr>
            <a:spLocks noGrp="1"/>
          </p:cNvSpPr>
          <p:nvPr>
            <p:ph type="dt" sz="half" idx="10"/>
          </p:nvPr>
        </p:nvSpPr>
        <p:spPr/>
        <p:txBody>
          <a:bodyPr/>
          <a:lstStyle/>
          <a:p>
            <a:fld id="{D2840CA8-5CE1-4958-B669-D933AA49FA40}" type="datetime1">
              <a:rPr lang="en-US" smtClean="0"/>
              <a:t>5/9/2024</a:t>
            </a:fld>
            <a:endParaRPr lang="en-US"/>
          </a:p>
        </p:txBody>
      </p:sp>
      <p:sp>
        <p:nvSpPr>
          <p:cNvPr id="5" name="Footer Placeholder 4">
            <a:extLst>
              <a:ext uri="{FF2B5EF4-FFF2-40B4-BE49-F238E27FC236}">
                <a16:creationId xmlns:a16="http://schemas.microsoft.com/office/drawing/2014/main" id="{6C2768F2-FD99-3CF5-F7F2-46FDE2F9B292}"/>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3EC49622-4FE3-B449-2292-88184B047481}"/>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97301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4378C-BCD6-D0EC-73F4-F426025DB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A115D-71AF-967D-2312-B5BDEFE0E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8CDB7-E1FC-7FF0-47F9-FF05A8DAC060}"/>
              </a:ext>
            </a:extLst>
          </p:cNvPr>
          <p:cNvSpPr>
            <a:spLocks noGrp="1"/>
          </p:cNvSpPr>
          <p:nvPr>
            <p:ph type="dt" sz="half" idx="10"/>
          </p:nvPr>
        </p:nvSpPr>
        <p:spPr/>
        <p:txBody>
          <a:bodyPr/>
          <a:lstStyle/>
          <a:p>
            <a:fld id="{F5F1163A-39AB-4876-8208-83F43F159039}" type="datetime1">
              <a:rPr lang="en-US" smtClean="0"/>
              <a:t>5/9/2024</a:t>
            </a:fld>
            <a:endParaRPr lang="en-US"/>
          </a:p>
        </p:txBody>
      </p:sp>
      <p:sp>
        <p:nvSpPr>
          <p:cNvPr id="5" name="Footer Placeholder 4">
            <a:extLst>
              <a:ext uri="{FF2B5EF4-FFF2-40B4-BE49-F238E27FC236}">
                <a16:creationId xmlns:a16="http://schemas.microsoft.com/office/drawing/2014/main" id="{7172E43B-2C2F-5E9B-ACCD-6AEA1DA50D3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44211ED7-BD8A-629D-8203-8375D7B6B937}"/>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41887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EDC8-C1D4-96B9-6790-5B9DC0A23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B7742-A5DF-8640-884B-5925C8857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3D6A2-5C7B-D0C9-3B9D-D25E4A280D78}"/>
              </a:ext>
            </a:extLst>
          </p:cNvPr>
          <p:cNvSpPr>
            <a:spLocks noGrp="1"/>
          </p:cNvSpPr>
          <p:nvPr>
            <p:ph type="dt" sz="half" idx="10"/>
          </p:nvPr>
        </p:nvSpPr>
        <p:spPr/>
        <p:txBody>
          <a:bodyPr/>
          <a:lstStyle/>
          <a:p>
            <a:fld id="{C069DCC1-85F1-475E-9B24-A4E3F71BBD89}" type="datetime1">
              <a:rPr lang="en-US" smtClean="0"/>
              <a:t>5/9/2024</a:t>
            </a:fld>
            <a:endParaRPr lang="en-US"/>
          </a:p>
        </p:txBody>
      </p:sp>
      <p:sp>
        <p:nvSpPr>
          <p:cNvPr id="5" name="Footer Placeholder 4">
            <a:extLst>
              <a:ext uri="{FF2B5EF4-FFF2-40B4-BE49-F238E27FC236}">
                <a16:creationId xmlns:a16="http://schemas.microsoft.com/office/drawing/2014/main" id="{1554B767-0001-682F-BB9E-30E86F99DC6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CD16685D-6EFA-6621-5A4B-4BD1CC76F88E}"/>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19722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7548-9A0C-3301-B536-7456420E1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811CA-5E37-D2CF-D424-D1AC6FBA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2E129-0D49-9C8B-5FA2-1686D5838CA2}"/>
              </a:ext>
            </a:extLst>
          </p:cNvPr>
          <p:cNvSpPr>
            <a:spLocks noGrp="1"/>
          </p:cNvSpPr>
          <p:nvPr>
            <p:ph type="dt" sz="half" idx="10"/>
          </p:nvPr>
        </p:nvSpPr>
        <p:spPr/>
        <p:txBody>
          <a:bodyPr/>
          <a:lstStyle/>
          <a:p>
            <a:fld id="{B1189982-FAA6-4525-A1E7-2F7673A24390}" type="datetime1">
              <a:rPr lang="en-US" smtClean="0"/>
              <a:t>5/9/2024</a:t>
            </a:fld>
            <a:endParaRPr lang="en-US"/>
          </a:p>
        </p:txBody>
      </p:sp>
      <p:sp>
        <p:nvSpPr>
          <p:cNvPr id="5" name="Footer Placeholder 4">
            <a:extLst>
              <a:ext uri="{FF2B5EF4-FFF2-40B4-BE49-F238E27FC236}">
                <a16:creationId xmlns:a16="http://schemas.microsoft.com/office/drawing/2014/main" id="{3DEC0534-7709-E1AB-3F86-5C5551444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3C340-5C0A-05DE-38D1-F5101A965058}"/>
              </a:ext>
            </a:extLst>
          </p:cNvPr>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a:p>
        </p:txBody>
      </p:sp>
    </p:spTree>
    <p:extLst>
      <p:ext uri="{BB962C8B-B14F-4D97-AF65-F5344CB8AC3E}">
        <p14:creationId xmlns:p14="http://schemas.microsoft.com/office/powerpoint/2010/main" val="8684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2FB-8D31-A6BF-B26A-54F2E57F6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9BBD1-0C18-604B-75C7-619BE6A2D2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E8E06B-2B4A-F0CB-ECE2-D91FD1E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B85DF-D2C7-EDF7-CAE1-90A424B74A71}"/>
              </a:ext>
            </a:extLst>
          </p:cNvPr>
          <p:cNvSpPr>
            <a:spLocks noGrp="1"/>
          </p:cNvSpPr>
          <p:nvPr>
            <p:ph type="dt" sz="half" idx="10"/>
          </p:nvPr>
        </p:nvSpPr>
        <p:spPr/>
        <p:txBody>
          <a:bodyPr/>
          <a:lstStyle/>
          <a:p>
            <a:fld id="{EB1CB7FA-7B94-4F91-BABC-9D716D9D537E}" type="datetime1">
              <a:rPr lang="en-US" smtClean="0"/>
              <a:t>5/9/2024</a:t>
            </a:fld>
            <a:endParaRPr lang="en-US"/>
          </a:p>
        </p:txBody>
      </p:sp>
      <p:sp>
        <p:nvSpPr>
          <p:cNvPr id="6" name="Footer Placeholder 5">
            <a:extLst>
              <a:ext uri="{FF2B5EF4-FFF2-40B4-BE49-F238E27FC236}">
                <a16:creationId xmlns:a16="http://schemas.microsoft.com/office/drawing/2014/main" id="{9D0B35ED-B1AD-C7A3-789D-D56E84CC32BD}"/>
              </a:ext>
            </a:extLst>
          </p:cNvPr>
          <p:cNvSpPr>
            <a:spLocks noGrp="1"/>
          </p:cNvSpPr>
          <p:nvPr>
            <p:ph type="ftr" sz="quarter" idx="11"/>
          </p:nvPr>
        </p:nvSpPr>
        <p:spPr/>
        <p:txBody>
          <a:bodyPr/>
          <a:lstStyle/>
          <a:p>
            <a:endParaRPr lang="en-US"/>
          </a:p>
        </p:txBody>
      </p:sp>
      <p:sp>
        <p:nvSpPr>
          <p:cNvPr id="8" name="Slide Number Placeholder 4">
            <a:extLst>
              <a:ext uri="{FF2B5EF4-FFF2-40B4-BE49-F238E27FC236}">
                <a16:creationId xmlns:a16="http://schemas.microsoft.com/office/drawing/2014/main" id="{F60C7F7F-C143-ADD7-651F-32FEE87D270A}"/>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1394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FDBC-A612-A3C7-16CF-DB4228831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A53AE-EB85-9424-6870-715378B9B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B861F-D83D-874A-8F0E-9BE8ADBCB8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CD26E-130E-3EFD-1E58-D0A076C9E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80009-3EE4-D16F-CCB1-73CA63D32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E75DF4-258D-AB76-230B-8ABE0E21D163}"/>
              </a:ext>
            </a:extLst>
          </p:cNvPr>
          <p:cNvSpPr>
            <a:spLocks noGrp="1"/>
          </p:cNvSpPr>
          <p:nvPr>
            <p:ph type="dt" sz="half" idx="10"/>
          </p:nvPr>
        </p:nvSpPr>
        <p:spPr/>
        <p:txBody>
          <a:bodyPr/>
          <a:lstStyle/>
          <a:p>
            <a:fld id="{E09AAAC3-BDBB-47BF-BA5C-45EFB7F81241}" type="datetime1">
              <a:rPr lang="en-US" smtClean="0"/>
              <a:t>5/9/2024</a:t>
            </a:fld>
            <a:endParaRPr lang="en-US"/>
          </a:p>
        </p:txBody>
      </p:sp>
      <p:sp>
        <p:nvSpPr>
          <p:cNvPr id="8" name="Footer Placeholder 7">
            <a:extLst>
              <a:ext uri="{FF2B5EF4-FFF2-40B4-BE49-F238E27FC236}">
                <a16:creationId xmlns:a16="http://schemas.microsoft.com/office/drawing/2014/main" id="{0CD679FF-8C9F-A02B-BF83-EEDA27910F39}"/>
              </a:ext>
            </a:extLst>
          </p:cNvPr>
          <p:cNvSpPr>
            <a:spLocks noGrp="1"/>
          </p:cNvSpPr>
          <p:nvPr>
            <p:ph type="ftr" sz="quarter" idx="11"/>
          </p:nvPr>
        </p:nvSpPr>
        <p:spPr/>
        <p:txBody>
          <a:bodyPr/>
          <a:lstStyle/>
          <a:p>
            <a:endParaRPr lang="en-US"/>
          </a:p>
        </p:txBody>
      </p:sp>
      <p:sp>
        <p:nvSpPr>
          <p:cNvPr id="10" name="Slide Number Placeholder 4">
            <a:extLst>
              <a:ext uri="{FF2B5EF4-FFF2-40B4-BE49-F238E27FC236}">
                <a16:creationId xmlns:a16="http://schemas.microsoft.com/office/drawing/2014/main" id="{A698A86C-2570-E5A2-0B29-BBD245951707}"/>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325818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054B-64E0-23D2-6B48-69B7EDFBB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744E3-8DA2-E6D6-2A16-DE06AFA8A318}"/>
              </a:ext>
            </a:extLst>
          </p:cNvPr>
          <p:cNvSpPr>
            <a:spLocks noGrp="1"/>
          </p:cNvSpPr>
          <p:nvPr>
            <p:ph type="dt" sz="half" idx="10"/>
          </p:nvPr>
        </p:nvSpPr>
        <p:spPr/>
        <p:txBody>
          <a:bodyPr/>
          <a:lstStyle/>
          <a:p>
            <a:fld id="{43A3E560-4FCD-4798-9AF2-642BCAC1830E}" type="datetime1">
              <a:rPr lang="en-US" smtClean="0"/>
              <a:t>5/9/2024</a:t>
            </a:fld>
            <a:endParaRPr lang="en-US"/>
          </a:p>
        </p:txBody>
      </p:sp>
      <p:sp>
        <p:nvSpPr>
          <p:cNvPr id="4" name="Footer Placeholder 3">
            <a:extLst>
              <a:ext uri="{FF2B5EF4-FFF2-40B4-BE49-F238E27FC236}">
                <a16:creationId xmlns:a16="http://schemas.microsoft.com/office/drawing/2014/main" id="{10C89B19-AB7A-A19A-30D2-AEDBCAA04A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6698D-5F79-0980-9B76-3D58659850DB}"/>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329515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050C9-6840-84E5-D463-1BB9420EE5D7}"/>
              </a:ext>
            </a:extLst>
          </p:cNvPr>
          <p:cNvSpPr>
            <a:spLocks noGrp="1"/>
          </p:cNvSpPr>
          <p:nvPr>
            <p:ph type="dt" sz="half" idx="10"/>
          </p:nvPr>
        </p:nvSpPr>
        <p:spPr/>
        <p:txBody>
          <a:bodyPr/>
          <a:lstStyle/>
          <a:p>
            <a:fld id="{BD4C1CC0-1E6D-4B25-A2AE-33306CF856E6}" type="datetime1">
              <a:rPr lang="en-US" smtClean="0"/>
              <a:t>5/9/2024</a:t>
            </a:fld>
            <a:endParaRPr lang="en-US"/>
          </a:p>
        </p:txBody>
      </p:sp>
      <p:sp>
        <p:nvSpPr>
          <p:cNvPr id="3" name="Footer Placeholder 2">
            <a:extLst>
              <a:ext uri="{FF2B5EF4-FFF2-40B4-BE49-F238E27FC236}">
                <a16:creationId xmlns:a16="http://schemas.microsoft.com/office/drawing/2014/main" id="{4ABA4735-8AB6-87BE-D400-DE9A5D449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E5D0F-ABFC-3AB6-B29E-7372DFF5EA3A}"/>
              </a:ext>
            </a:extLst>
          </p:cNvPr>
          <p:cNvSpPr txBox="1">
            <a:spLocks/>
          </p:cNvSpPr>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a:t>Page</a:t>
            </a:r>
            <a:r>
              <a:rPr lang="en-US"/>
              <a:t> </a:t>
            </a:r>
            <a:fld id="{BBE5057F-7482-41AE-BBDB-C83C2F3461DE}" type="slidenum">
              <a:rPr lang="en-US" smtClean="0"/>
              <a:pPr/>
              <a:t>‹#›</a:t>
            </a:fld>
            <a:endParaRPr lang="en-US" dirty="0"/>
          </a:p>
        </p:txBody>
      </p:sp>
    </p:spTree>
    <p:extLst>
      <p:ext uri="{BB962C8B-B14F-4D97-AF65-F5344CB8AC3E}">
        <p14:creationId xmlns:p14="http://schemas.microsoft.com/office/powerpoint/2010/main" val="22944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85EC-E506-22F4-346F-7974EAC2F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AA53F-C0C5-EA92-EF29-52B56CEE8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D2632-BED3-5DD1-0D92-845D5CA5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3BAEC-429D-7A50-4D81-A1BF2ECC0EB2}"/>
              </a:ext>
            </a:extLst>
          </p:cNvPr>
          <p:cNvSpPr>
            <a:spLocks noGrp="1"/>
          </p:cNvSpPr>
          <p:nvPr>
            <p:ph type="dt" sz="half" idx="10"/>
          </p:nvPr>
        </p:nvSpPr>
        <p:spPr/>
        <p:txBody>
          <a:bodyPr/>
          <a:lstStyle/>
          <a:p>
            <a:fld id="{BFE42552-A208-4103-BBAD-2B95A95E1FEC}" type="datetime1">
              <a:rPr lang="en-US" smtClean="0"/>
              <a:t>5/9/2024</a:t>
            </a:fld>
            <a:endParaRPr lang="en-US"/>
          </a:p>
        </p:txBody>
      </p:sp>
      <p:sp>
        <p:nvSpPr>
          <p:cNvPr id="6" name="Footer Placeholder 5">
            <a:extLst>
              <a:ext uri="{FF2B5EF4-FFF2-40B4-BE49-F238E27FC236}">
                <a16:creationId xmlns:a16="http://schemas.microsoft.com/office/drawing/2014/main" id="{C816B86E-B8A1-4F80-E1FB-62FB5458483E}"/>
              </a:ext>
            </a:extLst>
          </p:cNvPr>
          <p:cNvSpPr>
            <a:spLocks noGrp="1"/>
          </p:cNvSpPr>
          <p:nvPr>
            <p:ph type="ftr" sz="quarter" idx="11"/>
          </p:nvPr>
        </p:nvSpPr>
        <p:spPr/>
        <p:txBody>
          <a:bodyPr/>
          <a:lstStyle/>
          <a:p>
            <a:endParaRPr lang="en-US"/>
          </a:p>
        </p:txBody>
      </p:sp>
      <p:sp>
        <p:nvSpPr>
          <p:cNvPr id="8" name="Slide Number Placeholder 4">
            <a:extLst>
              <a:ext uri="{FF2B5EF4-FFF2-40B4-BE49-F238E27FC236}">
                <a16:creationId xmlns:a16="http://schemas.microsoft.com/office/drawing/2014/main" id="{B84E180B-01F9-F756-B76F-DBCB1FEBB953}"/>
              </a:ext>
            </a:extLst>
          </p:cNvPr>
          <p:cNvSpPr txBox="1">
            <a:spLocks/>
          </p:cNvSpPr>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a:t>Page</a:t>
            </a:r>
            <a:r>
              <a:rPr lang="en-US"/>
              <a:t> </a:t>
            </a:r>
            <a:fld id="{BBE5057F-7482-41AE-BBDB-C83C2F3461DE}" type="slidenum">
              <a:rPr lang="en-US" smtClean="0"/>
              <a:pPr/>
              <a:t>‹#›</a:t>
            </a:fld>
            <a:endParaRPr lang="en-US" dirty="0"/>
          </a:p>
        </p:txBody>
      </p:sp>
    </p:spTree>
    <p:extLst>
      <p:ext uri="{BB962C8B-B14F-4D97-AF65-F5344CB8AC3E}">
        <p14:creationId xmlns:p14="http://schemas.microsoft.com/office/powerpoint/2010/main" val="143149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A099-1061-09E4-DC3E-DEBACB3D5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13E4-8368-44F8-EA23-5FE27B6FA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ABFFC8-2261-76FE-8474-2FCFEDC97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83C56-760D-2584-1EE9-9E92C5F9DCFB}"/>
              </a:ext>
            </a:extLst>
          </p:cNvPr>
          <p:cNvSpPr>
            <a:spLocks noGrp="1"/>
          </p:cNvSpPr>
          <p:nvPr>
            <p:ph type="dt" sz="half" idx="10"/>
          </p:nvPr>
        </p:nvSpPr>
        <p:spPr/>
        <p:txBody>
          <a:bodyPr/>
          <a:lstStyle/>
          <a:p>
            <a:fld id="{171E08EA-84C3-4938-9F36-6CC12B53B25F}" type="datetime1">
              <a:rPr lang="en-US" smtClean="0"/>
              <a:t>5/9/2024</a:t>
            </a:fld>
            <a:endParaRPr lang="en-US"/>
          </a:p>
        </p:txBody>
      </p:sp>
      <p:sp>
        <p:nvSpPr>
          <p:cNvPr id="6" name="Footer Placeholder 5">
            <a:extLst>
              <a:ext uri="{FF2B5EF4-FFF2-40B4-BE49-F238E27FC236}">
                <a16:creationId xmlns:a16="http://schemas.microsoft.com/office/drawing/2014/main" id="{17E642CD-FFF3-B465-F5E9-7EA5EEE2C003}"/>
              </a:ext>
            </a:extLst>
          </p:cNvPr>
          <p:cNvSpPr>
            <a:spLocks noGrp="1"/>
          </p:cNvSpPr>
          <p:nvPr>
            <p:ph type="ftr" sz="quarter" idx="11"/>
          </p:nvPr>
        </p:nvSpPr>
        <p:spPr/>
        <p:txBody>
          <a:bodyPr/>
          <a:lstStyle/>
          <a:p>
            <a:endParaRPr lang="en-US"/>
          </a:p>
        </p:txBody>
      </p:sp>
      <p:sp>
        <p:nvSpPr>
          <p:cNvPr id="8" name="Slide Number Placeholder 4">
            <a:extLst>
              <a:ext uri="{FF2B5EF4-FFF2-40B4-BE49-F238E27FC236}">
                <a16:creationId xmlns:a16="http://schemas.microsoft.com/office/drawing/2014/main" id="{8C4EA6F1-DE73-3AD0-FFED-F8CA89127EA5}"/>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56237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504E-AD37-2053-5C5B-AE2A891180A2}"/>
              </a:ext>
            </a:extLst>
          </p:cNvPr>
          <p:cNvSpPr>
            <a:spLocks noGrp="1"/>
          </p:cNvSpPr>
          <p:nvPr>
            <p:ph type="title"/>
          </p:nvPr>
        </p:nvSpPr>
        <p:spPr>
          <a:xfrm>
            <a:off x="838200" y="828422"/>
            <a:ext cx="10515600" cy="8622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9BFCC0-702E-A0E6-7AC8-E887DEE53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9B09F-5F50-DEE3-1E0B-39D8F0668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58DAF-AFE5-4394-A263-6FDE350004BD}" type="datetime1">
              <a:rPr lang="en-US" smtClean="0"/>
              <a:t>5/9/2024</a:t>
            </a:fld>
            <a:endParaRPr lang="en-US"/>
          </a:p>
        </p:txBody>
      </p:sp>
      <p:sp>
        <p:nvSpPr>
          <p:cNvPr id="5" name="Footer Placeholder 4">
            <a:extLst>
              <a:ext uri="{FF2B5EF4-FFF2-40B4-BE49-F238E27FC236}">
                <a16:creationId xmlns:a16="http://schemas.microsoft.com/office/drawing/2014/main" id="{6F288452-2736-5F09-F17B-38FEE2A21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8" name="Picture 7" descr="Shape&#10;&#10;Description automatically generated with medium confidence">
            <a:extLst>
              <a:ext uri="{FF2B5EF4-FFF2-40B4-BE49-F238E27FC236}">
                <a16:creationId xmlns:a16="http://schemas.microsoft.com/office/drawing/2014/main" id="{3F761627-0927-EAE4-3C8C-120709F051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13846" y="365125"/>
            <a:ext cx="1139954" cy="463297"/>
          </a:xfrm>
          <a:prstGeom prst="rect">
            <a:avLst/>
          </a:prstGeom>
        </p:spPr>
      </p:pic>
      <p:sp>
        <p:nvSpPr>
          <p:cNvPr id="7" name="Slide Number Placeholder 4">
            <a:extLst>
              <a:ext uri="{FF2B5EF4-FFF2-40B4-BE49-F238E27FC236}">
                <a16:creationId xmlns:a16="http://schemas.microsoft.com/office/drawing/2014/main" id="{7653F00A-FF5A-1AFA-0B55-634828FAD746}"/>
              </a:ext>
            </a:extLst>
          </p:cNvPr>
          <p:cNvSpPr>
            <a:spLocks noGrp="1"/>
          </p:cNvSpPr>
          <p:nvPr>
            <p:ph type="sldNum" sz="quarter" idx="4"/>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17929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1.wdp"/><Relationship Id="rId4" Type="http://schemas.microsoft.com/office/2007/relationships/hdphoto" Target="../media/hdphoto5.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5.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1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6994-1CA3-A39D-4FDE-D835BC5851F4}"/>
              </a:ext>
            </a:extLst>
          </p:cNvPr>
          <p:cNvSpPr>
            <a:spLocks noGrp="1"/>
          </p:cNvSpPr>
          <p:nvPr>
            <p:ph type="ctrTitle"/>
          </p:nvPr>
        </p:nvSpPr>
        <p:spPr>
          <a:xfrm>
            <a:off x="1524000" y="1122363"/>
            <a:ext cx="9144000" cy="2387600"/>
          </a:xfrm>
        </p:spPr>
        <p:txBody>
          <a:bodyPr/>
          <a:lstStyle/>
          <a:p>
            <a:pPr algn="ctr"/>
            <a:r>
              <a:rPr lang="ro-RO" dirty="0"/>
              <a:t>The Changing Nature of Money</a:t>
            </a:r>
            <a:endParaRPr lang="en-US" dirty="0"/>
          </a:p>
        </p:txBody>
      </p:sp>
      <p:sp>
        <p:nvSpPr>
          <p:cNvPr id="3" name="Subtitle 2">
            <a:extLst>
              <a:ext uri="{FF2B5EF4-FFF2-40B4-BE49-F238E27FC236}">
                <a16:creationId xmlns:a16="http://schemas.microsoft.com/office/drawing/2014/main" id="{B12F05B2-EF03-DBB5-4446-A81ABE5970EE}"/>
              </a:ext>
            </a:extLst>
          </p:cNvPr>
          <p:cNvSpPr>
            <a:spLocks noGrp="1"/>
          </p:cNvSpPr>
          <p:nvPr>
            <p:ph type="subTitle" idx="1"/>
          </p:nvPr>
        </p:nvSpPr>
        <p:spPr/>
        <p:txBody>
          <a:bodyPr/>
          <a:lstStyle/>
          <a:p>
            <a:r>
              <a:rPr lang="en-US" dirty="0"/>
              <a:t>Author/s:</a:t>
            </a:r>
            <a:r>
              <a:rPr lang="ro-RO" dirty="0"/>
              <a:t> Sever Andrei, Bedea &amp; Emil Lucian, Crișan</a:t>
            </a:r>
            <a:endParaRPr lang="en-US" dirty="0"/>
          </a:p>
          <a:p>
            <a:r>
              <a:rPr lang="en-US" dirty="0"/>
              <a:t>Affiliation:</a:t>
            </a:r>
            <a:r>
              <a:rPr lang="ro-RO" dirty="0"/>
              <a:t> Universitatea Babeș-Bolyai of Cluj-Napoca</a:t>
            </a:r>
            <a:endParaRPr lang="en-US" dirty="0"/>
          </a:p>
        </p:txBody>
      </p:sp>
    </p:spTree>
    <p:extLst>
      <p:ext uri="{BB962C8B-B14F-4D97-AF65-F5344CB8AC3E}">
        <p14:creationId xmlns:p14="http://schemas.microsoft.com/office/powerpoint/2010/main" val="32111161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A76D-21D9-8AEA-B5B3-F6B32294863B}"/>
              </a:ext>
            </a:extLst>
          </p:cNvPr>
          <p:cNvSpPr>
            <a:spLocks noGrp="1"/>
          </p:cNvSpPr>
          <p:nvPr>
            <p:ph type="title"/>
          </p:nvPr>
        </p:nvSpPr>
        <p:spPr/>
        <p:txBody>
          <a:bodyPr/>
          <a:lstStyle/>
          <a:p>
            <a:r>
              <a:rPr lang="ro-RO" b="1" dirty="0"/>
              <a:t>Contents</a:t>
            </a:r>
          </a:p>
        </p:txBody>
      </p:sp>
      <p:sp>
        <p:nvSpPr>
          <p:cNvPr id="3" name="Content Placeholder 2">
            <a:extLst>
              <a:ext uri="{FF2B5EF4-FFF2-40B4-BE49-F238E27FC236}">
                <a16:creationId xmlns:a16="http://schemas.microsoft.com/office/drawing/2014/main" id="{ADE30FF3-A43E-302F-8EDE-928B7A2FF9B4}"/>
              </a:ext>
            </a:extLst>
          </p:cNvPr>
          <p:cNvSpPr>
            <a:spLocks noGrp="1"/>
          </p:cNvSpPr>
          <p:nvPr>
            <p:ph idx="1"/>
          </p:nvPr>
        </p:nvSpPr>
        <p:spPr/>
        <p:txBody>
          <a:bodyPr/>
          <a:lstStyle/>
          <a:p>
            <a:pPr indent="-457200">
              <a:lnSpc>
                <a:spcPct val="150000"/>
              </a:lnSpc>
            </a:pPr>
            <a:r>
              <a:rPr lang="ro-RO" dirty="0"/>
              <a:t>Introduction</a:t>
            </a:r>
          </a:p>
          <a:p>
            <a:pPr indent="-457200">
              <a:lnSpc>
                <a:spcPct val="150000"/>
              </a:lnSpc>
            </a:pPr>
            <a:r>
              <a:rPr lang="ro-RO" dirty="0"/>
              <a:t>Description of the phenomenon</a:t>
            </a:r>
          </a:p>
          <a:p>
            <a:pPr indent="-457200">
              <a:lnSpc>
                <a:spcPct val="150000"/>
              </a:lnSpc>
            </a:pPr>
            <a:r>
              <a:rPr lang="ro-RO" dirty="0"/>
              <a:t>Factors affecting the changing nature of money</a:t>
            </a:r>
          </a:p>
          <a:p>
            <a:pPr indent="-457200">
              <a:lnSpc>
                <a:spcPct val="150000"/>
              </a:lnSpc>
            </a:pPr>
            <a:r>
              <a:rPr lang="ro-RO" dirty="0"/>
              <a:t>Opportunities associated with the phenomenon</a:t>
            </a:r>
          </a:p>
          <a:p>
            <a:pPr indent="-457200">
              <a:lnSpc>
                <a:spcPct val="150000"/>
              </a:lnSpc>
            </a:pPr>
            <a:r>
              <a:rPr lang="ro-RO" dirty="0"/>
              <a:t>Effects on Management &amp; Conclusions</a:t>
            </a:r>
          </a:p>
          <a:p>
            <a:endParaRPr lang="ro-RO" dirty="0"/>
          </a:p>
        </p:txBody>
      </p:sp>
      <p:sp>
        <p:nvSpPr>
          <p:cNvPr id="4" name="Slide Number Placeholder 3">
            <a:extLst>
              <a:ext uri="{FF2B5EF4-FFF2-40B4-BE49-F238E27FC236}">
                <a16:creationId xmlns:a16="http://schemas.microsoft.com/office/drawing/2014/main" id="{A0FF88EB-7368-6BA5-E387-1E3B711FDDED}"/>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2</a:t>
            </a:fld>
            <a:endParaRPr lang="en-US" dirty="0"/>
          </a:p>
        </p:txBody>
      </p:sp>
    </p:spTree>
    <p:extLst>
      <p:ext uri="{BB962C8B-B14F-4D97-AF65-F5344CB8AC3E}">
        <p14:creationId xmlns:p14="http://schemas.microsoft.com/office/powerpoint/2010/main" val="395156870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A089-89BD-3474-63FA-0AC6C91C8865}"/>
              </a:ext>
            </a:extLst>
          </p:cNvPr>
          <p:cNvSpPr>
            <a:spLocks noGrp="1"/>
          </p:cNvSpPr>
          <p:nvPr>
            <p:ph type="title"/>
          </p:nvPr>
        </p:nvSpPr>
        <p:spPr/>
        <p:txBody>
          <a:bodyPr/>
          <a:lstStyle/>
          <a:p>
            <a:r>
              <a:rPr lang="ro-RO" dirty="0"/>
              <a:t>Introduction</a:t>
            </a:r>
            <a:endParaRPr lang="en-US" dirty="0"/>
          </a:p>
        </p:txBody>
      </p:sp>
      <p:sp>
        <p:nvSpPr>
          <p:cNvPr id="4" name="Slide Number Placeholder 3">
            <a:extLst>
              <a:ext uri="{FF2B5EF4-FFF2-40B4-BE49-F238E27FC236}">
                <a16:creationId xmlns:a16="http://schemas.microsoft.com/office/drawing/2014/main" id="{30FCF717-4B06-2D6C-9A1D-65B9FF3D265D}"/>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3</a:t>
            </a:fld>
            <a:endParaRPr lang="en-US" dirty="0"/>
          </a:p>
        </p:txBody>
      </p:sp>
      <p:pic>
        <p:nvPicPr>
          <p:cNvPr id="10" name="Picture 9">
            <a:extLst>
              <a:ext uri="{FF2B5EF4-FFF2-40B4-BE49-F238E27FC236}">
                <a16:creationId xmlns:a16="http://schemas.microsoft.com/office/drawing/2014/main" id="{ED048DD5-685F-B8B1-0A0F-977A633D7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808" b="88415" l="8343" r="36555">
                        <a14:foregroundMark x1="28812" y1="70288" x2="28812" y2="70288"/>
                        <a14:foregroundMark x1="34154" y1="78691" x2="35474" y2="81092"/>
                        <a14:foregroundMark x1="36555" y1="81273" x2="36555" y2="81273"/>
                        <a14:foregroundMark x1="28872" y1="69808" x2="28872" y2="69808"/>
                        <a14:foregroundMark x1="8343" y1="77851" x2="8343" y2="77851"/>
                      </a14:backgroundRemoval>
                    </a14:imgEffect>
                  </a14:imgLayer>
                </a14:imgProps>
              </a:ext>
              <a:ext uri="{28A0092B-C50C-407E-A947-70E740481C1C}">
                <a14:useLocalDpi xmlns:a14="http://schemas.microsoft.com/office/drawing/2010/main" val="0"/>
              </a:ext>
            </a:extLst>
          </a:blip>
          <a:srcRect l="5614" t="68572" r="61832" b="9090"/>
          <a:stretch/>
        </p:blipFill>
        <p:spPr>
          <a:xfrm>
            <a:off x="1669891" y="2958531"/>
            <a:ext cx="2550487" cy="1750066"/>
          </a:xfrm>
          <a:prstGeom prst="rect">
            <a:avLst/>
          </a:prstGeom>
        </p:spPr>
      </p:pic>
      <p:pic>
        <p:nvPicPr>
          <p:cNvPr id="8" name="Content Placeholder 7">
            <a:extLst>
              <a:ext uri="{FF2B5EF4-FFF2-40B4-BE49-F238E27FC236}">
                <a16:creationId xmlns:a16="http://schemas.microsoft.com/office/drawing/2014/main" id="{10C2782F-D926-A15F-7B62-4D4EE3F5F6CD}"/>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4">
                    <a14:imgEffect>
                      <a14:backgroundRemoval t="68908" b="90816" l="68607" r="93818">
                        <a14:foregroundMark x1="75030" y1="76771" x2="75930" y2="77491"/>
                        <a14:foregroundMark x1="74310" y1="76651" x2="84334" y2="77731"/>
                        <a14:foregroundMark x1="84334" y1="77731" x2="89916" y2="77431"/>
                        <a14:foregroundMark x1="91176" y1="76951" x2="74670" y2="77611"/>
                        <a14:foregroundMark x1="74670" y1="77611" x2="77311" y2="77731"/>
                        <a14:foregroundMark x1="80972" y1="76531" x2="86615" y2="77371"/>
                        <a14:foregroundMark x1="85894" y1="76471" x2="83733" y2="77191"/>
                        <a14:foregroundMark x1="73950" y1="84214" x2="89796" y2="84994"/>
                        <a14:foregroundMark x1="89796" y1="84994" x2="91417" y2="84874"/>
                        <a14:foregroundMark x1="74190" y1="84394" x2="75450" y2="84994"/>
                        <a14:foregroundMark x1="70708" y1="79592" x2="69628" y2="75930"/>
                        <a14:foregroundMark x1="68908" y1="76170" x2="68667" y2="76050"/>
                        <a14:foregroundMark x1="75030" y1="84514" x2="78091" y2="85894"/>
                        <a14:foregroundMark x1="89376" y1="76170" x2="92257" y2="78932"/>
                        <a14:foregroundMark x1="86795" y1="68908" x2="86795" y2="68908"/>
                        <a14:foregroundMark x1="78151" y1="77971" x2="79052" y2="79172"/>
                      </a14:backgroundRemoval>
                    </a14:imgEffect>
                  </a14:imgLayer>
                </a14:imgProps>
              </a:ext>
              <a:ext uri="{28A0092B-C50C-407E-A947-70E740481C1C}">
                <a14:useLocalDpi xmlns:a14="http://schemas.microsoft.com/office/drawing/2010/main" val="0"/>
              </a:ext>
            </a:extLst>
          </a:blip>
          <a:srcRect l="67327" t="66434" r="3180" b="6284"/>
          <a:stretch/>
        </p:blipFill>
        <p:spPr>
          <a:xfrm rot="19467070">
            <a:off x="774604" y="2394393"/>
            <a:ext cx="2048877" cy="1895212"/>
          </a:xfrm>
        </p:spPr>
      </p:pic>
      <p:pic>
        <p:nvPicPr>
          <p:cNvPr id="12" name="Picture 11">
            <a:extLst>
              <a:ext uri="{FF2B5EF4-FFF2-40B4-BE49-F238E27FC236}">
                <a16:creationId xmlns:a16="http://schemas.microsoft.com/office/drawing/2014/main" id="{F10809AC-10AF-F225-9F81-3AA113912A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367" b="72900" l="69173" r="96514">
                        <a14:foregroundMark x1="73684" y1="46931" x2="73684" y2="46931"/>
                        <a14:foregroundMark x1="74094" y1="47859" x2="72386" y2="50121"/>
                        <a14:foregroundMark x1="73445" y1="50121" x2="70882" y2="60218"/>
                        <a14:foregroundMark x1="70882" y1="60218" x2="73445" y2="66599"/>
                        <a14:foregroundMark x1="73445" y1="66599" x2="81203" y2="70961"/>
                        <a14:foregroundMark x1="81203" y1="70961" x2="89918" y2="67609"/>
                        <a14:foregroundMark x1="89918" y1="67609" x2="93404" y2="60420"/>
                        <a14:foregroundMark x1="93404" y1="60420" x2="92139" y2="51454"/>
                        <a14:foregroundMark x1="92139" y1="51454" x2="87799" y2="46002"/>
                        <a14:foregroundMark x1="87799" y1="46002" x2="83835" y2="43457"/>
                        <a14:foregroundMark x1="82502" y1="42932" x2="82194" y2="42690"/>
                        <a14:foregroundMark x1="75564" y1="46890" x2="71873" y2="49596"/>
                        <a14:foregroundMark x1="74163" y1="46244" x2="71873" y2="49515"/>
                        <a14:foregroundMark x1="73992" y1="46163" x2="73992" y2="46163"/>
                        <a14:foregroundMark x1="72796" y1="47698" x2="71907" y2="48667"/>
                        <a14:foregroundMark x1="71907" y1="49111" x2="71463" y2="49233"/>
                        <a14:foregroundMark x1="71634" y1="49637" x2="71975" y2="48667"/>
                        <a14:foregroundMark x1="70027" y1="58683" x2="71565" y2="64095"/>
                        <a14:foregroundMark x1="71805" y1="64863" x2="69686" y2="58603"/>
                        <a14:foregroundMark x1="69617" y1="58603" x2="71326" y2="64378"/>
                        <a14:foregroundMark x1="71326" y1="64580" x2="69686" y2="59168"/>
                        <a14:foregroundMark x1="69754" y1="59532" x2="70813" y2="64216"/>
                        <a14:foregroundMark x1="70813" y1="64216" x2="69583" y2="59532"/>
                        <a14:foregroundMark x1="69583" y1="59935" x2="70745" y2="64297"/>
                        <a14:foregroundMark x1="76145" y1="69588" x2="80485" y2="71648"/>
                        <a14:foregroundMark x1="77444" y1="71890" x2="77444" y2="71890"/>
                        <a14:foregroundMark x1="84894" y1="70275" x2="84894" y2="70275"/>
                        <a14:foregroundMark x1="87252" y1="44669" x2="87252" y2="44669"/>
                        <a14:foregroundMark x1="86364" y1="43457" x2="86364" y2="43457"/>
                        <a14:foregroundMark x1="85133" y1="43457" x2="88790" y2="45153"/>
                        <a14:foregroundMark x1="88619" y1="44790" x2="84860" y2="42771"/>
                        <a14:foregroundMark x1="85099" y1="42649" x2="87970" y2="44426"/>
                        <a14:foregroundMark x1="88722" y1="44507" x2="81818" y2="42367"/>
                        <a14:foregroundMark x1="81818" y1="42367" x2="80075" y2="42649"/>
                        <a14:foregroundMark x1="69446" y1="59733" x2="71053" y2="64459"/>
                        <a14:foregroundMark x1="92242" y1="51616" x2="93677" y2="51656"/>
                        <a14:foregroundMark x1="92652" y1="51373" x2="94498" y2="56462"/>
                        <a14:foregroundMark x1="94823" y1="55045" x2="94019" y2="52342"/>
                        <a14:foregroundMark x1="93780" y1="51454" x2="95010" y2="54847"/>
                        <a14:foregroundMark x1="85680" y1="42932" x2="88141" y2="44871"/>
                        <a14:foregroundMark x1="85202" y1="42488" x2="88790" y2="44184"/>
                        <a14:foregroundMark x1="80485" y1="44871" x2="79323" y2="44871"/>
                        <a14:foregroundMark x1="73992" y1="45921" x2="71258" y2="49435"/>
                        <a14:foregroundMark x1="69617" y1="60905" x2="70984" y2="64742"/>
                        <a14:foregroundMark x1="70984" y1="64378" x2="69788" y2="61874"/>
                        <a14:foregroundMark x1="70267" y1="63005" x2="70643" y2="63813"/>
                        <a14:foregroundMark x1="70335" y1="63611" x2="70335" y2="63611"/>
                        <a14:foregroundMark x1="70437" y1="63813" x2="70437" y2="63813"/>
                        <a14:backgroundMark x1="94942" y1="54645" x2="94942" y2="54645"/>
                        <a14:backgroundMark x1="94942" y1="54806" x2="94942" y2="54806"/>
                        <a14:backgroundMark x1="95010" y1="54847" x2="95181" y2="55008"/>
                      </a14:backgroundRemoval>
                    </a14:imgEffect>
                  </a14:imgLayer>
                </a14:imgProps>
              </a:ext>
              <a:ext uri="{28A0092B-C50C-407E-A947-70E740481C1C}">
                <a14:useLocalDpi xmlns:a14="http://schemas.microsoft.com/office/drawing/2010/main" val="0"/>
              </a:ext>
            </a:extLst>
          </a:blip>
          <a:srcRect l="65834" t="39307" b="23290"/>
          <a:stretch/>
        </p:blipFill>
        <p:spPr>
          <a:xfrm>
            <a:off x="7971624" y="2542925"/>
            <a:ext cx="2337746" cy="2165671"/>
          </a:xfrm>
          <a:prstGeom prst="rect">
            <a:avLst/>
          </a:prstGeom>
        </p:spPr>
      </p:pic>
      <p:pic>
        <p:nvPicPr>
          <p:cNvPr id="14" name="Picture 13">
            <a:extLst>
              <a:ext uri="{FF2B5EF4-FFF2-40B4-BE49-F238E27FC236}">
                <a16:creationId xmlns:a16="http://schemas.microsoft.com/office/drawing/2014/main" id="{B205C9B5-CFD0-52A0-811D-A93516745BC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89" b="45352" l="74333" r="92540">
                        <a14:foregroundMark x1="83302" y1="45352" x2="83302" y2="45352"/>
                        <a14:foregroundMark x1="83086" y1="45352" x2="83086" y2="45352"/>
                        <a14:foregroundMark x1="80070" y1="4689" x2="80070" y2="4689"/>
                      </a14:backgroundRemoval>
                    </a14:imgEffect>
                  </a14:imgLayer>
                </a14:imgProps>
              </a:ext>
              <a:ext uri="{28A0092B-C50C-407E-A947-70E740481C1C}">
                <a14:useLocalDpi xmlns:a14="http://schemas.microsoft.com/office/drawing/2010/main" val="0"/>
              </a:ext>
            </a:extLst>
          </a:blip>
          <a:srcRect l="72116" r="5169" b="50000"/>
          <a:stretch/>
        </p:blipFill>
        <p:spPr>
          <a:xfrm rot="18740820">
            <a:off x="7251518" y="1199398"/>
            <a:ext cx="1002157" cy="2221849"/>
          </a:xfrm>
          <a:prstGeom prst="rect">
            <a:avLst/>
          </a:prstGeom>
        </p:spPr>
      </p:pic>
      <p:pic>
        <p:nvPicPr>
          <p:cNvPr id="15" name="Picture 14">
            <a:extLst>
              <a:ext uri="{FF2B5EF4-FFF2-40B4-BE49-F238E27FC236}">
                <a16:creationId xmlns:a16="http://schemas.microsoft.com/office/drawing/2014/main" id="{42EAE0D7-9648-63C7-8359-BEB551ADA68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689" b="45352" l="74333" r="92540">
                        <a14:foregroundMark x1="83302" y1="45352" x2="83302" y2="45352"/>
                        <a14:foregroundMark x1="83086" y1="45352" x2="83086" y2="45352"/>
                        <a14:foregroundMark x1="80070" y1="4689" x2="80070" y2="4689"/>
                      </a14:backgroundRemoval>
                    </a14:imgEffect>
                  </a14:imgLayer>
                </a14:imgProps>
              </a:ext>
              <a:ext uri="{28A0092B-C50C-407E-A947-70E740481C1C}">
                <a14:useLocalDpi xmlns:a14="http://schemas.microsoft.com/office/drawing/2010/main" val="0"/>
              </a:ext>
            </a:extLst>
          </a:blip>
          <a:srcRect l="72116" r="5169" b="50000"/>
          <a:stretch/>
        </p:blipFill>
        <p:spPr>
          <a:xfrm rot="3151652">
            <a:off x="10221161" y="2224834"/>
            <a:ext cx="852890" cy="1890914"/>
          </a:xfrm>
          <a:prstGeom prst="rect">
            <a:avLst/>
          </a:prstGeom>
        </p:spPr>
      </p:pic>
      <p:sp>
        <p:nvSpPr>
          <p:cNvPr id="16" name="Arrow: Right 15">
            <a:extLst>
              <a:ext uri="{FF2B5EF4-FFF2-40B4-BE49-F238E27FC236}">
                <a16:creationId xmlns:a16="http://schemas.microsoft.com/office/drawing/2014/main" id="{39BD5517-9F81-09B6-323C-23BD8A02A389}"/>
              </a:ext>
            </a:extLst>
          </p:cNvPr>
          <p:cNvSpPr/>
          <p:nvPr/>
        </p:nvSpPr>
        <p:spPr>
          <a:xfrm>
            <a:off x="4736276" y="3626334"/>
            <a:ext cx="2719450" cy="41446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Cloud 17">
            <a:extLst>
              <a:ext uri="{FF2B5EF4-FFF2-40B4-BE49-F238E27FC236}">
                <a16:creationId xmlns:a16="http://schemas.microsoft.com/office/drawing/2014/main" id="{41126814-CFA5-1434-1CDB-149F97B83454}"/>
              </a:ext>
            </a:extLst>
          </p:cNvPr>
          <p:cNvSpPr/>
          <p:nvPr/>
        </p:nvSpPr>
        <p:spPr>
          <a:xfrm>
            <a:off x="5557103" y="828422"/>
            <a:ext cx="1857723" cy="1403093"/>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rPr>
              <a:t>Value</a:t>
            </a:r>
            <a:endParaRPr lang="ro-RO" sz="3200" b="1" dirty="0">
              <a:solidFill>
                <a:schemeClr val="accent6"/>
              </a:solidFill>
            </a:endParaRPr>
          </a:p>
        </p:txBody>
      </p:sp>
      <p:sp>
        <p:nvSpPr>
          <p:cNvPr id="19" name="Cloud 18">
            <a:extLst>
              <a:ext uri="{FF2B5EF4-FFF2-40B4-BE49-F238E27FC236}">
                <a16:creationId xmlns:a16="http://schemas.microsoft.com/office/drawing/2014/main" id="{7205F87B-C666-C930-78B2-6619E1CE8E60}"/>
              </a:ext>
            </a:extLst>
          </p:cNvPr>
          <p:cNvSpPr/>
          <p:nvPr/>
        </p:nvSpPr>
        <p:spPr>
          <a:xfrm>
            <a:off x="10276006" y="1631986"/>
            <a:ext cx="1857723" cy="1213625"/>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rPr>
              <a:t>Value</a:t>
            </a:r>
            <a:endParaRPr lang="ro-RO" sz="3200" b="1" dirty="0">
              <a:solidFill>
                <a:schemeClr val="accent6"/>
              </a:solidFill>
            </a:endParaRPr>
          </a:p>
        </p:txBody>
      </p:sp>
    </p:spTree>
    <p:extLst>
      <p:ext uri="{BB962C8B-B14F-4D97-AF65-F5344CB8AC3E}">
        <p14:creationId xmlns:p14="http://schemas.microsoft.com/office/powerpoint/2010/main" val="427406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53AD99-FEA1-8B05-841E-BD5AD2500660}"/>
              </a:ext>
            </a:extLst>
          </p:cNvPr>
          <p:cNvSpPr>
            <a:spLocks noGrp="1"/>
          </p:cNvSpPr>
          <p:nvPr>
            <p:ph type="title"/>
          </p:nvPr>
        </p:nvSpPr>
        <p:spPr/>
        <p:txBody>
          <a:bodyPr/>
          <a:lstStyle/>
          <a:p>
            <a:r>
              <a:rPr lang="ro-RO" dirty="0"/>
              <a:t>Description of the phenomenon</a:t>
            </a:r>
            <a:endParaRPr lang="en-US" dirty="0"/>
          </a:p>
        </p:txBody>
      </p:sp>
      <p:pic>
        <p:nvPicPr>
          <p:cNvPr id="3" name="Content Placeholder 2">
            <a:extLst>
              <a:ext uri="{FF2B5EF4-FFF2-40B4-BE49-F238E27FC236}">
                <a16:creationId xmlns:a16="http://schemas.microsoft.com/office/drawing/2014/main" id="{14A6DA61-F0C3-C8EA-75AC-FCEFDA238C79}"/>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13050" b="43550" l="8250" r="30500">
                        <a14:foregroundMark x1="21450" y1="27600" x2="20900" y2="30500"/>
                        <a14:foregroundMark x1="18550" y1="31400" x2="21350" y2="23050"/>
                        <a14:foregroundMark x1="22950" y1="21500" x2="13100" y2="28150"/>
                        <a14:foregroundMark x1="13100" y1="28150" x2="15000" y2="40950"/>
                        <a14:foregroundMark x1="15000" y1="40950" x2="17100" y2="25150"/>
                        <a14:foregroundMark x1="17100" y1="25150" x2="18550" y2="22050"/>
                        <a14:foregroundMark x1="22300" y1="19250" x2="15200" y2="33050"/>
                        <a14:foregroundMark x1="15200" y1="33050" x2="15350" y2="33200"/>
                        <a14:foregroundMark x1="17000" y1="22100" x2="16650" y2="33000"/>
                        <a14:foregroundMark x1="22500" y1="25700" x2="21350" y2="34200"/>
                        <a14:foregroundMark x1="25550" y1="26850" x2="25200" y2="32600"/>
                        <a14:foregroundMark x1="25100" y1="26700" x2="22550" y2="33700"/>
                        <a14:foregroundMark x1="22850" y1="20450" x2="23100" y2="20500"/>
                        <a14:foregroundMark x1="22400" y1="16500" x2="18700" y2="17050"/>
                        <a14:foregroundMark x1="19300" y1="16400" x2="15050" y2="22250"/>
                        <a14:foregroundMark x1="14850" y1="21100" x2="11900" y2="28150"/>
                        <a14:foregroundMark x1="11700" y1="27600" x2="12500" y2="34750"/>
                        <a14:foregroundMark x1="12700" y1="36250" x2="13450" y2="38400"/>
                        <a14:foregroundMark x1="12500" y1="38450" x2="14300" y2="41450"/>
                        <a14:foregroundMark x1="14850" y1="42600" x2="15200" y2="42600"/>
                        <a14:foregroundMark x1="17900" y1="39750" x2="21450" y2="37150"/>
                        <a14:foregroundMark x1="19650" y1="37600" x2="25350" y2="31950"/>
                        <a14:foregroundMark x1="26750" y1="27450" x2="25250" y2="19200"/>
                        <a14:foregroundMark x1="28350" y1="24600" x2="22850" y2="17450"/>
                        <a14:foregroundMark x1="20000" y1="14250" x2="13300" y2="19250"/>
                        <a14:foregroundMark x1="19600" y1="14750" x2="22800" y2="13800"/>
                        <a14:foregroundMark x1="27900" y1="21650" x2="30500" y2="27650"/>
                        <a14:foregroundMark x1="28550" y1="29500" x2="25350" y2="35000"/>
                        <a14:foregroundMark x1="15800" y1="42850" x2="15800" y2="42850"/>
                        <a14:foregroundMark x1="15800" y1="43400" x2="16500" y2="43550"/>
                        <a14:foregroundMark x1="20950" y1="13050" x2="20950" y2="13050"/>
                      </a14:backgroundRemoval>
                    </a14:imgEffect>
                  </a14:imgLayer>
                </a14:imgProps>
              </a:ext>
              <a:ext uri="{28A0092B-C50C-407E-A947-70E740481C1C}">
                <a14:useLocalDpi xmlns:a14="http://schemas.microsoft.com/office/drawing/2010/main" val="0"/>
              </a:ext>
            </a:extLst>
          </a:blip>
          <a:srcRect l="5582" t="10716" r="67671" b="55715"/>
          <a:stretch/>
        </p:blipFill>
        <p:spPr>
          <a:xfrm>
            <a:off x="326786" y="2394292"/>
            <a:ext cx="1022828" cy="1283753"/>
          </a:xfrm>
        </p:spPr>
      </p:pic>
      <p:pic>
        <p:nvPicPr>
          <p:cNvPr id="9" name="Content Placeholder 8">
            <a:extLst>
              <a:ext uri="{FF2B5EF4-FFF2-40B4-BE49-F238E27FC236}">
                <a16:creationId xmlns:a16="http://schemas.microsoft.com/office/drawing/2014/main" id="{BD8DA7B9-6903-4EB4-470C-24F20A849AFE}"/>
              </a:ext>
            </a:extLst>
          </p:cNvPr>
          <p:cNvPicPr>
            <a:picLocks noGrp="1" noChangeAspect="1"/>
          </p:cNvPicPr>
          <p:nvPr>
            <p:ph sz="half" idx="2"/>
          </p:nvPr>
        </p:nvPicPr>
        <p:blipFill rotWithShape="1">
          <a:blip r:embed="rId5">
            <a:extLst>
              <a:ext uri="{BEBA8EAE-BF5A-486C-A8C5-ECC9F3942E4B}">
                <a14:imgProps xmlns:a14="http://schemas.microsoft.com/office/drawing/2010/main">
                  <a14:imgLayer r:embed="rId6">
                    <a14:imgEffect>
                      <a14:backgroundRemoval t="26788" b="62667" l="58606" r="96838">
                        <a14:foregroundMark x1="61912" y1="43354" x2="60223" y2="51515"/>
                        <a14:foregroundMark x1="58606" y1="56606" x2="58606" y2="56606"/>
                        <a14:foregroundMark x1="96838" y1="46707" x2="95688" y2="51677"/>
                        <a14:foregroundMark x1="96658" y1="45818" x2="86777" y2="42020"/>
                        <a14:foregroundMark x1="87675" y1="40202" x2="91700" y2="43556"/>
                        <a14:backgroundMark x1="78728" y1="48162" x2="84262" y2="53576"/>
                        <a14:backgroundMark x1="76967" y1="54222" x2="76967" y2="54222"/>
                        <a14:backgroundMark x1="74308" y1="57697" x2="74308" y2="57697"/>
                      </a14:backgroundRemoval>
                    </a14:imgEffect>
                  </a14:imgLayer>
                </a14:imgProps>
              </a:ext>
              <a:ext uri="{28A0092B-C50C-407E-A947-70E740481C1C}">
                <a14:useLocalDpi xmlns:a14="http://schemas.microsoft.com/office/drawing/2010/main" val="0"/>
              </a:ext>
            </a:extLst>
          </a:blip>
          <a:srcRect l="57476" t="22328" b="32842"/>
          <a:stretch/>
        </p:blipFill>
        <p:spPr>
          <a:xfrm>
            <a:off x="2119863" y="2155628"/>
            <a:ext cx="1909870" cy="1790716"/>
          </a:xfrm>
        </p:spPr>
      </p:pic>
      <p:sp>
        <p:nvSpPr>
          <p:cNvPr id="4" name="Slide Number Placeholder 3">
            <a:extLst>
              <a:ext uri="{FF2B5EF4-FFF2-40B4-BE49-F238E27FC236}">
                <a16:creationId xmlns:a16="http://schemas.microsoft.com/office/drawing/2014/main" id="{AD91327D-D14C-4AAD-D45A-46A6D42A884E}"/>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4</a:t>
            </a:fld>
            <a:endParaRPr lang="en-US" dirty="0"/>
          </a:p>
        </p:txBody>
      </p:sp>
      <p:pic>
        <p:nvPicPr>
          <p:cNvPr id="11" name="Picture 10">
            <a:extLst>
              <a:ext uri="{FF2B5EF4-FFF2-40B4-BE49-F238E27FC236}">
                <a16:creationId xmlns:a16="http://schemas.microsoft.com/office/drawing/2014/main" id="{445D8370-3378-60C2-7AD9-D8996D554E0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798" b="69576" l="22990" r="44364">
                        <a14:foregroundMark x1="34869" y1="56525" x2="30141" y2="61131"/>
                        <a14:foregroundMark x1="30141" y1="61131" x2="32162" y2="64202"/>
                        <a14:foregroundMark x1="34667" y1="65455" x2="30303" y2="56929"/>
                        <a14:foregroundMark x1="31354" y1="55475" x2="30101" y2="62545"/>
                        <a14:foregroundMark x1="34869" y1="52970" x2="27798" y2="54222"/>
                        <a14:foregroundMark x1="28040" y1="54222" x2="30303" y2="64000"/>
                        <a14:foregroundMark x1="32364" y1="64404" x2="34869" y2="67515"/>
                        <a14:foregroundMark x1="38384" y1="64000" x2="36929" y2="54626"/>
                        <a14:foregroundMark x1="39434" y1="57980" x2="37980" y2="52970"/>
                        <a14:foregroundMark x1="38182" y1="51111" x2="42747" y2="57778"/>
                        <a14:foregroundMark x1="42343" y1="59434" x2="39434" y2="67313"/>
                        <a14:foregroundMark x1="37778" y1="67515" x2="25131" y2="64606"/>
                        <a14:foregroundMark x1="26343" y1="63556" x2="26586" y2="56081"/>
                        <a14:foregroundMark x1="27798" y1="52364" x2="30707" y2="51313"/>
                        <a14:foregroundMark x1="30505" y1="50707" x2="36525" y2="50061"/>
                        <a14:foregroundMark x1="35071" y1="52162" x2="37374" y2="62747"/>
                        <a14:foregroundMark x1="37576" y1="64404" x2="34465" y2="53818"/>
                        <a14:foregroundMark x1="33818" y1="55475" x2="37374" y2="65455"/>
                        <a14:foregroundMark x1="38384" y1="64000" x2="41939" y2="57535"/>
                        <a14:foregroundMark x1="41293" y1="57980" x2="36323" y2="50061"/>
                        <a14:foregroundMark x1="39838" y1="51515" x2="31152" y2="50707"/>
                        <a14:foregroundMark x1="34869" y1="49253" x2="31354" y2="49253"/>
                        <a14:foregroundMark x1="33414" y1="49253" x2="27354" y2="51919"/>
                        <a14:foregroundMark x1="27354" y1="51919" x2="24283" y2="58061"/>
                        <a14:foregroundMark x1="24283" y1="58061" x2="23879" y2="60646"/>
                        <a14:foregroundMark x1="23677" y1="60242" x2="23030" y2="57980"/>
                        <a14:foregroundMark x1="31556" y1="68364" x2="34465" y2="69576"/>
                        <a14:foregroundMark x1="39434" y1="52364" x2="37172" y2="49859"/>
                        <a14:foregroundMark x1="34061" y1="49051" x2="32162" y2="48848"/>
                        <a14:foregroundMark x1="44404" y1="57980" x2="44404" y2="60646"/>
                        <a14:foregroundMark x1="35717" y1="50303" x2="33010" y2="47798"/>
                      </a14:backgroundRemoval>
                    </a14:imgEffect>
                  </a14:imgLayer>
                </a14:imgProps>
              </a:ext>
              <a:ext uri="{28A0092B-C50C-407E-A947-70E740481C1C}">
                <a14:useLocalDpi xmlns:a14="http://schemas.microsoft.com/office/drawing/2010/main" val="0"/>
              </a:ext>
            </a:extLst>
          </a:blip>
          <a:srcRect l="22419" t="47172" r="53503" b="29787"/>
          <a:stretch/>
        </p:blipFill>
        <p:spPr>
          <a:xfrm>
            <a:off x="4799983" y="2251611"/>
            <a:ext cx="1693673" cy="1620670"/>
          </a:xfrm>
          <a:prstGeom prst="rect">
            <a:avLst/>
          </a:prstGeom>
        </p:spPr>
      </p:pic>
      <p:pic>
        <p:nvPicPr>
          <p:cNvPr id="13" name="Picture 12">
            <a:extLst>
              <a:ext uri="{FF2B5EF4-FFF2-40B4-BE49-F238E27FC236}">
                <a16:creationId xmlns:a16="http://schemas.microsoft.com/office/drawing/2014/main" id="{4D22FDAE-9991-3DA1-75BC-F4AC6EF0C6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566" b="34337" l="39082" r="60790">
                        <a14:foregroundMark x1="50180" y1="15186" x2="50420" y2="15906"/>
                        <a14:foregroundMark x1="49700" y1="14466" x2="49700" y2="13565"/>
                        <a14:foregroundMark x1="49460" y1="15906" x2="49940" y2="18667"/>
                        <a14:foregroundMark x1="49940" y1="23109" x2="49940" y2="23109"/>
                      </a14:backgroundRemoval>
                    </a14:imgEffect>
                  </a14:imgLayer>
                </a14:imgProps>
              </a:ext>
              <a:ext uri="{28A0092B-C50C-407E-A947-70E740481C1C}">
                <a14:useLocalDpi xmlns:a14="http://schemas.microsoft.com/office/drawing/2010/main" val="0"/>
              </a:ext>
            </a:extLst>
          </a:blip>
          <a:srcRect l="36369" t="10969" r="36497" b="63067"/>
          <a:stretch/>
        </p:blipFill>
        <p:spPr>
          <a:xfrm>
            <a:off x="7263906" y="2169227"/>
            <a:ext cx="1693673" cy="1873369"/>
          </a:xfrm>
          <a:prstGeom prst="rect">
            <a:avLst/>
          </a:prstGeom>
        </p:spPr>
      </p:pic>
      <p:pic>
        <p:nvPicPr>
          <p:cNvPr id="15" name="Picture 14">
            <a:extLst>
              <a:ext uri="{FF2B5EF4-FFF2-40B4-BE49-F238E27FC236}">
                <a16:creationId xmlns:a16="http://schemas.microsoft.com/office/drawing/2014/main" id="{99AED79D-7A81-D934-8116-993E295374D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7650" b="62700" l="38250" r="62700">
                        <a14:foregroundMark x1="38750" y1="47000" x2="38300" y2="49600"/>
                        <a14:foregroundMark x1="46950" y1="61300" x2="49550" y2="62700"/>
                        <a14:foregroundMark x1="50250" y1="39750" x2="49750" y2="37650"/>
                        <a14:foregroundMark x1="55850" y1="43050" x2="57250" y2="44200"/>
                        <a14:foregroundMark x1="56300" y1="40950" x2="56300" y2="44000"/>
                      </a14:backgroundRemoval>
                    </a14:imgEffect>
                  </a14:imgLayer>
                </a14:imgProps>
              </a:ext>
              <a:ext uri="{28A0092B-C50C-407E-A947-70E740481C1C}">
                <a14:useLocalDpi xmlns:a14="http://schemas.microsoft.com/office/drawing/2010/main" val="0"/>
              </a:ext>
            </a:extLst>
          </a:blip>
          <a:srcRect l="35436" t="35088" r="34227" b="36468"/>
          <a:stretch/>
        </p:blipFill>
        <p:spPr>
          <a:xfrm>
            <a:off x="9727829" y="2191415"/>
            <a:ext cx="1871702" cy="1754929"/>
          </a:xfrm>
          <a:prstGeom prst="rect">
            <a:avLst/>
          </a:prstGeom>
        </p:spPr>
      </p:pic>
      <p:sp>
        <p:nvSpPr>
          <p:cNvPr id="16" name="Arrow: Right 15">
            <a:extLst>
              <a:ext uri="{FF2B5EF4-FFF2-40B4-BE49-F238E27FC236}">
                <a16:creationId xmlns:a16="http://schemas.microsoft.com/office/drawing/2014/main" id="{F09A41E8-BD8B-6388-C331-48400650C87D}"/>
              </a:ext>
            </a:extLst>
          </p:cNvPr>
          <p:cNvSpPr/>
          <p:nvPr/>
        </p:nvSpPr>
        <p:spPr>
          <a:xfrm>
            <a:off x="954505" y="5115311"/>
            <a:ext cx="10282989" cy="365125"/>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TextBox 16">
            <a:extLst>
              <a:ext uri="{FF2B5EF4-FFF2-40B4-BE49-F238E27FC236}">
                <a16:creationId xmlns:a16="http://schemas.microsoft.com/office/drawing/2014/main" id="{084BD753-55B7-8CFA-3A06-19ECC0AAEBA3}"/>
              </a:ext>
            </a:extLst>
          </p:cNvPr>
          <p:cNvSpPr txBox="1"/>
          <p:nvPr/>
        </p:nvSpPr>
        <p:spPr>
          <a:xfrm>
            <a:off x="5053280" y="5383247"/>
            <a:ext cx="1187081" cy="646331"/>
          </a:xfrm>
          <a:prstGeom prst="rect">
            <a:avLst/>
          </a:prstGeom>
          <a:noFill/>
        </p:spPr>
        <p:txBody>
          <a:bodyPr wrap="square" rtlCol="0">
            <a:spAutoFit/>
          </a:bodyPr>
          <a:lstStyle/>
          <a:p>
            <a:r>
              <a:rPr lang="en-US" sz="3600" b="1" dirty="0"/>
              <a:t>TIME</a:t>
            </a:r>
            <a:endParaRPr lang="ro-RO" sz="3600" b="1" dirty="0"/>
          </a:p>
        </p:txBody>
      </p:sp>
      <p:cxnSp>
        <p:nvCxnSpPr>
          <p:cNvPr id="19" name="Straight Connector 18">
            <a:extLst>
              <a:ext uri="{FF2B5EF4-FFF2-40B4-BE49-F238E27FC236}">
                <a16:creationId xmlns:a16="http://schemas.microsoft.com/office/drawing/2014/main" id="{00B00168-48FB-5449-A38E-A7730E2A803E}"/>
              </a:ext>
            </a:extLst>
          </p:cNvPr>
          <p:cNvCxnSpPr>
            <a:stCxn id="16" idx="1"/>
          </p:cNvCxnSpPr>
          <p:nvPr/>
        </p:nvCxnSpPr>
        <p:spPr>
          <a:xfrm>
            <a:off x="954505" y="5297874"/>
            <a:ext cx="0" cy="731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4E3D03-7854-57AA-7069-373F559BB081}"/>
              </a:ext>
            </a:extLst>
          </p:cNvPr>
          <p:cNvCxnSpPr/>
          <p:nvPr/>
        </p:nvCxnSpPr>
        <p:spPr>
          <a:xfrm>
            <a:off x="11237494" y="5274674"/>
            <a:ext cx="0" cy="731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07FAD3D-1432-C945-16A4-F1AE41988CFE}"/>
              </a:ext>
            </a:extLst>
          </p:cNvPr>
          <p:cNvSpPr txBox="1"/>
          <p:nvPr/>
        </p:nvSpPr>
        <p:spPr>
          <a:xfrm>
            <a:off x="204564" y="5981308"/>
            <a:ext cx="1608193" cy="461665"/>
          </a:xfrm>
          <a:prstGeom prst="rect">
            <a:avLst/>
          </a:prstGeom>
          <a:noFill/>
        </p:spPr>
        <p:txBody>
          <a:bodyPr wrap="square" rtlCol="0">
            <a:spAutoFit/>
          </a:bodyPr>
          <a:lstStyle/>
          <a:p>
            <a:r>
              <a:rPr lang="en-US" sz="2400" b="1" dirty="0"/>
              <a:t>13.000 B.C</a:t>
            </a:r>
            <a:endParaRPr lang="ro-RO" sz="2400" b="1" dirty="0"/>
          </a:p>
        </p:txBody>
      </p:sp>
      <p:sp>
        <p:nvSpPr>
          <p:cNvPr id="24" name="TextBox 23">
            <a:extLst>
              <a:ext uri="{FF2B5EF4-FFF2-40B4-BE49-F238E27FC236}">
                <a16:creationId xmlns:a16="http://schemas.microsoft.com/office/drawing/2014/main" id="{BBAE19DA-24D4-D6BB-D00D-C90F49554748}"/>
              </a:ext>
            </a:extLst>
          </p:cNvPr>
          <p:cNvSpPr txBox="1"/>
          <p:nvPr/>
        </p:nvSpPr>
        <p:spPr>
          <a:xfrm>
            <a:off x="10767663" y="5934908"/>
            <a:ext cx="939661" cy="461665"/>
          </a:xfrm>
          <a:prstGeom prst="rect">
            <a:avLst/>
          </a:prstGeom>
          <a:noFill/>
        </p:spPr>
        <p:txBody>
          <a:bodyPr wrap="square" rtlCol="0">
            <a:spAutoFit/>
          </a:bodyPr>
          <a:lstStyle/>
          <a:p>
            <a:r>
              <a:rPr lang="en-US" sz="2400" b="1" dirty="0"/>
              <a:t>Today</a:t>
            </a:r>
            <a:endParaRPr lang="ro-RO" sz="2400" b="1" dirty="0"/>
          </a:p>
        </p:txBody>
      </p:sp>
      <p:sp>
        <p:nvSpPr>
          <p:cNvPr id="25" name="TextBox 24">
            <a:extLst>
              <a:ext uri="{FF2B5EF4-FFF2-40B4-BE49-F238E27FC236}">
                <a16:creationId xmlns:a16="http://schemas.microsoft.com/office/drawing/2014/main" id="{505EC06C-0990-9256-4D91-CB3DD084A9FE}"/>
              </a:ext>
            </a:extLst>
          </p:cNvPr>
          <p:cNvSpPr txBox="1"/>
          <p:nvPr/>
        </p:nvSpPr>
        <p:spPr>
          <a:xfrm>
            <a:off x="34103" y="3811763"/>
            <a:ext cx="1608193" cy="830997"/>
          </a:xfrm>
          <a:prstGeom prst="rect">
            <a:avLst/>
          </a:prstGeom>
          <a:noFill/>
        </p:spPr>
        <p:txBody>
          <a:bodyPr wrap="square" rtlCol="0">
            <a:spAutoFit/>
          </a:bodyPr>
          <a:lstStyle/>
          <a:p>
            <a:pPr algn="ctr"/>
            <a:r>
              <a:rPr lang="en-US" sz="2400" b="1" dirty="0"/>
              <a:t>Cowrie Shell</a:t>
            </a:r>
            <a:endParaRPr lang="ro-RO" sz="2400" b="1" dirty="0"/>
          </a:p>
        </p:txBody>
      </p:sp>
      <p:sp>
        <p:nvSpPr>
          <p:cNvPr id="26" name="TextBox 25">
            <a:extLst>
              <a:ext uri="{FF2B5EF4-FFF2-40B4-BE49-F238E27FC236}">
                <a16:creationId xmlns:a16="http://schemas.microsoft.com/office/drawing/2014/main" id="{37FDC7C9-42E1-3A58-2EDD-9D56624DA875}"/>
              </a:ext>
            </a:extLst>
          </p:cNvPr>
          <p:cNvSpPr txBox="1"/>
          <p:nvPr/>
        </p:nvSpPr>
        <p:spPr>
          <a:xfrm>
            <a:off x="1812757" y="3872281"/>
            <a:ext cx="2067055" cy="830997"/>
          </a:xfrm>
          <a:prstGeom prst="rect">
            <a:avLst/>
          </a:prstGeom>
          <a:noFill/>
        </p:spPr>
        <p:txBody>
          <a:bodyPr wrap="square" rtlCol="0">
            <a:spAutoFit/>
          </a:bodyPr>
          <a:lstStyle/>
          <a:p>
            <a:pPr algn="ctr"/>
            <a:r>
              <a:rPr lang="en-US" sz="2400" b="1" dirty="0"/>
              <a:t>Manufactured metals</a:t>
            </a:r>
            <a:endParaRPr lang="ro-RO" sz="2400" b="1" dirty="0"/>
          </a:p>
        </p:txBody>
      </p:sp>
      <p:sp>
        <p:nvSpPr>
          <p:cNvPr id="27" name="TextBox 26">
            <a:extLst>
              <a:ext uri="{FF2B5EF4-FFF2-40B4-BE49-F238E27FC236}">
                <a16:creationId xmlns:a16="http://schemas.microsoft.com/office/drawing/2014/main" id="{F556E2DC-9018-1C7E-E22E-4741F70D76FE}"/>
              </a:ext>
            </a:extLst>
          </p:cNvPr>
          <p:cNvSpPr txBox="1"/>
          <p:nvPr/>
        </p:nvSpPr>
        <p:spPr>
          <a:xfrm>
            <a:off x="4409769" y="3883167"/>
            <a:ext cx="2324180" cy="461665"/>
          </a:xfrm>
          <a:prstGeom prst="rect">
            <a:avLst/>
          </a:prstGeom>
          <a:noFill/>
        </p:spPr>
        <p:txBody>
          <a:bodyPr wrap="square" rtlCol="0">
            <a:spAutoFit/>
          </a:bodyPr>
          <a:lstStyle/>
          <a:p>
            <a:pPr algn="ctr"/>
            <a:r>
              <a:rPr lang="en-US" sz="2400" b="1" dirty="0"/>
              <a:t>Standardization</a:t>
            </a:r>
            <a:endParaRPr lang="ro-RO" sz="2400" b="1" dirty="0"/>
          </a:p>
        </p:txBody>
      </p:sp>
      <p:sp>
        <p:nvSpPr>
          <p:cNvPr id="28" name="TextBox 27">
            <a:extLst>
              <a:ext uri="{FF2B5EF4-FFF2-40B4-BE49-F238E27FC236}">
                <a16:creationId xmlns:a16="http://schemas.microsoft.com/office/drawing/2014/main" id="{6914C9FB-2841-EC8B-B67E-0BAF21F5FB64}"/>
              </a:ext>
            </a:extLst>
          </p:cNvPr>
          <p:cNvSpPr txBox="1"/>
          <p:nvPr/>
        </p:nvSpPr>
        <p:spPr>
          <a:xfrm>
            <a:off x="7263906" y="3872281"/>
            <a:ext cx="1608193" cy="461665"/>
          </a:xfrm>
          <a:prstGeom prst="rect">
            <a:avLst/>
          </a:prstGeom>
          <a:noFill/>
        </p:spPr>
        <p:txBody>
          <a:bodyPr wrap="square" rtlCol="0">
            <a:spAutoFit/>
          </a:bodyPr>
          <a:lstStyle/>
          <a:p>
            <a:pPr algn="ctr"/>
            <a:r>
              <a:rPr lang="en-US" sz="2400" b="1" dirty="0"/>
              <a:t>FIAT</a:t>
            </a:r>
            <a:endParaRPr lang="ro-RO" sz="2400" b="1" dirty="0"/>
          </a:p>
        </p:txBody>
      </p:sp>
      <p:sp>
        <p:nvSpPr>
          <p:cNvPr id="29" name="TextBox 28">
            <a:extLst>
              <a:ext uri="{FF2B5EF4-FFF2-40B4-BE49-F238E27FC236}">
                <a16:creationId xmlns:a16="http://schemas.microsoft.com/office/drawing/2014/main" id="{5BC04906-D639-8A56-7B8F-87D89DF2E0F6}"/>
              </a:ext>
            </a:extLst>
          </p:cNvPr>
          <p:cNvSpPr txBox="1"/>
          <p:nvPr/>
        </p:nvSpPr>
        <p:spPr>
          <a:xfrm>
            <a:off x="9859583" y="3883348"/>
            <a:ext cx="1608193" cy="461665"/>
          </a:xfrm>
          <a:prstGeom prst="rect">
            <a:avLst/>
          </a:prstGeom>
          <a:noFill/>
        </p:spPr>
        <p:txBody>
          <a:bodyPr wrap="square" rtlCol="0">
            <a:spAutoFit/>
          </a:bodyPr>
          <a:lstStyle/>
          <a:p>
            <a:pPr algn="ctr"/>
            <a:r>
              <a:rPr lang="en-US" sz="2400" b="1" dirty="0"/>
              <a:t>Crypto</a:t>
            </a:r>
            <a:endParaRPr lang="ro-RO" sz="2400" b="1" dirty="0"/>
          </a:p>
        </p:txBody>
      </p:sp>
    </p:spTree>
    <p:extLst>
      <p:ext uri="{BB962C8B-B14F-4D97-AF65-F5344CB8AC3E}">
        <p14:creationId xmlns:p14="http://schemas.microsoft.com/office/powerpoint/2010/main" val="124151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anim calcmode="lin" valueType="num">
                                      <p:cBhvr>
                                        <p:cTn id="57" dur="500" fill="hold"/>
                                        <p:tgtEl>
                                          <p:spTgt spid="26"/>
                                        </p:tgtEl>
                                        <p:attrNameLst>
                                          <p:attrName>ppt_x</p:attrName>
                                        </p:attrNameLst>
                                      </p:cBhvr>
                                      <p:tavLst>
                                        <p:tav tm="0">
                                          <p:val>
                                            <p:strVal val="#ppt_x"/>
                                          </p:val>
                                        </p:tav>
                                        <p:tav tm="100000">
                                          <p:val>
                                            <p:strVal val="#ppt_x"/>
                                          </p:val>
                                        </p:tav>
                                      </p:tavLst>
                                    </p:anim>
                                    <p:anim calcmode="lin" valueType="num">
                                      <p:cBhvr>
                                        <p:cTn id="5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anim calcmode="lin" valueType="num">
                                      <p:cBhvr>
                                        <p:cTn id="64" dur="500" fill="hold"/>
                                        <p:tgtEl>
                                          <p:spTgt spid="11"/>
                                        </p:tgtEl>
                                        <p:attrNameLst>
                                          <p:attrName>ppt_x</p:attrName>
                                        </p:attrNameLst>
                                      </p:cBhvr>
                                      <p:tavLst>
                                        <p:tav tm="0">
                                          <p:val>
                                            <p:strVal val="#ppt_x"/>
                                          </p:val>
                                        </p:tav>
                                        <p:tav tm="100000">
                                          <p:val>
                                            <p:strVal val="#ppt_x"/>
                                          </p:val>
                                        </p:tav>
                                      </p:tavLst>
                                    </p:anim>
                                    <p:anim calcmode="lin" valueType="num">
                                      <p:cBhvr>
                                        <p:cTn id="65" dur="5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anim calcmode="lin" valueType="num">
                                      <p:cBhvr>
                                        <p:cTn id="69" dur="500" fill="hold"/>
                                        <p:tgtEl>
                                          <p:spTgt spid="27"/>
                                        </p:tgtEl>
                                        <p:attrNameLst>
                                          <p:attrName>ppt_x</p:attrName>
                                        </p:attrNameLst>
                                      </p:cBhvr>
                                      <p:tavLst>
                                        <p:tav tm="0">
                                          <p:val>
                                            <p:strVal val="#ppt_x"/>
                                          </p:val>
                                        </p:tav>
                                        <p:tav tm="100000">
                                          <p:val>
                                            <p:strVal val="#ppt_x"/>
                                          </p:val>
                                        </p:tav>
                                      </p:tavLst>
                                    </p:anim>
                                    <p:anim calcmode="lin" valueType="num">
                                      <p:cBhvr>
                                        <p:cTn id="7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anim calcmode="lin" valueType="num">
                                      <p:cBhvr>
                                        <p:cTn id="76" dur="500" fill="hold"/>
                                        <p:tgtEl>
                                          <p:spTgt spid="13"/>
                                        </p:tgtEl>
                                        <p:attrNameLst>
                                          <p:attrName>ppt_x</p:attrName>
                                        </p:attrNameLst>
                                      </p:cBhvr>
                                      <p:tavLst>
                                        <p:tav tm="0">
                                          <p:val>
                                            <p:strVal val="#ppt_x"/>
                                          </p:val>
                                        </p:tav>
                                        <p:tav tm="100000">
                                          <p:val>
                                            <p:strVal val="#ppt_x"/>
                                          </p:val>
                                        </p:tav>
                                      </p:tavLst>
                                    </p:anim>
                                    <p:anim calcmode="lin" valueType="num">
                                      <p:cBhvr>
                                        <p:cTn id="77" dur="5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anim calcmode="lin" valueType="num">
                                      <p:cBhvr>
                                        <p:cTn id="81" dur="500" fill="hold"/>
                                        <p:tgtEl>
                                          <p:spTgt spid="28"/>
                                        </p:tgtEl>
                                        <p:attrNameLst>
                                          <p:attrName>ppt_x</p:attrName>
                                        </p:attrNameLst>
                                      </p:cBhvr>
                                      <p:tavLst>
                                        <p:tav tm="0">
                                          <p:val>
                                            <p:strVal val="#ppt_x"/>
                                          </p:val>
                                        </p:tav>
                                        <p:tav tm="100000">
                                          <p:val>
                                            <p:strVal val="#ppt_x"/>
                                          </p:val>
                                        </p:tav>
                                      </p:tavLst>
                                    </p:anim>
                                    <p:anim calcmode="lin" valueType="num">
                                      <p:cBhvr>
                                        <p:cTn id="8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anim calcmode="lin" valueType="num">
                                      <p:cBhvr>
                                        <p:cTn id="88" dur="500" fill="hold"/>
                                        <p:tgtEl>
                                          <p:spTgt spid="15"/>
                                        </p:tgtEl>
                                        <p:attrNameLst>
                                          <p:attrName>ppt_x</p:attrName>
                                        </p:attrNameLst>
                                      </p:cBhvr>
                                      <p:tavLst>
                                        <p:tav tm="0">
                                          <p:val>
                                            <p:strVal val="#ppt_x"/>
                                          </p:val>
                                        </p:tav>
                                        <p:tav tm="100000">
                                          <p:val>
                                            <p:strVal val="#ppt_x"/>
                                          </p:val>
                                        </p:tav>
                                      </p:tavLst>
                                    </p:anim>
                                    <p:anim calcmode="lin" valueType="num">
                                      <p:cBhvr>
                                        <p:cTn id="89" dur="500" fill="hold"/>
                                        <p:tgtEl>
                                          <p:spTgt spid="1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anim calcmode="lin" valueType="num">
                                      <p:cBhvr>
                                        <p:cTn id="93" dur="500" fill="hold"/>
                                        <p:tgtEl>
                                          <p:spTgt spid="29"/>
                                        </p:tgtEl>
                                        <p:attrNameLst>
                                          <p:attrName>ppt_x</p:attrName>
                                        </p:attrNameLst>
                                      </p:cBhvr>
                                      <p:tavLst>
                                        <p:tav tm="0">
                                          <p:val>
                                            <p:strVal val="#ppt_x"/>
                                          </p:val>
                                        </p:tav>
                                        <p:tav tm="100000">
                                          <p:val>
                                            <p:strVal val="#ppt_x"/>
                                          </p:val>
                                        </p:tav>
                                      </p:tavLst>
                                    </p:anim>
                                    <p:anim calcmode="lin" valueType="num">
                                      <p:cBhvr>
                                        <p:cTn id="9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73BB5-1E80-C3BC-10B8-50C20922EF1D}"/>
              </a:ext>
            </a:extLst>
          </p:cNvPr>
          <p:cNvSpPr>
            <a:spLocks noGrp="1"/>
          </p:cNvSpPr>
          <p:nvPr>
            <p:ph type="title"/>
          </p:nvPr>
        </p:nvSpPr>
        <p:spPr/>
        <p:txBody>
          <a:bodyPr/>
          <a:lstStyle/>
          <a:p>
            <a:r>
              <a:rPr lang="ro-RO" dirty="0"/>
              <a:t>Factors affecting the changing nature of money</a:t>
            </a:r>
            <a:endParaRPr lang="en-US" dirty="0"/>
          </a:p>
        </p:txBody>
      </p:sp>
      <p:pic>
        <p:nvPicPr>
          <p:cNvPr id="3" name="Content Placeholder 2">
            <a:extLst>
              <a:ext uri="{FF2B5EF4-FFF2-40B4-BE49-F238E27FC236}">
                <a16:creationId xmlns:a16="http://schemas.microsoft.com/office/drawing/2014/main" id="{C37E50DD-BFB9-5F73-45ED-5E54B48BF2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99446" y="2036121"/>
            <a:ext cx="9593108" cy="4320229"/>
          </a:xfrm>
        </p:spPr>
      </p:pic>
      <p:sp>
        <p:nvSpPr>
          <p:cNvPr id="4" name="Slide Number Placeholder 3">
            <a:extLst>
              <a:ext uri="{FF2B5EF4-FFF2-40B4-BE49-F238E27FC236}">
                <a16:creationId xmlns:a16="http://schemas.microsoft.com/office/drawing/2014/main" id="{74F41C76-624D-0489-9425-CCC83078849B}"/>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5</a:t>
            </a:fld>
            <a:endParaRPr lang="en-US" dirty="0"/>
          </a:p>
        </p:txBody>
      </p:sp>
    </p:spTree>
    <p:extLst>
      <p:ext uri="{BB962C8B-B14F-4D97-AF65-F5344CB8AC3E}">
        <p14:creationId xmlns:p14="http://schemas.microsoft.com/office/powerpoint/2010/main" val="135703351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ED4F1-F471-EA9E-FD62-BBE79018A0D9}"/>
              </a:ext>
            </a:extLst>
          </p:cNvPr>
          <p:cNvSpPr>
            <a:spLocks noGrp="1"/>
          </p:cNvSpPr>
          <p:nvPr>
            <p:ph type="title"/>
          </p:nvPr>
        </p:nvSpPr>
        <p:spPr>
          <a:xfrm>
            <a:off x="676419" y="521535"/>
            <a:ext cx="9940508" cy="1347537"/>
          </a:xfrm>
        </p:spPr>
        <p:txBody>
          <a:bodyPr>
            <a:noAutofit/>
          </a:bodyPr>
          <a:lstStyle/>
          <a:p>
            <a:r>
              <a:rPr lang="ro-RO" sz="4400" dirty="0"/>
              <a:t>Opportunities associated with the phenomenon</a:t>
            </a:r>
            <a:endParaRPr lang="en-US" sz="4400" dirty="0"/>
          </a:p>
        </p:txBody>
      </p:sp>
      <p:pic>
        <p:nvPicPr>
          <p:cNvPr id="3" name="Picture Placeholder 2">
            <a:extLst>
              <a:ext uri="{FF2B5EF4-FFF2-40B4-BE49-F238E27FC236}">
                <a16:creationId xmlns:a16="http://schemas.microsoft.com/office/drawing/2014/main" id="{1ADA00D9-40F8-AF8E-EEC4-1F8B63DFDA20}"/>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backgroundRemoval t="18366" b="90251" l="9628" r="89968">
                        <a14:foregroundMark x1="43892" y1="81068" x2="12581" y2="87015"/>
                        <a14:foregroundMark x1="18528" y1="75647" x2="44417" y2="87540"/>
                        <a14:foregroundMark x1="45510" y1="77265" x2="27710" y2="74595"/>
                        <a14:foregroundMark x1="42799" y1="76739" x2="39037" y2="72411"/>
                        <a14:foregroundMark x1="40655" y1="51942" x2="34709" y2="43851"/>
                        <a14:foregroundMark x1="47654" y1="44377" x2="62783" y2="46521"/>
                        <a14:foregroundMark x1="62783" y1="43285" x2="58455" y2="38430"/>
                        <a14:foregroundMark x1="59547" y1="39523" x2="51456" y2="40049"/>
                        <a14:foregroundMark x1="55744" y1="38997" x2="62217" y2="38997"/>
                        <a14:foregroundMark x1="60599" y1="40615" x2="61165" y2="47087"/>
                        <a14:foregroundMark x1="50907" y1="39604" x2="51982" y2="37905"/>
                        <a14:foregroundMark x1="48220" y1="43851" x2="49346" y2="42071"/>
                        <a14:foregroundMark x1="47654" y1="76214" x2="51456" y2="78358"/>
                        <a14:foregroundMark x1="83819" y1="88633" x2="84911" y2="90251"/>
                        <a14:foregroundMark x1="76820" y1="86448" x2="76820" y2="89684"/>
                        <a14:foregroundMark x1="70307" y1="79450" x2="63835" y2="77832"/>
                        <a14:foregroundMark x1="48612" y1="41334" x2="48220" y2="39523"/>
                        <a14:foregroundMark x1="49272" y1="44377" x2="48715" y2="41809"/>
                        <a14:foregroundMark x1="62217" y1="41141" x2="62217" y2="41141"/>
                        <a14:foregroundMark x1="59547" y1="38997" x2="59547" y2="38997"/>
                        <a14:foregroundMark x1="62500" y1="39684" x2="62985" y2="42880"/>
                        <a14:foregroundMark x1="35922" y1="46076" x2="39442" y2="45105"/>
                        <a14:foregroundMark x1="9628" y1="82929" x2="9628" y2="82929"/>
                        <a14:backgroundMark x1="49676" y1="40939" x2="49676" y2="40939"/>
                        <a14:backgroundMark x1="49676" y1="40939" x2="50971" y2="41424"/>
                        <a14:backgroundMark x1="49353" y1="42071" x2="49353" y2="42071"/>
                        <a14:backgroundMark x1="49838" y1="41100" x2="49353" y2="42071"/>
                        <a14:backgroundMark x1="49515" y1="41586" x2="49191" y2="42718"/>
                        <a14:backgroundMark x1="50809" y1="40453" x2="52710" y2="40453"/>
                        <a14:backgroundMark x1="52710" y1="40615" x2="50162" y2="40291"/>
                        <a14:backgroundMark x1="52549" y1="40291" x2="50971" y2="40170"/>
                      </a14:backgroundRemoval>
                    </a14:imgEffect>
                  </a14:imgLayer>
                </a14:imgProps>
              </a:ext>
              <a:ext uri="{28A0092B-C50C-407E-A947-70E740481C1C}">
                <a14:useLocalDpi xmlns:a14="http://schemas.microsoft.com/office/drawing/2010/main" val="0"/>
              </a:ext>
            </a:extLst>
          </a:blip>
          <a:srcRect t="10520" b="10520"/>
          <a:stretch>
            <a:fillRect/>
          </a:stretch>
        </p:blipFill>
        <p:spPr>
          <a:xfrm>
            <a:off x="444325" y="1332712"/>
            <a:ext cx="2660368" cy="2100651"/>
          </a:xfrm>
        </p:spPr>
      </p:pic>
      <p:sp>
        <p:nvSpPr>
          <p:cNvPr id="4" name="Slide Number Placeholder 3">
            <a:extLst>
              <a:ext uri="{FF2B5EF4-FFF2-40B4-BE49-F238E27FC236}">
                <a16:creationId xmlns:a16="http://schemas.microsoft.com/office/drawing/2014/main" id="{BB606A02-9EEB-404B-CA6B-40A9355C3A1B}"/>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6</a:t>
            </a:fld>
            <a:endParaRPr lang="en-US" dirty="0"/>
          </a:p>
        </p:txBody>
      </p:sp>
      <p:pic>
        <p:nvPicPr>
          <p:cNvPr id="9" name="Picture 8">
            <a:extLst>
              <a:ext uri="{FF2B5EF4-FFF2-40B4-BE49-F238E27FC236}">
                <a16:creationId xmlns:a16="http://schemas.microsoft.com/office/drawing/2014/main" id="{AF96A2C2-B484-084D-8477-FF3EF4DF65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4645" y1="28583" x2="49435" y2="33347"/>
                        <a14:foregroundMark x1="49435" y1="33347" x2="47658" y2="28139"/>
                        <a14:foregroundMark x1="47900" y1="24142" x2="43174" y2="29713"/>
                        <a14:foregroundMark x1="43174" y1="29713" x2="50929" y2="37303"/>
                        <a14:foregroundMark x1="50929" y1="37303" x2="53837" y2="27654"/>
                        <a14:foregroundMark x1="53837" y1="27654" x2="49354" y2="23052"/>
                      </a14:backgroundRemoval>
                    </a14:imgEffect>
                  </a14:imgLayer>
                </a14:imgProps>
              </a:ext>
              <a:ext uri="{28A0092B-C50C-407E-A947-70E740481C1C}">
                <a14:useLocalDpi xmlns:a14="http://schemas.microsoft.com/office/drawing/2010/main" val="0"/>
              </a:ext>
            </a:extLst>
          </a:blip>
          <a:stretch>
            <a:fillRect/>
          </a:stretch>
        </p:blipFill>
        <p:spPr>
          <a:xfrm>
            <a:off x="4389810" y="1450951"/>
            <a:ext cx="2660368" cy="2660937"/>
          </a:xfrm>
          <a:prstGeom prst="rect">
            <a:avLst/>
          </a:prstGeom>
        </p:spPr>
      </p:pic>
      <p:pic>
        <p:nvPicPr>
          <p:cNvPr id="11" name="Picture 10">
            <a:extLst>
              <a:ext uri="{FF2B5EF4-FFF2-40B4-BE49-F238E27FC236}">
                <a16:creationId xmlns:a16="http://schemas.microsoft.com/office/drawing/2014/main" id="{E1F8BE89-643F-DB08-D16C-3AC8BCC716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4" b="92846" l="7855" r="92651">
                        <a14:foregroundMark x1="89880" y1="69968" x2="92651" y2="70736"/>
                        <a14:foregroundMark x1="30024" y1="58327" x2="30024" y2="71504"/>
                        <a14:foregroundMark x1="30024" y1="71504" x2="30024" y2="71504"/>
                        <a14:foregroundMark x1="29108" y1="55982" x2="30024" y2="39733"/>
                        <a14:foregroundMark x1="35108" y1="60671" x2="36964" y2="64147"/>
                        <a14:foregroundMark x1="40193" y1="88965" x2="40892" y2="92846"/>
                        <a14:foregroundMark x1="12000" y1="71099" x2="7855" y2="66855"/>
                        <a14:backgroundMark x1="48964" y1="54042" x2="48964" y2="54042"/>
                        <a14:backgroundMark x1="50361" y1="74980" x2="50361" y2="74980"/>
                        <a14:backgroundMark x1="57976" y1="58327" x2="57976" y2="58327"/>
                        <a14:backgroundMark x1="58217" y1="80032" x2="58217" y2="80032"/>
                        <a14:backgroundMark x1="66313" y1="70736" x2="66313" y2="70736"/>
                        <a14:backgroundMark x1="75084" y1="64915" x2="75084" y2="64915"/>
                        <a14:backgroundMark x1="74627" y1="64915" x2="74627" y2="69563"/>
                        <a14:backgroundMark x1="75084" y1="52910" x2="75084" y2="50566"/>
                        <a14:backgroundMark x1="57060" y1="65683" x2="57060" y2="65683"/>
                        <a14:backgroundMark x1="40892" y1="64511" x2="42048" y2="58327"/>
                        <a14:backgroundMark x1="41349" y1="85085" x2="41349" y2="85085"/>
                        <a14:backgroundMark x1="66530" y1="58731" x2="67229" y2="71504"/>
                      </a14:backgroundRemoval>
                    </a14:imgEffect>
                  </a14:imgLayer>
                </a14:imgProps>
              </a:ext>
              <a:ext uri="{28A0092B-C50C-407E-A947-70E740481C1C}">
                <a14:useLocalDpi xmlns:a14="http://schemas.microsoft.com/office/drawing/2010/main" val="0"/>
              </a:ext>
            </a:extLst>
          </a:blip>
          <a:stretch>
            <a:fillRect/>
          </a:stretch>
        </p:blipFill>
        <p:spPr>
          <a:xfrm>
            <a:off x="8335295" y="1645820"/>
            <a:ext cx="2777886" cy="2034721"/>
          </a:xfrm>
          <a:prstGeom prst="rect">
            <a:avLst/>
          </a:prstGeom>
        </p:spPr>
      </p:pic>
      <p:pic>
        <p:nvPicPr>
          <p:cNvPr id="13" name="Picture 12">
            <a:extLst>
              <a:ext uri="{FF2B5EF4-FFF2-40B4-BE49-F238E27FC236}">
                <a16:creationId xmlns:a16="http://schemas.microsoft.com/office/drawing/2014/main" id="{FD5D4163-925B-15E5-CDAC-15AA5FE5E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273" b="93657" l="9980" r="89980">
                        <a14:foregroundMark x1="51556" y1="46949" x2="54020" y2="55071"/>
                        <a14:foregroundMark x1="45899" y1="8687" x2="52242" y2="7273"/>
                        <a14:foregroundMark x1="46586" y1="93293" x2="52970" y2="93657"/>
                      </a14:backgroundRemoval>
                    </a14:imgEffect>
                  </a14:imgLayer>
                </a14:imgProps>
              </a:ext>
              <a:ext uri="{28A0092B-C50C-407E-A947-70E740481C1C}">
                <a14:useLocalDpi xmlns:a14="http://schemas.microsoft.com/office/drawing/2010/main" val="0"/>
              </a:ext>
            </a:extLst>
          </a:blip>
          <a:stretch>
            <a:fillRect/>
          </a:stretch>
        </p:blipFill>
        <p:spPr>
          <a:xfrm>
            <a:off x="4141458" y="5054847"/>
            <a:ext cx="2678621" cy="2678621"/>
          </a:xfrm>
          <a:prstGeom prst="rect">
            <a:avLst/>
          </a:prstGeom>
        </p:spPr>
      </p:pic>
      <p:sp>
        <p:nvSpPr>
          <p:cNvPr id="14" name="TextBox 13">
            <a:extLst>
              <a:ext uri="{FF2B5EF4-FFF2-40B4-BE49-F238E27FC236}">
                <a16:creationId xmlns:a16="http://schemas.microsoft.com/office/drawing/2014/main" id="{41B2A7EA-C324-ECE0-8A7D-BE43D3AF1ACB}"/>
              </a:ext>
            </a:extLst>
          </p:cNvPr>
          <p:cNvSpPr txBox="1"/>
          <p:nvPr/>
        </p:nvSpPr>
        <p:spPr>
          <a:xfrm>
            <a:off x="961107" y="3680541"/>
            <a:ext cx="1939840" cy="830997"/>
          </a:xfrm>
          <a:prstGeom prst="rect">
            <a:avLst/>
          </a:prstGeom>
          <a:noFill/>
        </p:spPr>
        <p:txBody>
          <a:bodyPr wrap="square" rtlCol="0">
            <a:spAutoFit/>
          </a:bodyPr>
          <a:lstStyle/>
          <a:p>
            <a:pPr algn="ctr"/>
            <a:r>
              <a:rPr lang="en-US" sz="2400" b="1" dirty="0"/>
              <a:t>Currency manipulation</a:t>
            </a:r>
            <a:endParaRPr lang="ro-RO" sz="2400" b="1" dirty="0"/>
          </a:p>
        </p:txBody>
      </p:sp>
      <p:sp>
        <p:nvSpPr>
          <p:cNvPr id="15" name="TextBox 14">
            <a:extLst>
              <a:ext uri="{FF2B5EF4-FFF2-40B4-BE49-F238E27FC236}">
                <a16:creationId xmlns:a16="http://schemas.microsoft.com/office/drawing/2014/main" id="{405B7160-C84A-EC4E-A2D0-6E46F2CAFDE5}"/>
              </a:ext>
            </a:extLst>
          </p:cNvPr>
          <p:cNvSpPr txBox="1"/>
          <p:nvPr/>
        </p:nvSpPr>
        <p:spPr>
          <a:xfrm>
            <a:off x="4676753" y="3696389"/>
            <a:ext cx="1939840" cy="830997"/>
          </a:xfrm>
          <a:prstGeom prst="rect">
            <a:avLst/>
          </a:prstGeom>
          <a:noFill/>
        </p:spPr>
        <p:txBody>
          <a:bodyPr wrap="square" rtlCol="0">
            <a:spAutoFit/>
          </a:bodyPr>
          <a:lstStyle/>
          <a:p>
            <a:pPr algn="ctr"/>
            <a:r>
              <a:rPr lang="en-US" sz="2400" b="1" dirty="0"/>
              <a:t>Alternative investments</a:t>
            </a:r>
            <a:endParaRPr lang="ro-RO" sz="2400" b="1" dirty="0"/>
          </a:p>
        </p:txBody>
      </p:sp>
      <p:sp>
        <p:nvSpPr>
          <p:cNvPr id="16" name="TextBox 15">
            <a:extLst>
              <a:ext uri="{FF2B5EF4-FFF2-40B4-BE49-F238E27FC236}">
                <a16:creationId xmlns:a16="http://schemas.microsoft.com/office/drawing/2014/main" id="{ACD0FAB3-DB70-621B-2B1F-38B0EFC03363}"/>
              </a:ext>
            </a:extLst>
          </p:cNvPr>
          <p:cNvSpPr txBox="1"/>
          <p:nvPr/>
        </p:nvSpPr>
        <p:spPr>
          <a:xfrm>
            <a:off x="8825984" y="3752476"/>
            <a:ext cx="1939840" cy="830997"/>
          </a:xfrm>
          <a:prstGeom prst="rect">
            <a:avLst/>
          </a:prstGeom>
          <a:noFill/>
        </p:spPr>
        <p:txBody>
          <a:bodyPr wrap="square" rtlCol="0">
            <a:spAutoFit/>
          </a:bodyPr>
          <a:lstStyle/>
          <a:p>
            <a:pPr algn="ctr"/>
            <a:r>
              <a:rPr lang="en-US" sz="2400" b="1" dirty="0"/>
              <a:t>Early adopters</a:t>
            </a:r>
            <a:endParaRPr lang="ro-RO" sz="2400" b="1" dirty="0"/>
          </a:p>
        </p:txBody>
      </p:sp>
      <p:sp>
        <p:nvSpPr>
          <p:cNvPr id="17" name="TextBox 16">
            <a:extLst>
              <a:ext uri="{FF2B5EF4-FFF2-40B4-BE49-F238E27FC236}">
                <a16:creationId xmlns:a16="http://schemas.microsoft.com/office/drawing/2014/main" id="{594496CF-799B-43D5-A1AC-4397DB78C99F}"/>
              </a:ext>
            </a:extLst>
          </p:cNvPr>
          <p:cNvSpPr txBox="1"/>
          <p:nvPr/>
        </p:nvSpPr>
        <p:spPr>
          <a:xfrm>
            <a:off x="3789984" y="5054847"/>
            <a:ext cx="3381568" cy="1347537"/>
          </a:xfrm>
          <a:prstGeom prst="rect">
            <a:avLst/>
          </a:prstGeom>
          <a:noFill/>
        </p:spPr>
        <p:txBody>
          <a:bodyPr wrap="square" rtlCol="0">
            <a:prstTxWarp prst="textArchUp">
              <a:avLst>
                <a:gd name="adj" fmla="val 10259351"/>
              </a:avLst>
            </a:prstTxWarp>
            <a:spAutoFit/>
          </a:bodyPr>
          <a:lstStyle/>
          <a:p>
            <a:pPr algn="ctr"/>
            <a:r>
              <a:rPr lang="en-US" sz="2400" b="1" dirty="0">
                <a:solidFill>
                  <a:schemeClr val="accent1"/>
                </a:solidFill>
              </a:rPr>
              <a:t>Qu</a:t>
            </a:r>
            <a:r>
              <a:rPr lang="en-US" sz="2400" b="1" dirty="0"/>
              <a:t>antum </a:t>
            </a:r>
            <a:r>
              <a:rPr lang="en-US" sz="2400" b="1" dirty="0" err="1"/>
              <a:t>Computin</a:t>
            </a:r>
            <a:r>
              <a:rPr lang="en-US" sz="2400" b="1" dirty="0" err="1">
                <a:solidFill>
                  <a:schemeClr val="accent1"/>
                </a:solidFill>
              </a:rPr>
              <a:t>G</a:t>
            </a:r>
            <a:endParaRPr lang="ro-RO" sz="2400" b="1" dirty="0">
              <a:solidFill>
                <a:schemeClr val="accent1"/>
              </a:solidFill>
            </a:endParaRPr>
          </a:p>
        </p:txBody>
      </p:sp>
    </p:spTree>
    <p:extLst>
      <p:ext uri="{BB962C8B-B14F-4D97-AF65-F5344CB8AC3E}">
        <p14:creationId xmlns:p14="http://schemas.microsoft.com/office/powerpoint/2010/main" val="2689021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504F-0731-C44A-1A5A-E36325781B46}"/>
              </a:ext>
            </a:extLst>
          </p:cNvPr>
          <p:cNvSpPr>
            <a:spLocks noGrp="1"/>
          </p:cNvSpPr>
          <p:nvPr>
            <p:ph type="title"/>
          </p:nvPr>
        </p:nvSpPr>
        <p:spPr/>
        <p:txBody>
          <a:bodyPr/>
          <a:lstStyle/>
          <a:p>
            <a:r>
              <a:rPr lang="ro-RO" dirty="0"/>
              <a:t>Effects on Management &amp; Conclusions</a:t>
            </a:r>
            <a:endParaRPr lang="en-US" dirty="0"/>
          </a:p>
        </p:txBody>
      </p:sp>
      <p:pic>
        <p:nvPicPr>
          <p:cNvPr id="6" name="Content Placeholder 5">
            <a:extLst>
              <a:ext uri="{FF2B5EF4-FFF2-40B4-BE49-F238E27FC236}">
                <a16:creationId xmlns:a16="http://schemas.microsoft.com/office/drawing/2014/main" id="{C2B242D0-E8EE-5BCA-BD89-B959928CA41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9055" b="91146" l="9955" r="89995">
                        <a14:foregroundMark x1="36968" y1="16408" x2="36968" y2="16408"/>
                        <a14:foregroundMark x1="38969" y1="22411" x2="38969" y2="22411"/>
                        <a14:foregroundMark x1="33317" y1="17409" x2="33317" y2="17409"/>
                        <a14:foregroundMark x1="53327" y1="9055" x2="53327" y2="9055"/>
                        <a14:foregroundMark x1="49675" y1="20760" x2="49675" y2="20760"/>
                        <a14:foregroundMark x1="46673" y1="9055" x2="46673" y2="9055"/>
                        <a14:foregroundMark x1="66333" y1="17109" x2="66333" y2="17109"/>
                        <a14:foregroundMark x1="60330" y1="22111" x2="60330" y2="22111"/>
                        <a14:foregroundMark x1="63682" y1="79140" x2="65333" y2="79790"/>
                        <a14:foregroundMark x1="44322" y1="89795" x2="44322" y2="89795"/>
                        <a14:foregroundMark x1="57029" y1="90145" x2="57029" y2="90145"/>
                        <a14:foregroundMark x1="50675" y1="91146" x2="50675" y2="91146"/>
                      </a14:backgroundRemoval>
                    </a14:imgEffect>
                  </a14:imgLayer>
                </a14:imgProps>
              </a:ext>
              <a:ext uri="{28A0092B-C50C-407E-A947-70E740481C1C}">
                <a14:useLocalDpi xmlns:a14="http://schemas.microsoft.com/office/drawing/2010/main" val="0"/>
              </a:ext>
            </a:extLst>
          </a:blip>
          <a:stretch>
            <a:fillRect/>
          </a:stretch>
        </p:blipFill>
        <p:spPr>
          <a:xfrm>
            <a:off x="3920331" y="1690688"/>
            <a:ext cx="4351338" cy="4351338"/>
          </a:xfrm>
        </p:spPr>
      </p:pic>
      <p:sp>
        <p:nvSpPr>
          <p:cNvPr id="4" name="Slide Number Placeholder 3">
            <a:extLst>
              <a:ext uri="{FF2B5EF4-FFF2-40B4-BE49-F238E27FC236}">
                <a16:creationId xmlns:a16="http://schemas.microsoft.com/office/drawing/2014/main" id="{43003DA3-758C-699E-8D1C-8EA216910BCD}"/>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7</a:t>
            </a:fld>
            <a:endParaRPr lang="en-US" dirty="0"/>
          </a:p>
        </p:txBody>
      </p:sp>
      <p:pic>
        <p:nvPicPr>
          <p:cNvPr id="8" name="Picture 7">
            <a:extLst>
              <a:ext uri="{FF2B5EF4-FFF2-40B4-BE49-F238E27FC236}">
                <a16:creationId xmlns:a16="http://schemas.microsoft.com/office/drawing/2014/main" id="{9B2CEEDA-3E77-DFF9-5082-1039215649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00" b="31950" l="68800" r="93800">
                        <a14:foregroundMark x1="75400" y1="27100" x2="70400" y2="18150"/>
                        <a14:foregroundMark x1="70400" y1="18150" x2="81700" y2="11300"/>
                        <a14:foregroundMark x1="81700" y1="11300" x2="89250" y2="15200"/>
                        <a14:foregroundMark x1="89250" y1="15200" x2="90150" y2="22200"/>
                        <a14:foregroundMark x1="90150" y1="22200" x2="86300" y2="28450"/>
                        <a14:foregroundMark x1="86300" y1="28450" x2="77100" y2="29650"/>
                        <a14:foregroundMark x1="74350" y1="30050" x2="70550" y2="23500"/>
                        <a14:foregroundMark x1="70550" y1="23500" x2="70550" y2="23500"/>
                        <a14:foregroundMark x1="74950" y1="28550" x2="81300" y2="31750"/>
                        <a14:foregroundMark x1="81300" y1="31750" x2="81300" y2="31950"/>
                        <a14:foregroundMark x1="91700" y1="20100" x2="84600" y2="9900"/>
                        <a14:foregroundMark x1="84600" y1="9900" x2="79200" y2="8700"/>
                        <a14:foregroundMark x1="84900" y1="11450" x2="88100" y2="13550"/>
                        <a14:foregroundMark x1="81100" y1="8450" x2="78550" y2="7200"/>
                        <a14:foregroundMark x1="70950" y1="16950" x2="68850" y2="21150"/>
                        <a14:foregroundMark x1="89800" y1="19700" x2="93800" y2="19700"/>
                        <a14:foregroundMark x1="87450" y1="12700" x2="85350" y2="11450"/>
                      </a14:backgroundRemoval>
                    </a14:imgEffect>
                  </a14:imgLayer>
                </a14:imgProps>
              </a:ext>
              <a:ext uri="{28A0092B-C50C-407E-A947-70E740481C1C}">
                <a14:useLocalDpi xmlns:a14="http://schemas.microsoft.com/office/drawing/2010/main" val="0"/>
              </a:ext>
            </a:extLst>
          </a:blip>
          <a:srcRect l="66984" t="6772" r="4964" b="67820"/>
          <a:stretch/>
        </p:blipFill>
        <p:spPr>
          <a:xfrm>
            <a:off x="7121660" y="2387391"/>
            <a:ext cx="1150009" cy="1041609"/>
          </a:xfrm>
          <a:prstGeom prst="rect">
            <a:avLst/>
          </a:prstGeom>
        </p:spPr>
      </p:pic>
      <p:pic>
        <p:nvPicPr>
          <p:cNvPr id="10" name="Picture 9">
            <a:extLst>
              <a:ext uri="{FF2B5EF4-FFF2-40B4-BE49-F238E27FC236}">
                <a16:creationId xmlns:a16="http://schemas.microsoft.com/office/drawing/2014/main" id="{09373B03-D8B7-C2E9-C623-4ABCCAB81A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400" b="32150" l="37400" r="63800">
                        <a14:foregroundMark x1="50250" y1="30450" x2="49850" y2="32150"/>
                        <a14:foregroundMark x1="50700" y1="9500" x2="48800" y2="7400"/>
                        <a14:foregroundMark x1="53850" y1="10750" x2="57650" y2="13500"/>
                      </a14:backgroundRemoval>
                    </a14:imgEffect>
                  </a14:imgLayer>
                </a14:imgProps>
              </a:ext>
              <a:ext uri="{28A0092B-C50C-407E-A947-70E740481C1C}">
                <a14:useLocalDpi xmlns:a14="http://schemas.microsoft.com/office/drawing/2010/main" val="0"/>
              </a:ext>
            </a:extLst>
          </a:blip>
          <a:srcRect l="34127" t="4445" r="32857" b="65409"/>
          <a:stretch/>
        </p:blipFill>
        <p:spPr>
          <a:xfrm>
            <a:off x="3094026" y="3385755"/>
            <a:ext cx="1375229" cy="1255683"/>
          </a:xfrm>
          <a:prstGeom prst="rect">
            <a:avLst/>
          </a:prstGeom>
        </p:spPr>
      </p:pic>
      <p:pic>
        <p:nvPicPr>
          <p:cNvPr id="12" name="Picture 11">
            <a:extLst>
              <a:ext uri="{FF2B5EF4-FFF2-40B4-BE49-F238E27FC236}">
                <a16:creationId xmlns:a16="http://schemas.microsoft.com/office/drawing/2014/main" id="{B05EE372-E439-A69A-90A6-2F732910D756}"/>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7550" b="32500" l="6800" r="31550">
                        <a14:foregroundMark x1="17400" y1="9250" x2="19100" y2="7550"/>
                        <a14:foregroundMark x1="18000" y1="30200" x2="19300" y2="32550"/>
                        <a14:foregroundMark x1="30300" y1="20700" x2="31550" y2="20700"/>
                        <a14:foregroundMark x1="23750" y1="10950" x2="26900" y2="14550"/>
                        <a14:foregroundMark x1="8900" y1="18550" x2="6800" y2="19400"/>
                      </a14:backgroundRemoval>
                    </a14:imgEffect>
                  </a14:imgLayer>
                </a14:imgProps>
              </a:ext>
              <a:ext uri="{28A0092B-C50C-407E-A947-70E740481C1C}">
                <a14:useLocalDpi xmlns:a14="http://schemas.microsoft.com/office/drawing/2010/main" val="0"/>
              </a:ext>
            </a:extLst>
          </a:blip>
          <a:srcRect l="4286" t="5503" r="66296" b="66137"/>
          <a:stretch/>
        </p:blipFill>
        <p:spPr>
          <a:xfrm>
            <a:off x="3894252" y="2320357"/>
            <a:ext cx="1150009" cy="1108643"/>
          </a:xfrm>
          <a:prstGeom prst="rect">
            <a:avLst/>
          </a:prstGeom>
        </p:spPr>
      </p:pic>
      <p:pic>
        <p:nvPicPr>
          <p:cNvPr id="14" name="Picture 13">
            <a:extLst>
              <a:ext uri="{FF2B5EF4-FFF2-40B4-BE49-F238E27FC236}">
                <a16:creationId xmlns:a16="http://schemas.microsoft.com/office/drawing/2014/main" id="{A40E379D-21BE-ADA2-77D5-CDA8B623B5D9}"/>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36950" b="61900" l="38150" r="62500">
                        <a14:foregroundMark x1="43650" y1="49200" x2="38150" y2="47100"/>
                        <a14:foregroundMark x1="47900" y1="60000" x2="50200" y2="61900"/>
                        <a14:foregroundMark x1="62500" y1="51300" x2="61850" y2="50250"/>
                        <a14:foregroundMark x1="53400" y1="41400" x2="57400" y2="44350"/>
                        <a14:foregroundMark x1="56150" y1="43500" x2="55500" y2="41400"/>
                      </a14:backgroundRemoval>
                    </a14:imgEffect>
                  </a14:imgLayer>
                </a14:imgProps>
              </a:ext>
              <a:ext uri="{28A0092B-C50C-407E-A947-70E740481C1C}">
                <a14:useLocalDpi xmlns:a14="http://schemas.microsoft.com/office/drawing/2010/main" val="0"/>
              </a:ext>
            </a:extLst>
          </a:blip>
          <a:srcRect l="36551" t="33981" r="35397" b="35873"/>
          <a:stretch/>
        </p:blipFill>
        <p:spPr>
          <a:xfrm>
            <a:off x="7722746" y="3405600"/>
            <a:ext cx="1150009" cy="1235838"/>
          </a:xfrm>
          <a:prstGeom prst="rect">
            <a:avLst/>
          </a:prstGeom>
        </p:spPr>
      </p:pic>
    </p:spTree>
    <p:extLst>
      <p:ext uri="{BB962C8B-B14F-4D97-AF65-F5344CB8AC3E}">
        <p14:creationId xmlns:p14="http://schemas.microsoft.com/office/powerpoint/2010/main" val="152384728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18D4-81F2-02D0-B39F-150D020481D2}"/>
              </a:ext>
            </a:extLst>
          </p:cNvPr>
          <p:cNvSpPr>
            <a:spLocks noGrp="1"/>
          </p:cNvSpPr>
          <p:nvPr>
            <p:ph type="title"/>
          </p:nvPr>
        </p:nvSpPr>
        <p:spPr/>
        <p:txBody>
          <a:bodyPr/>
          <a:lstStyle/>
          <a:p>
            <a:r>
              <a:rPr lang="ro-RO" dirty="0"/>
              <a:t>Thank you for your attention!</a:t>
            </a:r>
          </a:p>
        </p:txBody>
      </p:sp>
      <p:sp>
        <p:nvSpPr>
          <p:cNvPr id="3" name="Slide Number Placeholder 2">
            <a:extLst>
              <a:ext uri="{FF2B5EF4-FFF2-40B4-BE49-F238E27FC236}">
                <a16:creationId xmlns:a16="http://schemas.microsoft.com/office/drawing/2014/main" id="{8911C851-9509-B699-F397-231AA9B762C7}"/>
              </a:ext>
            </a:extLst>
          </p:cNvPr>
          <p:cNvSpPr>
            <a:spLocks noGrp="1"/>
          </p:cNvSpPr>
          <p:nvPr>
            <p:ph type="sldNum" sz="quarter" idx="12"/>
          </p:nvPr>
        </p:nvSpPr>
        <p:spPr/>
        <p:txBody>
          <a:bodyPr/>
          <a:lstStyle/>
          <a:p>
            <a:r>
              <a:rPr lang="en-US" sz="1400" b="0"/>
              <a:t>Page</a:t>
            </a:r>
            <a:r>
              <a:rPr lang="en-US"/>
              <a:t> </a:t>
            </a:r>
            <a:fld id="{BBE5057F-7482-41AE-BBDB-C83C2F3461DE}" type="slidenum">
              <a:rPr lang="en-US" smtClean="0"/>
              <a:pPr/>
              <a:t>8</a:t>
            </a:fld>
            <a:endParaRPr lang="en-US" dirty="0"/>
          </a:p>
        </p:txBody>
      </p:sp>
      <p:pic>
        <p:nvPicPr>
          <p:cNvPr id="5" name="Picture 4">
            <a:extLst>
              <a:ext uri="{FF2B5EF4-FFF2-40B4-BE49-F238E27FC236}">
                <a16:creationId xmlns:a16="http://schemas.microsoft.com/office/drawing/2014/main" id="{6D5CB8BB-DC17-E478-6280-E839199C48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667" y1="61400" x2="50900" y2="62450"/>
                        <a14:foregroundMark x1="45867" y1="46050" x2="45467" y2="47250"/>
                        <a14:backgroundMark x1="63500" y1="65100" x2="63500" y2="65100"/>
                        <a14:backgroundMark x1="14800" y1="29750" x2="15033" y2="26450"/>
                        <a14:backgroundMark x1="16067" y1="29000" x2="16067" y2="29000"/>
                        <a14:backgroundMark x1="16133" y1="29000" x2="16133" y2="28000"/>
                        <a14:backgroundMark x1="16133" y1="29200" x2="16067" y2="27350"/>
                      </a14:backgroundRemoval>
                    </a14:imgEffect>
                  </a14:imgLayer>
                </a14:imgProps>
              </a:ext>
              <a:ext uri="{28A0092B-C50C-407E-A947-70E740481C1C}">
                <a14:useLocalDpi xmlns:a14="http://schemas.microsoft.com/office/drawing/2010/main" val="0"/>
              </a:ext>
            </a:extLst>
          </a:blip>
          <a:stretch>
            <a:fillRect/>
          </a:stretch>
        </p:blipFill>
        <p:spPr>
          <a:xfrm>
            <a:off x="2099126" y="1027185"/>
            <a:ext cx="7993748" cy="5329165"/>
          </a:xfrm>
          <a:prstGeom prst="rect">
            <a:avLst/>
          </a:prstGeom>
        </p:spPr>
      </p:pic>
    </p:spTree>
    <p:extLst>
      <p:ext uri="{BB962C8B-B14F-4D97-AF65-F5344CB8AC3E}">
        <p14:creationId xmlns:p14="http://schemas.microsoft.com/office/powerpoint/2010/main" val="24557637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1222</TotalTime>
  <Words>1839</Words>
  <Application>Microsoft Office PowerPoint</Application>
  <PresentationFormat>Widescreen</PresentationFormat>
  <Paragraphs>53</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Calibri Light</vt:lpstr>
      <vt:lpstr>Georgia Pro</vt:lpstr>
      <vt:lpstr>Office Theme</vt:lpstr>
      <vt:lpstr>The Changing Nature of Money</vt:lpstr>
      <vt:lpstr>Contents</vt:lpstr>
      <vt:lpstr>Introduction</vt:lpstr>
      <vt:lpstr>Description of the phenomenon</vt:lpstr>
      <vt:lpstr>Factors affecting the changing nature of money</vt:lpstr>
      <vt:lpstr>Opportunities associated with the phenomenon</vt:lpstr>
      <vt:lpstr>Effects on Management &amp; 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XGEN</dc:title>
  <dc:creator>Ionut Balanean</dc:creator>
  <cp:lastModifiedBy>Sever Andrei Bedea</cp:lastModifiedBy>
  <cp:revision>16</cp:revision>
  <dcterms:created xsi:type="dcterms:W3CDTF">2022-11-16T09:30:41Z</dcterms:created>
  <dcterms:modified xsi:type="dcterms:W3CDTF">2024-05-10T12:23:19Z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2023-10-27T07:10:01Z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2cd14b58-11e0-4307-8785-27378c20c99b</vt:lpwstr>
  </property>
  <property fmtid="{D5CDD505-2E9C-101B-9397-08002B2CF9AE}" pid="8" name="MSIP_Label_5b58b62f-6f94-46bd-8089-18e64b0a9abb_ContentBits">
    <vt:lpwstr>0</vt:lpwstr>
  </property>
</Properties>
</file>