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Cerebri Bold" panose="020B0604020202020204" charset="0"/>
      <p:regular r:id="rId12"/>
    </p:embeddedFont>
    <p:embeddedFont>
      <p:font typeface="Cerebri Bold Italics" panose="020B0604020202020204" charset="0"/>
      <p:regular r:id="rId13"/>
    </p:embeddedFont>
    <p:embeddedFont>
      <p:font typeface="Tomorrow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74756322100428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02162" y="5884465"/>
            <a:ext cx="13074511" cy="4744958"/>
          </a:xfrm>
          <a:custGeom>
            <a:avLst/>
            <a:gdLst/>
            <a:ahLst/>
            <a:cxnLst/>
            <a:rect l="l" t="t" r="r" b="b"/>
            <a:pathLst>
              <a:path w="13074511" h="4744958">
                <a:moveTo>
                  <a:pt x="0" y="0"/>
                </a:moveTo>
                <a:lnTo>
                  <a:pt x="13074511" y="0"/>
                </a:lnTo>
                <a:lnTo>
                  <a:pt x="13074511" y="4744958"/>
                </a:lnTo>
                <a:lnTo>
                  <a:pt x="0" y="4744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52370" y="1615520"/>
            <a:ext cx="16783260" cy="264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9"/>
              </a:lnSpc>
            </a:pPr>
            <a:r>
              <a:rPr lang="en-US" sz="5035">
                <a:solidFill>
                  <a:srgbClr val="FFFFFF"/>
                </a:solidFill>
                <a:latin typeface="Cerebri Bold"/>
              </a:rPr>
              <a:t>An Overview of AI-driven Recommendation Systems: Enhancing Personalization &amp; User Experience (Qualitative Study)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54915" y="4649046"/>
            <a:ext cx="11778170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spc="415">
                <a:solidFill>
                  <a:srgbClr val="FFFFFF"/>
                </a:solidFill>
                <a:latin typeface="Cerebri Bold Italics"/>
              </a:rPr>
              <a:t>AUTHORS: EMMA ENACHE &amp; DRAGOS PAHONTU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71699" y="5219483"/>
            <a:ext cx="12344602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415">
                <a:solidFill>
                  <a:srgbClr val="FFFFFF"/>
                </a:solidFill>
                <a:latin typeface="Cerebri Bold Italics"/>
              </a:rPr>
              <a:t> COORDINATOR: PROF. UNIV. DR. DANIELA SERBAN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224">
                <a:alpha val="100000"/>
              </a:srgbClr>
            </a:gs>
            <a:gs pos="50000">
              <a:srgbClr val="010219">
                <a:alpha val="100000"/>
              </a:srgbClr>
            </a:gs>
            <a:gs pos="100000">
              <a:srgbClr val="0496BE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1717" y="-61426"/>
            <a:ext cx="4601845" cy="3612448"/>
          </a:xfrm>
          <a:custGeom>
            <a:avLst/>
            <a:gdLst/>
            <a:ahLst/>
            <a:cxnLst/>
            <a:rect l="l" t="t" r="r" b="b"/>
            <a:pathLst>
              <a:path w="4601845" h="3612448">
                <a:moveTo>
                  <a:pt x="0" y="0"/>
                </a:moveTo>
                <a:lnTo>
                  <a:pt x="4601845" y="0"/>
                </a:lnTo>
                <a:lnTo>
                  <a:pt x="4601845" y="3612449"/>
                </a:lnTo>
                <a:lnTo>
                  <a:pt x="0" y="3612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64813" y="-61426"/>
            <a:ext cx="4601845" cy="3612448"/>
          </a:xfrm>
          <a:custGeom>
            <a:avLst/>
            <a:gdLst/>
            <a:ahLst/>
            <a:cxnLst/>
            <a:rect l="l" t="t" r="r" b="b"/>
            <a:pathLst>
              <a:path w="4601845" h="3612448">
                <a:moveTo>
                  <a:pt x="0" y="0"/>
                </a:moveTo>
                <a:lnTo>
                  <a:pt x="4601845" y="0"/>
                </a:lnTo>
                <a:lnTo>
                  <a:pt x="4601845" y="3612449"/>
                </a:lnTo>
                <a:lnTo>
                  <a:pt x="0" y="3612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21342" y="-61426"/>
            <a:ext cx="4601845" cy="3612448"/>
          </a:xfrm>
          <a:custGeom>
            <a:avLst/>
            <a:gdLst/>
            <a:ahLst/>
            <a:cxnLst/>
            <a:rect l="l" t="t" r="r" b="b"/>
            <a:pathLst>
              <a:path w="4601845" h="3612448">
                <a:moveTo>
                  <a:pt x="0" y="0"/>
                </a:moveTo>
                <a:lnTo>
                  <a:pt x="4601845" y="0"/>
                </a:lnTo>
                <a:lnTo>
                  <a:pt x="4601845" y="3612449"/>
                </a:lnTo>
                <a:lnTo>
                  <a:pt x="0" y="3612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977872" y="-61426"/>
            <a:ext cx="4601845" cy="3612448"/>
          </a:xfrm>
          <a:custGeom>
            <a:avLst/>
            <a:gdLst/>
            <a:ahLst/>
            <a:cxnLst/>
            <a:rect l="l" t="t" r="r" b="b"/>
            <a:pathLst>
              <a:path w="4601845" h="3612448">
                <a:moveTo>
                  <a:pt x="0" y="0"/>
                </a:moveTo>
                <a:lnTo>
                  <a:pt x="4601845" y="0"/>
                </a:lnTo>
                <a:lnTo>
                  <a:pt x="4601845" y="3612449"/>
                </a:lnTo>
                <a:lnTo>
                  <a:pt x="0" y="3612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58466" y="2859805"/>
            <a:ext cx="13771067" cy="5869917"/>
          </a:xfrm>
          <a:custGeom>
            <a:avLst/>
            <a:gdLst/>
            <a:ahLst/>
            <a:cxnLst/>
            <a:rect l="l" t="t" r="r" b="b"/>
            <a:pathLst>
              <a:path w="13771067" h="5869917">
                <a:moveTo>
                  <a:pt x="0" y="0"/>
                </a:moveTo>
                <a:lnTo>
                  <a:pt x="13771068" y="0"/>
                </a:lnTo>
                <a:lnTo>
                  <a:pt x="13771068" y="5869917"/>
                </a:lnTo>
                <a:lnTo>
                  <a:pt x="0" y="5869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3809100" y="5452653"/>
            <a:ext cx="4973254" cy="5100773"/>
          </a:xfrm>
          <a:custGeom>
            <a:avLst/>
            <a:gdLst/>
            <a:ahLst/>
            <a:cxnLst/>
            <a:rect l="l" t="t" r="r" b="b"/>
            <a:pathLst>
              <a:path w="4973254" h="5100773">
                <a:moveTo>
                  <a:pt x="4973254" y="0"/>
                </a:moveTo>
                <a:lnTo>
                  <a:pt x="0" y="0"/>
                </a:lnTo>
                <a:lnTo>
                  <a:pt x="0" y="5100773"/>
                </a:lnTo>
                <a:lnTo>
                  <a:pt x="4973254" y="5100773"/>
                </a:lnTo>
                <a:lnTo>
                  <a:pt x="497325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233651" y="4037555"/>
            <a:ext cx="11975381" cy="287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Canva Sans Bold"/>
              </a:rPr>
              <a:t>DEAR USER,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Canva Sans Bold"/>
              </a:rPr>
              <a:t>WELCOME TO THIS DIGITAL EXPERIENCE!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224">
                <a:alpha val="100000"/>
              </a:srgbClr>
            </a:gs>
            <a:gs pos="50000">
              <a:srgbClr val="010219">
                <a:alpha val="100000"/>
              </a:srgbClr>
            </a:gs>
            <a:gs pos="100000">
              <a:srgbClr val="006884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1234" y="-162257"/>
            <a:ext cx="20550468" cy="10611514"/>
          </a:xfrm>
          <a:custGeom>
            <a:avLst/>
            <a:gdLst/>
            <a:ahLst/>
            <a:cxnLst/>
            <a:rect l="l" t="t" r="r" b="b"/>
            <a:pathLst>
              <a:path w="20550468" h="10611514">
                <a:moveTo>
                  <a:pt x="0" y="0"/>
                </a:moveTo>
                <a:lnTo>
                  <a:pt x="20550468" y="0"/>
                </a:lnTo>
                <a:lnTo>
                  <a:pt x="20550468" y="10611514"/>
                </a:lnTo>
                <a:lnTo>
                  <a:pt x="0" y="1061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71205" y="4256076"/>
            <a:ext cx="6170503" cy="6304473"/>
          </a:xfrm>
          <a:custGeom>
            <a:avLst/>
            <a:gdLst/>
            <a:ahLst/>
            <a:cxnLst/>
            <a:rect l="l" t="t" r="r" b="b"/>
            <a:pathLst>
              <a:path w="6170503" h="6304473">
                <a:moveTo>
                  <a:pt x="0" y="0"/>
                </a:moveTo>
                <a:lnTo>
                  <a:pt x="6170503" y="0"/>
                </a:lnTo>
                <a:lnTo>
                  <a:pt x="6170503" y="6304472"/>
                </a:lnTo>
                <a:lnTo>
                  <a:pt x="0" y="6304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954202" y="3056697"/>
            <a:ext cx="10755579" cy="6711247"/>
          </a:xfrm>
          <a:custGeom>
            <a:avLst/>
            <a:gdLst/>
            <a:ahLst/>
            <a:cxnLst/>
            <a:rect l="l" t="t" r="r" b="b"/>
            <a:pathLst>
              <a:path w="10755579" h="6711247">
                <a:moveTo>
                  <a:pt x="0" y="0"/>
                </a:moveTo>
                <a:lnTo>
                  <a:pt x="10755578" y="0"/>
                </a:lnTo>
                <a:lnTo>
                  <a:pt x="10755578" y="6711247"/>
                </a:lnTo>
                <a:lnTo>
                  <a:pt x="0" y="6711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63787" y="622960"/>
            <a:ext cx="15345993" cy="282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anva Sans Bold"/>
              </a:rPr>
              <a:t>An analysis of the worldwide success of using AI driven personalization systems</a:t>
            </a:r>
          </a:p>
          <a:p>
            <a:pPr algn="ctr">
              <a:lnSpc>
                <a:spcPts val="7559"/>
              </a:lnSpc>
            </a:pPr>
            <a:endParaRPr lang="en-US" sz="5399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224">
                <a:alpha val="100000"/>
              </a:srgbClr>
            </a:gs>
            <a:gs pos="50000">
              <a:srgbClr val="010219">
                <a:alpha val="100000"/>
              </a:srgbClr>
            </a:gs>
            <a:gs pos="100000">
              <a:srgbClr val="0496BE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7466" y="3696372"/>
            <a:ext cx="5078775" cy="5189042"/>
          </a:xfrm>
          <a:custGeom>
            <a:avLst/>
            <a:gdLst/>
            <a:ahLst/>
            <a:cxnLst/>
            <a:rect l="l" t="t" r="r" b="b"/>
            <a:pathLst>
              <a:path w="5078775" h="5189042">
                <a:moveTo>
                  <a:pt x="0" y="0"/>
                </a:moveTo>
                <a:lnTo>
                  <a:pt x="5078775" y="0"/>
                </a:lnTo>
                <a:lnTo>
                  <a:pt x="5078775" y="5189042"/>
                </a:lnTo>
                <a:lnTo>
                  <a:pt x="0" y="5189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933595" y="3696372"/>
            <a:ext cx="5795816" cy="4926444"/>
          </a:xfrm>
          <a:custGeom>
            <a:avLst/>
            <a:gdLst/>
            <a:ahLst/>
            <a:cxnLst/>
            <a:rect l="l" t="t" r="r" b="b"/>
            <a:pathLst>
              <a:path w="5795816" h="4926444">
                <a:moveTo>
                  <a:pt x="0" y="0"/>
                </a:moveTo>
                <a:lnTo>
                  <a:pt x="5795817" y="0"/>
                </a:lnTo>
                <a:lnTo>
                  <a:pt x="5795817" y="4926444"/>
                </a:lnTo>
                <a:lnTo>
                  <a:pt x="0" y="4926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622897" y="5866202"/>
            <a:ext cx="2417212" cy="1812909"/>
          </a:xfrm>
          <a:custGeom>
            <a:avLst/>
            <a:gdLst/>
            <a:ahLst/>
            <a:cxnLst/>
            <a:rect l="l" t="t" r="r" b="b"/>
            <a:pathLst>
              <a:path w="2417212" h="1812909">
                <a:moveTo>
                  <a:pt x="0" y="0"/>
                </a:moveTo>
                <a:lnTo>
                  <a:pt x="2417212" y="0"/>
                </a:lnTo>
                <a:lnTo>
                  <a:pt x="2417212" y="1812909"/>
                </a:lnTo>
                <a:lnTo>
                  <a:pt x="0" y="1812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49054" y="5866202"/>
            <a:ext cx="4016798" cy="2261711"/>
          </a:xfrm>
          <a:custGeom>
            <a:avLst/>
            <a:gdLst/>
            <a:ahLst/>
            <a:cxnLst/>
            <a:rect l="l" t="t" r="r" b="b"/>
            <a:pathLst>
              <a:path w="4016798" h="2261711">
                <a:moveTo>
                  <a:pt x="0" y="0"/>
                </a:moveTo>
                <a:lnTo>
                  <a:pt x="4016798" y="0"/>
                </a:lnTo>
                <a:lnTo>
                  <a:pt x="4016798" y="2261711"/>
                </a:lnTo>
                <a:lnTo>
                  <a:pt x="0" y="22617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91841" y="1315215"/>
            <a:ext cx="14304318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FFFF"/>
                </a:solidFill>
                <a:latin typeface="Canva Sans Bold"/>
              </a:rPr>
              <a:t>Case studies: Netflix &amp; Amazon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7096D">
                <a:alpha val="100000"/>
              </a:srgbClr>
            </a:gs>
            <a:gs pos="50000">
              <a:srgbClr val="240753">
                <a:alpha val="100000"/>
              </a:srgbClr>
            </a:gs>
            <a:gs pos="100000">
              <a:srgbClr val="2A05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1103" y="-3227555"/>
            <a:ext cx="11749288" cy="13926958"/>
          </a:xfrm>
          <a:custGeom>
            <a:avLst/>
            <a:gdLst/>
            <a:ahLst/>
            <a:cxnLst/>
            <a:rect l="l" t="t" r="r" b="b"/>
            <a:pathLst>
              <a:path w="11749288" h="13926958">
                <a:moveTo>
                  <a:pt x="0" y="0"/>
                </a:moveTo>
                <a:lnTo>
                  <a:pt x="11749288" y="0"/>
                </a:lnTo>
                <a:lnTo>
                  <a:pt x="11749288" y="13926958"/>
                </a:lnTo>
                <a:lnTo>
                  <a:pt x="0" y="1392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522571" y="2859235"/>
            <a:ext cx="2036126" cy="2104523"/>
          </a:xfrm>
          <a:custGeom>
            <a:avLst/>
            <a:gdLst/>
            <a:ahLst/>
            <a:cxnLst/>
            <a:rect l="l" t="t" r="r" b="b"/>
            <a:pathLst>
              <a:path w="2036126" h="2104523">
                <a:moveTo>
                  <a:pt x="2036125" y="0"/>
                </a:moveTo>
                <a:lnTo>
                  <a:pt x="0" y="0"/>
                </a:lnTo>
                <a:lnTo>
                  <a:pt x="0" y="2104523"/>
                </a:lnTo>
                <a:lnTo>
                  <a:pt x="2036125" y="2104523"/>
                </a:lnTo>
                <a:lnTo>
                  <a:pt x="203612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88391">
            <a:off x="2288185" y="3093483"/>
            <a:ext cx="5830712" cy="5706810"/>
          </a:xfrm>
          <a:custGeom>
            <a:avLst/>
            <a:gdLst/>
            <a:ahLst/>
            <a:cxnLst/>
            <a:rect l="l" t="t" r="r" b="b"/>
            <a:pathLst>
              <a:path w="5830712" h="5706810">
                <a:moveTo>
                  <a:pt x="0" y="0"/>
                </a:moveTo>
                <a:lnTo>
                  <a:pt x="5830712" y="0"/>
                </a:lnTo>
                <a:lnTo>
                  <a:pt x="5830712" y="5706809"/>
                </a:lnTo>
                <a:lnTo>
                  <a:pt x="0" y="5706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9144000" y="2644364"/>
            <a:ext cx="7705112" cy="1478284"/>
            <a:chOff x="0" y="0"/>
            <a:chExt cx="10273483" cy="1971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73483" cy="1971045"/>
            </a:xfrm>
            <a:custGeom>
              <a:avLst/>
              <a:gdLst/>
              <a:ahLst/>
              <a:cxnLst/>
              <a:rect l="l" t="t" r="r" b="b"/>
              <a:pathLst>
                <a:path w="10273483" h="1971045">
                  <a:moveTo>
                    <a:pt x="0" y="0"/>
                  </a:moveTo>
                  <a:lnTo>
                    <a:pt x="10273483" y="0"/>
                  </a:lnTo>
                  <a:lnTo>
                    <a:pt x="10273483" y="1971045"/>
                  </a:lnTo>
                  <a:lnTo>
                    <a:pt x="0" y="1971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14175" b="-141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0941" y="640286"/>
              <a:ext cx="9551601" cy="620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2"/>
                </a:lnSpc>
              </a:pPr>
              <a:r>
                <a:rPr lang="en-US" sz="3345">
                  <a:solidFill>
                    <a:srgbClr val="FFFFFF"/>
                  </a:solidFill>
                  <a:latin typeface="Tomorrow"/>
                </a:rPr>
                <a:t>PUBLIC AWARENESS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4728226"/>
            <a:ext cx="7705112" cy="1897384"/>
            <a:chOff x="0" y="0"/>
            <a:chExt cx="10273483" cy="25298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73483" cy="2529845"/>
            </a:xfrm>
            <a:custGeom>
              <a:avLst/>
              <a:gdLst/>
              <a:ahLst/>
              <a:cxnLst/>
              <a:rect l="l" t="t" r="r" b="b"/>
              <a:pathLst>
                <a:path w="10273483" h="2529845">
                  <a:moveTo>
                    <a:pt x="0" y="0"/>
                  </a:moveTo>
                  <a:lnTo>
                    <a:pt x="10273483" y="0"/>
                  </a:lnTo>
                  <a:lnTo>
                    <a:pt x="10273483" y="2529845"/>
                  </a:lnTo>
                  <a:lnTo>
                    <a:pt x="0" y="2529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0941" y="908848"/>
              <a:ext cx="9551601" cy="620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12"/>
                </a:lnSpc>
                <a:spcBef>
                  <a:spcPct val="0"/>
                </a:spcBef>
              </a:pPr>
              <a:r>
                <a:rPr lang="en-US" sz="3345">
                  <a:solidFill>
                    <a:srgbClr val="FFFFFF"/>
                  </a:solidFill>
                  <a:latin typeface="Tomorrow"/>
                </a:rPr>
                <a:t>DIGITAL PRIVACY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6812087"/>
            <a:ext cx="7705112" cy="1897384"/>
            <a:chOff x="0" y="0"/>
            <a:chExt cx="10273483" cy="25298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73483" cy="2529845"/>
            </a:xfrm>
            <a:custGeom>
              <a:avLst/>
              <a:gdLst/>
              <a:ahLst/>
              <a:cxnLst/>
              <a:rect l="l" t="t" r="r" b="b"/>
              <a:pathLst>
                <a:path w="10273483" h="2529845">
                  <a:moveTo>
                    <a:pt x="0" y="0"/>
                  </a:moveTo>
                  <a:lnTo>
                    <a:pt x="10273483" y="0"/>
                  </a:lnTo>
                  <a:lnTo>
                    <a:pt x="10273483" y="2529845"/>
                  </a:lnTo>
                  <a:lnTo>
                    <a:pt x="0" y="2529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0941" y="908848"/>
              <a:ext cx="9551601" cy="620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12"/>
                </a:lnSpc>
                <a:spcBef>
                  <a:spcPct val="0"/>
                </a:spcBef>
              </a:pPr>
              <a:r>
                <a:rPr lang="en-US" sz="3345">
                  <a:solidFill>
                    <a:srgbClr val="FFFFFF"/>
                  </a:solidFill>
                  <a:latin typeface="Tomorrow"/>
                </a:rPr>
                <a:t>PRIVACY ETHICS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672203">
            <a:off x="4632608" y="6016626"/>
            <a:ext cx="1434217" cy="1590922"/>
          </a:xfrm>
          <a:custGeom>
            <a:avLst/>
            <a:gdLst/>
            <a:ahLst/>
            <a:cxnLst/>
            <a:rect l="l" t="t" r="r" b="b"/>
            <a:pathLst>
              <a:path w="1434217" h="1590922">
                <a:moveTo>
                  <a:pt x="0" y="0"/>
                </a:moveTo>
                <a:lnTo>
                  <a:pt x="1434217" y="0"/>
                </a:lnTo>
                <a:lnTo>
                  <a:pt x="1434217" y="1590922"/>
                </a:lnTo>
                <a:lnTo>
                  <a:pt x="0" y="15909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92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641629" y="1041526"/>
            <a:ext cx="1500474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Canva Sans"/>
              </a:rPr>
              <a:t>Facebook Beacon Case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7096D">
                <a:alpha val="100000"/>
              </a:srgbClr>
            </a:gs>
            <a:gs pos="50000">
              <a:srgbClr val="240753">
                <a:alpha val="100000"/>
              </a:srgbClr>
            </a:gs>
            <a:gs pos="100000">
              <a:srgbClr val="2A05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0519" y="-300232"/>
            <a:ext cx="7937973" cy="11721828"/>
            <a:chOff x="0" y="0"/>
            <a:chExt cx="8585708" cy="126783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85708" cy="12678323"/>
            </a:xfrm>
            <a:custGeom>
              <a:avLst/>
              <a:gdLst/>
              <a:ahLst/>
              <a:cxnLst/>
              <a:rect l="l" t="t" r="r" b="b"/>
              <a:pathLst>
                <a:path w="8585708" h="12678323">
                  <a:moveTo>
                    <a:pt x="8585708" y="939"/>
                  </a:moveTo>
                  <a:cubicBezTo>
                    <a:pt x="8581644" y="25200"/>
                    <a:pt x="8577961" y="49461"/>
                    <a:pt x="8573515" y="73566"/>
                  </a:cubicBezTo>
                  <a:cubicBezTo>
                    <a:pt x="8478139" y="598386"/>
                    <a:pt x="8382635" y="1123049"/>
                    <a:pt x="8287258" y="1647869"/>
                  </a:cubicBezTo>
                  <a:cubicBezTo>
                    <a:pt x="8146288" y="2423907"/>
                    <a:pt x="8005699" y="3199946"/>
                    <a:pt x="7864601" y="3975828"/>
                  </a:cubicBezTo>
                  <a:cubicBezTo>
                    <a:pt x="7691247" y="4928737"/>
                    <a:pt x="7517384" y="5881490"/>
                    <a:pt x="7344028" y="6834399"/>
                  </a:cubicBezTo>
                  <a:cubicBezTo>
                    <a:pt x="7194676" y="7655359"/>
                    <a:pt x="7045578" y="8476319"/>
                    <a:pt x="6896353" y="9297437"/>
                  </a:cubicBezTo>
                  <a:cubicBezTo>
                    <a:pt x="6765289" y="10018693"/>
                    <a:pt x="6634480" y="10739792"/>
                    <a:pt x="6503162" y="11460891"/>
                  </a:cubicBezTo>
                  <a:cubicBezTo>
                    <a:pt x="6429375" y="11866441"/>
                    <a:pt x="6354953" y="12271835"/>
                    <a:pt x="6280785" y="12677384"/>
                  </a:cubicBezTo>
                  <a:cubicBezTo>
                    <a:pt x="4199382" y="12677384"/>
                    <a:pt x="2118106" y="12677227"/>
                    <a:pt x="36830" y="12678323"/>
                  </a:cubicBezTo>
                  <a:cubicBezTo>
                    <a:pt x="6731" y="12678323"/>
                    <a:pt x="0" y="12670027"/>
                    <a:pt x="0" y="12632775"/>
                  </a:cubicBezTo>
                  <a:cubicBezTo>
                    <a:pt x="762" y="8437033"/>
                    <a:pt x="762" y="4241290"/>
                    <a:pt x="0" y="45548"/>
                  </a:cubicBezTo>
                  <a:cubicBezTo>
                    <a:pt x="0" y="8296"/>
                    <a:pt x="6731" y="0"/>
                    <a:pt x="36830" y="0"/>
                  </a:cubicBezTo>
                  <a:cubicBezTo>
                    <a:pt x="2886456" y="939"/>
                    <a:pt x="5736082" y="939"/>
                    <a:pt x="8585708" y="939"/>
                  </a:cubicBez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60612" r="-606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38186" y="4670563"/>
            <a:ext cx="17211628" cy="8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5" dirty="0">
                <a:solidFill>
                  <a:srgbClr val="FFFFFF"/>
                </a:solidFill>
                <a:latin typeface="Canva Sans Bold"/>
              </a:rPr>
              <a:t>'Even a cat has things it can do that AI cannot’ - Fei-Fei Li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72200" y="1333487"/>
            <a:ext cx="5585594" cy="1295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FFFFFF"/>
                </a:solidFill>
                <a:latin typeface="Canva Sans Bold"/>
              </a:rP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3629" y="5561012"/>
            <a:ext cx="13227113" cy="4800340"/>
          </a:xfrm>
          <a:custGeom>
            <a:avLst/>
            <a:gdLst/>
            <a:ahLst/>
            <a:cxnLst/>
            <a:rect l="l" t="t" r="r" b="b"/>
            <a:pathLst>
              <a:path w="13227113" h="4800340">
                <a:moveTo>
                  <a:pt x="0" y="0"/>
                </a:moveTo>
                <a:lnTo>
                  <a:pt x="13227113" y="0"/>
                </a:lnTo>
                <a:lnTo>
                  <a:pt x="13227113" y="4800339"/>
                </a:lnTo>
                <a:lnTo>
                  <a:pt x="0" y="4800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437637" y="2380548"/>
            <a:ext cx="11412726" cy="217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4"/>
              </a:lnSpc>
            </a:pPr>
            <a:r>
              <a:rPr lang="en-US" sz="12653">
                <a:solidFill>
                  <a:srgbClr val="FFFFFF"/>
                </a:solidFill>
                <a:latin typeface="Cerebri Bold"/>
              </a:rPr>
              <a:t>Thank you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8900" y="4551594"/>
            <a:ext cx="8690200" cy="84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sz="4937" spc="760">
                <a:solidFill>
                  <a:srgbClr val="FFFFFF"/>
                </a:solidFill>
                <a:latin typeface="Cerebri Bold"/>
              </a:rPr>
              <a:t>Q &amp; A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7096D">
                <a:alpha val="100000"/>
              </a:srgbClr>
            </a:gs>
            <a:gs pos="50000">
              <a:srgbClr val="240753">
                <a:alpha val="100000"/>
              </a:srgbClr>
            </a:gs>
            <a:gs pos="100000">
              <a:srgbClr val="2A053D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23434" y="1013729"/>
            <a:ext cx="524113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Canva Sans Bold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4168" y="2928241"/>
            <a:ext cx="17579663" cy="674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1870" lvl="1" indent="-275935">
              <a:lnSpc>
                <a:spcPts val="3578"/>
              </a:lnSpc>
              <a:buFont typeface="Arial"/>
              <a:buChar char="•"/>
            </a:pPr>
            <a:r>
              <a:rPr lang="en-US" sz="2556">
                <a:solidFill>
                  <a:srgbClr val="FFFFFF"/>
                </a:solidFill>
                <a:latin typeface="Canva Sans"/>
              </a:rPr>
              <a:t>Alimamy, S., &amp; Gnoth, J. (2022, March 1). I want it my way! The effect of perceptions of personalization through augmented reality and online shopping on customer intentions to co-create value. , 128, 107105-107105. </a:t>
            </a:r>
            <a:r>
              <a:rPr lang="en-US" sz="2556" u="sng">
                <a:solidFill>
                  <a:srgbClr val="FFFFFF"/>
                </a:solidFill>
                <a:latin typeface="Canva Sans"/>
                <a:hlinkClick r:id="rId2" tooltip="https://www.sciencedirect.com/science/article/pii/S0747563221004283"/>
              </a:rPr>
              <a:t>https://www.sciencedirect.com/science/article/pii/S0747563221004283</a:t>
            </a:r>
            <a:r>
              <a:rPr lang="en-US" sz="2556">
                <a:solidFill>
                  <a:srgbClr val="FFFFFF"/>
                </a:solidFill>
                <a:latin typeface="Canva Sans"/>
              </a:rPr>
              <a:t> </a:t>
            </a:r>
          </a:p>
          <a:p>
            <a:pPr marL="551870" lvl="1" indent="-275935">
              <a:lnSpc>
                <a:spcPts val="3578"/>
              </a:lnSpc>
              <a:buFont typeface="Arial"/>
              <a:buChar char="•"/>
            </a:pPr>
            <a:r>
              <a:rPr lang="en-US" sz="2556">
                <a:solidFill>
                  <a:srgbClr val="FFFFFF"/>
                </a:solidFill>
                <a:latin typeface="Canva Sans"/>
              </a:rPr>
              <a:t>Batchelor, N., Houston, D., Larson, S., Nanjundaram, S., &amp; Vota, W. (2014, May 19). Facebook Case Study. https://www.scribd.com/document/225029977/Facebook-Beacon-Case-Study</a:t>
            </a:r>
          </a:p>
          <a:p>
            <a:pPr marL="551870" lvl="1" indent="-275935">
              <a:lnSpc>
                <a:spcPts val="3578"/>
              </a:lnSpc>
              <a:buFont typeface="Arial"/>
              <a:buChar char="•"/>
            </a:pPr>
            <a:r>
              <a:rPr lang="en-US" sz="2556">
                <a:solidFill>
                  <a:srgbClr val="FFFFFF"/>
                </a:solidFill>
                <a:latin typeface="Canva Sans"/>
              </a:rPr>
              <a:t>Chevalier, S. (2023, September 28). Ways in which companies measure the success of using artificial intelligence (AI)-driven personalization worldwide 2023. Retrieved March 23, 2024 from https://www.statista.com/statistics/1415821/success-measurement-in-using-ai-driven-personalization-worldwide-2023/#statisticContainer</a:t>
            </a:r>
          </a:p>
          <a:p>
            <a:pPr marL="551870" lvl="1" indent="-275935">
              <a:lnSpc>
                <a:spcPts val="3578"/>
              </a:lnSpc>
              <a:buFont typeface="Arial"/>
              <a:buChar char="•"/>
            </a:pPr>
            <a:r>
              <a:rPr lang="en-US" sz="2556">
                <a:solidFill>
                  <a:srgbClr val="FFFFFF"/>
                </a:solidFill>
                <a:latin typeface="Canva Sans"/>
              </a:rPr>
              <a:t>Gomez-Uribe, C A., &amp; Hunt, N T. (2015, December 28). The Netflix Recommender System. https://doi.org/10.1145/2843948</a:t>
            </a:r>
          </a:p>
          <a:p>
            <a:pPr marL="551870" lvl="1" indent="-275935">
              <a:lnSpc>
                <a:spcPts val="3578"/>
              </a:lnSpc>
              <a:buFont typeface="Arial"/>
              <a:buChar char="•"/>
            </a:pPr>
            <a:r>
              <a:rPr lang="en-US" sz="2556">
                <a:solidFill>
                  <a:srgbClr val="FFFFFF"/>
                </a:solidFill>
                <a:latin typeface="Canva Sans"/>
              </a:rPr>
              <a:t>MacKenzie, I., Meyer, C., &amp; Noble, S. (2013, October 1). How Retailers can Keep up With Consumers Retrieved March 9, 2024 from https://www.mckinsey.com/industries/retail/our-insights/how-retailers-can-keep-up-with-consumers#/</a:t>
            </a:r>
          </a:p>
          <a:p>
            <a:pPr>
              <a:lnSpc>
                <a:spcPts val="3578"/>
              </a:lnSpc>
            </a:pPr>
            <a:endParaRPr lang="en-US" sz="2556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323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Cerebri Bold Italics</vt:lpstr>
      <vt:lpstr>Arial</vt:lpstr>
      <vt:lpstr>Calibri</vt:lpstr>
      <vt:lpstr>Canva Sans</vt:lpstr>
      <vt:lpstr>Canva Sans Bold</vt:lpstr>
      <vt:lpstr>Cerebri Bold</vt:lpstr>
      <vt:lpstr>Tomorrow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to Enhance Language Skills Presentation in Blue and Purple 3D Modern Style</dc:title>
  <cp:lastModifiedBy>pahontudragos22@stud.ase.ro</cp:lastModifiedBy>
  <cp:revision>3</cp:revision>
  <dcterms:created xsi:type="dcterms:W3CDTF">2006-08-16T00:00:00Z</dcterms:created>
  <dcterms:modified xsi:type="dcterms:W3CDTF">2024-05-19T17:45:24Z</dcterms:modified>
  <dc:identifier>DAGBSk9ERpE</dc:identifier>
</cp:coreProperties>
</file>