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8288000" cy="10287000"/>
  <p:notesSz cx="6858000" cy="9144000"/>
  <p:embeddedFontLst>
    <p:embeddedFont>
      <p:font typeface="Amazingly Thick" panose="020B0604020202020204" charset="-128"/>
      <p:regular r:id="rId26"/>
    </p:embeddedFont>
    <p:embeddedFont>
      <p:font typeface="Abril Fatface" panose="02000503000000020003" pitchFamily="2" charset="0"/>
      <p:regular r:id="rId27"/>
    </p:embeddedFont>
    <p:embeddedFont>
      <p:font typeface="Alegreya Bold Italics" panose="020B0604020202020204" charset="0"/>
      <p:regular r:id="rId28"/>
    </p:embeddedFont>
    <p:embeddedFont>
      <p:font typeface="Anaphora Italics" panose="020B0604020202020204" charset="0"/>
      <p:regular r:id="rId29"/>
    </p:embeddedFont>
    <p:embeddedFont>
      <p:font typeface="Anton" pitchFamily="2" charset="0"/>
      <p:regular r:id="rId30"/>
    </p:embeddedFont>
    <p:embeddedFont>
      <p:font typeface="Arbutus Slab" panose="020B0604020202020204" charset="0"/>
      <p:regular r:id="rId31"/>
    </p:embeddedFont>
    <p:embeddedFont>
      <p:font typeface="Arturo Outline" panose="020B0604020202020204" charset="0"/>
      <p:regular r:id="rId32"/>
    </p:embeddedFont>
    <p:embeddedFont>
      <p:font typeface="DejaVu Serif Bold Italics" panose="020B0604020202020204" charset="0"/>
      <p:regular r:id="rId33"/>
    </p:embeddedFont>
    <p:embeddedFont>
      <p:font typeface="Fascinate" panose="020B0604020202020204" charset="0"/>
      <p:regular r:id="rId34"/>
    </p:embeddedFont>
    <p:embeddedFont>
      <p:font typeface="Fascinate Inline" panose="020B0604020202020204" charset="0"/>
      <p:regular r:id="rId35"/>
    </p:embeddedFont>
    <p:embeddedFont>
      <p:font typeface="Libre Baskerville" panose="02000000000000000000" pitchFamily="2" charset="0"/>
      <p:regular r:id="rId36"/>
    </p:embeddedFont>
    <p:embeddedFont>
      <p:font typeface="Libre Baskerville Bold" panose="02000000000000000000" charset="0"/>
      <p:regular r:id="rId37"/>
    </p:embeddedFont>
    <p:embeddedFont>
      <p:font typeface="Libre Baskerville Italics" panose="020B0604020202020204" charset="0"/>
      <p:regular r:id="rId38"/>
    </p:embeddedFont>
    <p:embeddedFont>
      <p:font typeface="Old Standard Italics" panose="020B0604020202020204" charset="0"/>
      <p:regular r:id="rId39"/>
    </p:embeddedFont>
    <p:embeddedFont>
      <p:font typeface="Times New Roman Bold Italics" panose="020B0604020202020204" charset="0"/>
      <p:regular r:id="rId40"/>
    </p:embeddedFont>
    <p:embeddedFont>
      <p:font typeface="Times New Roman Italics" panose="020B0604020202020204" charset="0"/>
      <p:regular r:id="rId41"/>
    </p:embeddedFont>
    <p:embeddedFont>
      <p:font typeface="Zantiqa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svg"/><Relationship Id="rId10" Type="http://schemas.openxmlformats.org/officeDocument/2006/relationships/image" Target="../media/image66.svg"/><Relationship Id="rId4" Type="http://schemas.openxmlformats.org/officeDocument/2006/relationships/image" Target="../media/image67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94318" y="7883326"/>
            <a:ext cx="10699364" cy="21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3552">
                <a:solidFill>
                  <a:srgbClr val="004AAD"/>
                </a:solidFill>
                <a:latin typeface="Abril Fatface"/>
              </a:rPr>
              <a:t>BĂBAN ADINA REBECA &amp; FILIP FLORINA RAMONA</a:t>
            </a:r>
          </a:p>
          <a:p>
            <a:pPr algn="ctr">
              <a:lnSpc>
                <a:spcPts val="4026"/>
              </a:lnSpc>
            </a:pPr>
            <a:endParaRPr lang="en-US" sz="3552">
              <a:solidFill>
                <a:srgbClr val="004AAD"/>
              </a:solidFill>
              <a:latin typeface="Abril Fatface"/>
            </a:endParaRPr>
          </a:p>
          <a:p>
            <a:pPr algn="ctr">
              <a:lnSpc>
                <a:spcPts val="2841"/>
              </a:lnSpc>
            </a:pPr>
            <a:r>
              <a:rPr lang="en-US" sz="2029">
                <a:solidFill>
                  <a:srgbClr val="004AAD"/>
                </a:solidFill>
                <a:latin typeface="Libre Baskerville"/>
              </a:rPr>
              <a:t>Universitatea Tehnică din Cluj-Napoca; CUNBM</a:t>
            </a:r>
          </a:p>
          <a:p>
            <a:pPr algn="ctr">
              <a:lnSpc>
                <a:spcPts val="2841"/>
              </a:lnSpc>
            </a:pPr>
            <a:r>
              <a:rPr lang="en-US" sz="2029">
                <a:solidFill>
                  <a:srgbClr val="004AAD"/>
                </a:solidFill>
                <a:latin typeface="Libre Baskerville"/>
              </a:rPr>
              <a:t>Facultatea de Litere</a:t>
            </a:r>
          </a:p>
          <a:p>
            <a:pPr algn="ctr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004AAD"/>
                </a:solidFill>
                <a:latin typeface="Libre Baskerville"/>
              </a:rPr>
              <a:t>Pedagogia învățământului primar și preșcolar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3000" y="1790700"/>
            <a:ext cx="15278267" cy="5297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23"/>
              </a:lnSpc>
            </a:pPr>
            <a:r>
              <a:rPr lang="en-US" sz="20323" dirty="0">
                <a:solidFill>
                  <a:srgbClr val="821C62"/>
                </a:solidFill>
                <a:latin typeface="Anton"/>
              </a:rPr>
              <a:t>UNCONDITIONAL</a:t>
            </a:r>
          </a:p>
          <a:p>
            <a:pPr algn="ctr">
              <a:lnSpc>
                <a:spcPts val="20323"/>
              </a:lnSpc>
              <a:spcBef>
                <a:spcPct val="0"/>
              </a:spcBef>
            </a:pPr>
            <a:r>
              <a:rPr lang="en-US" sz="20323" dirty="0">
                <a:solidFill>
                  <a:srgbClr val="821C62"/>
                </a:solidFill>
                <a:latin typeface="Anton"/>
              </a:rPr>
              <a:t>LOVE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389970" y="1824382"/>
            <a:ext cx="7508060" cy="7508060"/>
          </a:xfrm>
          <a:custGeom>
            <a:avLst/>
            <a:gdLst/>
            <a:ahLst/>
            <a:cxnLst/>
            <a:rect l="l" t="t" r="r" b="b"/>
            <a:pathLst>
              <a:path w="7508060" h="7508060">
                <a:moveTo>
                  <a:pt x="0" y="0"/>
                </a:moveTo>
                <a:lnTo>
                  <a:pt x="7508060" y="0"/>
                </a:lnTo>
                <a:lnTo>
                  <a:pt x="7508060" y="7508060"/>
                </a:lnTo>
                <a:lnTo>
                  <a:pt x="0" y="7508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09160" y="1181100"/>
            <a:ext cx="11069677" cy="2528354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142"/>
              </a:lnSpc>
              <a:spcBef>
                <a:spcPct val="0"/>
              </a:spcBef>
            </a:pPr>
            <a:r>
              <a:rPr lang="en-US" sz="11142" dirty="0">
                <a:solidFill>
                  <a:srgbClr val="557171"/>
                </a:solidFill>
                <a:latin typeface="Zantiqa"/>
              </a:rPr>
              <a:t>STIMA DE SINE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4500" y="9721652"/>
            <a:ext cx="15218999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010101"/>
                </a:solidFill>
                <a:latin typeface="Libre Baskerville"/>
              </a:rPr>
              <a:t>dimensiunea evaluativă şi afectivă a imaginii de sine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2208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8140" y="142401"/>
            <a:ext cx="2025829" cy="2717575"/>
          </a:xfrm>
          <a:custGeom>
            <a:avLst/>
            <a:gdLst/>
            <a:ahLst/>
            <a:cxnLst/>
            <a:rect l="l" t="t" r="r" b="b"/>
            <a:pathLst>
              <a:path w="2025829" h="2717575">
                <a:moveTo>
                  <a:pt x="0" y="0"/>
                </a:moveTo>
                <a:lnTo>
                  <a:pt x="2025829" y="0"/>
                </a:lnTo>
                <a:lnTo>
                  <a:pt x="2025829" y="2717575"/>
                </a:lnTo>
                <a:lnTo>
                  <a:pt x="0" y="271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788893">
            <a:off x="9717269" y="1911180"/>
            <a:ext cx="856662" cy="635487"/>
          </a:xfrm>
          <a:custGeom>
            <a:avLst/>
            <a:gdLst/>
            <a:ahLst/>
            <a:cxnLst/>
            <a:rect l="l" t="t" r="r" b="b"/>
            <a:pathLst>
              <a:path w="856662" h="635487">
                <a:moveTo>
                  <a:pt x="0" y="0"/>
                </a:moveTo>
                <a:lnTo>
                  <a:pt x="856661" y="0"/>
                </a:lnTo>
                <a:lnTo>
                  <a:pt x="856661" y="635487"/>
                </a:lnTo>
                <a:lnTo>
                  <a:pt x="0" y="63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862460" y="2160330"/>
            <a:ext cx="6957939" cy="2981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5"/>
              </a:lnSpc>
            </a:pPr>
            <a:r>
              <a:rPr lang="en-US" sz="4505" dirty="0" err="1">
                <a:solidFill>
                  <a:srgbClr val="FA374F"/>
                </a:solidFill>
                <a:latin typeface="Times New Roman Italics"/>
              </a:rPr>
              <a:t>își</a:t>
            </a: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 </a:t>
            </a:r>
            <a:r>
              <a:rPr lang="en-US" sz="4505" dirty="0" err="1">
                <a:solidFill>
                  <a:srgbClr val="FA374F"/>
                </a:solidFill>
                <a:latin typeface="Times New Roman Italics"/>
              </a:rPr>
              <a:t>asumă</a:t>
            </a: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 </a:t>
            </a:r>
            <a:r>
              <a:rPr lang="en-US" sz="4505" dirty="0" err="1">
                <a:solidFill>
                  <a:srgbClr val="FA374F"/>
                </a:solidFill>
                <a:latin typeface="Times New Roman Italics"/>
              </a:rPr>
              <a:t>responsabilități</a:t>
            </a:r>
            <a:endParaRPr lang="en-US" sz="4505" dirty="0">
              <a:solidFill>
                <a:srgbClr val="FA374F"/>
              </a:solidFill>
              <a:latin typeface="Times New Roman Italics"/>
            </a:endParaRPr>
          </a:p>
          <a:p>
            <a:pPr algn="ctr">
              <a:lnSpc>
                <a:spcPts val="4505"/>
              </a:lnSpc>
            </a:pPr>
            <a:endParaRPr lang="en-US" sz="4505" dirty="0">
              <a:solidFill>
                <a:srgbClr val="FA374F"/>
              </a:solidFill>
              <a:latin typeface="Times New Roman Italics"/>
            </a:endParaRPr>
          </a:p>
          <a:p>
            <a:pPr algn="l">
              <a:lnSpc>
                <a:spcPts val="4505"/>
              </a:lnSpc>
            </a:pP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se </a:t>
            </a:r>
            <a:r>
              <a:rPr lang="en-US" sz="4505" dirty="0" err="1">
                <a:solidFill>
                  <a:srgbClr val="FA374F"/>
                </a:solidFill>
                <a:latin typeface="Times New Roman Italics"/>
              </a:rPr>
              <a:t>comportă</a:t>
            </a: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 independent</a:t>
            </a:r>
          </a:p>
          <a:p>
            <a:pPr algn="l">
              <a:lnSpc>
                <a:spcPts val="4505"/>
              </a:lnSpc>
            </a:pPr>
            <a:endParaRPr lang="en-US" sz="4505" dirty="0">
              <a:solidFill>
                <a:srgbClr val="FA374F"/>
              </a:solidFill>
              <a:latin typeface="Times New Roman Italics"/>
            </a:endParaRPr>
          </a:p>
          <a:p>
            <a:pPr algn="l">
              <a:lnSpc>
                <a:spcPts val="4505"/>
              </a:lnSpc>
              <a:spcBef>
                <a:spcPct val="0"/>
              </a:spcBef>
            </a:pP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sunt </a:t>
            </a:r>
            <a:r>
              <a:rPr lang="en-US" sz="4505" dirty="0" err="1">
                <a:solidFill>
                  <a:srgbClr val="FA374F"/>
                </a:solidFill>
                <a:latin typeface="Times New Roman Italics"/>
              </a:rPr>
              <a:t>mândri</a:t>
            </a: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 de </a:t>
            </a:r>
            <a:r>
              <a:rPr lang="en-US" sz="4505" dirty="0" err="1">
                <a:solidFill>
                  <a:srgbClr val="FA374F"/>
                </a:solidFill>
                <a:latin typeface="Times New Roman Italics"/>
              </a:rPr>
              <a:t>realizările</a:t>
            </a:r>
            <a:r>
              <a:rPr lang="en-US" sz="4505" dirty="0">
                <a:solidFill>
                  <a:srgbClr val="FA374F"/>
                </a:solidFill>
                <a:latin typeface="Times New Roman Italics"/>
              </a:rPr>
              <a:t> lor</a:t>
            </a:r>
          </a:p>
        </p:txBody>
      </p:sp>
      <p:sp>
        <p:nvSpPr>
          <p:cNvPr id="7" name="Freeform 7"/>
          <p:cNvSpPr/>
          <p:nvPr/>
        </p:nvSpPr>
        <p:spPr>
          <a:xfrm rot="-6520554">
            <a:off x="2995959" y="3049756"/>
            <a:ext cx="856662" cy="635487"/>
          </a:xfrm>
          <a:custGeom>
            <a:avLst/>
            <a:gdLst/>
            <a:ahLst/>
            <a:cxnLst/>
            <a:rect l="l" t="t" r="r" b="b"/>
            <a:pathLst>
              <a:path w="856662" h="635487">
                <a:moveTo>
                  <a:pt x="0" y="0"/>
                </a:moveTo>
                <a:lnTo>
                  <a:pt x="856662" y="0"/>
                </a:lnTo>
                <a:lnTo>
                  <a:pt x="856662" y="635487"/>
                </a:lnTo>
                <a:lnTo>
                  <a:pt x="0" y="63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88893">
            <a:off x="10442134" y="3826732"/>
            <a:ext cx="856662" cy="635487"/>
          </a:xfrm>
          <a:custGeom>
            <a:avLst/>
            <a:gdLst/>
            <a:ahLst/>
            <a:cxnLst/>
            <a:rect l="l" t="t" r="r" b="b"/>
            <a:pathLst>
              <a:path w="856662" h="635487">
                <a:moveTo>
                  <a:pt x="0" y="0"/>
                </a:moveTo>
                <a:lnTo>
                  <a:pt x="856662" y="0"/>
                </a:lnTo>
                <a:lnTo>
                  <a:pt x="856662" y="635487"/>
                </a:lnTo>
                <a:lnTo>
                  <a:pt x="0" y="63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25266" y="6359087"/>
            <a:ext cx="1797723" cy="3174787"/>
          </a:xfrm>
          <a:custGeom>
            <a:avLst/>
            <a:gdLst/>
            <a:ahLst/>
            <a:cxnLst/>
            <a:rect l="l" t="t" r="r" b="b"/>
            <a:pathLst>
              <a:path w="1797723" h="3174787">
                <a:moveTo>
                  <a:pt x="0" y="0"/>
                </a:moveTo>
                <a:lnTo>
                  <a:pt x="1797723" y="0"/>
                </a:lnTo>
                <a:lnTo>
                  <a:pt x="1797723" y="3174787"/>
                </a:lnTo>
                <a:lnTo>
                  <a:pt x="0" y="3174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424290" y="7293216"/>
            <a:ext cx="11528918" cy="272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4199">
                <a:solidFill>
                  <a:srgbClr val="004AAD"/>
                </a:solidFill>
                <a:latin typeface="Times New Roman Italics"/>
              </a:rPr>
              <a:t>sunt nemulțumiți de felul lor de a fi</a:t>
            </a:r>
          </a:p>
          <a:p>
            <a:pPr algn="r">
              <a:lnSpc>
                <a:spcPts val="4199"/>
              </a:lnSpc>
            </a:pPr>
            <a:endParaRPr lang="en-US" sz="4199">
              <a:solidFill>
                <a:srgbClr val="004AAD"/>
              </a:solidFill>
              <a:latin typeface="Times New Roman Italics"/>
            </a:endParaRPr>
          </a:p>
          <a:p>
            <a:pPr algn="r">
              <a:lnSpc>
                <a:spcPts val="4199"/>
              </a:lnSpc>
            </a:pPr>
            <a:r>
              <a:rPr lang="en-US" sz="4199">
                <a:solidFill>
                  <a:srgbClr val="004AAD"/>
                </a:solidFill>
                <a:latin typeface="Times New Roman Italics"/>
              </a:rPr>
              <a:t>evită să se implice în sarcini noi</a:t>
            </a:r>
          </a:p>
          <a:p>
            <a:pPr algn="r">
              <a:lnSpc>
                <a:spcPts val="4199"/>
              </a:lnSpc>
            </a:pPr>
            <a:endParaRPr lang="en-US" sz="4199">
              <a:solidFill>
                <a:srgbClr val="004AAD"/>
              </a:solidFill>
              <a:latin typeface="Times New Roman Italics"/>
            </a:endParaRPr>
          </a:p>
          <a:p>
            <a:pPr algn="r">
              <a:lnSpc>
                <a:spcPts val="4199"/>
              </a:lnSpc>
              <a:spcBef>
                <a:spcPct val="0"/>
              </a:spcBef>
            </a:pPr>
            <a:r>
              <a:rPr lang="en-US" sz="4199">
                <a:solidFill>
                  <a:srgbClr val="004AAD"/>
                </a:solidFill>
                <a:latin typeface="Times New Roman Italics"/>
              </a:rPr>
              <a:t>sunt ușor influențablili</a:t>
            </a:r>
          </a:p>
        </p:txBody>
      </p:sp>
      <p:sp>
        <p:nvSpPr>
          <p:cNvPr id="11" name="Freeform 11"/>
          <p:cNvSpPr/>
          <p:nvPr/>
        </p:nvSpPr>
        <p:spPr>
          <a:xfrm rot="-1788893">
            <a:off x="14893624" y="6804315"/>
            <a:ext cx="856662" cy="635487"/>
          </a:xfrm>
          <a:custGeom>
            <a:avLst/>
            <a:gdLst/>
            <a:ahLst/>
            <a:cxnLst/>
            <a:rect l="l" t="t" r="r" b="b"/>
            <a:pathLst>
              <a:path w="856662" h="635487">
                <a:moveTo>
                  <a:pt x="0" y="0"/>
                </a:moveTo>
                <a:lnTo>
                  <a:pt x="856662" y="0"/>
                </a:lnTo>
                <a:lnTo>
                  <a:pt x="856662" y="635487"/>
                </a:lnTo>
                <a:lnTo>
                  <a:pt x="0" y="6354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633969" y="1151143"/>
            <a:ext cx="12158369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Fascinate"/>
              </a:rPr>
              <a:t>ELEVII CU O STIMĂ DE SINE POZITIVĂ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60694" y="6151442"/>
            <a:ext cx="12158369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4AAD"/>
                </a:solidFill>
                <a:latin typeface="Fascinate"/>
              </a:rPr>
              <a:t>ELEVII CU O STIMĂ DE SINE NEGATIVĂ</a:t>
            </a:r>
          </a:p>
        </p:txBody>
      </p:sp>
      <p:sp>
        <p:nvSpPr>
          <p:cNvPr id="14" name="Freeform 14"/>
          <p:cNvSpPr/>
          <p:nvPr/>
        </p:nvSpPr>
        <p:spPr>
          <a:xfrm rot="-1788893">
            <a:off x="14893624" y="8827151"/>
            <a:ext cx="856662" cy="635487"/>
          </a:xfrm>
          <a:custGeom>
            <a:avLst/>
            <a:gdLst/>
            <a:ahLst/>
            <a:cxnLst/>
            <a:rect l="l" t="t" r="r" b="b"/>
            <a:pathLst>
              <a:path w="856662" h="635487">
                <a:moveTo>
                  <a:pt x="0" y="0"/>
                </a:moveTo>
                <a:lnTo>
                  <a:pt x="856662" y="0"/>
                </a:lnTo>
                <a:lnTo>
                  <a:pt x="856662" y="635487"/>
                </a:lnTo>
                <a:lnTo>
                  <a:pt x="0" y="6354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6989464">
            <a:off x="7156322" y="8153827"/>
            <a:ext cx="856662" cy="635487"/>
          </a:xfrm>
          <a:custGeom>
            <a:avLst/>
            <a:gdLst/>
            <a:ahLst/>
            <a:cxnLst/>
            <a:rect l="l" t="t" r="r" b="b"/>
            <a:pathLst>
              <a:path w="856662" h="635487">
                <a:moveTo>
                  <a:pt x="0" y="0"/>
                </a:moveTo>
                <a:lnTo>
                  <a:pt x="856662" y="0"/>
                </a:lnTo>
                <a:lnTo>
                  <a:pt x="856662" y="635487"/>
                </a:lnTo>
                <a:lnTo>
                  <a:pt x="0" y="6354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739" y="474216"/>
            <a:ext cx="4928804" cy="4229317"/>
          </a:xfrm>
          <a:custGeom>
            <a:avLst/>
            <a:gdLst/>
            <a:ahLst/>
            <a:cxnLst/>
            <a:rect l="l" t="t" r="r" b="b"/>
            <a:pathLst>
              <a:path w="4928804" h="4229317">
                <a:moveTo>
                  <a:pt x="0" y="0"/>
                </a:moveTo>
                <a:lnTo>
                  <a:pt x="4928804" y="0"/>
                </a:lnTo>
                <a:lnTo>
                  <a:pt x="4928804" y="4229316"/>
                </a:lnTo>
                <a:lnTo>
                  <a:pt x="0" y="4229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41" r="-25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844670" y="750913"/>
            <a:ext cx="4150665" cy="4150665"/>
          </a:xfrm>
          <a:custGeom>
            <a:avLst/>
            <a:gdLst/>
            <a:ahLst/>
            <a:cxnLst/>
            <a:rect l="l" t="t" r="r" b="b"/>
            <a:pathLst>
              <a:path w="4150665" h="4150665">
                <a:moveTo>
                  <a:pt x="0" y="0"/>
                </a:moveTo>
                <a:lnTo>
                  <a:pt x="4150665" y="0"/>
                </a:lnTo>
                <a:lnTo>
                  <a:pt x="4150665" y="4150665"/>
                </a:lnTo>
                <a:lnTo>
                  <a:pt x="0" y="4150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27603" y="5758755"/>
            <a:ext cx="4893423" cy="3890272"/>
          </a:xfrm>
          <a:custGeom>
            <a:avLst/>
            <a:gdLst/>
            <a:ahLst/>
            <a:cxnLst/>
            <a:rect l="l" t="t" r="r" b="b"/>
            <a:pathLst>
              <a:path w="4893423" h="3890272">
                <a:moveTo>
                  <a:pt x="0" y="0"/>
                </a:moveTo>
                <a:lnTo>
                  <a:pt x="4893423" y="0"/>
                </a:lnTo>
                <a:lnTo>
                  <a:pt x="4893423" y="3890272"/>
                </a:lnTo>
                <a:lnTo>
                  <a:pt x="0" y="3890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5394059"/>
            <a:ext cx="4921080" cy="4619664"/>
          </a:xfrm>
          <a:custGeom>
            <a:avLst/>
            <a:gdLst/>
            <a:ahLst/>
            <a:cxnLst/>
            <a:rect l="l" t="t" r="r" b="b"/>
            <a:pathLst>
              <a:path w="4921080" h="4619664">
                <a:moveTo>
                  <a:pt x="0" y="0"/>
                </a:moveTo>
                <a:lnTo>
                  <a:pt x="4921080" y="0"/>
                </a:lnTo>
                <a:lnTo>
                  <a:pt x="4921080" y="4619664"/>
                </a:lnTo>
                <a:lnTo>
                  <a:pt x="0" y="4619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35702" y="4225301"/>
            <a:ext cx="8216596" cy="302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9"/>
              </a:lnSpc>
              <a:spcBef>
                <a:spcPct val="0"/>
              </a:spcBef>
            </a:pPr>
            <a:r>
              <a:rPr lang="en-US" sz="4739">
                <a:solidFill>
                  <a:srgbClr val="540C2C"/>
                </a:solidFill>
                <a:latin typeface="Fascinate"/>
              </a:rPr>
              <a:t>Experienţele din copilărie care formează o imagine de sine scăzută </a:t>
            </a:r>
          </a:p>
          <a:p>
            <a:pPr algn="ctr">
              <a:lnSpc>
                <a:spcPts val="4739"/>
              </a:lnSpc>
              <a:spcBef>
                <a:spcPct val="0"/>
              </a:spcBef>
            </a:pPr>
            <a:endParaRPr lang="en-US" sz="4739">
              <a:solidFill>
                <a:srgbClr val="540C2C"/>
              </a:solidFill>
              <a:latin typeface="Fascinate"/>
            </a:endParaRPr>
          </a:p>
        </p:txBody>
      </p:sp>
      <p:sp>
        <p:nvSpPr>
          <p:cNvPr id="9" name="Freeform 9"/>
          <p:cNvSpPr/>
          <p:nvPr/>
        </p:nvSpPr>
        <p:spPr>
          <a:xfrm rot="1817528">
            <a:off x="5825738" y="5917543"/>
            <a:ext cx="783610" cy="1481049"/>
          </a:xfrm>
          <a:custGeom>
            <a:avLst/>
            <a:gdLst/>
            <a:ahLst/>
            <a:cxnLst/>
            <a:rect l="l" t="t" r="r" b="b"/>
            <a:pathLst>
              <a:path w="783610" h="1481049">
                <a:moveTo>
                  <a:pt x="0" y="0"/>
                </a:moveTo>
                <a:lnTo>
                  <a:pt x="783609" y="0"/>
                </a:lnTo>
                <a:lnTo>
                  <a:pt x="783609" y="1481049"/>
                </a:lnTo>
                <a:lnTo>
                  <a:pt x="0" y="14810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1999945" y="3222483"/>
            <a:ext cx="783610" cy="1481049"/>
          </a:xfrm>
          <a:custGeom>
            <a:avLst/>
            <a:gdLst/>
            <a:ahLst/>
            <a:cxnLst/>
            <a:rect l="l" t="t" r="r" b="b"/>
            <a:pathLst>
              <a:path w="783610" h="1481049">
                <a:moveTo>
                  <a:pt x="0" y="0"/>
                </a:moveTo>
                <a:lnTo>
                  <a:pt x="783610" y="0"/>
                </a:lnTo>
                <a:lnTo>
                  <a:pt x="783610" y="1481049"/>
                </a:lnTo>
                <a:lnTo>
                  <a:pt x="0" y="14810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580865">
            <a:off x="13151854" y="5018231"/>
            <a:ext cx="783610" cy="1481049"/>
          </a:xfrm>
          <a:custGeom>
            <a:avLst/>
            <a:gdLst/>
            <a:ahLst/>
            <a:cxnLst/>
            <a:rect l="l" t="t" r="r" b="b"/>
            <a:pathLst>
              <a:path w="783610" h="1481049">
                <a:moveTo>
                  <a:pt x="0" y="0"/>
                </a:moveTo>
                <a:lnTo>
                  <a:pt x="783609" y="0"/>
                </a:lnTo>
                <a:lnTo>
                  <a:pt x="783609" y="1481049"/>
                </a:lnTo>
                <a:lnTo>
                  <a:pt x="0" y="14810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347990">
            <a:off x="6537575" y="2682416"/>
            <a:ext cx="783610" cy="1481049"/>
          </a:xfrm>
          <a:custGeom>
            <a:avLst/>
            <a:gdLst/>
            <a:ahLst/>
            <a:cxnLst/>
            <a:rect l="l" t="t" r="r" b="b"/>
            <a:pathLst>
              <a:path w="783610" h="1481049">
                <a:moveTo>
                  <a:pt x="0" y="0"/>
                </a:moveTo>
                <a:lnTo>
                  <a:pt x="783609" y="0"/>
                </a:lnTo>
                <a:lnTo>
                  <a:pt x="783609" y="1481049"/>
                </a:lnTo>
                <a:lnTo>
                  <a:pt x="0" y="14810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16807" y="1487801"/>
            <a:ext cx="1786926" cy="1616742"/>
          </a:xfrm>
          <a:custGeom>
            <a:avLst/>
            <a:gdLst/>
            <a:ahLst/>
            <a:cxnLst/>
            <a:rect l="l" t="t" r="r" b="b"/>
            <a:pathLst>
              <a:path w="1786926" h="1616742">
                <a:moveTo>
                  <a:pt x="0" y="0"/>
                </a:moveTo>
                <a:lnTo>
                  <a:pt x="1786926" y="0"/>
                </a:lnTo>
                <a:lnTo>
                  <a:pt x="1786926" y="1616743"/>
                </a:lnTo>
                <a:lnTo>
                  <a:pt x="0" y="1616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50108" y="4085910"/>
            <a:ext cx="4137912" cy="5172390"/>
          </a:xfrm>
          <a:custGeom>
            <a:avLst/>
            <a:gdLst/>
            <a:ahLst/>
            <a:cxnLst/>
            <a:rect l="l" t="t" r="r" b="b"/>
            <a:pathLst>
              <a:path w="4137912" h="5172390">
                <a:moveTo>
                  <a:pt x="0" y="0"/>
                </a:moveTo>
                <a:lnTo>
                  <a:pt x="4137912" y="0"/>
                </a:lnTo>
                <a:lnTo>
                  <a:pt x="4137912" y="5172390"/>
                </a:lnTo>
                <a:lnTo>
                  <a:pt x="0" y="5172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40475" y="2716427"/>
            <a:ext cx="5007051" cy="6949920"/>
          </a:xfrm>
          <a:custGeom>
            <a:avLst/>
            <a:gdLst/>
            <a:ahLst/>
            <a:cxnLst/>
            <a:rect l="l" t="t" r="r" b="b"/>
            <a:pathLst>
              <a:path w="5007051" h="6949920">
                <a:moveTo>
                  <a:pt x="0" y="0"/>
                </a:moveTo>
                <a:lnTo>
                  <a:pt x="5007050" y="0"/>
                </a:lnTo>
                <a:lnTo>
                  <a:pt x="5007050" y="6949920"/>
                </a:lnTo>
                <a:lnTo>
                  <a:pt x="0" y="6949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1243" y="1613245"/>
            <a:ext cx="5792482" cy="4945331"/>
          </a:xfrm>
          <a:custGeom>
            <a:avLst/>
            <a:gdLst/>
            <a:ahLst/>
            <a:cxnLst/>
            <a:rect l="l" t="t" r="r" b="b"/>
            <a:pathLst>
              <a:path w="5792482" h="4945331">
                <a:moveTo>
                  <a:pt x="0" y="0"/>
                </a:moveTo>
                <a:lnTo>
                  <a:pt x="5792482" y="0"/>
                </a:lnTo>
                <a:lnTo>
                  <a:pt x="5792482" y="4945331"/>
                </a:lnTo>
                <a:lnTo>
                  <a:pt x="0" y="4945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891199">
            <a:off x="5900032" y="3733629"/>
            <a:ext cx="783610" cy="1481049"/>
          </a:xfrm>
          <a:custGeom>
            <a:avLst/>
            <a:gdLst/>
            <a:ahLst/>
            <a:cxnLst/>
            <a:rect l="l" t="t" r="r" b="b"/>
            <a:pathLst>
              <a:path w="783610" h="1481049">
                <a:moveTo>
                  <a:pt x="0" y="0"/>
                </a:moveTo>
                <a:lnTo>
                  <a:pt x="783609" y="0"/>
                </a:lnTo>
                <a:lnTo>
                  <a:pt x="783609" y="1481049"/>
                </a:lnTo>
                <a:lnTo>
                  <a:pt x="0" y="14810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950181">
            <a:off x="12297644" y="5424957"/>
            <a:ext cx="1199575" cy="2267239"/>
          </a:xfrm>
          <a:custGeom>
            <a:avLst/>
            <a:gdLst/>
            <a:ahLst/>
            <a:cxnLst/>
            <a:rect l="l" t="t" r="r" b="b"/>
            <a:pathLst>
              <a:path w="1199575" h="2267239">
                <a:moveTo>
                  <a:pt x="0" y="0"/>
                </a:moveTo>
                <a:lnTo>
                  <a:pt x="1199575" y="0"/>
                </a:lnTo>
                <a:lnTo>
                  <a:pt x="1199575" y="2267239"/>
                </a:lnTo>
                <a:lnTo>
                  <a:pt x="0" y="22672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922241" y="869312"/>
            <a:ext cx="10443519" cy="134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5199">
                <a:solidFill>
                  <a:srgbClr val="AFB23C"/>
                </a:solidFill>
                <a:latin typeface="Fascinate Inline"/>
              </a:rPr>
              <a:t>ACCEPTAREA DE SINE NECONDIȚIONATĂ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8669" y="9184382"/>
            <a:ext cx="4030663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58AA"/>
                </a:solidFill>
                <a:latin typeface="Arbutus Slab"/>
              </a:rPr>
              <a:t>VALOARE UNICĂ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21344" y="1807507"/>
            <a:ext cx="13845311" cy="7968374"/>
          </a:xfrm>
          <a:custGeom>
            <a:avLst/>
            <a:gdLst/>
            <a:ahLst/>
            <a:cxnLst/>
            <a:rect l="l" t="t" r="r" b="b"/>
            <a:pathLst>
              <a:path w="13845311" h="7968374">
                <a:moveTo>
                  <a:pt x="0" y="0"/>
                </a:moveTo>
                <a:lnTo>
                  <a:pt x="13845312" y="0"/>
                </a:lnTo>
                <a:lnTo>
                  <a:pt x="13845312" y="7968374"/>
                </a:lnTo>
                <a:lnTo>
                  <a:pt x="0" y="7968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02038" y="538217"/>
            <a:ext cx="12883924" cy="980965"/>
          </a:xfrm>
          <a:custGeom>
            <a:avLst/>
            <a:gdLst/>
            <a:ahLst/>
            <a:cxnLst/>
            <a:rect l="l" t="t" r="r" b="b"/>
            <a:pathLst>
              <a:path w="12883924" h="980965">
                <a:moveTo>
                  <a:pt x="0" y="0"/>
                </a:moveTo>
                <a:lnTo>
                  <a:pt x="12883924" y="0"/>
                </a:lnTo>
                <a:lnTo>
                  <a:pt x="12883924" y="980966"/>
                </a:lnTo>
                <a:lnTo>
                  <a:pt x="0" y="980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77491" y="1028700"/>
            <a:ext cx="12147676" cy="8969516"/>
          </a:xfrm>
          <a:custGeom>
            <a:avLst/>
            <a:gdLst/>
            <a:ahLst/>
            <a:cxnLst/>
            <a:rect l="l" t="t" r="r" b="b"/>
            <a:pathLst>
              <a:path w="12147676" h="8969516">
                <a:moveTo>
                  <a:pt x="0" y="0"/>
                </a:moveTo>
                <a:lnTo>
                  <a:pt x="12147676" y="0"/>
                </a:lnTo>
                <a:lnTo>
                  <a:pt x="12147676" y="8969516"/>
                </a:lnTo>
                <a:lnTo>
                  <a:pt x="0" y="8969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84820" y="213574"/>
            <a:ext cx="12333018" cy="1277385"/>
          </a:xfrm>
          <a:custGeom>
            <a:avLst/>
            <a:gdLst/>
            <a:ahLst/>
            <a:cxnLst/>
            <a:rect l="l" t="t" r="r" b="b"/>
            <a:pathLst>
              <a:path w="12333018" h="1277385">
                <a:moveTo>
                  <a:pt x="0" y="0"/>
                </a:moveTo>
                <a:lnTo>
                  <a:pt x="12333018" y="0"/>
                </a:lnTo>
                <a:lnTo>
                  <a:pt x="12333018" y="1277384"/>
                </a:lnTo>
                <a:lnTo>
                  <a:pt x="0" y="1277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510744"/>
            <a:ext cx="3900683" cy="2853503"/>
          </a:xfrm>
          <a:custGeom>
            <a:avLst/>
            <a:gdLst/>
            <a:ahLst/>
            <a:cxnLst/>
            <a:rect l="l" t="t" r="r" b="b"/>
            <a:pathLst>
              <a:path w="3900683" h="2853503">
                <a:moveTo>
                  <a:pt x="0" y="0"/>
                </a:moveTo>
                <a:lnTo>
                  <a:pt x="3900683" y="0"/>
                </a:lnTo>
                <a:lnTo>
                  <a:pt x="3900683" y="2853503"/>
                </a:lnTo>
                <a:lnTo>
                  <a:pt x="0" y="285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14" r="-40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18628" y="2542324"/>
            <a:ext cx="4250744" cy="2821923"/>
          </a:xfrm>
          <a:custGeom>
            <a:avLst/>
            <a:gdLst/>
            <a:ahLst/>
            <a:cxnLst/>
            <a:rect l="l" t="t" r="r" b="b"/>
            <a:pathLst>
              <a:path w="4250744" h="2821923">
                <a:moveTo>
                  <a:pt x="0" y="0"/>
                </a:moveTo>
                <a:lnTo>
                  <a:pt x="4250744" y="0"/>
                </a:lnTo>
                <a:lnTo>
                  <a:pt x="4250744" y="2821923"/>
                </a:lnTo>
                <a:lnTo>
                  <a:pt x="0" y="2821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31507" y="2551766"/>
            <a:ext cx="4227793" cy="2812480"/>
          </a:xfrm>
          <a:custGeom>
            <a:avLst/>
            <a:gdLst/>
            <a:ahLst/>
            <a:cxnLst/>
            <a:rect l="l" t="t" r="r" b="b"/>
            <a:pathLst>
              <a:path w="4227793" h="2812480">
                <a:moveTo>
                  <a:pt x="0" y="0"/>
                </a:moveTo>
                <a:lnTo>
                  <a:pt x="4227793" y="0"/>
                </a:lnTo>
                <a:lnTo>
                  <a:pt x="4227793" y="2812481"/>
                </a:lnTo>
                <a:lnTo>
                  <a:pt x="0" y="2812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2717" y="6966249"/>
            <a:ext cx="3960221" cy="2788655"/>
          </a:xfrm>
          <a:custGeom>
            <a:avLst/>
            <a:gdLst/>
            <a:ahLst/>
            <a:cxnLst/>
            <a:rect l="l" t="t" r="r" b="b"/>
            <a:pathLst>
              <a:path w="3960221" h="2788655">
                <a:moveTo>
                  <a:pt x="0" y="0"/>
                </a:moveTo>
                <a:lnTo>
                  <a:pt x="3960221" y="0"/>
                </a:lnTo>
                <a:lnTo>
                  <a:pt x="3960221" y="2788655"/>
                </a:lnTo>
                <a:lnTo>
                  <a:pt x="0" y="2788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44690" y="6966249"/>
            <a:ext cx="3221571" cy="2419758"/>
          </a:xfrm>
          <a:custGeom>
            <a:avLst/>
            <a:gdLst/>
            <a:ahLst/>
            <a:cxnLst/>
            <a:rect l="l" t="t" r="r" b="b"/>
            <a:pathLst>
              <a:path w="3221571" h="2419758">
                <a:moveTo>
                  <a:pt x="0" y="0"/>
                </a:moveTo>
                <a:lnTo>
                  <a:pt x="3221571" y="0"/>
                </a:lnTo>
                <a:lnTo>
                  <a:pt x="3221571" y="2419758"/>
                </a:lnTo>
                <a:lnTo>
                  <a:pt x="0" y="2419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24619" y="7185324"/>
            <a:ext cx="3396407" cy="2419758"/>
          </a:xfrm>
          <a:custGeom>
            <a:avLst/>
            <a:gdLst/>
            <a:ahLst/>
            <a:cxnLst/>
            <a:rect l="l" t="t" r="r" b="b"/>
            <a:pathLst>
              <a:path w="3396407" h="2419758">
                <a:moveTo>
                  <a:pt x="0" y="0"/>
                </a:moveTo>
                <a:lnTo>
                  <a:pt x="3396407" y="0"/>
                </a:lnTo>
                <a:lnTo>
                  <a:pt x="3396407" y="2419758"/>
                </a:lnTo>
                <a:lnTo>
                  <a:pt x="0" y="2419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587448">
            <a:off x="6343135" y="5147617"/>
            <a:ext cx="1045060" cy="773344"/>
          </a:xfrm>
          <a:custGeom>
            <a:avLst/>
            <a:gdLst/>
            <a:ahLst/>
            <a:cxnLst/>
            <a:rect l="l" t="t" r="r" b="b"/>
            <a:pathLst>
              <a:path w="1045060" h="773344">
                <a:moveTo>
                  <a:pt x="0" y="0"/>
                </a:moveTo>
                <a:lnTo>
                  <a:pt x="1045060" y="0"/>
                </a:lnTo>
                <a:lnTo>
                  <a:pt x="1045060" y="773345"/>
                </a:lnTo>
                <a:lnTo>
                  <a:pt x="0" y="773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303499" y="485775"/>
            <a:ext cx="1368100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107">
                <a:solidFill>
                  <a:srgbClr val="540C2C"/>
                </a:solidFill>
                <a:latin typeface="Abril Fatface"/>
              </a:rPr>
              <a:t>6 MODURI MODURI PRACTICE DE A LE ARĂTA COPIILOR IUBIRE NECONDIȚIONATĂ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5145" y="1824015"/>
            <a:ext cx="42277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Libre Baskerville Bold"/>
              </a:rPr>
              <a:t>Spune te iubesc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41579" y="5641347"/>
            <a:ext cx="42277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Libre Baskerville Bold"/>
              </a:rPr>
              <a:t>Atingerea fizică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31507" y="1824015"/>
            <a:ext cx="42277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Libre Baskerville Bold"/>
              </a:rPr>
              <a:t>Timp unu la unu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8526" y="6189987"/>
            <a:ext cx="4948604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Libre Baskerville Bold"/>
              </a:rPr>
              <a:t>Afirmația verbală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18628" y="9662232"/>
            <a:ext cx="42277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Libre Baskerville Bold"/>
              </a:rPr>
              <a:t>Contactul vizual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31507" y="6402472"/>
            <a:ext cx="42277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A374F"/>
                </a:solidFill>
                <a:latin typeface="Libre Baskerville Bold"/>
              </a:rPr>
              <a:t>Empatie</a:t>
            </a:r>
          </a:p>
        </p:txBody>
      </p:sp>
      <p:sp>
        <p:nvSpPr>
          <p:cNvPr id="18" name="Freeform 18"/>
          <p:cNvSpPr/>
          <p:nvPr/>
        </p:nvSpPr>
        <p:spPr>
          <a:xfrm rot="-4587448">
            <a:off x="199975" y="6798652"/>
            <a:ext cx="1045060" cy="773344"/>
          </a:xfrm>
          <a:custGeom>
            <a:avLst/>
            <a:gdLst/>
            <a:ahLst/>
            <a:cxnLst/>
            <a:rect l="l" t="t" r="r" b="b"/>
            <a:pathLst>
              <a:path w="1045060" h="773344">
                <a:moveTo>
                  <a:pt x="0" y="0"/>
                </a:moveTo>
                <a:lnTo>
                  <a:pt x="1045060" y="0"/>
                </a:lnTo>
                <a:lnTo>
                  <a:pt x="1045060" y="773344"/>
                </a:lnTo>
                <a:lnTo>
                  <a:pt x="0" y="77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7879375">
            <a:off x="10746842" y="8871628"/>
            <a:ext cx="1045060" cy="773344"/>
          </a:xfrm>
          <a:custGeom>
            <a:avLst/>
            <a:gdLst/>
            <a:ahLst/>
            <a:cxnLst/>
            <a:rect l="l" t="t" r="r" b="b"/>
            <a:pathLst>
              <a:path w="1045060" h="773344">
                <a:moveTo>
                  <a:pt x="0" y="0"/>
                </a:moveTo>
                <a:lnTo>
                  <a:pt x="1045060" y="0"/>
                </a:lnTo>
                <a:lnTo>
                  <a:pt x="1045060" y="773344"/>
                </a:lnTo>
                <a:lnTo>
                  <a:pt x="0" y="77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3065782">
            <a:off x="12250529" y="2165094"/>
            <a:ext cx="1045060" cy="773344"/>
          </a:xfrm>
          <a:custGeom>
            <a:avLst/>
            <a:gdLst/>
            <a:ahLst/>
            <a:cxnLst/>
            <a:rect l="l" t="t" r="r" b="b"/>
            <a:pathLst>
              <a:path w="1045060" h="773344">
                <a:moveTo>
                  <a:pt x="0" y="0"/>
                </a:moveTo>
                <a:lnTo>
                  <a:pt x="1045060" y="0"/>
                </a:lnTo>
                <a:lnTo>
                  <a:pt x="1045060" y="773345"/>
                </a:lnTo>
                <a:lnTo>
                  <a:pt x="0" y="773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832361">
            <a:off x="16498497" y="6537630"/>
            <a:ext cx="1045060" cy="773344"/>
          </a:xfrm>
          <a:custGeom>
            <a:avLst/>
            <a:gdLst/>
            <a:ahLst/>
            <a:cxnLst/>
            <a:rect l="l" t="t" r="r" b="b"/>
            <a:pathLst>
              <a:path w="1045060" h="773344">
                <a:moveTo>
                  <a:pt x="0" y="0"/>
                </a:moveTo>
                <a:lnTo>
                  <a:pt x="1045059" y="0"/>
                </a:lnTo>
                <a:lnTo>
                  <a:pt x="1045059" y="773344"/>
                </a:lnTo>
                <a:lnTo>
                  <a:pt x="0" y="77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7088762">
            <a:off x="4570408" y="2124072"/>
            <a:ext cx="1045060" cy="773344"/>
          </a:xfrm>
          <a:custGeom>
            <a:avLst/>
            <a:gdLst/>
            <a:ahLst/>
            <a:cxnLst/>
            <a:rect l="l" t="t" r="r" b="b"/>
            <a:pathLst>
              <a:path w="1045060" h="773344">
                <a:moveTo>
                  <a:pt x="0" y="0"/>
                </a:moveTo>
                <a:lnTo>
                  <a:pt x="1045060" y="0"/>
                </a:lnTo>
                <a:lnTo>
                  <a:pt x="1045060" y="773344"/>
                </a:lnTo>
                <a:lnTo>
                  <a:pt x="0" y="77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29953" y="3832435"/>
            <a:ext cx="3628093" cy="1585385"/>
          </a:xfrm>
          <a:custGeom>
            <a:avLst/>
            <a:gdLst/>
            <a:ahLst/>
            <a:cxnLst/>
            <a:rect l="l" t="t" r="r" b="b"/>
            <a:pathLst>
              <a:path w="3628093" h="1585385">
                <a:moveTo>
                  <a:pt x="0" y="0"/>
                </a:moveTo>
                <a:lnTo>
                  <a:pt x="3628094" y="0"/>
                </a:lnTo>
                <a:lnTo>
                  <a:pt x="3628094" y="1585385"/>
                </a:lnTo>
                <a:lnTo>
                  <a:pt x="0" y="1585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06883" y="5718151"/>
            <a:ext cx="5874234" cy="4568849"/>
          </a:xfrm>
          <a:custGeom>
            <a:avLst/>
            <a:gdLst/>
            <a:ahLst/>
            <a:cxnLst/>
            <a:rect l="l" t="t" r="r" b="b"/>
            <a:pathLst>
              <a:path w="5874234" h="4568849">
                <a:moveTo>
                  <a:pt x="0" y="0"/>
                </a:moveTo>
                <a:lnTo>
                  <a:pt x="5874234" y="0"/>
                </a:lnTo>
                <a:lnTo>
                  <a:pt x="5874234" y="4568849"/>
                </a:lnTo>
                <a:lnTo>
                  <a:pt x="0" y="4568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53103" y="1123950"/>
            <a:ext cx="13381793" cy="121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5"/>
              </a:lnSpc>
              <a:spcBef>
                <a:spcPct val="0"/>
              </a:spcBef>
            </a:pPr>
            <a:r>
              <a:rPr lang="en-US" sz="4685">
                <a:solidFill>
                  <a:srgbClr val="004AAD"/>
                </a:solidFill>
                <a:latin typeface="Abril Fatface"/>
              </a:rPr>
              <a:t>Iubirea necondiționată construiește o bază pentru relații sănătoase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675623" y="4446057"/>
            <a:ext cx="8183612" cy="58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FA374F"/>
                </a:solidFill>
                <a:latin typeface="Libre Baskerville Bold"/>
              </a:rPr>
              <a:t>Legătura</a:t>
            </a:r>
            <a:r>
              <a:rPr lang="en-US" sz="4499" dirty="0">
                <a:solidFill>
                  <a:srgbClr val="FA374F"/>
                </a:solidFill>
                <a:latin typeface="Libre Baskerville Bold"/>
              </a:rPr>
              <a:t> de </a:t>
            </a:r>
            <a:r>
              <a:rPr lang="en-US" sz="4499" dirty="0" err="1">
                <a:solidFill>
                  <a:srgbClr val="FA374F"/>
                </a:solidFill>
                <a:latin typeface="Libre Baskerville Bold"/>
              </a:rPr>
              <a:t>atașament</a:t>
            </a:r>
            <a:endParaRPr lang="en-US" sz="4499" dirty="0">
              <a:solidFill>
                <a:srgbClr val="FA374F"/>
              </a:solidFill>
              <a:latin typeface="Libre Baskervill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780012" y="4446057"/>
            <a:ext cx="7664251" cy="58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FA374F"/>
                </a:solidFill>
                <a:latin typeface="Libre Baskerville Bold"/>
              </a:rPr>
              <a:t>Conexiune</a:t>
            </a:r>
            <a:r>
              <a:rPr lang="en-US" sz="4499" dirty="0">
                <a:solidFill>
                  <a:srgbClr val="FA374F"/>
                </a:solidFill>
                <a:latin typeface="Libre Baskerville Bold"/>
              </a:rPr>
              <a:t> </a:t>
            </a:r>
            <a:r>
              <a:rPr lang="en-US" sz="4499" dirty="0" err="1">
                <a:solidFill>
                  <a:srgbClr val="FA374F"/>
                </a:solidFill>
                <a:latin typeface="Libre Baskerville Bold"/>
              </a:rPr>
              <a:t>autentică</a:t>
            </a:r>
            <a:endParaRPr lang="en-US" sz="4499" dirty="0">
              <a:solidFill>
                <a:srgbClr val="FA374F"/>
              </a:solidFill>
              <a:latin typeface="Libre Baskerville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32145" y="4721040"/>
            <a:ext cx="5472618" cy="4537260"/>
          </a:xfrm>
          <a:custGeom>
            <a:avLst/>
            <a:gdLst/>
            <a:ahLst/>
            <a:cxnLst/>
            <a:rect l="l" t="t" r="r" b="b"/>
            <a:pathLst>
              <a:path w="5472618" h="4537260">
                <a:moveTo>
                  <a:pt x="0" y="0"/>
                </a:moveTo>
                <a:lnTo>
                  <a:pt x="5472618" y="0"/>
                </a:lnTo>
                <a:lnTo>
                  <a:pt x="5472618" y="4537260"/>
                </a:lnTo>
                <a:lnTo>
                  <a:pt x="0" y="453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96" b="-1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827476" y="3900687"/>
            <a:ext cx="4751172" cy="6177966"/>
          </a:xfrm>
          <a:custGeom>
            <a:avLst/>
            <a:gdLst/>
            <a:ahLst/>
            <a:cxnLst/>
            <a:rect l="l" t="t" r="r" b="b"/>
            <a:pathLst>
              <a:path w="4751172" h="6177966">
                <a:moveTo>
                  <a:pt x="0" y="0"/>
                </a:moveTo>
                <a:lnTo>
                  <a:pt x="4751173" y="0"/>
                </a:lnTo>
                <a:lnTo>
                  <a:pt x="4751173" y="6177966"/>
                </a:lnTo>
                <a:lnTo>
                  <a:pt x="0" y="6177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568454" y="1123950"/>
            <a:ext cx="7151093" cy="60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>
                <a:solidFill>
                  <a:srgbClr val="8C52FF"/>
                </a:solidFill>
                <a:latin typeface="Libre Baskerville Bold"/>
              </a:rPr>
              <a:t>Dirijarea iubirii de sine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7351" y="2481494"/>
            <a:ext cx="1639329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821C62"/>
                </a:solidFill>
                <a:latin typeface="Alegreya Bold Italics"/>
              </a:rPr>
              <a:t>Practica autocompasiunii poate ajuta la vindecarea traumei de atașament care rezultă din  iubirea condiționată.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46513" y="590848"/>
            <a:ext cx="13794975" cy="9105303"/>
          </a:xfrm>
          <a:custGeom>
            <a:avLst/>
            <a:gdLst/>
            <a:ahLst/>
            <a:cxnLst/>
            <a:rect l="l" t="t" r="r" b="b"/>
            <a:pathLst>
              <a:path w="13794975" h="9105303">
                <a:moveTo>
                  <a:pt x="0" y="0"/>
                </a:moveTo>
                <a:lnTo>
                  <a:pt x="13794974" y="0"/>
                </a:lnTo>
                <a:lnTo>
                  <a:pt x="13794974" y="9105304"/>
                </a:lnTo>
                <a:lnTo>
                  <a:pt x="0" y="9105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19250" y="1620558"/>
            <a:ext cx="3343269" cy="2214532"/>
          </a:xfrm>
          <a:custGeom>
            <a:avLst/>
            <a:gdLst/>
            <a:ahLst/>
            <a:cxnLst/>
            <a:rect l="l" t="t" r="r" b="b"/>
            <a:pathLst>
              <a:path w="3343269" h="2214532">
                <a:moveTo>
                  <a:pt x="0" y="0"/>
                </a:moveTo>
                <a:lnTo>
                  <a:pt x="3343269" y="0"/>
                </a:lnTo>
                <a:lnTo>
                  <a:pt x="3343269" y="2214533"/>
                </a:lnTo>
                <a:lnTo>
                  <a:pt x="0" y="2214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01284" y="2556375"/>
            <a:ext cx="9670644" cy="166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4530">
                <a:solidFill>
                  <a:srgbClr val="821C62"/>
                </a:solidFill>
                <a:latin typeface="Amazingly Thick"/>
              </a:rPr>
              <a:t>BAZELE NEURONALE ALE IUBIRII NECONDIȚIONATE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89566" y="5964076"/>
            <a:ext cx="12508869" cy="309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  <a:spcBef>
                <a:spcPct val="0"/>
              </a:spcBef>
            </a:pPr>
            <a:r>
              <a:rPr lang="en-US" sz="4012">
                <a:solidFill>
                  <a:srgbClr val="821C62"/>
                </a:solidFill>
                <a:latin typeface="Anaphora Italics"/>
              </a:rPr>
              <a:t>,, Natura plină de satisfacții a iubirii necondiționate facilitează crearea de legături emoționale puternice. Astfel de legături robuste pot contribui în mod critic la supraviețuirea speciei umane.”</a:t>
            </a:r>
          </a:p>
          <a:p>
            <a:pPr algn="r">
              <a:lnSpc>
                <a:spcPts val="4012"/>
              </a:lnSpc>
              <a:spcBef>
                <a:spcPct val="0"/>
              </a:spcBef>
            </a:pPr>
            <a:endParaRPr lang="en-US" sz="4012">
              <a:solidFill>
                <a:srgbClr val="821C62"/>
              </a:solidFill>
              <a:latin typeface="Anaphora Italics"/>
            </a:endParaRPr>
          </a:p>
          <a:p>
            <a:pPr algn="r">
              <a:lnSpc>
                <a:spcPts val="4012"/>
              </a:lnSpc>
              <a:spcBef>
                <a:spcPct val="0"/>
              </a:spcBef>
            </a:pPr>
            <a:r>
              <a:rPr lang="en-US" sz="4012">
                <a:solidFill>
                  <a:srgbClr val="821C62"/>
                </a:solidFill>
                <a:latin typeface="Anaphora Italics"/>
              </a:rPr>
              <a:t>- profesor Mario Beauregard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09940" y="1009757"/>
            <a:ext cx="14668120" cy="8267486"/>
          </a:xfrm>
          <a:custGeom>
            <a:avLst/>
            <a:gdLst/>
            <a:ahLst/>
            <a:cxnLst/>
            <a:rect l="l" t="t" r="r" b="b"/>
            <a:pathLst>
              <a:path w="14668120" h="8267486">
                <a:moveTo>
                  <a:pt x="0" y="0"/>
                </a:moveTo>
                <a:lnTo>
                  <a:pt x="14668120" y="0"/>
                </a:lnTo>
                <a:lnTo>
                  <a:pt x="14668120" y="8267486"/>
                </a:lnTo>
                <a:lnTo>
                  <a:pt x="0" y="8267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271512" y="7263405"/>
            <a:ext cx="2509639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nton"/>
              </a:rPr>
              <a:t>VIKTOR FRANKL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5669" y="3643309"/>
            <a:ext cx="12956661" cy="288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3717" spc="85">
                <a:solidFill>
                  <a:srgbClr val="FFFFFF"/>
                </a:solidFill>
                <a:latin typeface="Libre Baskerville Italics"/>
              </a:rPr>
              <a:t>"Iubirea este singura modalitate de a regăsi o altă ființă umană în miezul cel mai intim al personalității lui.</a:t>
            </a:r>
          </a:p>
          <a:p>
            <a:pPr algn="ctr">
              <a:lnSpc>
                <a:spcPts val="5799"/>
              </a:lnSpc>
            </a:pPr>
            <a:r>
              <a:rPr lang="en-US" sz="3717" spc="85">
                <a:solidFill>
                  <a:srgbClr val="FFFFFF"/>
                </a:solidFill>
                <a:latin typeface="Libre Baskerville Italics"/>
              </a:rPr>
              <a:t> Prin dragostea sa, el este în stare să vadă; trăsăturile esențiale și calitățiile persoanei iubite”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58531" y="3897864"/>
            <a:ext cx="5970938" cy="6389136"/>
          </a:xfrm>
          <a:custGeom>
            <a:avLst/>
            <a:gdLst/>
            <a:ahLst/>
            <a:cxnLst/>
            <a:rect l="l" t="t" r="r" b="b"/>
            <a:pathLst>
              <a:path w="5970938" h="6389136">
                <a:moveTo>
                  <a:pt x="0" y="0"/>
                </a:moveTo>
                <a:lnTo>
                  <a:pt x="5970938" y="0"/>
                </a:lnTo>
                <a:lnTo>
                  <a:pt x="5970938" y="6389136"/>
                </a:lnTo>
                <a:lnTo>
                  <a:pt x="0" y="638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988764">
            <a:off x="11763418" y="5340849"/>
            <a:ext cx="1794438" cy="1327884"/>
          </a:xfrm>
          <a:custGeom>
            <a:avLst/>
            <a:gdLst/>
            <a:ahLst/>
            <a:cxnLst/>
            <a:rect l="l" t="t" r="r" b="b"/>
            <a:pathLst>
              <a:path w="1794438" h="1327884">
                <a:moveTo>
                  <a:pt x="0" y="0"/>
                </a:moveTo>
                <a:lnTo>
                  <a:pt x="1794439" y="0"/>
                </a:lnTo>
                <a:lnTo>
                  <a:pt x="1794439" y="1327885"/>
                </a:lnTo>
                <a:lnTo>
                  <a:pt x="0" y="1327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86833" y="1123950"/>
            <a:ext cx="9114334" cy="120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52687"/>
                </a:solidFill>
                <a:latin typeface="Anton"/>
              </a:rPr>
              <a:t>IUBIREA NECONDIȚIONATĂ ȘI </a:t>
            </a:r>
          </a:p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52687"/>
                </a:solidFill>
                <a:latin typeface="Anton"/>
              </a:rPr>
              <a:t>SISTEMUL DE RECOMPENSĂ AL CREIERULUI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5003" y="5281295"/>
            <a:ext cx="38743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E52687"/>
                </a:solidFill>
                <a:latin typeface="Libre Baskerville Bold"/>
              </a:rPr>
              <a:t>iubirea maternă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27707" y="6875262"/>
            <a:ext cx="4331593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E52687"/>
                </a:solidFill>
                <a:latin typeface="Libre Baskerville Bold"/>
              </a:rPr>
              <a:t>iubirea romantică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6541" y="9315450"/>
            <a:ext cx="6575254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E52687"/>
                </a:solidFill>
                <a:latin typeface="Libre Baskerville Bold"/>
              </a:rPr>
              <a:t>iubirea necondiționată</a:t>
            </a:r>
          </a:p>
        </p:txBody>
      </p:sp>
      <p:sp>
        <p:nvSpPr>
          <p:cNvPr id="10" name="Freeform 10"/>
          <p:cNvSpPr/>
          <p:nvPr/>
        </p:nvSpPr>
        <p:spPr>
          <a:xfrm rot="3988764">
            <a:off x="4563548" y="4479558"/>
            <a:ext cx="1794438" cy="1327884"/>
          </a:xfrm>
          <a:custGeom>
            <a:avLst/>
            <a:gdLst/>
            <a:ahLst/>
            <a:cxnLst/>
            <a:rect l="l" t="t" r="r" b="b"/>
            <a:pathLst>
              <a:path w="1794438" h="1327884">
                <a:moveTo>
                  <a:pt x="0" y="0"/>
                </a:moveTo>
                <a:lnTo>
                  <a:pt x="1794438" y="0"/>
                </a:lnTo>
                <a:lnTo>
                  <a:pt x="1794438" y="1327884"/>
                </a:lnTo>
                <a:lnTo>
                  <a:pt x="0" y="1327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13460">
            <a:off x="4436472" y="7110135"/>
            <a:ext cx="2319485" cy="1716419"/>
          </a:xfrm>
          <a:custGeom>
            <a:avLst/>
            <a:gdLst/>
            <a:ahLst/>
            <a:cxnLst/>
            <a:rect l="l" t="t" r="r" b="b"/>
            <a:pathLst>
              <a:path w="2319485" h="1716419">
                <a:moveTo>
                  <a:pt x="0" y="0"/>
                </a:moveTo>
                <a:lnTo>
                  <a:pt x="2319485" y="0"/>
                </a:lnTo>
                <a:lnTo>
                  <a:pt x="2319485" y="1716419"/>
                </a:lnTo>
                <a:lnTo>
                  <a:pt x="0" y="171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461607"/>
            <a:ext cx="3803574" cy="3363786"/>
          </a:xfrm>
          <a:custGeom>
            <a:avLst/>
            <a:gdLst/>
            <a:ahLst/>
            <a:cxnLst/>
            <a:rect l="l" t="t" r="r" b="b"/>
            <a:pathLst>
              <a:path w="3803574" h="3363786">
                <a:moveTo>
                  <a:pt x="0" y="0"/>
                </a:moveTo>
                <a:lnTo>
                  <a:pt x="3803574" y="0"/>
                </a:lnTo>
                <a:lnTo>
                  <a:pt x="3803574" y="3363786"/>
                </a:lnTo>
                <a:lnTo>
                  <a:pt x="0" y="3363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29184" y="3675909"/>
            <a:ext cx="4229632" cy="3149484"/>
          </a:xfrm>
          <a:custGeom>
            <a:avLst/>
            <a:gdLst/>
            <a:ahLst/>
            <a:cxnLst/>
            <a:rect l="l" t="t" r="r" b="b"/>
            <a:pathLst>
              <a:path w="4229632" h="3149484">
                <a:moveTo>
                  <a:pt x="0" y="0"/>
                </a:moveTo>
                <a:lnTo>
                  <a:pt x="4229632" y="0"/>
                </a:lnTo>
                <a:lnTo>
                  <a:pt x="4229632" y="3149484"/>
                </a:lnTo>
                <a:lnTo>
                  <a:pt x="0" y="3149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9990" y="3461607"/>
            <a:ext cx="4449310" cy="3363786"/>
          </a:xfrm>
          <a:custGeom>
            <a:avLst/>
            <a:gdLst/>
            <a:ahLst/>
            <a:cxnLst/>
            <a:rect l="l" t="t" r="r" b="b"/>
            <a:pathLst>
              <a:path w="4449310" h="3363786">
                <a:moveTo>
                  <a:pt x="0" y="0"/>
                </a:moveTo>
                <a:lnTo>
                  <a:pt x="4449310" y="0"/>
                </a:lnTo>
                <a:lnTo>
                  <a:pt x="4449310" y="3363786"/>
                </a:lnTo>
                <a:lnTo>
                  <a:pt x="0" y="3363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784627" y="7561602"/>
            <a:ext cx="4147817" cy="2725398"/>
          </a:xfrm>
          <a:custGeom>
            <a:avLst/>
            <a:gdLst/>
            <a:ahLst/>
            <a:cxnLst/>
            <a:rect l="l" t="t" r="r" b="b"/>
            <a:pathLst>
              <a:path w="4147817" h="2725398">
                <a:moveTo>
                  <a:pt x="0" y="0"/>
                </a:moveTo>
                <a:lnTo>
                  <a:pt x="4147818" y="0"/>
                </a:lnTo>
                <a:lnTo>
                  <a:pt x="4147818" y="2725398"/>
                </a:lnTo>
                <a:lnTo>
                  <a:pt x="0" y="2725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6774" y="7561602"/>
            <a:ext cx="3550434" cy="2725398"/>
          </a:xfrm>
          <a:custGeom>
            <a:avLst/>
            <a:gdLst/>
            <a:ahLst/>
            <a:cxnLst/>
            <a:rect l="l" t="t" r="r" b="b"/>
            <a:pathLst>
              <a:path w="3550434" h="2725398">
                <a:moveTo>
                  <a:pt x="0" y="0"/>
                </a:moveTo>
                <a:lnTo>
                  <a:pt x="3550434" y="0"/>
                </a:lnTo>
                <a:lnTo>
                  <a:pt x="3550434" y="2725398"/>
                </a:lnTo>
                <a:lnTo>
                  <a:pt x="0" y="2725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65986" y="580390"/>
            <a:ext cx="14756027" cy="97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  <a:spcBef>
                <a:spcPct val="0"/>
              </a:spcBef>
            </a:pPr>
            <a:r>
              <a:rPr lang="en-US" sz="3799">
                <a:solidFill>
                  <a:srgbClr val="2D473C"/>
                </a:solidFill>
                <a:latin typeface="Libre Baskerville Bold"/>
              </a:rPr>
              <a:t>Cum pot să-i arăt copilului meu iubire necondiționată când se comportă nepotrivit sau greșește?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350" y="2248946"/>
            <a:ext cx="483227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2D473C"/>
                </a:solidFill>
                <a:latin typeface="Times New Roman Italics"/>
              </a:rPr>
              <a:t>Separă comportamentul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2D473C"/>
                </a:solidFill>
                <a:latin typeface="Times New Roman Italics"/>
              </a:rPr>
              <a:t>de copil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27863" y="2446242"/>
            <a:ext cx="483227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2D473C"/>
                </a:solidFill>
                <a:latin typeface="Times New Roman Italics"/>
              </a:rPr>
              <a:t>Oferiți sprijin și îndrumare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7026" y="2477546"/>
            <a:ext cx="4832274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2D473C"/>
                </a:solidFill>
                <a:latin typeface="Times New Roman Italics"/>
              </a:rPr>
              <a:t>Exersați răbdarea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4350" y="8183256"/>
            <a:ext cx="3044272" cy="14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2D473C"/>
                </a:solidFill>
                <a:latin typeface="Times New Roman Italics"/>
              </a:rPr>
              <a:t>Exprimă-ți dragostea verbal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31014" y="8242935"/>
            <a:ext cx="3791975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2D473C"/>
                </a:solidFill>
                <a:latin typeface="Times New Roman Italics"/>
              </a:rPr>
              <a:t>Stabiliți așteptări și limite clare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82282" y="1007633"/>
            <a:ext cx="4083295" cy="2708019"/>
          </a:xfrm>
          <a:custGeom>
            <a:avLst/>
            <a:gdLst/>
            <a:ahLst/>
            <a:cxnLst/>
            <a:rect l="l" t="t" r="r" b="b"/>
            <a:pathLst>
              <a:path w="4083295" h="2708019">
                <a:moveTo>
                  <a:pt x="0" y="0"/>
                </a:moveTo>
                <a:lnTo>
                  <a:pt x="4083295" y="0"/>
                </a:lnTo>
                <a:lnTo>
                  <a:pt x="4083295" y="2708019"/>
                </a:lnTo>
                <a:lnTo>
                  <a:pt x="0" y="2708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25791" y="1028700"/>
            <a:ext cx="4193273" cy="2686952"/>
          </a:xfrm>
          <a:custGeom>
            <a:avLst/>
            <a:gdLst/>
            <a:ahLst/>
            <a:cxnLst/>
            <a:rect l="l" t="t" r="r" b="b"/>
            <a:pathLst>
              <a:path w="4193273" h="2686952">
                <a:moveTo>
                  <a:pt x="0" y="0"/>
                </a:moveTo>
                <a:lnTo>
                  <a:pt x="4193273" y="0"/>
                </a:lnTo>
                <a:lnTo>
                  <a:pt x="4193273" y="2686952"/>
                </a:lnTo>
                <a:lnTo>
                  <a:pt x="0" y="268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41491" y="2138746"/>
            <a:ext cx="3608385" cy="466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Libre Baskerville Bold"/>
              </a:rPr>
              <a:t>CONCLUZIE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1608" y="4020552"/>
            <a:ext cx="16444784" cy="14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E52687"/>
                </a:solidFill>
                <a:latin typeface="Times New Roman Bold Italics"/>
              </a:rPr>
              <a:t>Nu trebuie să cerem nimic în schimb copiilor noștri pentru iubirea pe care le-o oferim, pentru că n-ar mai fi iubire, ci un joc de-a șantajul emoțional. Din iubirea mamei apar aripi cu care  un  copil poate zbura o viață întreagă!</a:t>
            </a:r>
          </a:p>
        </p:txBody>
      </p:sp>
      <p:pic>
        <p:nvPicPr>
          <p:cNvPr id="10" name="Picture 9" descr="A person and child holding wings&#10;&#10;Description automatically generated">
            <a:extLst>
              <a:ext uri="{FF2B5EF4-FFF2-40B4-BE49-F238E27FC236}">
                <a16:creationId xmlns:a16="http://schemas.microsoft.com/office/drawing/2014/main" id="{88AF846F-C92C-661D-B55D-15090640F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66" y="5662402"/>
            <a:ext cx="6671468" cy="44553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174743" y="-4160513"/>
            <a:ext cx="10287000" cy="18636486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8E5B995-B84F-3322-4F4A-FB02505C4BFC}"/>
              </a:ext>
            </a:extLst>
          </p:cNvPr>
          <p:cNvSpPr txBox="1"/>
          <p:nvPr/>
        </p:nvSpPr>
        <p:spPr>
          <a:xfrm>
            <a:off x="2403232" y="14230"/>
            <a:ext cx="14178507" cy="177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85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E52687"/>
                </a:solidFill>
                <a:latin typeface="Arturo Outline"/>
              </a:rPr>
              <a:t>Bibliogarfie</a:t>
            </a:r>
            <a:r>
              <a:rPr lang="en-US" sz="6000" dirty="0">
                <a:solidFill>
                  <a:srgbClr val="E52687"/>
                </a:solidFill>
                <a:latin typeface="Arturo Outline"/>
              </a:rPr>
              <a:t> &amp; </a:t>
            </a:r>
            <a:r>
              <a:rPr lang="en-US" sz="6000" dirty="0" err="1">
                <a:solidFill>
                  <a:srgbClr val="E52687"/>
                </a:solidFill>
                <a:latin typeface="Arturo Outline"/>
              </a:rPr>
              <a:t>Webgrafie</a:t>
            </a:r>
            <a:endParaRPr lang="en-US" sz="6000" dirty="0">
              <a:solidFill>
                <a:srgbClr val="E52687"/>
              </a:solidFill>
              <a:latin typeface="Arturo Outli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862C4-F87B-D6C0-AF95-C69AF4FFC88D}"/>
              </a:ext>
            </a:extLst>
          </p:cNvPr>
          <p:cNvSpPr txBox="1"/>
          <p:nvPr/>
        </p:nvSpPr>
        <p:spPr>
          <a:xfrm>
            <a:off x="3124200" y="4305300"/>
            <a:ext cx="1264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Lucrarea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pregătită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pentru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conferință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,, UNCONDITIONAL LOVE”</a:t>
            </a: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Imagini-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sursa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și Canva</a:t>
            </a:r>
          </a:p>
        </p:txBody>
      </p:sp>
    </p:spTree>
    <p:extLst>
      <p:ext uri="{BB962C8B-B14F-4D97-AF65-F5344CB8AC3E}">
        <p14:creationId xmlns:p14="http://schemas.microsoft.com/office/powerpoint/2010/main" val="668006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458542" y="6937505"/>
            <a:ext cx="2478627" cy="3349495"/>
          </a:xfrm>
          <a:custGeom>
            <a:avLst/>
            <a:gdLst/>
            <a:ahLst/>
            <a:cxnLst/>
            <a:rect l="l" t="t" r="r" b="b"/>
            <a:pathLst>
              <a:path w="2478627" h="3349495">
                <a:moveTo>
                  <a:pt x="0" y="0"/>
                </a:moveTo>
                <a:lnTo>
                  <a:pt x="2478626" y="0"/>
                </a:lnTo>
                <a:lnTo>
                  <a:pt x="2478626" y="3349495"/>
                </a:lnTo>
                <a:lnTo>
                  <a:pt x="0" y="334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54746" y="4235893"/>
            <a:ext cx="14178507" cy="211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85"/>
              </a:lnSpc>
              <a:spcBef>
                <a:spcPct val="0"/>
              </a:spcBef>
            </a:pPr>
            <a:r>
              <a:rPr lang="en-US" sz="15785" dirty="0">
                <a:solidFill>
                  <a:srgbClr val="E52687"/>
                </a:solidFill>
                <a:latin typeface="Arturo Outline"/>
              </a:rPr>
              <a:t>MULȚUMIM!</a:t>
            </a:r>
          </a:p>
        </p:txBody>
      </p:sp>
      <p:sp>
        <p:nvSpPr>
          <p:cNvPr id="6" name="Freeform 6"/>
          <p:cNvSpPr/>
          <p:nvPr/>
        </p:nvSpPr>
        <p:spPr>
          <a:xfrm>
            <a:off x="15460772" y="6346382"/>
            <a:ext cx="2827228" cy="3820579"/>
          </a:xfrm>
          <a:custGeom>
            <a:avLst/>
            <a:gdLst/>
            <a:ahLst/>
            <a:cxnLst/>
            <a:rect l="l" t="t" r="r" b="b"/>
            <a:pathLst>
              <a:path w="2827228" h="3820579">
                <a:moveTo>
                  <a:pt x="0" y="0"/>
                </a:moveTo>
                <a:lnTo>
                  <a:pt x="2827228" y="0"/>
                </a:lnTo>
                <a:lnTo>
                  <a:pt x="2827228" y="3820579"/>
                </a:lnTo>
                <a:lnTo>
                  <a:pt x="0" y="3820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05321" y="676064"/>
            <a:ext cx="8677358" cy="9326168"/>
          </a:xfrm>
          <a:custGeom>
            <a:avLst/>
            <a:gdLst/>
            <a:ahLst/>
            <a:cxnLst/>
            <a:rect l="l" t="t" r="r" b="b"/>
            <a:pathLst>
              <a:path w="8677358" h="9326168">
                <a:moveTo>
                  <a:pt x="0" y="0"/>
                </a:moveTo>
                <a:lnTo>
                  <a:pt x="8677358" y="0"/>
                </a:lnTo>
                <a:lnTo>
                  <a:pt x="8677358" y="9326169"/>
                </a:lnTo>
                <a:lnTo>
                  <a:pt x="0" y="9326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2" r="-3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361912" y="2346642"/>
            <a:ext cx="1324384" cy="1271408"/>
          </a:xfrm>
          <a:custGeom>
            <a:avLst/>
            <a:gdLst/>
            <a:ahLst/>
            <a:cxnLst/>
            <a:rect l="l" t="t" r="r" b="b"/>
            <a:pathLst>
              <a:path w="1324384" h="1271408">
                <a:moveTo>
                  <a:pt x="0" y="0"/>
                </a:moveTo>
                <a:lnTo>
                  <a:pt x="1324384" y="0"/>
                </a:lnTo>
                <a:lnTo>
                  <a:pt x="1324384" y="1271409"/>
                </a:lnTo>
                <a:lnTo>
                  <a:pt x="0" y="1271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29171" y="2767751"/>
            <a:ext cx="529272" cy="429192"/>
          </a:xfrm>
          <a:custGeom>
            <a:avLst/>
            <a:gdLst/>
            <a:ahLst/>
            <a:cxnLst/>
            <a:rect l="l" t="t" r="r" b="b"/>
            <a:pathLst>
              <a:path w="529272" h="429192">
                <a:moveTo>
                  <a:pt x="0" y="0"/>
                </a:moveTo>
                <a:lnTo>
                  <a:pt x="529272" y="0"/>
                </a:lnTo>
                <a:lnTo>
                  <a:pt x="529272" y="429191"/>
                </a:lnTo>
                <a:lnTo>
                  <a:pt x="0" y="42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36032" y="5185095"/>
            <a:ext cx="888072" cy="892942"/>
          </a:xfrm>
          <a:custGeom>
            <a:avLst/>
            <a:gdLst/>
            <a:ahLst/>
            <a:cxnLst/>
            <a:rect l="l" t="t" r="r" b="b"/>
            <a:pathLst>
              <a:path w="888072" h="892942">
                <a:moveTo>
                  <a:pt x="0" y="0"/>
                </a:moveTo>
                <a:lnTo>
                  <a:pt x="888072" y="0"/>
                </a:lnTo>
                <a:lnTo>
                  <a:pt x="888072" y="892942"/>
                </a:lnTo>
                <a:lnTo>
                  <a:pt x="0" y="892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280579" y="7965086"/>
            <a:ext cx="5706247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3899">
                <a:solidFill>
                  <a:srgbClr val="821C62"/>
                </a:solidFill>
                <a:latin typeface="Libre Baskerville Bold"/>
              </a:rPr>
              <a:t>IUBIRE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3899">
                <a:solidFill>
                  <a:srgbClr val="821C62"/>
                </a:solidFill>
                <a:latin typeface="Libre Baskerville Bold"/>
              </a:rPr>
              <a:t>NECONDIȚIONATĂ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6708" y="1123950"/>
            <a:ext cx="4574585" cy="61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Libre Baskerville Bold"/>
              </a:rPr>
              <a:t>PARENTING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80579" y="6658411"/>
            <a:ext cx="5726842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3899">
                <a:solidFill>
                  <a:srgbClr val="821C62"/>
                </a:solidFill>
                <a:latin typeface="Libre Baskerville Bold"/>
              </a:rPr>
              <a:t>MUNCĂ ASIDUĂ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80579" y="5415349"/>
            <a:ext cx="5726842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3899">
                <a:solidFill>
                  <a:srgbClr val="821C62"/>
                </a:solidFill>
                <a:latin typeface="Libre Baskerville Bold"/>
              </a:rPr>
              <a:t>ANGAJAMENT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93807" y="2638181"/>
            <a:ext cx="6283536" cy="688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000000"/>
                </a:solidFill>
                <a:latin typeface="Old Standard Italics"/>
              </a:rPr>
              <a:t>relații</a:t>
            </a:r>
            <a:r>
              <a:rPr lang="en-US" sz="5199" dirty="0">
                <a:solidFill>
                  <a:srgbClr val="000000"/>
                </a:solidFill>
                <a:latin typeface="Old Standard Italic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ld Standard Italics"/>
              </a:rPr>
              <a:t>părinte-copil</a:t>
            </a:r>
            <a:endParaRPr lang="en-US" sz="5199" dirty="0">
              <a:solidFill>
                <a:srgbClr val="000000"/>
              </a:solidFill>
              <a:latin typeface="Old Standard Itali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136032" y="6428157"/>
            <a:ext cx="888072" cy="892942"/>
          </a:xfrm>
          <a:custGeom>
            <a:avLst/>
            <a:gdLst/>
            <a:ahLst/>
            <a:cxnLst/>
            <a:rect l="l" t="t" r="r" b="b"/>
            <a:pathLst>
              <a:path w="888072" h="892942">
                <a:moveTo>
                  <a:pt x="0" y="0"/>
                </a:moveTo>
                <a:lnTo>
                  <a:pt x="888072" y="0"/>
                </a:lnTo>
                <a:lnTo>
                  <a:pt x="888072" y="892943"/>
                </a:lnTo>
                <a:lnTo>
                  <a:pt x="0" y="892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136032" y="7673525"/>
            <a:ext cx="888072" cy="892942"/>
          </a:xfrm>
          <a:custGeom>
            <a:avLst/>
            <a:gdLst/>
            <a:ahLst/>
            <a:cxnLst/>
            <a:rect l="l" t="t" r="r" b="b"/>
            <a:pathLst>
              <a:path w="888072" h="892942">
                <a:moveTo>
                  <a:pt x="0" y="0"/>
                </a:moveTo>
                <a:lnTo>
                  <a:pt x="888072" y="0"/>
                </a:lnTo>
                <a:lnTo>
                  <a:pt x="888072" y="892942"/>
                </a:lnTo>
                <a:lnTo>
                  <a:pt x="0" y="892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6486" y="1028700"/>
            <a:ext cx="7895027" cy="1866097"/>
          </a:xfrm>
          <a:custGeom>
            <a:avLst/>
            <a:gdLst/>
            <a:ahLst/>
            <a:cxnLst/>
            <a:rect l="l" t="t" r="r" b="b"/>
            <a:pathLst>
              <a:path w="7895027" h="1866097">
                <a:moveTo>
                  <a:pt x="0" y="0"/>
                </a:moveTo>
                <a:lnTo>
                  <a:pt x="7895028" y="0"/>
                </a:lnTo>
                <a:lnTo>
                  <a:pt x="7895028" y="1866097"/>
                </a:lnTo>
                <a:lnTo>
                  <a:pt x="0" y="1866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16420" y="3662127"/>
            <a:ext cx="6560133" cy="4855176"/>
          </a:xfrm>
          <a:custGeom>
            <a:avLst/>
            <a:gdLst/>
            <a:ahLst/>
            <a:cxnLst/>
            <a:rect l="l" t="t" r="r" b="b"/>
            <a:pathLst>
              <a:path w="6560133" h="4855176">
                <a:moveTo>
                  <a:pt x="0" y="0"/>
                </a:moveTo>
                <a:lnTo>
                  <a:pt x="6560133" y="0"/>
                </a:lnTo>
                <a:lnTo>
                  <a:pt x="6560133" y="4855176"/>
                </a:lnTo>
                <a:lnTo>
                  <a:pt x="0" y="4855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51721" y="9344025"/>
            <a:ext cx="14539637" cy="58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5"/>
              </a:lnSpc>
              <a:spcBef>
                <a:spcPct val="0"/>
              </a:spcBef>
            </a:pPr>
            <a:r>
              <a:rPr lang="en-US" sz="4435">
                <a:solidFill>
                  <a:srgbClr val="010101"/>
                </a:solidFill>
                <a:latin typeface="Libre Baskerville Bold"/>
              </a:rPr>
              <a:t>simbolul celtic al iubirii necondiționate</a:t>
            </a:r>
          </a:p>
        </p:txBody>
      </p:sp>
      <p:sp>
        <p:nvSpPr>
          <p:cNvPr id="7" name="Freeform 7"/>
          <p:cNvSpPr/>
          <p:nvPr/>
        </p:nvSpPr>
        <p:spPr>
          <a:xfrm>
            <a:off x="887998" y="7651852"/>
            <a:ext cx="2666927" cy="2962693"/>
          </a:xfrm>
          <a:custGeom>
            <a:avLst/>
            <a:gdLst/>
            <a:ahLst/>
            <a:cxnLst/>
            <a:rect l="l" t="t" r="r" b="b"/>
            <a:pathLst>
              <a:path w="2666927" h="2962693">
                <a:moveTo>
                  <a:pt x="0" y="0"/>
                </a:moveTo>
                <a:lnTo>
                  <a:pt x="2666927" y="0"/>
                </a:lnTo>
                <a:lnTo>
                  <a:pt x="2666927" y="2962693"/>
                </a:lnTo>
                <a:lnTo>
                  <a:pt x="0" y="296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29697" y="9284632"/>
            <a:ext cx="1197706" cy="362306"/>
          </a:xfrm>
          <a:custGeom>
            <a:avLst/>
            <a:gdLst/>
            <a:ahLst/>
            <a:cxnLst/>
            <a:rect l="l" t="t" r="r" b="b"/>
            <a:pathLst>
              <a:path w="1197706" h="362306">
                <a:moveTo>
                  <a:pt x="0" y="0"/>
                </a:moveTo>
                <a:lnTo>
                  <a:pt x="1197707" y="0"/>
                </a:lnTo>
                <a:lnTo>
                  <a:pt x="1197707" y="362306"/>
                </a:lnTo>
                <a:lnTo>
                  <a:pt x="0" y="362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085760" y="4822886"/>
            <a:ext cx="2363615" cy="1267757"/>
          </a:xfrm>
          <a:custGeom>
            <a:avLst/>
            <a:gdLst/>
            <a:ahLst/>
            <a:cxnLst/>
            <a:rect l="l" t="t" r="r" b="b"/>
            <a:pathLst>
              <a:path w="2363615" h="1267757">
                <a:moveTo>
                  <a:pt x="0" y="0"/>
                </a:moveTo>
                <a:lnTo>
                  <a:pt x="2363615" y="0"/>
                </a:lnTo>
                <a:lnTo>
                  <a:pt x="2363615" y="1267758"/>
                </a:lnTo>
                <a:lnTo>
                  <a:pt x="0" y="1267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95129" y="2894797"/>
            <a:ext cx="5123935" cy="5123935"/>
          </a:xfrm>
          <a:custGeom>
            <a:avLst/>
            <a:gdLst/>
            <a:ahLst/>
            <a:cxnLst/>
            <a:rect l="l" t="t" r="r" b="b"/>
            <a:pathLst>
              <a:path w="5123935" h="5123935">
                <a:moveTo>
                  <a:pt x="0" y="0"/>
                </a:moveTo>
                <a:lnTo>
                  <a:pt x="5123935" y="0"/>
                </a:lnTo>
                <a:lnTo>
                  <a:pt x="5123935" y="5123936"/>
                </a:lnTo>
                <a:lnTo>
                  <a:pt x="0" y="5123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96486" y="1502644"/>
            <a:ext cx="7895027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>
                <a:solidFill>
                  <a:srgbClr val="5E17EB"/>
                </a:solidFill>
                <a:latin typeface="Libre Baskerville Bold"/>
              </a:rPr>
              <a:t>CE ESTE IUBIREA NECONDIȚIONATĂ?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73884" y="4918136"/>
            <a:ext cx="4366424" cy="1296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9"/>
              </a:lnSpc>
            </a:pPr>
            <a:r>
              <a:rPr lang="en-US" sz="4979">
                <a:solidFill>
                  <a:srgbClr val="FFFFFF"/>
                </a:solidFill>
                <a:latin typeface="Fascinate"/>
              </a:rPr>
              <a:t>TĂRÂMUL LUI </a:t>
            </a:r>
          </a:p>
          <a:p>
            <a:pPr algn="ctr">
              <a:lnSpc>
                <a:spcPts val="4979"/>
              </a:lnSpc>
              <a:spcBef>
                <a:spcPct val="0"/>
              </a:spcBef>
            </a:pPr>
            <a:r>
              <a:rPr lang="en-US" sz="4979">
                <a:solidFill>
                  <a:srgbClr val="FFFFFF"/>
                </a:solidFill>
                <a:latin typeface="Fascinate"/>
              </a:rPr>
              <a:t>,, FĂRĂ DACĂ”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31838" y="787527"/>
            <a:ext cx="10624324" cy="8711946"/>
          </a:xfrm>
          <a:custGeom>
            <a:avLst/>
            <a:gdLst/>
            <a:ahLst/>
            <a:cxnLst/>
            <a:rect l="l" t="t" r="r" b="b"/>
            <a:pathLst>
              <a:path w="10624324" h="8711946">
                <a:moveTo>
                  <a:pt x="0" y="0"/>
                </a:moveTo>
                <a:lnTo>
                  <a:pt x="10624324" y="0"/>
                </a:lnTo>
                <a:lnTo>
                  <a:pt x="10624324" y="8711946"/>
                </a:lnTo>
                <a:lnTo>
                  <a:pt x="0" y="8711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83664" y="3127289"/>
            <a:ext cx="5520673" cy="5430335"/>
          </a:xfrm>
          <a:custGeom>
            <a:avLst/>
            <a:gdLst/>
            <a:ahLst/>
            <a:cxnLst/>
            <a:rect l="l" t="t" r="r" b="b"/>
            <a:pathLst>
              <a:path w="5520673" h="5430335">
                <a:moveTo>
                  <a:pt x="0" y="0"/>
                </a:moveTo>
                <a:lnTo>
                  <a:pt x="5520672" y="0"/>
                </a:lnTo>
                <a:lnTo>
                  <a:pt x="5520672" y="5430335"/>
                </a:lnTo>
                <a:lnTo>
                  <a:pt x="0" y="54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236191">
            <a:off x="10491943" y="2697056"/>
            <a:ext cx="588161" cy="1111644"/>
          </a:xfrm>
          <a:custGeom>
            <a:avLst/>
            <a:gdLst/>
            <a:ahLst/>
            <a:cxnLst/>
            <a:rect l="l" t="t" r="r" b="b"/>
            <a:pathLst>
              <a:path w="588161" h="1111644">
                <a:moveTo>
                  <a:pt x="0" y="0"/>
                </a:moveTo>
                <a:lnTo>
                  <a:pt x="588160" y="0"/>
                </a:lnTo>
                <a:lnTo>
                  <a:pt x="588160" y="1111644"/>
                </a:lnTo>
                <a:lnTo>
                  <a:pt x="0" y="1111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75991" y="1085850"/>
            <a:ext cx="8635793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>
                <a:solidFill>
                  <a:srgbClr val="010101"/>
                </a:solidFill>
                <a:latin typeface="Libre Baskerville Bold"/>
              </a:rPr>
              <a:t>De ce este iubirea necondiționată 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10101"/>
                </a:solidFill>
                <a:latin typeface="Libre Baskerville Bold"/>
              </a:rPr>
              <a:t>atât de importantă?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94408" y="2681519"/>
            <a:ext cx="5520673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>
                <a:solidFill>
                  <a:srgbClr val="821C62"/>
                </a:solidFill>
                <a:latin typeface="Libre Baskerville Bold"/>
              </a:rPr>
              <a:t>VALOAREA 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821C62"/>
                </a:solidFill>
                <a:latin typeface="Libre Baskerville Bold"/>
              </a:rPr>
              <a:t>DE SINE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111854"/>
            <a:ext cx="5520673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600">
                <a:solidFill>
                  <a:srgbClr val="E3D272"/>
                </a:solidFill>
                <a:latin typeface="Libre Baskerville Bold"/>
              </a:rPr>
              <a:t>STIMA</a:t>
            </a:r>
          </a:p>
          <a:p>
            <a:pPr algn="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E3D272"/>
                </a:solidFill>
                <a:latin typeface="Libre Baskerville Bold"/>
              </a:rPr>
              <a:t>DE SINE</a:t>
            </a:r>
          </a:p>
        </p:txBody>
      </p:sp>
      <p:sp>
        <p:nvSpPr>
          <p:cNvPr id="10" name="Freeform 10"/>
          <p:cNvSpPr/>
          <p:nvPr/>
        </p:nvSpPr>
        <p:spPr>
          <a:xfrm rot="1500756">
            <a:off x="6976533" y="7637079"/>
            <a:ext cx="805450" cy="1522327"/>
          </a:xfrm>
          <a:custGeom>
            <a:avLst/>
            <a:gdLst/>
            <a:ahLst/>
            <a:cxnLst/>
            <a:rect l="l" t="t" r="r" b="b"/>
            <a:pathLst>
              <a:path w="805450" h="1522327">
                <a:moveTo>
                  <a:pt x="0" y="0"/>
                </a:moveTo>
                <a:lnTo>
                  <a:pt x="805449" y="0"/>
                </a:lnTo>
                <a:lnTo>
                  <a:pt x="805449" y="1522328"/>
                </a:lnTo>
                <a:lnTo>
                  <a:pt x="0" y="1522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81253" y="2998300"/>
            <a:ext cx="8925494" cy="6307060"/>
          </a:xfrm>
          <a:custGeom>
            <a:avLst/>
            <a:gdLst/>
            <a:ahLst/>
            <a:cxnLst/>
            <a:rect l="l" t="t" r="r" b="b"/>
            <a:pathLst>
              <a:path w="8925494" h="6307060">
                <a:moveTo>
                  <a:pt x="0" y="0"/>
                </a:moveTo>
                <a:lnTo>
                  <a:pt x="8925494" y="0"/>
                </a:lnTo>
                <a:lnTo>
                  <a:pt x="8925494" y="6307061"/>
                </a:lnTo>
                <a:lnTo>
                  <a:pt x="0" y="6307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" t="-631" b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81253" y="0"/>
            <a:ext cx="9190753" cy="3770565"/>
          </a:xfrm>
          <a:custGeom>
            <a:avLst/>
            <a:gdLst/>
            <a:ahLst/>
            <a:cxnLst/>
            <a:rect l="l" t="t" r="r" b="b"/>
            <a:pathLst>
              <a:path w="9190753" h="3770565">
                <a:moveTo>
                  <a:pt x="0" y="0"/>
                </a:moveTo>
                <a:lnTo>
                  <a:pt x="9190753" y="0"/>
                </a:lnTo>
                <a:lnTo>
                  <a:pt x="9190753" y="3770565"/>
                </a:lnTo>
                <a:lnTo>
                  <a:pt x="0" y="3770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152525"/>
            <a:ext cx="418643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821C62"/>
                </a:solidFill>
                <a:latin typeface="Anton"/>
              </a:rPr>
              <a:t>IUBIREA 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821C62"/>
                </a:solidFill>
                <a:latin typeface="Anton"/>
              </a:rPr>
              <a:t>CONDIȚIONATĂ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73575" y="1152525"/>
            <a:ext cx="4926013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821C62"/>
                </a:solidFill>
                <a:latin typeface="Anton"/>
              </a:rPr>
              <a:t>IUBIREA 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821C62"/>
                </a:solidFill>
                <a:latin typeface="Anton"/>
              </a:rPr>
              <a:t>NECONDIȚIONATĂ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2321" y="9550301"/>
            <a:ext cx="14483358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821C62"/>
                </a:solidFill>
                <a:latin typeface="Libre Baskerville"/>
              </a:rPr>
              <a:t>Când</a:t>
            </a:r>
            <a:r>
              <a:rPr lang="en-US" sz="3600">
                <a:solidFill>
                  <a:srgbClr val="821C62"/>
                </a:solidFill>
                <a:latin typeface="Libre Baskerville Bold"/>
              </a:rPr>
              <a:t> “Te iubesc” </a:t>
            </a:r>
            <a:r>
              <a:rPr lang="en-US" sz="3600">
                <a:solidFill>
                  <a:srgbClr val="821C62"/>
                </a:solidFill>
                <a:latin typeface="Libre Baskerville"/>
              </a:rPr>
              <a:t>al unui părinte înseamnă</a:t>
            </a:r>
            <a:r>
              <a:rPr lang="en-US" sz="3600">
                <a:solidFill>
                  <a:srgbClr val="821C62"/>
                </a:solidFill>
                <a:latin typeface="Libre Baskerville Bold"/>
              </a:rPr>
              <a:t> “Fă cum spun eu.”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21901" y="551772"/>
            <a:ext cx="13044198" cy="8936321"/>
          </a:xfrm>
          <a:custGeom>
            <a:avLst/>
            <a:gdLst/>
            <a:ahLst/>
            <a:cxnLst/>
            <a:rect l="l" t="t" r="r" b="b"/>
            <a:pathLst>
              <a:path w="13044198" h="8936321">
                <a:moveTo>
                  <a:pt x="0" y="0"/>
                </a:moveTo>
                <a:lnTo>
                  <a:pt x="13044198" y="0"/>
                </a:lnTo>
                <a:lnTo>
                  <a:pt x="13044198" y="8936321"/>
                </a:lnTo>
                <a:lnTo>
                  <a:pt x="0" y="8936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22" r="-1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21901" y="8082203"/>
            <a:ext cx="13044198" cy="140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“Nu trebuie să faci nimic special ca să meriți iubirea mea, ești atât de perfect în împerfecțiunea ta!”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Libre Baskervill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02357" y="750913"/>
            <a:ext cx="12283286" cy="466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Libre Baskerville Bold"/>
              </a:rPr>
              <a:t>IUBIREA NECONDIȚIONATĂ PĂRINTEASCĂ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3255" y="172336"/>
            <a:ext cx="1946283" cy="856364"/>
          </a:xfrm>
          <a:custGeom>
            <a:avLst/>
            <a:gdLst/>
            <a:ahLst/>
            <a:cxnLst/>
            <a:rect l="l" t="t" r="r" b="b"/>
            <a:pathLst>
              <a:path w="1946283" h="856364">
                <a:moveTo>
                  <a:pt x="0" y="0"/>
                </a:moveTo>
                <a:lnTo>
                  <a:pt x="1946283" y="0"/>
                </a:lnTo>
                <a:lnTo>
                  <a:pt x="1946283" y="856364"/>
                </a:lnTo>
                <a:lnTo>
                  <a:pt x="0" y="85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80957" y="172336"/>
            <a:ext cx="1670879" cy="1074679"/>
          </a:xfrm>
          <a:custGeom>
            <a:avLst/>
            <a:gdLst/>
            <a:ahLst/>
            <a:cxnLst/>
            <a:rect l="l" t="t" r="r" b="b"/>
            <a:pathLst>
              <a:path w="1670879" h="1074679">
                <a:moveTo>
                  <a:pt x="0" y="0"/>
                </a:moveTo>
                <a:lnTo>
                  <a:pt x="1670880" y="0"/>
                </a:lnTo>
                <a:lnTo>
                  <a:pt x="1670880" y="1074678"/>
                </a:lnTo>
                <a:lnTo>
                  <a:pt x="0" y="1074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29032" y="1247014"/>
            <a:ext cx="10398037" cy="8400183"/>
          </a:xfrm>
          <a:custGeom>
            <a:avLst/>
            <a:gdLst/>
            <a:ahLst/>
            <a:cxnLst/>
            <a:rect l="l" t="t" r="r" b="b"/>
            <a:pathLst>
              <a:path w="10398037" h="8400183">
                <a:moveTo>
                  <a:pt x="0" y="0"/>
                </a:moveTo>
                <a:lnTo>
                  <a:pt x="10398037" y="0"/>
                </a:lnTo>
                <a:lnTo>
                  <a:pt x="10398037" y="8400184"/>
                </a:lnTo>
                <a:lnTo>
                  <a:pt x="0" y="8400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" r="-3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97139">
            <a:off x="8254501" y="5018823"/>
            <a:ext cx="542416" cy="1621353"/>
          </a:xfrm>
          <a:custGeom>
            <a:avLst/>
            <a:gdLst/>
            <a:ahLst/>
            <a:cxnLst/>
            <a:rect l="l" t="t" r="r" b="b"/>
            <a:pathLst>
              <a:path w="542416" h="1621353">
                <a:moveTo>
                  <a:pt x="0" y="0"/>
                </a:moveTo>
                <a:lnTo>
                  <a:pt x="542416" y="0"/>
                </a:lnTo>
                <a:lnTo>
                  <a:pt x="542416" y="1621352"/>
                </a:lnTo>
                <a:lnTo>
                  <a:pt x="0" y="1621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45297" y="6420038"/>
            <a:ext cx="2414035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821C62"/>
                </a:solidFill>
                <a:latin typeface="Libre Baskerville Italics"/>
              </a:rPr>
              <a:t>îngrijire</a:t>
            </a:r>
            <a:endParaRPr lang="en-US" sz="4200" dirty="0">
              <a:solidFill>
                <a:srgbClr val="821C62"/>
              </a:solidFill>
              <a:latin typeface="Libre Baskerville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61965" y="5242971"/>
            <a:ext cx="3124940" cy="8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A66893"/>
                </a:solidFill>
                <a:latin typeface="Libre Baskerville Bold"/>
              </a:rPr>
              <a:t>CUM?</a:t>
            </a:r>
          </a:p>
        </p:txBody>
      </p:sp>
      <p:sp>
        <p:nvSpPr>
          <p:cNvPr id="9" name="Freeform 9"/>
          <p:cNvSpPr/>
          <p:nvPr/>
        </p:nvSpPr>
        <p:spPr>
          <a:xfrm rot="4320786">
            <a:off x="4039490" y="5024872"/>
            <a:ext cx="542416" cy="1621353"/>
          </a:xfrm>
          <a:custGeom>
            <a:avLst/>
            <a:gdLst/>
            <a:ahLst/>
            <a:cxnLst/>
            <a:rect l="l" t="t" r="r" b="b"/>
            <a:pathLst>
              <a:path w="542416" h="1621353">
                <a:moveTo>
                  <a:pt x="0" y="0"/>
                </a:moveTo>
                <a:lnTo>
                  <a:pt x="542417" y="0"/>
                </a:lnTo>
                <a:lnTo>
                  <a:pt x="542417" y="1621353"/>
                </a:lnTo>
                <a:lnTo>
                  <a:pt x="0" y="1621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5490057" y="6497002"/>
            <a:ext cx="1668758" cy="333752"/>
          </a:xfrm>
          <a:custGeom>
            <a:avLst/>
            <a:gdLst/>
            <a:ahLst/>
            <a:cxnLst/>
            <a:rect l="l" t="t" r="r" b="b"/>
            <a:pathLst>
              <a:path w="1668758" h="333752">
                <a:moveTo>
                  <a:pt x="0" y="0"/>
                </a:moveTo>
                <a:lnTo>
                  <a:pt x="1668757" y="0"/>
                </a:lnTo>
                <a:lnTo>
                  <a:pt x="1668757" y="333752"/>
                </a:lnTo>
                <a:lnTo>
                  <a:pt x="0" y="333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5759175" y="4451451"/>
            <a:ext cx="1328352" cy="265670"/>
          </a:xfrm>
          <a:custGeom>
            <a:avLst/>
            <a:gdLst/>
            <a:ahLst/>
            <a:cxnLst/>
            <a:rect l="l" t="t" r="r" b="b"/>
            <a:pathLst>
              <a:path w="1328352" h="265670">
                <a:moveTo>
                  <a:pt x="0" y="0"/>
                </a:moveTo>
                <a:lnTo>
                  <a:pt x="1328352" y="0"/>
                </a:lnTo>
                <a:lnTo>
                  <a:pt x="1328352" y="265671"/>
                </a:lnTo>
                <a:lnTo>
                  <a:pt x="0" y="265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99865">
            <a:off x="6721535" y="4160556"/>
            <a:ext cx="932787" cy="1003978"/>
          </a:xfrm>
          <a:custGeom>
            <a:avLst/>
            <a:gdLst/>
            <a:ahLst/>
            <a:cxnLst/>
            <a:rect l="l" t="t" r="r" b="b"/>
            <a:pathLst>
              <a:path w="932787" h="1003978">
                <a:moveTo>
                  <a:pt x="0" y="0"/>
                </a:moveTo>
                <a:lnTo>
                  <a:pt x="932787" y="0"/>
                </a:lnTo>
                <a:lnTo>
                  <a:pt x="932787" y="1003978"/>
                </a:lnTo>
                <a:lnTo>
                  <a:pt x="0" y="1003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317155">
            <a:off x="4502586" y="4027120"/>
            <a:ext cx="1259449" cy="1270849"/>
          </a:xfrm>
          <a:custGeom>
            <a:avLst/>
            <a:gdLst/>
            <a:ahLst/>
            <a:cxnLst/>
            <a:rect l="l" t="t" r="r" b="b"/>
            <a:pathLst>
              <a:path w="1259449" h="1270849">
                <a:moveTo>
                  <a:pt x="0" y="0"/>
                </a:moveTo>
                <a:lnTo>
                  <a:pt x="1259449" y="0"/>
                </a:lnTo>
                <a:lnTo>
                  <a:pt x="1259449" y="1270850"/>
                </a:lnTo>
                <a:lnTo>
                  <a:pt x="0" y="1270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877506" y="1520073"/>
            <a:ext cx="9822380" cy="7456780"/>
          </a:xfrm>
          <a:custGeom>
            <a:avLst/>
            <a:gdLst/>
            <a:ahLst/>
            <a:cxnLst/>
            <a:rect l="l" t="t" r="r" b="b"/>
            <a:pathLst>
              <a:path w="9822380" h="7456780">
                <a:moveTo>
                  <a:pt x="0" y="0"/>
                </a:moveTo>
                <a:lnTo>
                  <a:pt x="9822379" y="0"/>
                </a:lnTo>
                <a:lnTo>
                  <a:pt x="9822379" y="7456780"/>
                </a:lnTo>
                <a:lnTo>
                  <a:pt x="0" y="7456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22106" y="3218851"/>
            <a:ext cx="2702298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821C62"/>
                </a:solidFill>
                <a:latin typeface="Libre Baskerville Italics"/>
              </a:rPr>
              <a:t>afecțiune</a:t>
            </a:r>
            <a:endParaRPr lang="en-US" sz="4200" dirty="0">
              <a:solidFill>
                <a:srgbClr val="821C62"/>
              </a:solidFill>
              <a:latin typeface="Libre Baskerville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84370" y="1779579"/>
            <a:ext cx="7985280" cy="860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3248">
                <a:solidFill>
                  <a:srgbClr val="010101"/>
                </a:solidFill>
                <a:latin typeface="DejaVu Serif Bold Italics"/>
              </a:rPr>
              <a:t>ACCEPTAREA NECONDIȚIONATĂ </a:t>
            </a:r>
          </a:p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3248">
                <a:solidFill>
                  <a:srgbClr val="010101"/>
                </a:solidFill>
                <a:latin typeface="DejaVu Serif Bold Italics"/>
              </a:rPr>
              <a:t>A PĂRINȚILOR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2382" y="3990763"/>
            <a:ext cx="2013207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821C62"/>
                </a:solidFill>
                <a:latin typeface="Libre Baskerville Italics"/>
              </a:rPr>
              <a:t>atenție</a:t>
            </a:r>
            <a:endParaRPr lang="en-US" sz="4200" dirty="0">
              <a:solidFill>
                <a:srgbClr val="821C62"/>
              </a:solidFill>
              <a:latin typeface="Libre Baskerville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35737" y="3990763"/>
            <a:ext cx="2074962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821C62"/>
                </a:solidFill>
                <a:latin typeface="Libre Baskerville Italics"/>
              </a:rPr>
              <a:t>căldură</a:t>
            </a:r>
            <a:endParaRPr lang="en-US" sz="4200" dirty="0">
              <a:solidFill>
                <a:srgbClr val="821C62"/>
              </a:solidFill>
              <a:latin typeface="Libre Baskerville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165504" y="7761233"/>
            <a:ext cx="2367555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821C62"/>
                </a:solidFill>
                <a:latin typeface="Libre Baskerville Italics"/>
              </a:rPr>
              <a:t>dragoste</a:t>
            </a:r>
            <a:endParaRPr lang="en-US" sz="4200" dirty="0">
              <a:solidFill>
                <a:srgbClr val="821C62"/>
              </a:solidFill>
              <a:latin typeface="Libre Baskerville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458201" y="6420038"/>
            <a:ext cx="2111450" cy="563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821C62"/>
                </a:solidFill>
                <a:latin typeface="Libre Baskerville Italics"/>
              </a:rPr>
              <a:t>confort</a:t>
            </a:r>
            <a:endParaRPr lang="en-US" sz="4200" dirty="0">
              <a:solidFill>
                <a:srgbClr val="821C62"/>
              </a:solidFill>
              <a:latin typeface="Libre Baskerville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7" r="-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19064" y="213574"/>
            <a:ext cx="1803925" cy="1074679"/>
          </a:xfrm>
          <a:custGeom>
            <a:avLst/>
            <a:gdLst/>
            <a:ahLst/>
            <a:cxnLst/>
            <a:rect l="l" t="t" r="r" b="b"/>
            <a:pathLst>
              <a:path w="1803925" h="1074679">
                <a:moveTo>
                  <a:pt x="0" y="0"/>
                </a:moveTo>
                <a:lnTo>
                  <a:pt x="1803925" y="0"/>
                </a:lnTo>
                <a:lnTo>
                  <a:pt x="1803925" y="1074679"/>
                </a:lnTo>
                <a:lnTo>
                  <a:pt x="0" y="10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3241" y="2800776"/>
            <a:ext cx="3060255" cy="3790856"/>
          </a:xfrm>
          <a:custGeom>
            <a:avLst/>
            <a:gdLst/>
            <a:ahLst/>
            <a:cxnLst/>
            <a:rect l="l" t="t" r="r" b="b"/>
            <a:pathLst>
              <a:path w="3060255" h="3790856">
                <a:moveTo>
                  <a:pt x="0" y="0"/>
                </a:moveTo>
                <a:lnTo>
                  <a:pt x="3060254" y="0"/>
                </a:lnTo>
                <a:lnTo>
                  <a:pt x="3060254" y="3790856"/>
                </a:lnTo>
                <a:lnTo>
                  <a:pt x="0" y="3790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90258">
            <a:off x="3426078" y="4363818"/>
            <a:ext cx="1099624" cy="1226761"/>
          </a:xfrm>
          <a:custGeom>
            <a:avLst/>
            <a:gdLst/>
            <a:ahLst/>
            <a:cxnLst/>
            <a:rect l="l" t="t" r="r" b="b"/>
            <a:pathLst>
              <a:path w="1099624" h="1226761">
                <a:moveTo>
                  <a:pt x="0" y="0"/>
                </a:moveTo>
                <a:lnTo>
                  <a:pt x="1099624" y="0"/>
                </a:lnTo>
                <a:lnTo>
                  <a:pt x="1099624" y="1226761"/>
                </a:lnTo>
                <a:lnTo>
                  <a:pt x="0" y="1226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80386" y="5543157"/>
            <a:ext cx="4942603" cy="4374170"/>
          </a:xfrm>
          <a:custGeom>
            <a:avLst/>
            <a:gdLst/>
            <a:ahLst/>
            <a:cxnLst/>
            <a:rect l="l" t="t" r="r" b="b"/>
            <a:pathLst>
              <a:path w="4942603" h="4374170">
                <a:moveTo>
                  <a:pt x="0" y="0"/>
                </a:moveTo>
                <a:lnTo>
                  <a:pt x="4942603" y="0"/>
                </a:lnTo>
                <a:lnTo>
                  <a:pt x="4942603" y="4374170"/>
                </a:lnTo>
                <a:lnTo>
                  <a:pt x="0" y="4374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60" t="-5244" r="-6551" b="-8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52069">
            <a:off x="11247299" y="7845084"/>
            <a:ext cx="1673584" cy="472788"/>
          </a:xfrm>
          <a:custGeom>
            <a:avLst/>
            <a:gdLst/>
            <a:ahLst/>
            <a:cxnLst/>
            <a:rect l="l" t="t" r="r" b="b"/>
            <a:pathLst>
              <a:path w="1673584" h="472788">
                <a:moveTo>
                  <a:pt x="0" y="0"/>
                </a:moveTo>
                <a:lnTo>
                  <a:pt x="1673585" y="0"/>
                </a:lnTo>
                <a:lnTo>
                  <a:pt x="1673585" y="472788"/>
                </a:lnTo>
                <a:lnTo>
                  <a:pt x="0" y="47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553495" y="8081478"/>
            <a:ext cx="7895027" cy="1866097"/>
          </a:xfrm>
          <a:custGeom>
            <a:avLst/>
            <a:gdLst/>
            <a:ahLst/>
            <a:cxnLst/>
            <a:rect l="l" t="t" r="r" b="b"/>
            <a:pathLst>
              <a:path w="7895027" h="1866097">
                <a:moveTo>
                  <a:pt x="0" y="0"/>
                </a:moveTo>
                <a:lnTo>
                  <a:pt x="7895028" y="0"/>
                </a:lnTo>
                <a:lnTo>
                  <a:pt x="7895028" y="1866097"/>
                </a:lnTo>
                <a:lnTo>
                  <a:pt x="0" y="1866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87211" y="3042057"/>
            <a:ext cx="9418801" cy="2226262"/>
          </a:xfrm>
          <a:custGeom>
            <a:avLst/>
            <a:gdLst/>
            <a:ahLst/>
            <a:cxnLst/>
            <a:rect l="l" t="t" r="r" b="b"/>
            <a:pathLst>
              <a:path w="9418801" h="2226262">
                <a:moveTo>
                  <a:pt x="0" y="0"/>
                </a:moveTo>
                <a:lnTo>
                  <a:pt x="9418801" y="0"/>
                </a:lnTo>
                <a:lnTo>
                  <a:pt x="9418801" y="2226262"/>
                </a:lnTo>
                <a:lnTo>
                  <a:pt x="0" y="2226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187780" y="1104900"/>
            <a:ext cx="14431388" cy="51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8"/>
              </a:lnSpc>
              <a:spcBef>
                <a:spcPct val="0"/>
              </a:spcBef>
            </a:pPr>
            <a:r>
              <a:rPr lang="en-US" sz="3948">
                <a:solidFill>
                  <a:srgbClr val="010101"/>
                </a:solidFill>
                <a:latin typeface="DejaVu Serif Bold Italics"/>
              </a:rPr>
              <a:t>ACCEPTAREA NECONDIȚIONATĂ A PĂRINȚILOR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7750" y="8568757"/>
            <a:ext cx="10093163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valoarea de sine a copiilor </a:t>
            </a:r>
          </a:p>
          <a:p>
            <a:pPr algn="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este mai stabilă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5548" y="3776486"/>
            <a:ext cx="12959803" cy="91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sz="3584">
                <a:solidFill>
                  <a:srgbClr val="FFFFFF"/>
                </a:solidFill>
                <a:latin typeface="Libre Baskerville Bold"/>
              </a:rPr>
              <a:t>atenuează sentimentele negative</a:t>
            </a:r>
          </a:p>
          <a:p>
            <a:pPr algn="l">
              <a:lnSpc>
                <a:spcPts val="3584"/>
              </a:lnSpc>
              <a:spcBef>
                <a:spcPct val="0"/>
              </a:spcBef>
            </a:pPr>
            <a:r>
              <a:rPr lang="en-US" sz="3584">
                <a:solidFill>
                  <a:srgbClr val="FFFFFF"/>
                </a:solidFill>
                <a:latin typeface="Libre Baskerville Bold"/>
              </a:rPr>
              <a:t>ale copiilor de rușine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65573" y="3604643"/>
            <a:ext cx="531614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9600">
                <a:solidFill>
                  <a:srgbClr val="FFFFFF"/>
                </a:solidFill>
                <a:latin typeface="Libre Baskerville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93933" y="8463982"/>
            <a:ext cx="793750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9600">
                <a:solidFill>
                  <a:srgbClr val="FFFFFF"/>
                </a:solidFill>
                <a:latin typeface="Libre Baskerville Bold"/>
              </a:rPr>
              <a:t>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457</Words>
  <Application>Microsoft Office PowerPoint</Application>
  <PresentationFormat>Custom</PresentationFormat>
  <Paragraphs>101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Libre Baskerville Bold</vt:lpstr>
      <vt:lpstr>Zantiqa</vt:lpstr>
      <vt:lpstr>Abril Fatface</vt:lpstr>
      <vt:lpstr>Libre Baskerville</vt:lpstr>
      <vt:lpstr>Anaphora Italics</vt:lpstr>
      <vt:lpstr>Times New Roman Italics</vt:lpstr>
      <vt:lpstr>Old Standard Italics</vt:lpstr>
      <vt:lpstr>Libre Baskerville Italics</vt:lpstr>
      <vt:lpstr>Fascinate</vt:lpstr>
      <vt:lpstr>Arial</vt:lpstr>
      <vt:lpstr>Times New Roman Bold Italics</vt:lpstr>
      <vt:lpstr>DejaVu Serif Bold Italics</vt:lpstr>
      <vt:lpstr>Times New Roman</vt:lpstr>
      <vt:lpstr>Anton</vt:lpstr>
      <vt:lpstr>Calibri</vt:lpstr>
      <vt:lpstr>Fascinate Inline</vt:lpstr>
      <vt:lpstr>Alegreya Bold Italics</vt:lpstr>
      <vt:lpstr>Arbutus Slab</vt:lpstr>
      <vt:lpstr>Amazingly Thick</vt:lpstr>
      <vt:lpstr>Arturo Outline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UNCONDITIONAL LOVE</dc:title>
  <cp:lastModifiedBy>ADINA 🤍</cp:lastModifiedBy>
  <cp:revision>3</cp:revision>
  <dcterms:created xsi:type="dcterms:W3CDTF">2006-08-16T00:00:00Z</dcterms:created>
  <dcterms:modified xsi:type="dcterms:W3CDTF">2024-05-20T07:09:56Z</dcterms:modified>
  <dc:identifier>DAGFZVvg_HI</dc:identifier>
</cp:coreProperties>
</file>